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title>
      <c:overlay val="0"/>
    </c:title>
    <c:autoTitleDeleted val="0"/>
    <c:plotArea>
      <c:layout/>
      <c:pieChart>
        <c:varyColors val="1"/>
        <c:ser>
          <c:idx val="0"/>
          <c:order val="0"/>
          <c:tx>
            <c:strRef>
              <c:f>Sheet1!$B$1</c:f>
              <c:strCache>
                <c:ptCount val="1"/>
                <c:pt idx="0">
                  <c:v>Salary</c:v>
                </c:pt>
              </c:strCache>
            </c:strRef>
          </c:tx>
          <c:cat>
            <c:strRef>
              <c:f>Sheet1!$A$2:$A$11</c:f>
              <c:strCache>
                <c:ptCount val="1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strCache>
            </c:strRef>
          </c:cat>
          <c:val>
            <c:numRef>
              <c:f>Sheet1!$B$2:$B$11</c:f>
              <c:numCache>
                <c:formatCode>General</c:formatCode>
                <c:ptCount val="10"/>
                <c:pt idx="0">
                  <c:v>105468.7</c:v>
                </c:pt>
                <c:pt idx="1">
                  <c:v>88360.79</c:v>
                </c:pt>
                <c:pt idx="2">
                  <c:v>85879.23</c:v>
                </c:pt>
                <c:pt idx="3">
                  <c:v>93128.34</c:v>
                </c:pt>
                <c:pt idx="4">
                  <c:v>57002.02</c:v>
                </c:pt>
                <c:pt idx="5">
                  <c:v>118976.16</c:v>
                </c:pt>
                <c:pt idx="6">
                  <c:v>104802.63</c:v>
                </c:pt>
                <c:pt idx="7">
                  <c:v>66017.179999999993</c:v>
                </c:pt>
                <c:pt idx="8">
                  <c:v>74279.009999999995</c:v>
                </c:pt>
                <c:pt idx="9">
                  <c:v>68980.52</c:v>
                </c:pt>
              </c:numCache>
            </c:numRef>
          </c:val>
          <c:extLst>
            <c:ext xmlns:c16="http://schemas.microsoft.com/office/drawing/2014/chart" uri="{C3380CC4-5D6E-409C-BE32-E72D297353CC}">
              <c16:uniqueId val="{00000000-2B7D-46B9-A552-2667A01C6B64}"/>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
        <p:nvSpPr>
          <p:cNvPr id="8"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AFEFAAA-A301-4384-9F35-4DA444CECD97}" type="datetimeFigureOut">
              <a:rPr lang="en-US" smtClean="0"/>
              <a:t>9/4/2024</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C2288F8-9EB8-40F8-B99C-13851E8793A5}"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2362200"/>
          </a:xfrm>
        </p:spPr>
        <p:txBody>
          <a:bodyPr>
            <a:normAutofit fontScale="92500"/>
          </a:bodyPr>
          <a:lstStyle/>
          <a:p>
            <a:pPr algn="l"/>
            <a:r>
              <a:rPr lang="en-US" sz="2400" dirty="0">
                <a:solidFill>
                  <a:schemeClr val="accent2">
                    <a:lumMod val="75000"/>
                  </a:schemeClr>
                </a:solidFill>
                <a:latin typeface="Arno Pro" pitchFamily="18" charset="0"/>
              </a:rPr>
              <a:t>NAME             : SATISH KUMAR M S</a:t>
            </a:r>
          </a:p>
          <a:p>
            <a:pPr algn="l"/>
            <a:r>
              <a:rPr lang="en-US" sz="2400" dirty="0">
                <a:solidFill>
                  <a:schemeClr val="accent2">
                    <a:lumMod val="75000"/>
                  </a:schemeClr>
                </a:solidFill>
                <a:latin typeface="Arno Pro" pitchFamily="18" charset="0"/>
              </a:rPr>
              <a:t>REGISTER NO : 122200996</a:t>
            </a:r>
          </a:p>
          <a:p>
            <a:r>
              <a:rPr lang="en-US" sz="2400" dirty="0">
                <a:solidFill>
                  <a:schemeClr val="accent2">
                    <a:lumMod val="75000"/>
                  </a:schemeClr>
                </a:solidFill>
                <a:latin typeface="Arno Pro" pitchFamily="18" charset="0"/>
              </a:rPr>
              <a:t>DEPARTMENT: B.COM (CORPORATE SCERETARYSHIP)</a:t>
            </a:r>
          </a:p>
          <a:p>
            <a:r>
              <a:rPr lang="en-US" sz="2400" dirty="0">
                <a:solidFill>
                  <a:schemeClr val="accent2">
                    <a:lumMod val="75000"/>
                  </a:schemeClr>
                </a:solidFill>
                <a:latin typeface="Arno Pro" pitchFamily="18" charset="0"/>
              </a:rPr>
              <a:t>COLLEGE   : NAZARETH COLLEGE OF ARTS AND SCIENCE  </a:t>
            </a:r>
          </a:p>
        </p:txBody>
      </p:sp>
      <p:sp>
        <p:nvSpPr>
          <p:cNvPr id="2" name="Title 1"/>
          <p:cNvSpPr>
            <a:spLocks noGrp="1"/>
          </p:cNvSpPr>
          <p:nvPr>
            <p:ph type="ctrTitle"/>
          </p:nvPr>
        </p:nvSpPr>
        <p:spPr>
          <a:xfrm>
            <a:off x="304800" y="2209800"/>
            <a:ext cx="7696200" cy="1485900"/>
          </a:xfrm>
        </p:spPr>
        <p:txBody>
          <a:bodyPr/>
          <a:lstStyle/>
          <a:p>
            <a:r>
              <a:rPr lang="en-US" i="1" dirty="0">
                <a:solidFill>
                  <a:schemeClr val="accent4">
                    <a:lumMod val="75000"/>
                  </a:schemeClr>
                </a:solidFill>
                <a:latin typeface="Algerian" pitchFamily="82" charset="0"/>
              </a:rPr>
              <a:t>Employee data set</a:t>
            </a:r>
            <a:br>
              <a:rPr lang="en-US" i="1" dirty="0">
                <a:solidFill>
                  <a:schemeClr val="accent4">
                    <a:lumMod val="75000"/>
                  </a:schemeClr>
                </a:solidFill>
                <a:latin typeface="Algerian" pitchFamily="82" charset="0"/>
              </a:rPr>
            </a:br>
            <a:r>
              <a:rPr lang="en-US" i="1" dirty="0">
                <a:solidFill>
                  <a:schemeClr val="accent4">
                    <a:lumMod val="75000"/>
                  </a:schemeClr>
                </a:solidFill>
                <a:latin typeface="Algerian" pitchFamily="82" charset="0"/>
              </a:rPr>
              <a:t>using excel</a:t>
            </a:r>
          </a:p>
        </p:txBody>
      </p:sp>
    </p:spTree>
    <p:extLst>
      <p:ext uri="{BB962C8B-B14F-4D97-AF65-F5344CB8AC3E}">
        <p14:creationId xmlns:p14="http://schemas.microsoft.com/office/powerpoint/2010/main" val="3512632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Modeling approach</a:t>
            </a:r>
          </a:p>
        </p:txBody>
      </p:sp>
      <p:sp>
        <p:nvSpPr>
          <p:cNvPr id="3" name="Content Placeholder 2"/>
          <p:cNvSpPr>
            <a:spLocks noGrp="1"/>
          </p:cNvSpPr>
          <p:nvPr>
            <p:ph sz="quarter" idx="13"/>
          </p:nvPr>
        </p:nvSpPr>
        <p:spPr/>
        <p:txBody>
          <a:bodyPr>
            <a:normAutofit/>
          </a:bodyPr>
          <a:lstStyle/>
          <a:p>
            <a:pPr>
              <a:buFont typeface="Wingdings" pitchFamily="2" charset="2"/>
              <a:buChar char="q"/>
            </a:pPr>
            <a:r>
              <a:rPr lang="en-US" dirty="0">
                <a:latin typeface="Arno Pro Display" pitchFamily="18" charset="0"/>
              </a:rPr>
              <a:t> </a:t>
            </a:r>
            <a:r>
              <a:rPr lang="en-US" b="1" u="sng" dirty="0">
                <a:latin typeface="Arno Pro Display" pitchFamily="18" charset="0"/>
              </a:rPr>
              <a:t>Data Acquisition</a:t>
            </a:r>
            <a:r>
              <a:rPr lang="en-US" dirty="0">
                <a:latin typeface="Arno Pro Display" pitchFamily="18" charset="0"/>
              </a:rPr>
              <a:t>: downloaded a dataset form the IBM SKILLS BUILD DASHBOARDS, which included features like USER ID, NAME, GENDER, EXPLOYEE TYPE, AND DEPARTMENT.</a:t>
            </a:r>
          </a:p>
          <a:p>
            <a:pPr>
              <a:buFont typeface="Wingdings" pitchFamily="2" charset="2"/>
              <a:buChar char="q"/>
            </a:pPr>
            <a:r>
              <a:rPr lang="en-US" dirty="0">
                <a:latin typeface="Arno Pro Display" pitchFamily="18" charset="0"/>
              </a:rPr>
              <a:t> </a:t>
            </a:r>
            <a:r>
              <a:rPr lang="en-US" b="1" u="sng" dirty="0">
                <a:latin typeface="Arno Pro Display" pitchFamily="18" charset="0"/>
              </a:rPr>
              <a:t>Data Preparation</a:t>
            </a:r>
            <a:r>
              <a:rPr lang="en-US" dirty="0">
                <a:latin typeface="Arno Pro Display" pitchFamily="18" charset="0"/>
              </a:rPr>
              <a:t>:  imported the dataset into excel.  Cleaned the data to correct any inconsistencies or errors. </a:t>
            </a:r>
          </a:p>
          <a:p>
            <a:pPr>
              <a:buFont typeface="Wingdings" pitchFamily="2" charset="2"/>
              <a:buChar char="q"/>
            </a:pPr>
            <a:r>
              <a:rPr lang="en-US" dirty="0">
                <a:latin typeface="Arno Pro Display" pitchFamily="18" charset="0"/>
              </a:rPr>
              <a:t> </a:t>
            </a:r>
            <a:r>
              <a:rPr lang="en-US" b="1" u="sng" dirty="0">
                <a:latin typeface="Arno Pro Display" pitchFamily="18" charset="0"/>
              </a:rPr>
              <a:t>Initial Exploration</a:t>
            </a:r>
            <a:r>
              <a:rPr lang="en-US" dirty="0">
                <a:latin typeface="Arno Pro Display" pitchFamily="18" charset="0"/>
              </a:rPr>
              <a:t>:  review the dataset to understand its structure.  Used summary statistics to gain preliminary insights</a:t>
            </a:r>
            <a:r>
              <a:rPr lang="en-US" dirty="0"/>
              <a:t>.</a:t>
            </a:r>
          </a:p>
        </p:txBody>
      </p:sp>
    </p:spTree>
    <p:extLst>
      <p:ext uri="{BB962C8B-B14F-4D97-AF65-F5344CB8AC3E}">
        <p14:creationId xmlns:p14="http://schemas.microsoft.com/office/powerpoint/2010/main" val="289418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Modeling approach</a:t>
            </a:r>
          </a:p>
        </p:txBody>
      </p:sp>
      <p:sp>
        <p:nvSpPr>
          <p:cNvPr id="3" name="Content Placeholder 2"/>
          <p:cNvSpPr>
            <a:spLocks noGrp="1"/>
          </p:cNvSpPr>
          <p:nvPr>
            <p:ph sz="quarter" idx="13"/>
          </p:nvPr>
        </p:nvSpPr>
        <p:spPr/>
        <p:txBody>
          <a:bodyPr>
            <a:normAutofit/>
          </a:bodyPr>
          <a:lstStyle/>
          <a:p>
            <a:pPr marL="0" indent="0">
              <a:buNone/>
            </a:pPr>
            <a:r>
              <a:rPr lang="en-US" dirty="0">
                <a:latin typeface="Arno Pro Display" pitchFamily="18" charset="0"/>
              </a:rPr>
              <a:t>6. </a:t>
            </a:r>
            <a:r>
              <a:rPr lang="en-US" b="1" u="sng" dirty="0">
                <a:latin typeface="Arno Pro Display" pitchFamily="18" charset="0"/>
              </a:rPr>
              <a:t>Pattern Identification </a:t>
            </a:r>
            <a:r>
              <a:rPr lang="en-US" dirty="0">
                <a:latin typeface="Arno Pro Display" pitchFamily="18" charset="0"/>
              </a:rPr>
              <a:t>:Identified patterns and trends in the data regarding employee types and departmental distribution. Highlighted any anomalies or significant findings.</a:t>
            </a:r>
          </a:p>
          <a:p>
            <a:pPr marL="0" indent="0">
              <a:buNone/>
            </a:pPr>
            <a:r>
              <a:rPr lang="en-US" dirty="0">
                <a:latin typeface="Arno Pro Display" pitchFamily="18" charset="0"/>
              </a:rPr>
              <a:t>7. </a:t>
            </a:r>
            <a:r>
              <a:rPr lang="en-US" b="1" u="sng" dirty="0">
                <a:latin typeface="Arno Pro Display" pitchFamily="18" charset="0"/>
              </a:rPr>
              <a:t>Reporting</a:t>
            </a:r>
            <a:r>
              <a:rPr lang="en-US" b="1" dirty="0">
                <a:latin typeface="Arno Pro Display" pitchFamily="18" charset="0"/>
              </a:rPr>
              <a:t> </a:t>
            </a:r>
            <a:r>
              <a:rPr lang="en-US" dirty="0">
                <a:latin typeface="Arno Pro Display" pitchFamily="18" charset="0"/>
              </a:rPr>
              <a:t>:Summarized key insights from the analysis. Compiled visuals into a report, providing a clear presentation of findings and recommendations for workforce planning and departmental adjustments.</a:t>
            </a:r>
          </a:p>
        </p:txBody>
      </p:sp>
    </p:spTree>
    <p:extLst>
      <p:ext uri="{BB962C8B-B14F-4D97-AF65-F5344CB8AC3E}">
        <p14:creationId xmlns:p14="http://schemas.microsoft.com/office/powerpoint/2010/main" val="306865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&amp; discussion</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693298023"/>
              </p:ext>
            </p:extLst>
          </p:nvPr>
        </p:nvGraphicFramePr>
        <p:xfrm>
          <a:off x="609600" y="1600200"/>
          <a:ext cx="7924800"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8636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quarter" idx="13"/>
          </p:nvPr>
        </p:nvSpPr>
        <p:spPr/>
        <p:txBody>
          <a:bodyPr/>
          <a:lstStyle/>
          <a:p>
            <a:r>
              <a:rPr lang="en-US" dirty="0"/>
              <a:t>The analysis revealed the distribution of employee type (permanent, fixed term, temporary) and departmental staffing levels.  Key insights included trends such as increased fixed-term contracts and notable anomalies in staffing patterns.  Recommendations include balancing staffing levels and revising employment policies to address these issues.  The finding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 making.</a:t>
            </a:r>
          </a:p>
        </p:txBody>
      </p:sp>
    </p:spTree>
    <p:extLst>
      <p:ext uri="{BB962C8B-B14F-4D97-AF65-F5344CB8AC3E}">
        <p14:creationId xmlns:p14="http://schemas.microsoft.com/office/powerpoint/2010/main" val="3810816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PROJECT TITLE</a:t>
            </a:r>
          </a:p>
        </p:txBody>
      </p:sp>
      <p:sp>
        <p:nvSpPr>
          <p:cNvPr id="3" name="Content Placeholder 2"/>
          <p:cNvSpPr>
            <a:spLocks noGrp="1"/>
          </p:cNvSpPr>
          <p:nvPr>
            <p:ph sz="quarter" idx="13"/>
          </p:nvPr>
        </p:nvSpPr>
        <p:spPr>
          <a:xfrm>
            <a:off x="457200" y="2209799"/>
            <a:ext cx="8229600" cy="2971801"/>
          </a:xfrm>
        </p:spPr>
        <p:txBody>
          <a:bodyPr/>
          <a:lstStyle/>
          <a:p>
            <a:pPr marL="0" indent="0" algn="ctr">
              <a:buNone/>
            </a:pPr>
            <a:r>
              <a:rPr lang="en-US" dirty="0">
                <a:latin typeface="Adobe Garamond Pro" pitchFamily="18" charset="0"/>
              </a:rPr>
              <a:t>EMPLOYEE TYPE ANALYSIS USING EXCEL &amp; </a:t>
            </a:r>
          </a:p>
          <a:p>
            <a:pPr marL="0" indent="0" algn="ctr">
              <a:buNone/>
            </a:pPr>
            <a:r>
              <a:rPr lang="en-US" dirty="0">
                <a:latin typeface="Adobe Garamond Pro" pitchFamily="18" charset="0"/>
              </a:rPr>
              <a:t>EMPLOYEE DEPARTMENT COUNT ANALYSIS</a:t>
            </a:r>
          </a:p>
          <a:p>
            <a:pPr marL="0" indent="0" algn="ctr">
              <a:buNone/>
            </a:pPr>
            <a:r>
              <a:rPr lang="en-US" dirty="0">
                <a:latin typeface="Adobe Garamond Pro" pitchFamily="18" charset="0"/>
              </a:rPr>
              <a:t>USING EXCEL</a:t>
            </a:r>
          </a:p>
        </p:txBody>
      </p:sp>
    </p:spTree>
    <p:extLst>
      <p:ext uri="{BB962C8B-B14F-4D97-AF65-F5344CB8AC3E}">
        <p14:creationId xmlns:p14="http://schemas.microsoft.com/office/powerpoint/2010/main" val="235310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AJENDA</a:t>
            </a:r>
          </a:p>
        </p:txBody>
      </p:sp>
      <p:sp>
        <p:nvSpPr>
          <p:cNvPr id="3" name="Content Placeholder 2"/>
          <p:cNvSpPr>
            <a:spLocks noGrp="1"/>
          </p:cNvSpPr>
          <p:nvPr>
            <p:ph sz="quarter" idx="13"/>
          </p:nvPr>
        </p:nvSpPr>
        <p:spPr/>
        <p:txBody>
          <a:bodyPr>
            <a:normAutofit/>
          </a:bodyPr>
          <a:lstStyle/>
          <a:p>
            <a:pPr>
              <a:buFont typeface="Wingdings" pitchFamily="2" charset="2"/>
              <a:buChar char="v"/>
            </a:pPr>
            <a:r>
              <a:rPr lang="en-US" dirty="0"/>
              <a:t> </a:t>
            </a:r>
            <a:r>
              <a:rPr lang="en-US" sz="2400" i="1" dirty="0">
                <a:latin typeface="Arno Pro" pitchFamily="18" charset="0"/>
              </a:rPr>
              <a:t>PROBLEM STATEMENT</a:t>
            </a:r>
          </a:p>
          <a:p>
            <a:pPr>
              <a:buFont typeface="Wingdings" pitchFamily="2" charset="2"/>
              <a:buChar char="v"/>
            </a:pPr>
            <a:r>
              <a:rPr lang="en-US" sz="2400" i="1" dirty="0">
                <a:latin typeface="Arno Pro" pitchFamily="18" charset="0"/>
              </a:rPr>
              <a:t> PROJECT OVERVIEW</a:t>
            </a:r>
          </a:p>
          <a:p>
            <a:pPr>
              <a:buFont typeface="Wingdings" pitchFamily="2" charset="2"/>
              <a:buChar char="v"/>
            </a:pPr>
            <a:r>
              <a:rPr lang="en-US" sz="2400" i="1" dirty="0">
                <a:latin typeface="Arno Pro" pitchFamily="18" charset="0"/>
              </a:rPr>
              <a:t> END USERS</a:t>
            </a:r>
          </a:p>
          <a:p>
            <a:pPr>
              <a:buFont typeface="Wingdings" pitchFamily="2" charset="2"/>
              <a:buChar char="v"/>
            </a:pPr>
            <a:r>
              <a:rPr lang="en-US" sz="2400" i="1" dirty="0">
                <a:latin typeface="Arno Pro" pitchFamily="18" charset="0"/>
              </a:rPr>
              <a:t> OUR SOLUTION &amp; PREPOSITION</a:t>
            </a:r>
          </a:p>
          <a:p>
            <a:pPr>
              <a:buFont typeface="Wingdings" pitchFamily="2" charset="2"/>
              <a:buChar char="v"/>
            </a:pPr>
            <a:r>
              <a:rPr lang="en-US" sz="2400" i="1" dirty="0">
                <a:latin typeface="Arno Pro" pitchFamily="18" charset="0"/>
              </a:rPr>
              <a:t> DATASET DESCRIPTION</a:t>
            </a:r>
          </a:p>
          <a:p>
            <a:pPr>
              <a:buFont typeface="Wingdings" pitchFamily="2" charset="2"/>
              <a:buChar char="v"/>
            </a:pPr>
            <a:r>
              <a:rPr lang="en-US" sz="2400" i="1" dirty="0">
                <a:latin typeface="Arno Pro" pitchFamily="18" charset="0"/>
              </a:rPr>
              <a:t> MODELLING APPROACH</a:t>
            </a:r>
          </a:p>
          <a:p>
            <a:pPr>
              <a:buFont typeface="Wingdings" pitchFamily="2" charset="2"/>
              <a:buChar char="v"/>
            </a:pPr>
            <a:r>
              <a:rPr lang="en-US" sz="2400" i="1" dirty="0">
                <a:latin typeface="Arno Pro" pitchFamily="18" charset="0"/>
              </a:rPr>
              <a:t> RESULTS &amp; DISCUSSION</a:t>
            </a:r>
          </a:p>
          <a:p>
            <a:pPr>
              <a:buFont typeface="Wingdings" pitchFamily="2" charset="2"/>
              <a:buChar char="v"/>
            </a:pPr>
            <a:r>
              <a:rPr lang="en-US" sz="2400" i="1" dirty="0">
                <a:latin typeface="Arno Pro" pitchFamily="18" charset="0"/>
              </a:rPr>
              <a:t> CONCLUSION</a:t>
            </a:r>
          </a:p>
        </p:txBody>
      </p:sp>
    </p:spTree>
    <p:extLst>
      <p:ext uri="{BB962C8B-B14F-4D97-AF65-F5344CB8AC3E}">
        <p14:creationId xmlns:p14="http://schemas.microsoft.com/office/powerpoint/2010/main" val="144987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lnSpcReduction="10000"/>
          </a:bodyPr>
          <a:lstStyle/>
          <a:p>
            <a:pPr>
              <a:lnSpc>
                <a:spcPct val="120000"/>
              </a:lnSpc>
              <a:buFont typeface="Wingdings" pitchFamily="2" charset="2"/>
              <a:buChar char="q"/>
            </a:pPr>
            <a:r>
              <a:rPr lang="en-US" dirty="0">
                <a:latin typeface="Arno Pro Display" pitchFamily="18" charset="0"/>
              </a:rPr>
              <a:t>IN TODAYS DYNAMIC BUSINESS ENVIRONMENT, ORGANIZATIONS EMPLOY A DIVERSE WORKFORCE, INCLUIDNG PERMANENT, FIXED- TERM, AND TEMPORARY EMPLOYEES.  THIS VARIETY OFFERS FLEXIBILITY BUT ALSO INTRODUCES COMPLEXITIES IN WORKFORCE MANAGEMENT, RESOURCE ALLOCATION, COMPLIANCE WITH LABOR LAWS.</a:t>
            </a:r>
          </a:p>
        </p:txBody>
      </p:sp>
      <p:sp>
        <p:nvSpPr>
          <p:cNvPr id="4" name="Content Placeholder 3"/>
          <p:cNvSpPr>
            <a:spLocks noGrp="1"/>
          </p:cNvSpPr>
          <p:nvPr>
            <p:ph sz="quarter" idx="14"/>
          </p:nvPr>
        </p:nvSpPr>
        <p:spPr>
          <a:xfrm>
            <a:off x="4572000" y="1600200"/>
            <a:ext cx="4038600" cy="4525963"/>
          </a:xfrm>
        </p:spPr>
        <p:txBody>
          <a:bodyPr>
            <a:noAutofit/>
          </a:bodyPr>
          <a:lstStyle/>
          <a:p>
            <a:pPr>
              <a:buFont typeface="Wingdings" pitchFamily="2" charset="2"/>
              <a:buChar char="q"/>
            </a:pPr>
            <a:r>
              <a:rPr lang="en-US" sz="1800" dirty="0">
                <a:latin typeface="Arno Pro Display" pitchFamily="18" charset="0"/>
              </a:rPr>
              <a:t>THE PRIMARY CHALLENGE IS TO ANALYZE AND CATEGORIZE EMPLOYEES BASED ON THIS EMPLOYMENT TYPE-PERMANENT, FIXED-TERM, OR TEMPORARY.  UNDERSTANDING THESE CATEGORIES IS CRUCIAL FOR OPTIMIZING HR POLICIES AND ALIGNING WORK FORCE STRATEGIES WITH BUSINESS GOALS</a:t>
            </a:r>
            <a:r>
              <a:rPr lang="en-US" sz="2400" dirty="0">
                <a:latin typeface="Arno Pro Display" pitchFamily="18" charset="0"/>
              </a:rPr>
              <a:t>.</a:t>
            </a:r>
          </a:p>
        </p:txBody>
      </p:sp>
      <p:sp>
        <p:nvSpPr>
          <p:cNvPr id="2" name="Title 1"/>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2155339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PROJECT OVER VIEW</a:t>
            </a: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a:latin typeface="Arno Pro Display" pitchFamily="18" charset="0"/>
              </a:rPr>
              <a:t>THE PROJECT INVOLVED ANALYSING THE RGANISATIONS OVERALL WORKFORCE, AND FOCUSING ON MININMUM &amp; MAXIMUM SALARY EARNEED BY THE EMPLOYEES AND HIGHLIGHTING THE SALARY.</a:t>
            </a:r>
          </a:p>
          <a:p>
            <a:pPr>
              <a:buFont typeface="Wingdings" pitchFamily="2" charset="2"/>
              <a:buChar char="Ø"/>
            </a:pPr>
            <a:r>
              <a:rPr lang="en-US" dirty="0">
                <a:latin typeface="Arno Pro Display" pitchFamily="18" charset="0"/>
              </a:rPr>
              <a:t> IDENTIFYING THE MAXIMUM EMPLOYEES WORKING IN EACH DEPARTMENT.</a:t>
            </a:r>
          </a:p>
          <a:p>
            <a:pPr>
              <a:buFont typeface="Wingdings" pitchFamily="2" charset="2"/>
              <a:buChar char="Ø"/>
            </a:pPr>
            <a:r>
              <a:rPr lang="en-US" dirty="0">
                <a:latin typeface="Arno Pro Display" pitchFamily="18" charset="0"/>
              </a:rPr>
              <a:t> HIGHLIGHTING PERMANENT, TEMPORARY AND FIXED TYPE OF EMPLOYEES.</a:t>
            </a:r>
          </a:p>
        </p:txBody>
      </p:sp>
    </p:spTree>
    <p:extLst>
      <p:ext uri="{BB962C8B-B14F-4D97-AF65-F5344CB8AC3E}">
        <p14:creationId xmlns:p14="http://schemas.microsoft.com/office/powerpoint/2010/main" val="291285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WHO ARE THE END USERS?</a:t>
            </a: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a:t> </a:t>
            </a:r>
            <a:r>
              <a:rPr lang="en-US" dirty="0">
                <a:latin typeface="Arno Pro Display" pitchFamily="18" charset="0"/>
              </a:rPr>
              <a:t>HUMAN RESOURCES(HR) TEAM: THEY WILL USE THE ANALYSIS TO MAKE INFORMED DECISIONS ABOUT HIRING, WORKFORCE PLANNING, AND CONETRACT MANAGEMENT.</a:t>
            </a:r>
          </a:p>
          <a:p>
            <a:pPr>
              <a:buFont typeface="Wingdings" pitchFamily="2" charset="2"/>
              <a:buChar char="Ø"/>
            </a:pPr>
            <a:r>
              <a:rPr lang="en-US" dirty="0">
                <a:latin typeface="Arno Pro Display" pitchFamily="18" charset="0"/>
              </a:rPr>
              <a:t> DEPARTMENT MANAGERS: THEY WILL USE THE FINDINGS INTO WORKFORCE COMPOSITION AND ITS IMPACT ON DEPARTMENTAL PERFORMANCE, HELPING THEM ALLOCATE RESOURCES MORE EFFECTIVELY.</a:t>
            </a:r>
          </a:p>
          <a:p>
            <a:pPr>
              <a:buFont typeface="Wingdings" pitchFamily="2" charset="2"/>
              <a:buChar char="Ø"/>
            </a:pPr>
            <a:r>
              <a:rPr lang="en-US" dirty="0">
                <a:latin typeface="Arno Pro Display" pitchFamily="18" charset="0"/>
              </a:rPr>
              <a:t>SENIOR MANAGEMENT/ EXECUTIVES: THEY WILL USE THE FINDINGS TO ALIGN WORKFORCE STRATEGIES WITH OVERALL BUSINESS GOALS AND IMPROVE OPERATIONAL EFFICIENCY.</a:t>
            </a:r>
          </a:p>
        </p:txBody>
      </p:sp>
    </p:spTree>
    <p:extLst>
      <p:ext uri="{BB962C8B-B14F-4D97-AF65-F5344CB8AC3E}">
        <p14:creationId xmlns:p14="http://schemas.microsoft.com/office/powerpoint/2010/main" val="1916729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WHO ARE THE END USERS?</a:t>
            </a: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a:t> </a:t>
            </a:r>
            <a:r>
              <a:rPr lang="en-US" dirty="0">
                <a:latin typeface="Arno Pro Display" pitchFamily="18" charset="0"/>
              </a:rPr>
              <a:t>THE ORGANIZATION: BY OPTIMIZING THE MIX OF EMPLOYEE TUYPES, THE ORGANIZATION CAN IMPROVE PROUCTIVITY, COST MANAGEMENT, AND OVERALL EFFICIENCY.</a:t>
            </a:r>
          </a:p>
          <a:p>
            <a:pPr>
              <a:buFont typeface="Wingdings" pitchFamily="2" charset="2"/>
              <a:buChar char="Ø"/>
            </a:pPr>
            <a:r>
              <a:rPr lang="en-US" dirty="0">
                <a:latin typeface="Arno Pro Display" pitchFamily="18" charset="0"/>
              </a:rPr>
              <a:t> EMPLOYEES: IMPROVED WORKFORCE MANAGEMENT CAN LEAD TO BETTER JOB SATISFACTION, AS RESOURCES ARE ALLOCATED MORE EFFECTIVELY, AND WORKLOADS ARE BALACED.</a:t>
            </a:r>
          </a:p>
          <a:p>
            <a:pPr>
              <a:buFont typeface="Wingdings" pitchFamily="2" charset="2"/>
              <a:buChar char="Ø"/>
            </a:pPr>
            <a:r>
              <a:rPr lang="en-US" dirty="0">
                <a:latin typeface="Arno Pro Display" pitchFamily="18" charset="0"/>
              </a:rPr>
              <a:t> HR AND MANAGEMENT TEAMS: THEY BENEFIT FORM HAVING DATA-DRIVEN INSIGHTS THAT GUDIE STRATEGIC DECISIONS AND IMPROVE DEPARTMENTAL PERFORMANCE.</a:t>
            </a:r>
          </a:p>
        </p:txBody>
      </p:sp>
    </p:spTree>
    <p:extLst>
      <p:ext uri="{BB962C8B-B14F-4D97-AF65-F5344CB8AC3E}">
        <p14:creationId xmlns:p14="http://schemas.microsoft.com/office/powerpoint/2010/main" val="2990398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itchFamily="82" charset="0"/>
              </a:rPr>
              <a:t>OUR SOLUTION &amp; VALUE PREPOSITION</a:t>
            </a:r>
          </a:p>
        </p:txBody>
      </p:sp>
      <p:sp>
        <p:nvSpPr>
          <p:cNvPr id="3" name="Content Placeholder 2"/>
          <p:cNvSpPr>
            <a:spLocks noGrp="1"/>
          </p:cNvSpPr>
          <p:nvPr>
            <p:ph sz="quarter" idx="13"/>
          </p:nvPr>
        </p:nvSpPr>
        <p:spPr/>
        <p:txBody>
          <a:bodyPr>
            <a:normAutofit/>
          </a:bodyPr>
          <a:lstStyle/>
          <a:p>
            <a:pPr marL="0" indent="0">
              <a:buNone/>
            </a:pPr>
            <a:r>
              <a:rPr lang="en-US" dirty="0">
                <a:latin typeface="Arno Pro" pitchFamily="18" charset="0"/>
              </a:rPr>
              <a:t>IN THIS PROJECT, EXCEL WAS USED TO ANALYZE EMPLYEE TYPES(PERMANT, FIXED TERM, AND TEMPORARY) ACROSS DEPARTMENTS.</a:t>
            </a:r>
          </a:p>
          <a:p>
            <a:pPr>
              <a:buFont typeface="Wingdings" pitchFamily="2" charset="2"/>
              <a:buChar char="§"/>
            </a:pPr>
            <a:r>
              <a:rPr lang="en-US" dirty="0"/>
              <a:t> </a:t>
            </a:r>
            <a:r>
              <a:rPr lang="en-US" b="1" u="sng" dirty="0">
                <a:latin typeface="Arno Pro Display" pitchFamily="18" charset="0"/>
              </a:rPr>
              <a:t>Conditional Formatting</a:t>
            </a:r>
            <a:r>
              <a:rPr lang="en-US" dirty="0">
                <a:latin typeface="Arno Pro Display" pitchFamily="18" charset="0"/>
              </a:rPr>
              <a:t>: applied color codes to quickly identify employee types and sport trends.</a:t>
            </a:r>
          </a:p>
          <a:p>
            <a:pPr>
              <a:buFont typeface="Wingdings" pitchFamily="2" charset="2"/>
              <a:buChar char="§"/>
            </a:pPr>
            <a:r>
              <a:rPr lang="en-US" b="1" dirty="0">
                <a:latin typeface="Arno Pro Display" pitchFamily="18" charset="0"/>
              </a:rPr>
              <a:t> </a:t>
            </a:r>
            <a:r>
              <a:rPr lang="en-US" b="1" u="sng" dirty="0">
                <a:latin typeface="Arno Pro Display" pitchFamily="18" charset="0"/>
              </a:rPr>
              <a:t>Filters</a:t>
            </a:r>
            <a:r>
              <a:rPr lang="en-US" dirty="0">
                <a:latin typeface="Arno Pro Display" pitchFamily="18" charset="0"/>
              </a:rPr>
              <a:t>: used to isolate specific data sets, such as viewing employees by type or department.</a:t>
            </a:r>
          </a:p>
          <a:p>
            <a:pPr>
              <a:buFont typeface="Wingdings" pitchFamily="2" charset="2"/>
              <a:buChar char="§"/>
            </a:pPr>
            <a:r>
              <a:rPr lang="en-US" b="1" u="sng" dirty="0">
                <a:latin typeface="Arno Pro Display" pitchFamily="18" charset="0"/>
              </a:rPr>
              <a:t> Formulas</a:t>
            </a:r>
            <a:r>
              <a:rPr lang="en-US" dirty="0">
                <a:latin typeface="Arno Pro Display" pitchFamily="18" charset="0"/>
              </a:rPr>
              <a:t>: employed formulas like countif, min, max, conditional formatting.</a:t>
            </a:r>
          </a:p>
          <a:p>
            <a:pPr>
              <a:buFont typeface="Wingdings" pitchFamily="2" charset="2"/>
              <a:buChar char="§"/>
            </a:pPr>
            <a:r>
              <a:rPr lang="en-US" b="1" dirty="0">
                <a:latin typeface="Arno Pro Display" pitchFamily="18" charset="0"/>
              </a:rPr>
              <a:t> </a:t>
            </a:r>
            <a:r>
              <a:rPr lang="en-US" b="1" u="sng" dirty="0">
                <a:latin typeface="Arno Pro Display" pitchFamily="18" charset="0"/>
              </a:rPr>
              <a:t>Graphs And Charts</a:t>
            </a:r>
            <a:r>
              <a:rPr lang="en-US" dirty="0">
                <a:latin typeface="Arno Pro Display" pitchFamily="18" charset="0"/>
              </a:rPr>
              <a:t>: created visual representations like pie charts and bar graphs to clearly display and highlight key insights.</a:t>
            </a:r>
          </a:p>
        </p:txBody>
      </p:sp>
    </p:spTree>
    <p:extLst>
      <p:ext uri="{BB962C8B-B14F-4D97-AF65-F5344CB8AC3E}">
        <p14:creationId xmlns:p14="http://schemas.microsoft.com/office/powerpoint/2010/main" val="3670997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Dataset description</a:t>
            </a:r>
          </a:p>
        </p:txBody>
      </p:sp>
      <p:sp>
        <p:nvSpPr>
          <p:cNvPr id="3" name="Content Placeholder 2"/>
          <p:cNvSpPr>
            <a:spLocks noGrp="1"/>
          </p:cNvSpPr>
          <p:nvPr>
            <p:ph sz="quarter" idx="13"/>
          </p:nvPr>
        </p:nvSpPr>
        <p:spPr/>
        <p:txBody>
          <a:bodyPr>
            <a:normAutofit/>
          </a:bodyPr>
          <a:lstStyle/>
          <a:p>
            <a:pPr marL="0" indent="0">
              <a:buNone/>
            </a:pPr>
            <a:r>
              <a:rPr lang="en-US" dirty="0">
                <a:latin typeface="Arno Pro Display" pitchFamily="18" charset="0"/>
              </a:rPr>
              <a:t>For this project, the dataset was sourced form the IBM SKILLS BUILD DASHBOARD, containing 20 features.  The analysis focused on key features:</a:t>
            </a:r>
          </a:p>
          <a:p>
            <a:pPr>
              <a:buFont typeface="Wingdings" pitchFamily="2" charset="2"/>
              <a:buChar char="§"/>
            </a:pPr>
            <a:r>
              <a:rPr lang="en-US" b="1" dirty="0">
                <a:latin typeface="Arno Pro Display" pitchFamily="18" charset="0"/>
              </a:rPr>
              <a:t> </a:t>
            </a:r>
            <a:r>
              <a:rPr lang="en-US" b="1" u="sng" dirty="0">
                <a:latin typeface="Arno Pro Display" pitchFamily="18" charset="0"/>
              </a:rPr>
              <a:t>User ID</a:t>
            </a:r>
            <a:r>
              <a:rPr lang="en-US" dirty="0">
                <a:latin typeface="Arno Pro Display" pitchFamily="18" charset="0"/>
              </a:rPr>
              <a:t>: unique employee identifier. </a:t>
            </a:r>
          </a:p>
          <a:p>
            <a:pPr>
              <a:buFont typeface="Wingdings" pitchFamily="2" charset="2"/>
              <a:buChar char="§"/>
            </a:pPr>
            <a:r>
              <a:rPr lang="en-US" dirty="0">
                <a:latin typeface="Arno Pro Display" pitchFamily="18" charset="0"/>
              </a:rPr>
              <a:t> </a:t>
            </a:r>
            <a:r>
              <a:rPr lang="en-US" b="1" u="sng" dirty="0">
                <a:latin typeface="Arno Pro Display" pitchFamily="18" charset="0"/>
              </a:rPr>
              <a:t>Name</a:t>
            </a:r>
            <a:r>
              <a:rPr lang="en-US" dirty="0">
                <a:latin typeface="Arno Pro Display" pitchFamily="18" charset="0"/>
              </a:rPr>
              <a:t>: employees full name.</a:t>
            </a:r>
          </a:p>
          <a:p>
            <a:pPr>
              <a:buFont typeface="Wingdings" pitchFamily="2" charset="2"/>
              <a:buChar char="§"/>
            </a:pPr>
            <a:r>
              <a:rPr lang="en-US" dirty="0">
                <a:latin typeface="Arno Pro Display" pitchFamily="18" charset="0"/>
              </a:rPr>
              <a:t> </a:t>
            </a:r>
            <a:r>
              <a:rPr lang="en-US" b="1" u="sng" dirty="0">
                <a:latin typeface="Arno Pro Display" pitchFamily="18" charset="0"/>
              </a:rPr>
              <a:t>Gender</a:t>
            </a:r>
            <a:r>
              <a:rPr lang="en-US" dirty="0">
                <a:latin typeface="Arno Pro Display" pitchFamily="18" charset="0"/>
              </a:rPr>
              <a:t>: employee gender, for diversity analysis.</a:t>
            </a:r>
          </a:p>
          <a:p>
            <a:pPr>
              <a:buFont typeface="Wingdings" pitchFamily="2" charset="2"/>
              <a:buChar char="§"/>
            </a:pPr>
            <a:r>
              <a:rPr lang="en-US" b="1" u="sng" dirty="0">
                <a:latin typeface="Arno Pro Display" pitchFamily="18" charset="0"/>
              </a:rPr>
              <a:t>Employee Type </a:t>
            </a:r>
            <a:r>
              <a:rPr lang="en-US" dirty="0">
                <a:latin typeface="Arno Pro Display" pitchFamily="18" charset="0"/>
              </a:rPr>
              <a:t>: employment contract type (permanent, fixed-term, temporary).</a:t>
            </a:r>
          </a:p>
          <a:p>
            <a:pPr>
              <a:buFont typeface="Wingdings" pitchFamily="2" charset="2"/>
              <a:buChar char="§"/>
            </a:pPr>
            <a:r>
              <a:rPr lang="en-US" b="1" dirty="0">
                <a:latin typeface="Arno Pro Display" pitchFamily="18" charset="0"/>
              </a:rPr>
              <a:t> </a:t>
            </a:r>
            <a:r>
              <a:rPr lang="en-US" b="1" u="sng" dirty="0">
                <a:latin typeface="Arno Pro Display" pitchFamily="18" charset="0"/>
              </a:rPr>
              <a:t>Employee Department</a:t>
            </a:r>
            <a:r>
              <a:rPr lang="en-US" dirty="0">
                <a:latin typeface="Arno Pro Display" pitchFamily="18" charset="0"/>
              </a:rPr>
              <a:t>:  department assignment.</a:t>
            </a:r>
          </a:p>
          <a:p>
            <a:pPr marL="0" indent="0">
              <a:buNone/>
            </a:pPr>
            <a:r>
              <a:rPr lang="en-US" dirty="0">
                <a:latin typeface="Arno Pro Display" pitchFamily="18" charset="0"/>
              </a:rPr>
              <a:t>Using excel, formulas were applied to analyze employee types and department distribution. Conditional formatting and visualizations(graphs and charts) were used to identify patterns and trends, providing insights for workforce planning.</a:t>
            </a:r>
          </a:p>
        </p:txBody>
      </p:sp>
    </p:spTree>
    <p:extLst>
      <p:ext uri="{BB962C8B-B14F-4D97-AF65-F5344CB8AC3E}">
        <p14:creationId xmlns:p14="http://schemas.microsoft.com/office/powerpoint/2010/main" val="3469183947"/>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809</TotalTime>
  <Words>811</Words>
  <Application>Microsoft Office PowerPoint</Application>
  <PresentationFormat>On-screen Show (4:3)</PresentationFormat>
  <Paragraphs>58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Adobe Garamond Pro</vt:lpstr>
      <vt:lpstr>Algerian</vt:lpstr>
      <vt:lpstr>Arial</vt:lpstr>
      <vt:lpstr>Arial Narrow</vt:lpstr>
      <vt:lpstr>Arno Pro</vt:lpstr>
      <vt:lpstr>Arno Pro Display</vt:lpstr>
      <vt:lpstr>Wingdings</vt:lpstr>
      <vt:lpstr>Horizon</vt:lpstr>
      <vt:lpstr>Employee data set using excel</vt:lpstr>
      <vt:lpstr>PROJECT TITLE</vt:lpstr>
      <vt:lpstr>AJENDA</vt:lpstr>
      <vt:lpstr>PROBLEM STATEMENT</vt:lpstr>
      <vt:lpstr>PROJECT OVER VIEW</vt:lpstr>
      <vt:lpstr>WHO ARE THE END USERS?</vt:lpstr>
      <vt:lpstr>WHO ARE THE END USERS?</vt:lpstr>
      <vt:lpstr>OUR SOLUTION &amp; VALUE PREPOSITION</vt:lpstr>
      <vt:lpstr>Dataset description</vt:lpstr>
      <vt:lpstr>Modeling approach</vt:lpstr>
      <vt:lpstr>Modeling approach</vt:lpstr>
      <vt:lpstr>Result &amp; 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set using excel</dc:title>
  <dc:creator>MAHIN</dc:creator>
  <cp:lastModifiedBy>HEMACHANDRAN N P</cp:lastModifiedBy>
  <cp:revision>16</cp:revision>
  <dcterms:created xsi:type="dcterms:W3CDTF">2024-08-30T12:36:09Z</dcterms:created>
  <dcterms:modified xsi:type="dcterms:W3CDTF">2024-09-04T06:04:52Z</dcterms:modified>
</cp:coreProperties>
</file>