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59" r:id="rId20"/>
  </p:sldIdLst>
  <p:sldSz cx="12192000" cy="6858000"/>
  <p:notesSz cx="6858000" cy="9144000"/>
  <p:embeddedFontLst>
    <p:embeddedFont>
      <p:font typeface="Lato Black" panose="020F0502020204030203" pitchFamily="34" charset="0"/>
      <p:bold r:id="rId22"/>
      <p:boldItalic r:id="rId23"/>
    </p:embeddedFont>
    <p:embeddedFont>
      <p:font typeface="Libre Baskerville" panose="02000000000000000000" pitchFamily="2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F2DEBE-8770-58A5-4B28-AE4D45B698CC}"/>
              </a:ext>
            </a:extLst>
          </p:cNvPr>
          <p:cNvSpPr txBox="1"/>
          <p:nvPr/>
        </p:nvSpPr>
        <p:spPr>
          <a:xfrm>
            <a:off x="2795450" y="3892732"/>
            <a:ext cx="7323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DATA ANALYSIS ON TAB’S PRICES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BE9D01-6C18-A5CC-B6B1-6CCE00E6BB19}"/>
              </a:ext>
            </a:extLst>
          </p:cNvPr>
          <p:cNvSpPr txBox="1"/>
          <p:nvPr/>
        </p:nvSpPr>
        <p:spPr>
          <a:xfrm>
            <a:off x="235130" y="245122"/>
            <a:ext cx="62527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DATA VISUALIZATION: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9EE87-C437-6ECE-7433-A911B455042B}"/>
              </a:ext>
            </a:extLst>
          </p:cNvPr>
          <p:cNvSpPr txBox="1"/>
          <p:nvPr/>
        </p:nvSpPr>
        <p:spPr>
          <a:xfrm>
            <a:off x="235131" y="833622"/>
            <a:ext cx="11086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Data visualization is a graphical representation for </a:t>
            </a:r>
            <a:r>
              <a:rPr lang="en-IN" sz="2000" dirty="0" err="1"/>
              <a:t>analyzing</a:t>
            </a:r>
            <a:r>
              <a:rPr lang="en-IN" sz="2000" dirty="0"/>
              <a:t> the </a:t>
            </a:r>
            <a:r>
              <a:rPr lang="en-IN" sz="2000" dirty="0" err="1"/>
              <a:t>data.To</a:t>
            </a:r>
            <a:r>
              <a:rPr lang="en-IN" sz="2000" dirty="0"/>
              <a:t> finding </a:t>
            </a:r>
            <a:r>
              <a:rPr lang="en-IN" sz="2000" dirty="0" err="1"/>
              <a:t>inshights</a:t>
            </a:r>
            <a:r>
              <a:rPr lang="en-IN" sz="2000" dirty="0"/>
              <a:t> and patterns.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013DB-27D0-4D37-8187-BB505BA0A3D5}"/>
              </a:ext>
            </a:extLst>
          </p:cNvPr>
          <p:cNvSpPr txBox="1"/>
          <p:nvPr/>
        </p:nvSpPr>
        <p:spPr>
          <a:xfrm>
            <a:off x="178525" y="1951386"/>
            <a:ext cx="63659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TYPES OF INSIGHTS: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0AE41-82C9-FE6C-08D0-235A63D31EB9}"/>
              </a:ext>
            </a:extLst>
          </p:cNvPr>
          <p:cNvSpPr txBox="1"/>
          <p:nvPr/>
        </p:nvSpPr>
        <p:spPr>
          <a:xfrm>
            <a:off x="235131" y="2574388"/>
            <a:ext cx="6365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Data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Outliers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Relationship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Break down the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Trend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Compare 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381AE-5FF7-3BED-9B3D-EB07A92968FF}"/>
              </a:ext>
            </a:extLst>
          </p:cNvPr>
          <p:cNvSpPr txBox="1"/>
          <p:nvPr/>
        </p:nvSpPr>
        <p:spPr>
          <a:xfrm>
            <a:off x="235131" y="4933066"/>
            <a:ext cx="5190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TYPES OF PLOTS: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5D16-A497-5E5F-A1B1-92247FEE7967}"/>
              </a:ext>
            </a:extLst>
          </p:cNvPr>
          <p:cNvSpPr txBox="1"/>
          <p:nvPr/>
        </p:nvSpPr>
        <p:spPr>
          <a:xfrm>
            <a:off x="313509" y="5556068"/>
            <a:ext cx="5181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Uni variate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Bi variate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Multi variate Analysis</a:t>
            </a:r>
          </a:p>
        </p:txBody>
      </p:sp>
      <p:pic>
        <p:nvPicPr>
          <p:cNvPr id="2050" name="Picture 2" descr="GitHub - javedali99/python-data-visualization: Curated Python Notebooks for Data  Visualization">
            <a:extLst>
              <a:ext uri="{FF2B5EF4-FFF2-40B4-BE49-F238E27FC236}">
                <a16:creationId xmlns:a16="http://schemas.microsoft.com/office/drawing/2014/main" id="{DE40DD8A-C49D-ED65-0826-821646851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139" y="2104636"/>
            <a:ext cx="4120243" cy="264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0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3A030-DE75-4A61-6ADE-4879F20B475F}"/>
              </a:ext>
            </a:extLst>
          </p:cNvPr>
          <p:cNvSpPr txBox="1"/>
          <p:nvPr/>
        </p:nvSpPr>
        <p:spPr>
          <a:xfrm>
            <a:off x="148047" y="121919"/>
            <a:ext cx="755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Uni variate Analysis: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35CE6-324F-3A8B-50D8-5D76FA333C19}"/>
              </a:ext>
            </a:extLst>
          </p:cNvPr>
          <p:cNvSpPr txBox="1"/>
          <p:nvPr/>
        </p:nvSpPr>
        <p:spPr>
          <a:xfrm>
            <a:off x="148047" y="687978"/>
            <a:ext cx="989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Univariate data consists only single variable.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8CD51-668D-5D43-E9F4-4E2CCD092C64}"/>
              </a:ext>
            </a:extLst>
          </p:cNvPr>
          <p:cNvSpPr txBox="1"/>
          <p:nvPr/>
        </p:nvSpPr>
        <p:spPr>
          <a:xfrm>
            <a:off x="148047" y="1915886"/>
            <a:ext cx="4450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Bi variate Analysis: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4BA9A-F6D7-7D6F-22F7-DA14F6FB08AF}"/>
              </a:ext>
            </a:extLst>
          </p:cNvPr>
          <p:cNvSpPr txBox="1"/>
          <p:nvPr/>
        </p:nvSpPr>
        <p:spPr>
          <a:xfrm>
            <a:off x="148047" y="2485498"/>
            <a:ext cx="1078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Bivariate data consists two variables, to finding the relationship between two variables.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692AB-FF21-E757-719E-C81E0C50DC18}"/>
              </a:ext>
            </a:extLst>
          </p:cNvPr>
          <p:cNvSpPr txBox="1"/>
          <p:nvPr/>
        </p:nvSpPr>
        <p:spPr>
          <a:xfrm>
            <a:off x="487680" y="2808888"/>
            <a:ext cx="4789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Categorical vs Categorical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Continous</a:t>
            </a:r>
            <a:r>
              <a:rPr lang="en-IN" dirty="0"/>
              <a:t> vs </a:t>
            </a:r>
            <a:r>
              <a:rPr lang="en-IN" dirty="0" err="1"/>
              <a:t>Continous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Categorical vs </a:t>
            </a:r>
            <a:r>
              <a:rPr lang="en-IN" dirty="0" err="1"/>
              <a:t>Continous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5E0F0-25A9-8890-7AF1-D832FFEFCA4C}"/>
              </a:ext>
            </a:extLst>
          </p:cNvPr>
          <p:cNvSpPr txBox="1"/>
          <p:nvPr/>
        </p:nvSpPr>
        <p:spPr>
          <a:xfrm>
            <a:off x="487680" y="1092471"/>
            <a:ext cx="3152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Categoical</a:t>
            </a:r>
            <a:r>
              <a:rPr lang="en-IN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Numerical data        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E65E8-3A92-D479-760F-6BDD8D341919}"/>
              </a:ext>
            </a:extLst>
          </p:cNvPr>
          <p:cNvSpPr txBox="1"/>
          <p:nvPr/>
        </p:nvSpPr>
        <p:spPr>
          <a:xfrm flipH="1">
            <a:off x="148047" y="3742508"/>
            <a:ext cx="708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Multi variate Analysis: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B0D95-A446-D6BD-4A6F-508CCD0A8CF3}"/>
              </a:ext>
            </a:extLst>
          </p:cNvPr>
          <p:cNvSpPr txBox="1"/>
          <p:nvPr/>
        </p:nvSpPr>
        <p:spPr>
          <a:xfrm>
            <a:off x="148047" y="4281342"/>
            <a:ext cx="79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Finding the correlation coefficient relationship between more than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177716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849DFC9-9229-FE2D-D06F-553A12255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7" y="1018224"/>
            <a:ext cx="54387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504C19-9647-CE6F-6DAB-EB6E9A66212B}"/>
              </a:ext>
            </a:extLst>
          </p:cNvPr>
          <p:cNvSpPr txBox="1"/>
          <p:nvPr/>
        </p:nvSpPr>
        <p:spPr>
          <a:xfrm>
            <a:off x="383177" y="287382"/>
            <a:ext cx="46852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ANALYSIS ON PRICE: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CB717-E5EF-3179-8C80-F89D63A41712}"/>
              </a:ext>
            </a:extLst>
          </p:cNvPr>
          <p:cNvSpPr txBox="1"/>
          <p:nvPr/>
        </p:nvSpPr>
        <p:spPr>
          <a:xfrm>
            <a:off x="6448427" y="1157561"/>
            <a:ext cx="467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7C551-BB0C-17FA-A70B-8BD231829CA1}"/>
              </a:ext>
            </a:extLst>
          </p:cNvPr>
          <p:cNvSpPr txBox="1"/>
          <p:nvPr/>
        </p:nvSpPr>
        <p:spPr>
          <a:xfrm>
            <a:off x="6448427" y="1828799"/>
            <a:ext cx="5438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Histogram plot distributes the value count of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tab’s prices are below 50,000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less number of tab’s prices from 1,50,000 to 2,00,000</a:t>
            </a:r>
          </a:p>
        </p:txBody>
      </p:sp>
    </p:spTree>
    <p:extLst>
      <p:ext uri="{BB962C8B-B14F-4D97-AF65-F5344CB8AC3E}">
        <p14:creationId xmlns:p14="http://schemas.microsoft.com/office/powerpoint/2010/main" val="294876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154CB-DC9E-0F45-1CCD-3CBB66014D0F}"/>
              </a:ext>
            </a:extLst>
          </p:cNvPr>
          <p:cNvSpPr txBox="1"/>
          <p:nvPr/>
        </p:nvSpPr>
        <p:spPr>
          <a:xfrm>
            <a:off x="675595" y="312907"/>
            <a:ext cx="62092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ANALYSIS ON RATING: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F6B46F9-B643-DC57-47FC-55AF57D41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95" y="1095375"/>
            <a:ext cx="46577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A6EF2-405E-023A-97D5-D119ADE4BC0C}"/>
              </a:ext>
            </a:extLst>
          </p:cNvPr>
          <p:cNvSpPr txBox="1"/>
          <p:nvPr/>
        </p:nvSpPr>
        <p:spPr>
          <a:xfrm>
            <a:off x="6331132" y="2029097"/>
            <a:ext cx="3239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</a:rPr>
              <a:t>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AB40D-7607-6375-F2D9-9EBC2797F3C4}"/>
              </a:ext>
            </a:extLst>
          </p:cNvPr>
          <p:cNvSpPr txBox="1"/>
          <p:nvPr/>
        </p:nvSpPr>
        <p:spPr>
          <a:xfrm>
            <a:off x="6331132" y="2753471"/>
            <a:ext cx="61482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density plot shows the probability on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this plot most of the tab’s Rating from 4.0 to 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37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C6BD8BB-D010-48F6-FAE0-1B5B534D8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2" y="1371600"/>
            <a:ext cx="4953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31854C-6C45-9772-5AA3-7CCA584E67FA}"/>
              </a:ext>
            </a:extLst>
          </p:cNvPr>
          <p:cNvSpPr txBox="1"/>
          <p:nvPr/>
        </p:nvSpPr>
        <p:spPr>
          <a:xfrm>
            <a:off x="6374675" y="1371600"/>
            <a:ext cx="337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495EB-3F03-1B9C-3350-D30D5BEFAE15}"/>
              </a:ext>
            </a:extLst>
          </p:cNvPr>
          <p:cNvSpPr txBox="1"/>
          <p:nvPr/>
        </p:nvSpPr>
        <p:spPr>
          <a:xfrm>
            <a:off x="6374675" y="2070461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Box plot shows the Outlier of the price on tab’s.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Above 1 Lakh are the Outliers of the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32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E57AD-9C2B-BD27-E627-C9B2840FA99D}"/>
              </a:ext>
            </a:extLst>
          </p:cNvPr>
          <p:cNvSpPr txBox="1"/>
          <p:nvPr/>
        </p:nvSpPr>
        <p:spPr>
          <a:xfrm>
            <a:off x="217714" y="191590"/>
            <a:ext cx="9396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ANALYSIS ON BRAND NAMES: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F65108C-9FAE-F64E-EA4A-42954D47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71" y="1576387"/>
            <a:ext cx="50577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602F74-095D-8C97-37DE-6F9C48A996E6}"/>
              </a:ext>
            </a:extLst>
          </p:cNvPr>
          <p:cNvSpPr txBox="1"/>
          <p:nvPr/>
        </p:nvSpPr>
        <p:spPr>
          <a:xfrm>
            <a:off x="6353855" y="2124891"/>
            <a:ext cx="315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E5A65-ED93-5077-4EF9-78058E2D2354}"/>
              </a:ext>
            </a:extLst>
          </p:cNvPr>
          <p:cNvSpPr txBox="1"/>
          <p:nvPr/>
        </p:nvSpPr>
        <p:spPr>
          <a:xfrm>
            <a:off x="6353855" y="2856412"/>
            <a:ext cx="52459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pie chart shows the percentage of the tab’s brand.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Xiaomi pad brand are the highest percentage </a:t>
            </a:r>
            <a:r>
              <a:rPr lang="en-IN" dirty="0" err="1"/>
              <a:t>i.e</a:t>
            </a:r>
            <a:r>
              <a:rPr lang="en-IN" dirty="0"/>
              <a:t> 42.9%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plus brand are the lowest percentage </a:t>
            </a:r>
            <a:r>
              <a:rPr lang="en-IN" dirty="0" err="1"/>
              <a:t>i.e</a:t>
            </a:r>
            <a:r>
              <a:rPr lang="en-IN" dirty="0"/>
              <a:t> 3.8%</a:t>
            </a:r>
          </a:p>
        </p:txBody>
      </p:sp>
    </p:spTree>
    <p:extLst>
      <p:ext uri="{BB962C8B-B14F-4D97-AF65-F5344CB8AC3E}">
        <p14:creationId xmlns:p14="http://schemas.microsoft.com/office/powerpoint/2010/main" val="74093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F8B2E4-05D4-F69B-D35A-DD8A21FD0C3B}"/>
              </a:ext>
            </a:extLst>
          </p:cNvPr>
          <p:cNvSpPr txBox="1"/>
          <p:nvPr/>
        </p:nvSpPr>
        <p:spPr>
          <a:xfrm>
            <a:off x="209005" y="104506"/>
            <a:ext cx="8038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ANALYSIS ON RAM AND PRICE: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7D73150-98B5-52F4-2F58-9029184B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" y="1765662"/>
            <a:ext cx="56864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3D751B-E409-3E55-42BA-E6F4312A0589}"/>
              </a:ext>
            </a:extLst>
          </p:cNvPr>
          <p:cNvSpPr txBox="1"/>
          <p:nvPr/>
        </p:nvSpPr>
        <p:spPr>
          <a:xfrm>
            <a:off x="6296572" y="1765662"/>
            <a:ext cx="3065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70D3-3572-8DB6-F62D-6D4430E2DD07}"/>
              </a:ext>
            </a:extLst>
          </p:cNvPr>
          <p:cNvSpPr txBox="1"/>
          <p:nvPr/>
        </p:nvSpPr>
        <p:spPr>
          <a:xfrm>
            <a:off x="6374949" y="1965717"/>
            <a:ext cx="554736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RAM ranges from 2 to 16,in this plot we have 16 GB RAM and its prices between around 1.4 Lakh-1.8 Lakh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this plot we have only one 12 GB RAM tab and its price is </a:t>
            </a:r>
          </a:p>
          <a:p>
            <a:r>
              <a:rPr lang="en-IN" dirty="0"/>
              <a:t>1 Lakh.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There is no tabs on 10 GB and 14 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02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570E81E-B088-3EB0-93FE-F07B6A2A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84" y="994137"/>
            <a:ext cx="52959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F6161D-A890-9BA1-F3E9-1CF7CCA14070}"/>
              </a:ext>
            </a:extLst>
          </p:cNvPr>
          <p:cNvSpPr txBox="1"/>
          <p:nvPr/>
        </p:nvSpPr>
        <p:spPr>
          <a:xfrm>
            <a:off x="6096000" y="994137"/>
            <a:ext cx="3257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F9D4C-1752-9D59-2569-7196855B6D95}"/>
              </a:ext>
            </a:extLst>
          </p:cNvPr>
          <p:cNvSpPr txBox="1"/>
          <p:nvPr/>
        </p:nvSpPr>
        <p:spPr>
          <a:xfrm>
            <a:off x="6139001" y="1394247"/>
            <a:ext cx="5504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heat map shows the correlation coefficient relationship between more than two values.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relationship between price and RAM is positively very </a:t>
            </a:r>
            <a:r>
              <a:rPr lang="en-IN" dirty="0" err="1"/>
              <a:t>weak,the</a:t>
            </a:r>
            <a:r>
              <a:rPr lang="en-IN" dirty="0"/>
              <a:t> correlation coefficient is 0.34.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relationship between ROM and rating is positively very </a:t>
            </a:r>
            <a:r>
              <a:rPr lang="en-IN" dirty="0" err="1"/>
              <a:t>weak,the</a:t>
            </a:r>
            <a:r>
              <a:rPr lang="en-IN" dirty="0"/>
              <a:t> correlation coefficient is 0.37.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relationship between camera and rating is positively </a:t>
            </a:r>
            <a:r>
              <a:rPr lang="en-IN" dirty="0" err="1"/>
              <a:t>moderate,the</a:t>
            </a:r>
            <a:r>
              <a:rPr lang="en-IN" dirty="0"/>
              <a:t> correlation coefficient is 0.61.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48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A01EBA-A78F-3024-5761-99CE1B46208D}"/>
              </a:ext>
            </a:extLst>
          </p:cNvPr>
          <p:cNvSpPr txBox="1"/>
          <p:nvPr/>
        </p:nvSpPr>
        <p:spPr>
          <a:xfrm>
            <a:off x="539931" y="583473"/>
            <a:ext cx="285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Conclusions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5FCBAB-FF37-5D5D-4B45-DEA9492A4471}"/>
              </a:ext>
            </a:extLst>
          </p:cNvPr>
          <p:cNvSpPr txBox="1"/>
          <p:nvPr/>
        </p:nvSpPr>
        <p:spPr>
          <a:xfrm>
            <a:off x="714102" y="1584962"/>
            <a:ext cx="7167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As per our analysis, We conclude that Xiaomi Tab is the</a:t>
            </a:r>
          </a:p>
          <a:p>
            <a:pPr lvl="1"/>
            <a:r>
              <a:rPr lang="en-IN" sz="2000" dirty="0"/>
              <a:t>popular choice for customers with a reasonable price and                also Xiaomi Tab has good ratings</a:t>
            </a:r>
          </a:p>
        </p:txBody>
      </p:sp>
    </p:spTree>
    <p:extLst>
      <p:ext uri="{BB962C8B-B14F-4D97-AF65-F5344CB8AC3E}">
        <p14:creationId xmlns:p14="http://schemas.microsoft.com/office/powerpoint/2010/main" val="307585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14148" y="181423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TEAM MEMBERS: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1B1D9-BBDB-3C8F-E123-ED8744D6F20F}"/>
              </a:ext>
            </a:extLst>
          </p:cNvPr>
          <p:cNvSpPr txBox="1"/>
          <p:nvPr/>
        </p:nvSpPr>
        <p:spPr>
          <a:xfrm>
            <a:off x="114148" y="800945"/>
            <a:ext cx="480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B.Raj</a:t>
            </a:r>
            <a:r>
              <a:rPr lang="en-IN" sz="2000" b="1" dirty="0"/>
              <a:t> Ganesh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B2DC3-FA94-994C-66C0-9AD1E1ABF223}"/>
              </a:ext>
            </a:extLst>
          </p:cNvPr>
          <p:cNvSpPr txBox="1"/>
          <p:nvPr/>
        </p:nvSpPr>
        <p:spPr>
          <a:xfrm>
            <a:off x="1646857" y="1229828"/>
            <a:ext cx="3098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b="1" dirty="0">
                <a:solidFill>
                  <a:schemeClr val="tx1"/>
                </a:solidFill>
              </a:rPr>
              <a:t>B.COM ( Computer Application </a:t>
            </a:r>
            <a:r>
              <a:rPr lang="en-IN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0EA5E-3AEC-68BF-12DB-B9F885A3BCD2}"/>
              </a:ext>
            </a:extLst>
          </p:cNvPr>
          <p:cNvSpPr txBox="1"/>
          <p:nvPr/>
        </p:nvSpPr>
        <p:spPr>
          <a:xfrm>
            <a:off x="114148" y="1540347"/>
            <a:ext cx="3866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P.Satish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D44D0-51A5-0FA5-67BE-A32524FC7E7B}"/>
              </a:ext>
            </a:extLst>
          </p:cNvPr>
          <p:cNvSpPr txBox="1"/>
          <p:nvPr/>
        </p:nvSpPr>
        <p:spPr>
          <a:xfrm>
            <a:off x="1646857" y="1986442"/>
            <a:ext cx="3942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B.COM (Computer Application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050F3-4B3E-7863-D6BD-3DCA58FDDA91}"/>
              </a:ext>
            </a:extLst>
          </p:cNvPr>
          <p:cNvSpPr txBox="1"/>
          <p:nvPr/>
        </p:nvSpPr>
        <p:spPr>
          <a:xfrm>
            <a:off x="114148" y="2728990"/>
            <a:ext cx="47374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WORK EXPERIENCE: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03EFC0-7EA1-8347-39B2-EBC5E61AC8A8}"/>
              </a:ext>
            </a:extLst>
          </p:cNvPr>
          <p:cNvSpPr txBox="1"/>
          <p:nvPr/>
        </p:nvSpPr>
        <p:spPr>
          <a:xfrm>
            <a:off x="135919" y="3374958"/>
            <a:ext cx="382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Fresher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D85B67-0A73-BF95-4674-A6128A007ABE}"/>
              </a:ext>
            </a:extLst>
          </p:cNvPr>
          <p:cNvSpPr txBox="1"/>
          <p:nvPr/>
        </p:nvSpPr>
        <p:spPr>
          <a:xfrm>
            <a:off x="148044" y="1116800"/>
            <a:ext cx="8064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PROBLEM STATEMENT: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96A83-4E98-F579-25C7-0C708B786494}"/>
              </a:ext>
            </a:extLst>
          </p:cNvPr>
          <p:cNvSpPr txBox="1"/>
          <p:nvPr/>
        </p:nvSpPr>
        <p:spPr>
          <a:xfrm>
            <a:off x="148044" y="1827117"/>
            <a:ext cx="10249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To gather data on the tabs . After collecting the data analysing the price and rating of the tabs</a:t>
            </a:r>
            <a:r>
              <a:rPr lang="en-IN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05410-3245-4D72-4115-04CABD56C692}"/>
              </a:ext>
            </a:extLst>
          </p:cNvPr>
          <p:cNvSpPr txBox="1"/>
          <p:nvPr/>
        </p:nvSpPr>
        <p:spPr>
          <a:xfrm>
            <a:off x="148044" y="3553097"/>
            <a:ext cx="4397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OBJECTIVE: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BEAD2-1925-5E23-461B-985F717836A7}"/>
              </a:ext>
            </a:extLst>
          </p:cNvPr>
          <p:cNvSpPr txBox="1"/>
          <p:nvPr/>
        </p:nvSpPr>
        <p:spPr>
          <a:xfrm>
            <a:off x="148044" y="4322998"/>
            <a:ext cx="854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Analysing  and identifying the best prices and ratings of the tabs</a:t>
            </a:r>
            <a:r>
              <a:rPr lang="en-IN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41629-25F9-6372-EEDB-84CE9195C006}"/>
              </a:ext>
            </a:extLst>
          </p:cNvPr>
          <p:cNvSpPr txBox="1"/>
          <p:nvPr/>
        </p:nvSpPr>
        <p:spPr>
          <a:xfrm>
            <a:off x="148044" y="5024846"/>
            <a:ext cx="7602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Tabs are  frequently used for entertainment purpose , including streaming videos , playing games . reading e-books and browsing the internet</a:t>
            </a:r>
          </a:p>
        </p:txBody>
      </p:sp>
    </p:spTree>
    <p:extLst>
      <p:ext uri="{BB962C8B-B14F-4D97-AF65-F5344CB8AC3E}">
        <p14:creationId xmlns:p14="http://schemas.microsoft.com/office/powerpoint/2010/main" val="89866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586BD-D49C-AD17-3249-22496D71CC1F}"/>
              </a:ext>
            </a:extLst>
          </p:cNvPr>
          <p:cNvSpPr txBox="1"/>
          <p:nvPr/>
        </p:nvSpPr>
        <p:spPr>
          <a:xfrm>
            <a:off x="226423" y="296092"/>
            <a:ext cx="4162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LIBRARIES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4DCBC-191F-F6E8-256B-559E177F7E66}"/>
              </a:ext>
            </a:extLst>
          </p:cNvPr>
          <p:cNvSpPr txBox="1"/>
          <p:nvPr/>
        </p:nvSpPr>
        <p:spPr>
          <a:xfrm>
            <a:off x="296091" y="1133596"/>
            <a:ext cx="56692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Requests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Beautiful Soup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Regex(re)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Pandas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Matplotlib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Seaborn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A54E9C-B569-B5E5-F52B-7B111B4A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28" y="850090"/>
            <a:ext cx="1524272" cy="13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utiful Soup 4 | Funthon">
            <a:extLst>
              <a:ext uri="{FF2B5EF4-FFF2-40B4-BE49-F238E27FC236}">
                <a16:creationId xmlns:a16="http://schemas.microsoft.com/office/drawing/2014/main" id="{EA53FB34-196A-2AFF-2885-AD44B616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68" y="693336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Import Pandas as pd in Python - StrataScratch">
            <a:extLst>
              <a:ext uri="{FF2B5EF4-FFF2-40B4-BE49-F238E27FC236}">
                <a16:creationId xmlns:a16="http://schemas.microsoft.com/office/drawing/2014/main" id="{141A0A33-C353-C595-C65A-A725CCDF3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50" y="280130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tplotlib - Python Library - Studyopedia">
            <a:extLst>
              <a:ext uri="{FF2B5EF4-FFF2-40B4-BE49-F238E27FC236}">
                <a16:creationId xmlns:a16="http://schemas.microsoft.com/office/drawing/2014/main" id="{49E454ED-4DB0-C236-1076-FAD97B55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71" y="4611471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iting and logo — seaborn 0.13.2 documentation">
            <a:extLst>
              <a:ext uri="{FF2B5EF4-FFF2-40B4-BE49-F238E27FC236}">
                <a16:creationId xmlns:a16="http://schemas.microsoft.com/office/drawing/2014/main" id="{DF725B8F-8203-799A-F005-B8FEFC31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311" y="2801303"/>
            <a:ext cx="1612037" cy="19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18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4FE5DF-8DEE-9097-4442-D0513E0D1BDA}"/>
              </a:ext>
            </a:extLst>
          </p:cNvPr>
          <p:cNvSpPr txBox="1"/>
          <p:nvPr/>
        </p:nvSpPr>
        <p:spPr>
          <a:xfrm>
            <a:off x="226423" y="296092"/>
            <a:ext cx="5538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WEB SCRAPPING: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5205A-B2A3-579C-7A24-7E16F7F93059}"/>
              </a:ext>
            </a:extLst>
          </p:cNvPr>
          <p:cNvSpPr txBox="1"/>
          <p:nvPr/>
        </p:nvSpPr>
        <p:spPr>
          <a:xfrm>
            <a:off x="226423" y="850090"/>
            <a:ext cx="105025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Web scrapping is an automatic way to retrieve </a:t>
            </a:r>
            <a:r>
              <a:rPr lang="en-IN" sz="2000" dirty="0" err="1"/>
              <a:t>unstructures</a:t>
            </a:r>
            <a:r>
              <a:rPr lang="en-IN" sz="2000" dirty="0"/>
              <a:t> data from a website and store them in a structured format</a:t>
            </a:r>
            <a:r>
              <a:rPr lang="en-IN" sz="15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DAAF1-DC8A-F017-C328-8FBD7AFDB917}"/>
              </a:ext>
            </a:extLst>
          </p:cNvPr>
          <p:cNvSpPr txBox="1"/>
          <p:nvPr/>
        </p:nvSpPr>
        <p:spPr>
          <a:xfrm>
            <a:off x="226423" y="2264933"/>
            <a:ext cx="2612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B451C-2882-86EF-E97B-C317C5F97A67}"/>
              </a:ext>
            </a:extLst>
          </p:cNvPr>
          <p:cNvSpPr txBox="1"/>
          <p:nvPr/>
        </p:nvSpPr>
        <p:spPr>
          <a:xfrm>
            <a:off x="226423" y="2818931"/>
            <a:ext cx="8255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Taking the website that you want to work.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Access the URL of website using code and download all the HTML contents on the page.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Find out the request – response that gives you the data that you want.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Depending on the type of request get simulate the request in your code and retrieve the data from website.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Extract out useful info that you need.</a:t>
            </a:r>
          </a:p>
        </p:txBody>
      </p:sp>
    </p:spTree>
    <p:extLst>
      <p:ext uri="{BB962C8B-B14F-4D97-AF65-F5344CB8AC3E}">
        <p14:creationId xmlns:p14="http://schemas.microsoft.com/office/powerpoint/2010/main" val="176772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0E6DB3-BF5B-9D0F-BF31-C12E9511E2B4}"/>
              </a:ext>
            </a:extLst>
          </p:cNvPr>
          <p:cNvSpPr txBox="1"/>
          <p:nvPr/>
        </p:nvSpPr>
        <p:spPr>
          <a:xfrm>
            <a:off x="3630169" y="185056"/>
            <a:ext cx="5020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A220E-2916-0EAB-0919-9E271A99799B}"/>
              </a:ext>
            </a:extLst>
          </p:cNvPr>
          <p:cNvSpPr txBox="1"/>
          <p:nvPr/>
        </p:nvSpPr>
        <p:spPr>
          <a:xfrm>
            <a:off x="265176" y="850392"/>
            <a:ext cx="1145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URL : https://www.flipkart.com/search?q=tablets&amp;otracker=search&amp;otracker1=search&amp;marketplace=FLIPKART&amp;as-show=on&amp;as=off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E6749-BAF4-3287-7CAF-32BCD25D3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82" y="1269507"/>
            <a:ext cx="7040008" cy="4131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0AE0A-9F21-6B68-E9C8-21AE6F2277D8}"/>
              </a:ext>
            </a:extLst>
          </p:cNvPr>
          <p:cNvSpPr txBox="1"/>
          <p:nvPr/>
        </p:nvSpPr>
        <p:spPr>
          <a:xfrm>
            <a:off x="265176" y="5807553"/>
            <a:ext cx="704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Here, we have to used this website to get the data</a:t>
            </a:r>
          </a:p>
        </p:txBody>
      </p:sp>
    </p:spTree>
    <p:extLst>
      <p:ext uri="{BB962C8B-B14F-4D97-AF65-F5344CB8AC3E}">
        <p14:creationId xmlns:p14="http://schemas.microsoft.com/office/powerpoint/2010/main" val="217158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C35A7-A340-1E59-F5B0-8EAE6388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26" y="795011"/>
            <a:ext cx="6716062" cy="4658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73654-27B5-8B40-09B3-0EFBD06C115C}"/>
              </a:ext>
            </a:extLst>
          </p:cNvPr>
          <p:cNvSpPr txBox="1"/>
          <p:nvPr/>
        </p:nvSpPr>
        <p:spPr>
          <a:xfrm>
            <a:off x="4249783" y="95796"/>
            <a:ext cx="5286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RAW DATA: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232E6-7470-D7EA-D8F1-8198DA8EC4A6}"/>
              </a:ext>
            </a:extLst>
          </p:cNvPr>
          <p:cNvSpPr txBox="1"/>
          <p:nvPr/>
        </p:nvSpPr>
        <p:spPr>
          <a:xfrm>
            <a:off x="418012" y="5662879"/>
            <a:ext cx="584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This is the collected Raw data</a:t>
            </a:r>
          </a:p>
        </p:txBody>
      </p:sp>
    </p:spTree>
    <p:extLst>
      <p:ext uri="{BB962C8B-B14F-4D97-AF65-F5344CB8AC3E}">
        <p14:creationId xmlns:p14="http://schemas.microsoft.com/office/powerpoint/2010/main" val="406020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605A85-B871-D57E-28B8-BB52805E6BD4}"/>
              </a:ext>
            </a:extLst>
          </p:cNvPr>
          <p:cNvSpPr txBox="1"/>
          <p:nvPr/>
        </p:nvSpPr>
        <p:spPr>
          <a:xfrm>
            <a:off x="269966" y="627018"/>
            <a:ext cx="6723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DATA CLEANING STEPS: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1577F-99C5-302F-FAB4-D09763967D7A}"/>
              </a:ext>
            </a:extLst>
          </p:cNvPr>
          <p:cNvSpPr txBox="1"/>
          <p:nvPr/>
        </p:nvSpPr>
        <p:spPr>
          <a:xfrm>
            <a:off x="269966" y="1591492"/>
            <a:ext cx="760258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Removing special characters and converting types.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Finding Missing values and Filling them with techniques.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Finding Duplicate values and Drop the duplicates from the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Identify the Outliers and Noisy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Type casting to change the datatype.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66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B5BAD-BDF5-092C-736E-B17C7BB0548A}"/>
              </a:ext>
            </a:extLst>
          </p:cNvPr>
          <p:cNvSpPr txBox="1"/>
          <p:nvPr/>
        </p:nvSpPr>
        <p:spPr>
          <a:xfrm>
            <a:off x="261257" y="209006"/>
            <a:ext cx="7489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FINAL DATA AFTER CLEANING: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D1E04-9922-45A4-6BFC-CB0B1FAC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45" y="1004978"/>
            <a:ext cx="6520619" cy="4281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9D1908-9770-856D-5BCA-1E9E9C3A012D}"/>
              </a:ext>
            </a:extLst>
          </p:cNvPr>
          <p:cNvSpPr txBox="1"/>
          <p:nvPr/>
        </p:nvSpPr>
        <p:spPr>
          <a:xfrm>
            <a:off x="278674" y="5748761"/>
            <a:ext cx="741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The final data structure having 576 rows and 9 columns.</a:t>
            </a:r>
          </a:p>
        </p:txBody>
      </p:sp>
    </p:spTree>
    <p:extLst>
      <p:ext uri="{BB962C8B-B14F-4D97-AF65-F5344CB8AC3E}">
        <p14:creationId xmlns:p14="http://schemas.microsoft.com/office/powerpoint/2010/main" val="130051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703</Words>
  <Application>Microsoft Office PowerPoint</Application>
  <PresentationFormat>Widescreen</PresentationFormat>
  <Paragraphs>125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Lato Black</vt:lpstr>
      <vt:lpstr>Wingdings</vt:lpstr>
      <vt:lpstr>Libre Baskerville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Veera sai datta Bantu</cp:lastModifiedBy>
  <cp:revision>7</cp:revision>
  <dcterms:created xsi:type="dcterms:W3CDTF">2021-02-16T05:19:01Z</dcterms:created>
  <dcterms:modified xsi:type="dcterms:W3CDTF">2024-05-04T03:18:01Z</dcterms:modified>
</cp:coreProperties>
</file>