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0" r:id="rId5"/>
    <p:sldId id="259" r:id="rId6"/>
    <p:sldId id="270" r:id="rId7"/>
    <p:sldId id="271" r:id="rId8"/>
    <p:sldId id="272" r:id="rId9"/>
    <p:sldId id="273" r:id="rId10"/>
    <p:sldId id="274" r:id="rId11"/>
    <p:sldId id="275" r:id="rId12"/>
    <p:sldId id="276" r:id="rId13"/>
    <p:sldId id="263" r:id="rId14"/>
    <p:sldId id="264" r:id="rId15"/>
    <p:sldId id="265" r:id="rId16"/>
    <p:sldId id="267" r:id="rId17"/>
    <p:sldId id="268" r:id="rId18"/>
    <p:sldId id="266" r:id="rId19"/>
    <p:sldId id="26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77" d="100"/>
          <a:sy n="77" d="100"/>
        </p:scale>
        <p:origin x="1642"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5E09D7-0ED3-4FB4-968D-50574EBBA179}" type="datetimeFigureOut">
              <a:rPr lang="en-IN" smtClean="0"/>
              <a:t>09-12-2023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63A1E-539A-4081-80D9-4186E0CB4BF4}" type="slidenum">
              <a:rPr lang="en-IN" smtClean="0"/>
              <a:t>‹#›</a:t>
            </a:fld>
            <a:endParaRPr lang="en-IN"/>
          </a:p>
        </p:txBody>
      </p:sp>
    </p:spTree>
    <p:extLst>
      <p:ext uri="{BB962C8B-B14F-4D97-AF65-F5344CB8AC3E}">
        <p14:creationId xmlns:p14="http://schemas.microsoft.com/office/powerpoint/2010/main" val="1314052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9963A1E-539A-4081-80D9-4186E0CB4BF4}" type="slidenum">
              <a:rPr lang="en-IN" smtClean="0"/>
              <a:t>1</a:t>
            </a:fld>
            <a:endParaRPr lang="en-IN"/>
          </a:p>
        </p:txBody>
      </p:sp>
    </p:spTree>
    <p:extLst>
      <p:ext uri="{BB962C8B-B14F-4D97-AF65-F5344CB8AC3E}">
        <p14:creationId xmlns:p14="http://schemas.microsoft.com/office/powerpoint/2010/main" val="2791244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A7CAFCF-AC79-4329-BEB1-D88D25EDB3E2}"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64DDA-A803-4744-AF99-BC922F986786}" type="slidenum">
              <a:rPr lang="en-IN" smtClean="0"/>
              <a:t>‹#›</a:t>
            </a:fld>
            <a:endParaRPr lang="en-IN"/>
          </a:p>
        </p:txBody>
      </p:sp>
    </p:spTree>
    <p:extLst>
      <p:ext uri="{BB962C8B-B14F-4D97-AF65-F5344CB8AC3E}">
        <p14:creationId xmlns:p14="http://schemas.microsoft.com/office/powerpoint/2010/main" val="3847253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7CAFCF-AC79-4329-BEB1-D88D25EDB3E2}"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64DDA-A803-4744-AF99-BC922F986786}" type="slidenum">
              <a:rPr lang="en-IN" smtClean="0"/>
              <a:t>‹#›</a:t>
            </a:fld>
            <a:endParaRPr lang="en-IN"/>
          </a:p>
        </p:txBody>
      </p:sp>
    </p:spTree>
    <p:extLst>
      <p:ext uri="{BB962C8B-B14F-4D97-AF65-F5344CB8AC3E}">
        <p14:creationId xmlns:p14="http://schemas.microsoft.com/office/powerpoint/2010/main" val="354002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7CAFCF-AC79-4329-BEB1-D88D25EDB3E2}"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64DDA-A803-4744-AF99-BC922F986786}" type="slidenum">
              <a:rPr lang="en-IN" smtClean="0"/>
              <a:t>‹#›</a:t>
            </a:fld>
            <a:endParaRPr lang="en-IN"/>
          </a:p>
        </p:txBody>
      </p:sp>
    </p:spTree>
    <p:extLst>
      <p:ext uri="{BB962C8B-B14F-4D97-AF65-F5344CB8AC3E}">
        <p14:creationId xmlns:p14="http://schemas.microsoft.com/office/powerpoint/2010/main" val="686998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7CAFCF-AC79-4329-BEB1-D88D25EDB3E2}"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64DDA-A803-4744-AF99-BC922F986786}" type="slidenum">
              <a:rPr lang="en-IN" smtClean="0"/>
              <a:t>‹#›</a:t>
            </a:fld>
            <a:endParaRPr lang="en-IN"/>
          </a:p>
        </p:txBody>
      </p:sp>
    </p:spTree>
    <p:extLst>
      <p:ext uri="{BB962C8B-B14F-4D97-AF65-F5344CB8AC3E}">
        <p14:creationId xmlns:p14="http://schemas.microsoft.com/office/powerpoint/2010/main" val="637782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7CAFCF-AC79-4329-BEB1-D88D25EDB3E2}" type="datetimeFigureOut">
              <a:rPr lang="en-IN" smtClean="0"/>
              <a:t>09-12-2023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A64DDA-A803-4744-AF99-BC922F986786}" type="slidenum">
              <a:rPr lang="en-IN" smtClean="0"/>
              <a:t>‹#›</a:t>
            </a:fld>
            <a:endParaRPr lang="en-IN"/>
          </a:p>
        </p:txBody>
      </p:sp>
    </p:spTree>
    <p:extLst>
      <p:ext uri="{BB962C8B-B14F-4D97-AF65-F5344CB8AC3E}">
        <p14:creationId xmlns:p14="http://schemas.microsoft.com/office/powerpoint/2010/main" val="322624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A7CAFCF-AC79-4329-BEB1-D88D25EDB3E2}" type="datetimeFigureOut">
              <a:rPr lang="en-IN" smtClean="0"/>
              <a:t>09-12-2023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A64DDA-A803-4744-AF99-BC922F986786}" type="slidenum">
              <a:rPr lang="en-IN" smtClean="0"/>
              <a:t>‹#›</a:t>
            </a:fld>
            <a:endParaRPr lang="en-IN"/>
          </a:p>
        </p:txBody>
      </p:sp>
    </p:spTree>
    <p:extLst>
      <p:ext uri="{BB962C8B-B14F-4D97-AF65-F5344CB8AC3E}">
        <p14:creationId xmlns:p14="http://schemas.microsoft.com/office/powerpoint/2010/main" val="840010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A7CAFCF-AC79-4329-BEB1-D88D25EDB3E2}" type="datetimeFigureOut">
              <a:rPr lang="en-IN" smtClean="0"/>
              <a:t>09-12-2023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A64DDA-A803-4744-AF99-BC922F986786}" type="slidenum">
              <a:rPr lang="en-IN" smtClean="0"/>
              <a:t>‹#›</a:t>
            </a:fld>
            <a:endParaRPr lang="en-IN"/>
          </a:p>
        </p:txBody>
      </p:sp>
    </p:spTree>
    <p:extLst>
      <p:ext uri="{BB962C8B-B14F-4D97-AF65-F5344CB8AC3E}">
        <p14:creationId xmlns:p14="http://schemas.microsoft.com/office/powerpoint/2010/main" val="185674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A7CAFCF-AC79-4329-BEB1-D88D25EDB3E2}" type="datetimeFigureOut">
              <a:rPr lang="en-IN" smtClean="0"/>
              <a:t>09-12-2023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A64DDA-A803-4744-AF99-BC922F986786}" type="slidenum">
              <a:rPr lang="en-IN" smtClean="0"/>
              <a:t>‹#›</a:t>
            </a:fld>
            <a:endParaRPr lang="en-IN"/>
          </a:p>
        </p:txBody>
      </p:sp>
    </p:spTree>
    <p:extLst>
      <p:ext uri="{BB962C8B-B14F-4D97-AF65-F5344CB8AC3E}">
        <p14:creationId xmlns:p14="http://schemas.microsoft.com/office/powerpoint/2010/main" val="912572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7CAFCF-AC79-4329-BEB1-D88D25EDB3E2}" type="datetimeFigureOut">
              <a:rPr lang="en-IN" smtClean="0"/>
              <a:t>09-12-2023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A64DDA-A803-4744-AF99-BC922F986786}" type="slidenum">
              <a:rPr lang="en-IN" smtClean="0"/>
              <a:t>‹#›</a:t>
            </a:fld>
            <a:endParaRPr lang="en-IN"/>
          </a:p>
        </p:txBody>
      </p:sp>
    </p:spTree>
    <p:extLst>
      <p:ext uri="{BB962C8B-B14F-4D97-AF65-F5344CB8AC3E}">
        <p14:creationId xmlns:p14="http://schemas.microsoft.com/office/powerpoint/2010/main" val="209077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7CAFCF-AC79-4329-BEB1-D88D25EDB3E2}" type="datetimeFigureOut">
              <a:rPr lang="en-IN" smtClean="0"/>
              <a:t>09-12-2023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A64DDA-A803-4744-AF99-BC922F986786}" type="slidenum">
              <a:rPr lang="en-IN" smtClean="0"/>
              <a:t>‹#›</a:t>
            </a:fld>
            <a:endParaRPr lang="en-IN"/>
          </a:p>
        </p:txBody>
      </p:sp>
    </p:spTree>
    <p:extLst>
      <p:ext uri="{BB962C8B-B14F-4D97-AF65-F5344CB8AC3E}">
        <p14:creationId xmlns:p14="http://schemas.microsoft.com/office/powerpoint/2010/main" val="392896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7CAFCF-AC79-4329-BEB1-D88D25EDB3E2}" type="datetimeFigureOut">
              <a:rPr lang="en-IN" smtClean="0"/>
              <a:t>09-12-2023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A64DDA-A803-4744-AF99-BC922F986786}" type="slidenum">
              <a:rPr lang="en-IN" smtClean="0"/>
              <a:t>‹#›</a:t>
            </a:fld>
            <a:endParaRPr lang="en-IN"/>
          </a:p>
        </p:txBody>
      </p:sp>
    </p:spTree>
    <p:extLst>
      <p:ext uri="{BB962C8B-B14F-4D97-AF65-F5344CB8AC3E}">
        <p14:creationId xmlns:p14="http://schemas.microsoft.com/office/powerpoint/2010/main" val="776510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7CAFCF-AC79-4329-BEB1-D88D25EDB3E2}" type="datetimeFigureOut">
              <a:rPr lang="en-IN" smtClean="0"/>
              <a:t>09-12-2023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64DDA-A803-4744-AF99-BC922F986786}" type="slidenum">
              <a:rPr lang="en-IN" smtClean="0"/>
              <a:t>‹#›</a:t>
            </a:fld>
            <a:endParaRPr lang="en-IN"/>
          </a:p>
        </p:txBody>
      </p:sp>
    </p:spTree>
    <p:extLst>
      <p:ext uri="{BB962C8B-B14F-4D97-AF65-F5344CB8AC3E}">
        <p14:creationId xmlns:p14="http://schemas.microsoft.com/office/powerpoint/2010/main" val="2472871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548680"/>
            <a:ext cx="8712968" cy="6186309"/>
          </a:xfrm>
          <a:prstGeom prst="rect">
            <a:avLst/>
          </a:prstGeom>
          <a:noFill/>
        </p:spPr>
        <p:txBody>
          <a:bodyPr wrap="square" rtlCol="0">
            <a:spAutoFit/>
          </a:bodyPr>
          <a:lstStyle/>
          <a:p>
            <a:r>
              <a:rPr lang="en-US" dirty="0">
                <a:latin typeface="Times New Roman" pitchFamily="18" charset="0"/>
                <a:cs typeface="Times New Roman" pitchFamily="18" charset="0"/>
              </a:rPr>
              <a:t>                                                                       JSPM’s</a:t>
            </a:r>
          </a:p>
          <a:p>
            <a:r>
              <a:rPr lang="en-US" dirty="0">
                <a:latin typeface="Times New Roman" pitchFamily="18" charset="0"/>
                <a:cs typeface="Times New Roman" pitchFamily="18" charset="0"/>
              </a:rPr>
              <a:t>                                    Rajarshi Shahu College of Engineering Pune</a:t>
            </a:r>
          </a:p>
          <a:p>
            <a:r>
              <a:rPr lang="en-US" dirty="0">
                <a:latin typeface="Times New Roman" pitchFamily="18" charset="0"/>
                <a:cs typeface="Times New Roman" pitchFamily="18" charset="0"/>
              </a:rPr>
              <a:t>                          Department of Computer Science and Business System</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Name of Student:  Shrinivas Mogle</a:t>
            </a:r>
          </a:p>
          <a:p>
            <a:r>
              <a:rPr lang="en-US" dirty="0">
                <a:latin typeface="Times New Roman" pitchFamily="18" charset="0"/>
                <a:cs typeface="Times New Roman" pitchFamily="18" charset="0"/>
              </a:rPr>
              <a:t>                              Satish Prasad</a:t>
            </a:r>
          </a:p>
          <a:p>
            <a:r>
              <a:rPr lang="en-US" dirty="0">
                <a:latin typeface="Times New Roman" pitchFamily="18" charset="0"/>
                <a:cs typeface="Times New Roman" pitchFamily="18" charset="0"/>
              </a:rPr>
              <a:t>                              Prashant Raut</a:t>
            </a:r>
          </a:p>
          <a:p>
            <a:r>
              <a:rPr lang="en-US" dirty="0">
                <a:latin typeface="Times New Roman" pitchFamily="18" charset="0"/>
                <a:cs typeface="Times New Roman" pitchFamily="18" charset="0"/>
              </a:rPr>
              <a:t>                              Ayan Sayyad</a:t>
            </a:r>
          </a:p>
          <a:p>
            <a:r>
              <a:rPr lang="en-US" dirty="0">
                <a:latin typeface="Times New Roman" pitchFamily="18" charset="0"/>
                <a:cs typeface="Times New Roman" pitchFamily="18" charset="0"/>
              </a:rPr>
              <a:t>                              Sneha Jayabhaye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PRN:     RBT21CB014</a:t>
            </a:r>
          </a:p>
          <a:p>
            <a:r>
              <a:rPr lang="en-US" dirty="0">
                <a:latin typeface="Times New Roman" pitchFamily="18" charset="0"/>
                <a:cs typeface="Times New Roman" pitchFamily="18" charset="0"/>
              </a:rPr>
              <a:t>              RBT21CB018 </a:t>
            </a:r>
          </a:p>
          <a:p>
            <a:r>
              <a:rPr lang="en-US" dirty="0">
                <a:latin typeface="Times New Roman" pitchFamily="18" charset="0"/>
                <a:cs typeface="Times New Roman" pitchFamily="18" charset="0"/>
              </a:rPr>
              <a:t>              RBT21CB019</a:t>
            </a:r>
          </a:p>
          <a:p>
            <a:r>
              <a:rPr lang="en-US" dirty="0">
                <a:latin typeface="Times New Roman" pitchFamily="18" charset="0"/>
                <a:cs typeface="Times New Roman" pitchFamily="18" charset="0"/>
              </a:rPr>
              <a:t>              RBT21CB021</a:t>
            </a:r>
          </a:p>
          <a:p>
            <a:r>
              <a:rPr lang="en-US" dirty="0">
                <a:latin typeface="Times New Roman" pitchFamily="18" charset="0"/>
                <a:cs typeface="Times New Roman" pitchFamily="18" charset="0"/>
              </a:rPr>
              <a:t>              RBT21CB058.</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Project Title: </a:t>
            </a:r>
            <a:r>
              <a:rPr lang="en-US" i="1" dirty="0">
                <a:latin typeface="Times New Roman" pitchFamily="18" charset="0"/>
                <a:cs typeface="Times New Roman" pitchFamily="18" charset="0"/>
              </a:rPr>
              <a:t>Swastha</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Presentation Topic: </a:t>
            </a:r>
            <a:r>
              <a:rPr lang="en-US" sz="1800" dirty="0">
                <a:effectLst/>
                <a:latin typeface="Times New Roman" panose="02020603050405020304" pitchFamily="18" charset="0"/>
                <a:ea typeface="Calibri" panose="020F0502020204030204" pitchFamily="34" charset="0"/>
              </a:rPr>
              <a:t>Patient Timeline Visualization by Streamlining Medical Questionnaires and Overcoming the Clinical Summary Challenge.</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Date:9 December 2023</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10645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9309DD-252E-44C0-BCCB-3C72D6C44D46}"/>
              </a:ext>
            </a:extLst>
          </p:cNvPr>
          <p:cNvSpPr>
            <a:spLocks noGrp="1"/>
          </p:cNvSpPr>
          <p:nvPr>
            <p:ph idx="1"/>
          </p:nvPr>
        </p:nvSpPr>
        <p:spPr>
          <a:xfrm>
            <a:off x="107504" y="188640"/>
            <a:ext cx="8856984" cy="5937523"/>
          </a:xfrm>
        </p:spPr>
        <p:txBody>
          <a:bodyPr>
            <a:normAutofit/>
          </a:bodyPr>
          <a:lstStyle/>
          <a:p>
            <a:r>
              <a:rPr lang="en-US" sz="1800" dirty="0">
                <a:latin typeface="Times New Roman" panose="02020603050405020304" pitchFamily="18" charset="0"/>
                <a:cs typeface="Times New Roman" panose="02020603050405020304" pitchFamily="18" charset="0"/>
              </a:rPr>
              <a:t>Time-based visualizations are graphical representations of data collected over time. The research literature has a large number of data visualization techniques that vary in their strategies. However, we refined our search to include only visualization tools based on time, and the longitudinal nature of the data. The search was narrowed down further to only include those techniques that were used in the context of clinical data. We were particularly interested in the assessment methodology used to evaluate these visualizations.</a:t>
            </a:r>
          </a:p>
          <a:p>
            <a:pPr marL="0" indent="0">
              <a:buNone/>
            </a:pPr>
            <a:r>
              <a:rPr lang="en-US" sz="1800" b="1" dirty="0">
                <a:latin typeface="Times New Roman" panose="02020603050405020304" pitchFamily="18" charset="0"/>
                <a:cs typeface="Times New Roman" panose="02020603050405020304" pitchFamily="18" charset="0"/>
              </a:rPr>
              <a:t>Methods:</a:t>
            </a:r>
          </a:p>
          <a:p>
            <a:pPr marL="0" indent="0">
              <a:buNone/>
            </a:pP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article discusses the insight-based methodology, which focuses on recognizing and quantifying insights gained from exploratory use of clinical data visualization. Insights are units of discovery based on observation and have a quantifiable value based on assessment criteria. The study aimed to simulate a typical use case where healthcare providers are presented with a patient history and have to become familiar with the data in a short span of time before consultation. The domain value of an insight was determined using a five-point Likert scale, with the value depending on the insight's complexity and depth. The study recognized that additional refinement was needed for the evaluation criteria due to the complexity of the data. The data used in the study was essentially chronological, consisting of clinical histories of psychiatric patients, and suitable criteria should be used to evaluate the insights considering the temporal nature of the data.</a:t>
            </a:r>
          </a:p>
          <a:p>
            <a:endParaRPr lang="en-IN" sz="1800" dirty="0">
              <a:latin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374394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781CC9-46A2-4A06-A445-9781FF6756DB}"/>
              </a:ext>
            </a:extLst>
          </p:cNvPr>
          <p:cNvSpPr>
            <a:spLocks noGrp="1"/>
          </p:cNvSpPr>
          <p:nvPr>
            <p:ph idx="1"/>
          </p:nvPr>
        </p:nvSpPr>
        <p:spPr>
          <a:xfrm>
            <a:off x="179512" y="188640"/>
            <a:ext cx="8784976" cy="6480720"/>
          </a:xfrm>
        </p:spPr>
        <p:txBody>
          <a:bodyPr>
            <a:noAutofit/>
          </a:bodyPr>
          <a:lstStyle/>
          <a:p>
            <a:r>
              <a:rPr lang="en-US" sz="1800" dirty="0">
                <a:latin typeface="Times New Roman" panose="02020603050405020304" pitchFamily="18" charset="0"/>
                <a:cs typeface="Times New Roman" panose="02020603050405020304" pitchFamily="18" charset="0"/>
              </a:rPr>
              <a:t>The study used the Insight-based Methodology to understand a patient's medical history and clinical condition. Two professional psychiatrists assessed the usefulness of insights using a five-point Likert scale. The insights provided included the patient's identifier number and the text transcribed manually from the voice recording. The process resulted in a set of rules that allowed for systematically and consistently assigning a numeric value (domain value) to the insights. Insights could describe events without associations or explanations for the causes behind them, connect multiple occurrences of similar events, or explain the reasoning behind prescriptions or specialist appointments. The insights could be considered hypotheses and could explain valid clinical scenarios resulting in drug treatment, laboratory tests, specialists' visits, and in-patient treatments. The study recommended two mechanisms to record the insights: the "thinking aloud process" and the use of a written diary. The participants were professional psychiatrists with busy schedules, so the "thinking aloud process" was used to make the study as simple as possible.</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Analysis:</a:t>
            </a:r>
          </a:p>
          <a:p>
            <a:r>
              <a:rPr lang="en-US" sz="1800" dirty="0">
                <a:latin typeface="Times New Roman" panose="02020603050405020304" pitchFamily="18" charset="0"/>
                <a:cs typeface="Times New Roman" panose="02020603050405020304" pitchFamily="18" charset="0"/>
              </a:rPr>
              <a:t>The study </a:t>
            </a:r>
            <a:r>
              <a:rPr lang="en-US" sz="1800" dirty="0" err="1">
                <a:latin typeface="Times New Roman" panose="02020603050405020304" pitchFamily="18" charset="0"/>
                <a:cs typeface="Times New Roman" panose="02020603050405020304" pitchFamily="18" charset="0"/>
              </a:rPr>
              <a:t>analysed</a:t>
            </a:r>
            <a:r>
              <a:rPr lang="en-US" sz="1800" dirty="0">
                <a:latin typeface="Times New Roman" panose="02020603050405020304" pitchFamily="18" charset="0"/>
                <a:cs typeface="Times New Roman" panose="02020603050405020304" pitchFamily="18" charset="0"/>
              </a:rPr>
              <a:t> 121 minutes of audio recordings and transcribed text for each insight, organized using a spreadsheet. The data set was saved as a comma-separated value file for further analysis. The metrics used to evaluate the data representations included metrics per assessment, number of insights, and time to first insight. Mann–Whitney–Wilcoxon (MWW) was used to calculate the statistical significance of the metrics per assessment and the time to first insight.</a:t>
            </a:r>
          </a:p>
        </p:txBody>
      </p:sp>
    </p:spTree>
    <p:extLst>
      <p:ext uri="{BB962C8B-B14F-4D97-AF65-F5344CB8AC3E}">
        <p14:creationId xmlns:p14="http://schemas.microsoft.com/office/powerpoint/2010/main" val="3171543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075990-20E1-4A6A-85DC-C4FAE2A75E64}"/>
              </a:ext>
            </a:extLst>
          </p:cNvPr>
          <p:cNvSpPr>
            <a:spLocks noGrp="1"/>
          </p:cNvSpPr>
          <p:nvPr>
            <p:ph idx="1"/>
          </p:nvPr>
        </p:nvSpPr>
        <p:spPr>
          <a:xfrm>
            <a:off x="251520" y="116632"/>
            <a:ext cx="8712968" cy="6552728"/>
          </a:xfrm>
        </p:spPr>
        <p:txBody>
          <a:bodyPr>
            <a:normAutofit/>
          </a:bodyPr>
          <a:lstStyle/>
          <a:p>
            <a:r>
              <a:rPr lang="en-US" sz="1800" dirty="0">
                <a:latin typeface="Times New Roman" panose="02020603050405020304" pitchFamily="18" charset="0"/>
                <a:cs typeface="Times New Roman" panose="02020603050405020304" pitchFamily="18" charset="0"/>
              </a:rPr>
              <a:t>The results showed that the Timeline had an average of 22.32 insights compared to the baseline with 23.04, with a mean value of 1.70 higher than the baseline. The cumulative value with the Timeline was significantly higher than the baseline. The total distribution of insights was not statistically significant, with the Timeline having a lower count than the baseline. The average and median insight value with the Timeline was higher than the baseline.</a:t>
            </a:r>
          </a:p>
          <a:p>
            <a:r>
              <a:rPr lang="en-US" sz="1800" dirty="0">
                <a:latin typeface="Times New Roman" panose="02020603050405020304" pitchFamily="18" charset="0"/>
                <a:cs typeface="Times New Roman" panose="02020603050405020304" pitchFamily="18" charset="0"/>
              </a:rPr>
              <a:t>Insights of value 3 or more demonstrated an understanding of the data that can detect patterns. A total of 81 insights were observed using the baseline compared to 118 with the Health Timeline. Additionally, only 7 insights of value five were generated and all occurred with the </a:t>
            </a:r>
            <a:r>
              <a:rPr lang="en-US" sz="1800" dirty="0" err="1">
                <a:latin typeface="Times New Roman" panose="02020603050405020304" pitchFamily="18" charset="0"/>
                <a:cs typeface="Times New Roman" panose="02020603050405020304" pitchFamily="18" charset="0"/>
              </a:rPr>
              <a:t>Timeline.The</a:t>
            </a:r>
            <a:r>
              <a:rPr lang="en-US" sz="1800" dirty="0">
                <a:latin typeface="Times New Roman" panose="02020603050405020304" pitchFamily="18" charset="0"/>
                <a:cs typeface="Times New Roman" panose="02020603050405020304" pitchFamily="18" charset="0"/>
              </a:rPr>
              <a:t> average time at which participants formulated their first insight was analyzed, with the Timeline being slower for insights of any given value. Only the Timeline was able to generate insights of value greater than 4 with an average time of 63.50 seconds.</a:t>
            </a:r>
            <a:endParaRPr lang="en-IN" sz="1800" dirty="0">
              <a:latin typeface="Times New Roman" panose="02020603050405020304" pitchFamily="18" charset="0"/>
              <a:cs typeface="Times New Roman" panose="02020603050405020304" pitchFamily="18" charset="0"/>
            </a:endParaRPr>
          </a:p>
          <a:p>
            <a:endParaRPr lang="en-IN" sz="1800" dirty="0"/>
          </a:p>
          <a:p>
            <a:r>
              <a:rPr lang="en-IN" sz="1800" b="1" dirty="0">
                <a:latin typeface="Times New Roman" panose="02020603050405020304" pitchFamily="18" charset="0"/>
                <a:cs typeface="Times New Roman" panose="02020603050405020304" pitchFamily="18" charset="0"/>
              </a:rPr>
              <a:t>Conclusion : </a:t>
            </a:r>
            <a:endParaRPr lang="en-IN" sz="1800" dirty="0"/>
          </a:p>
          <a:p>
            <a:r>
              <a:rPr lang="en-US" sz="1800" dirty="0">
                <a:latin typeface="Times New Roman" panose="02020603050405020304" pitchFamily="18" charset="0"/>
                <a:cs typeface="Times New Roman" panose="02020603050405020304" pitchFamily="18" charset="0"/>
              </a:rPr>
              <a:t>This study detailed the assessment of a time-based EHR visualization software by applying the insight-based methodology. The results show that the Health Time line data visualization tool supported the generation of valuable insights following the proposed criteria. Further more, the use of the assessment method demonstrates the feasibility of applying a consistent methodology to assess visualization techniques and tools in the clinical context. We propose that the insight-based methodology could be used in future studies as a methodological approach to assess the value of a clinical data visualizations.</a:t>
            </a:r>
            <a:endParaRPr lang="en-IN" sz="1800" dirty="0">
              <a:latin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4225325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304B-6DF7-4F5C-803B-B0756ACDA5D0}"/>
              </a:ext>
            </a:extLst>
          </p:cNvPr>
          <p:cNvSpPr>
            <a:spLocks noGrp="1"/>
          </p:cNvSpPr>
          <p:nvPr>
            <p:ph type="title"/>
          </p:nvPr>
        </p:nvSpPr>
        <p:spPr>
          <a:xfrm>
            <a:off x="107504" y="116632"/>
            <a:ext cx="8928992" cy="1584176"/>
          </a:xfrm>
        </p:spPr>
        <p:txBody>
          <a:bodyPr anchor="t">
            <a:noAutofit/>
          </a:bodyPr>
          <a:lstStyle/>
          <a:p>
            <a:pPr algn="l"/>
            <a:r>
              <a:rPr lang="en-US" sz="1800" dirty="0">
                <a:latin typeface="Times New Roman" pitchFamily="18" charset="0"/>
                <a:cs typeface="Times New Roman" pitchFamily="18" charset="0"/>
              </a:rPr>
              <a:t>Name of Paper: </a:t>
            </a:r>
            <a:r>
              <a:rPr lang="en-US" sz="1800" i="0" dirty="0">
                <a:solidFill>
                  <a:srgbClr val="212121"/>
                </a:solidFill>
                <a:effectLst/>
                <a:latin typeface="Times New Roman" panose="02020603050405020304" pitchFamily="18" charset="0"/>
                <a:cs typeface="Times New Roman" panose="02020603050405020304" pitchFamily="18" charset="0"/>
              </a:rPr>
              <a:t>Clinical Summarization Capabilities of Commercially-available and Internally-developed Electronic Health Records</a:t>
            </a:r>
            <a:br>
              <a:rPr lang="en-US" sz="1800" b="1" i="0" dirty="0">
                <a:solidFill>
                  <a:srgbClr val="212121"/>
                </a:solidFill>
                <a:effectLst/>
                <a:latin typeface="Times New Roman" pitchFamily="18" charset="0"/>
                <a:cs typeface="Times New Roman" pitchFamily="18" charset="0"/>
              </a:rPr>
            </a:br>
            <a:r>
              <a:rPr lang="en-US" sz="1800" dirty="0">
                <a:latin typeface="Times New Roman" pitchFamily="18" charset="0"/>
                <a:cs typeface="Times New Roman" pitchFamily="18" charset="0"/>
              </a:rPr>
              <a:t>Name of Author: </a:t>
            </a:r>
            <a:r>
              <a:rPr lang="en-IN" sz="1800" dirty="0">
                <a:latin typeface="Times New Roman" panose="02020603050405020304" pitchFamily="18" charset="0"/>
                <a:cs typeface="Times New Roman" panose="02020603050405020304" pitchFamily="18" charset="0"/>
              </a:rPr>
              <a:t>A. Laxmisan; A.B. McCoy; A. Wright; D.F. Sittig.</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Date of publication</a:t>
            </a:r>
            <a:r>
              <a:rPr lang="en-US" sz="1800" dirty="0"/>
              <a:t>: </a:t>
            </a:r>
            <a:r>
              <a:rPr lang="en-US" sz="1800" dirty="0">
                <a:latin typeface="Times New Roman" panose="02020603050405020304" pitchFamily="18" charset="0"/>
                <a:cs typeface="Times New Roman" panose="02020603050405020304" pitchFamily="18" charset="0"/>
              </a:rPr>
              <a:t>2012</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Title: </a:t>
            </a:r>
            <a:r>
              <a:rPr lang="en-IN" sz="1800" dirty="0">
                <a:latin typeface="Times New Roman" panose="02020603050405020304" pitchFamily="18" charset="0"/>
                <a:cs typeface="Times New Roman" panose="02020603050405020304" pitchFamily="18" charset="0"/>
              </a:rPr>
              <a:t>Applied Clinical Informatics</a:t>
            </a:r>
            <a:br>
              <a:rPr lang="en-US" sz="1800" dirty="0">
                <a:latin typeface="Times New Roman" panose="02020603050405020304" pitchFamily="18" charset="0"/>
                <a:cs typeface="Times New Roman" panose="02020603050405020304" pitchFamily="18" charset="0"/>
              </a:rPr>
            </a:br>
            <a:endParaRPr lang="en-IN" sz="1800" dirty="0"/>
          </a:p>
        </p:txBody>
      </p:sp>
      <p:sp>
        <p:nvSpPr>
          <p:cNvPr id="3" name="Content Placeholder 2">
            <a:extLst>
              <a:ext uri="{FF2B5EF4-FFF2-40B4-BE49-F238E27FC236}">
                <a16:creationId xmlns:a16="http://schemas.microsoft.com/office/drawing/2014/main" id="{8C16C10F-C96A-40F4-9128-5A2F18B2C615}"/>
              </a:ext>
            </a:extLst>
          </p:cNvPr>
          <p:cNvSpPr>
            <a:spLocks noGrp="1"/>
          </p:cNvSpPr>
          <p:nvPr>
            <p:ph idx="1"/>
          </p:nvPr>
        </p:nvSpPr>
        <p:spPr>
          <a:xfrm>
            <a:off x="107504" y="2132856"/>
            <a:ext cx="8928992" cy="4464496"/>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Brief Overview : </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This Research Paper highlights a scarcity of research on electronic clinical summarization within Electronic Health Record (EHR) systems. It discusses how the existing studies primarily focus on limited clinical domains, such as handoffs, discharge summaries, and medical education while noting the potential benefits of automatically generated clinical summaries for personalized patient care.</a:t>
            </a:r>
          </a:p>
          <a:p>
            <a:pPr>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Several studies are referenced to illustrate the effectiveness and preferences regarding clinical summaries. For instance, studies in neonatal intensive care settings found that expert-generated textual summaries led to better decision-making compared to data represented as trend graphs. Similarly, the superiority of human-generated summaries over computer-generated ones was noted in these settings. The National Health Services' Summary Clinical Record, aggregating medication, allergies, and adverse reactions data, showed a positive impact on preventing medication errors, though direct evidence of improved safety was limited.</a:t>
            </a:r>
          </a:p>
          <a:p>
            <a:pPr>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940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A83E1-B232-4A56-98F6-EC11E5E871AA}"/>
              </a:ext>
            </a:extLst>
          </p:cNvPr>
          <p:cNvSpPr>
            <a:spLocks noGrp="1"/>
          </p:cNvSpPr>
          <p:nvPr>
            <p:ph idx="1"/>
          </p:nvPr>
        </p:nvSpPr>
        <p:spPr>
          <a:xfrm>
            <a:off x="107504" y="80628"/>
            <a:ext cx="8928992" cy="6696744"/>
          </a:xfrm>
        </p:spPr>
        <p:txBody>
          <a:bodyPr>
            <a:normAutofit lnSpcReduction="10000"/>
          </a:bodyPr>
          <a:lstStyle/>
          <a:p>
            <a:pPr marL="0" indent="0">
              <a:buNone/>
            </a:pPr>
            <a:r>
              <a:rPr lang="en-US" sz="1800" b="1" dirty="0"/>
              <a:t>Model Purposed :</a:t>
            </a:r>
          </a:p>
          <a:p>
            <a:pPr marL="0" indent="0">
              <a:buNone/>
            </a:pPr>
            <a:endParaRPr lang="en-US" sz="1800" dirty="0"/>
          </a:p>
          <a:p>
            <a:r>
              <a:rPr lang="en-US" sz="1800" dirty="0"/>
              <a:t>The Feblowitz et al. conceptual model of clinical summarization, known as the</a:t>
            </a:r>
            <a:r>
              <a:rPr lang="en-US" sz="1800" b="1" dirty="0"/>
              <a:t> AORTIS </a:t>
            </a:r>
            <a:r>
              <a:rPr lang="en-US" sz="1800" dirty="0"/>
              <a:t>model, comprises five distinct stages: Aggregation, Organization, Reduction, Interpretation, and Synthesis. This model aims to provide a structured framework applicable to various types of clinical summaries, aiding in the analysis, standardization, and translation of human-generated clinical summaries into electronic form, and fostering future research in the field.</a:t>
            </a:r>
          </a:p>
          <a:p>
            <a:endParaRPr lang="en-US" sz="1800" dirty="0"/>
          </a:p>
          <a:p>
            <a:r>
              <a:rPr lang="en-US" sz="1800" b="1" i="0" dirty="0">
                <a:effectLst/>
                <a:latin typeface="Times New Roman" panose="02020603050405020304" pitchFamily="18" charset="0"/>
                <a:cs typeface="Times New Roman" panose="02020603050405020304" pitchFamily="18" charset="0"/>
              </a:rPr>
              <a:t>Aggregation:</a:t>
            </a:r>
            <a:r>
              <a:rPr lang="en-US" sz="1800" b="0" i="0" dirty="0">
                <a:effectLst/>
                <a:latin typeface="Times New Roman" panose="02020603050405020304" pitchFamily="18" charset="0"/>
                <a:cs typeface="Times New Roman" panose="02020603050405020304" pitchFamily="18" charset="0"/>
              </a:rPr>
              <a:t> Collecting data from various electronic sources.</a:t>
            </a:r>
          </a:p>
          <a:p>
            <a:r>
              <a:rPr lang="en-US" sz="1800" b="1" i="0" dirty="0">
                <a:effectLst/>
                <a:latin typeface="Times New Roman" panose="02020603050405020304" pitchFamily="18" charset="0"/>
                <a:cs typeface="Times New Roman" panose="02020603050405020304" pitchFamily="18" charset="0"/>
              </a:rPr>
              <a:t>Organization:</a:t>
            </a:r>
            <a:r>
              <a:rPr lang="en-US" sz="1800" b="0" i="0" dirty="0">
                <a:effectLst/>
                <a:latin typeface="Times New Roman" panose="02020603050405020304" pitchFamily="18" charset="0"/>
                <a:cs typeface="Times New Roman" panose="02020603050405020304" pitchFamily="18" charset="0"/>
              </a:rPr>
              <a:t> Arranging data based on principles without altering it.</a:t>
            </a:r>
          </a:p>
          <a:p>
            <a:r>
              <a:rPr lang="en-US" sz="1800" b="1" i="0" dirty="0">
                <a:effectLst/>
                <a:latin typeface="Times New Roman" panose="02020603050405020304" pitchFamily="18" charset="0"/>
                <a:cs typeface="Times New Roman" panose="02020603050405020304" pitchFamily="18" charset="0"/>
              </a:rPr>
              <a:t>Reduction &amp; Transformation:</a:t>
            </a:r>
            <a:r>
              <a:rPr lang="en-US" sz="1800" b="0" i="0" dirty="0">
                <a:effectLst/>
                <a:latin typeface="Times New Roman" panose="02020603050405020304" pitchFamily="18" charset="0"/>
                <a:cs typeface="Times New Roman" panose="02020603050405020304" pitchFamily="18" charset="0"/>
              </a:rPr>
              <a:t> Filtering and altering data for easier understanding.</a:t>
            </a:r>
          </a:p>
          <a:p>
            <a:r>
              <a:rPr lang="en-US" sz="1800" b="1" i="0" dirty="0">
                <a:effectLst/>
                <a:latin typeface="Times New Roman" panose="02020603050405020304" pitchFamily="18" charset="0"/>
                <a:cs typeface="Times New Roman" panose="02020603050405020304" pitchFamily="18" charset="0"/>
              </a:rPr>
              <a:t>Interpretation:</a:t>
            </a:r>
            <a:r>
              <a:rPr lang="en-US" sz="1800" b="0" i="0" dirty="0">
                <a:effectLst/>
                <a:latin typeface="Times New Roman" panose="02020603050405020304" pitchFamily="18" charset="0"/>
                <a:cs typeface="Times New Roman" panose="02020603050405020304" pitchFamily="18" charset="0"/>
              </a:rPr>
              <a:t> Analyzing data contextually using clinical knowledge.</a:t>
            </a:r>
          </a:p>
          <a:p>
            <a:r>
              <a:rPr lang="en-US" sz="1800" b="1" i="0" dirty="0">
                <a:effectLst/>
                <a:latin typeface="Times New Roman" panose="02020603050405020304" pitchFamily="18" charset="0"/>
                <a:cs typeface="Times New Roman" panose="02020603050405020304" pitchFamily="18" charset="0"/>
              </a:rPr>
              <a:t>Synthesis:</a:t>
            </a:r>
            <a:r>
              <a:rPr lang="en-US" sz="1800" b="0" i="0" dirty="0">
                <a:effectLst/>
                <a:latin typeface="Times New Roman" panose="02020603050405020304" pitchFamily="18" charset="0"/>
                <a:cs typeface="Times New Roman" panose="02020603050405020304" pitchFamily="18" charset="0"/>
              </a:rPr>
              <a:t> Combining patient-specific data with medical knowledge for meaningful insights.</a:t>
            </a:r>
          </a:p>
          <a:p>
            <a:pPr marL="0" indent="0">
              <a:buNone/>
            </a:pPr>
            <a:endParaRPr lang="en-IN" sz="1800" dirty="0"/>
          </a:p>
          <a:p>
            <a:pPr marL="0" indent="0">
              <a:buNone/>
            </a:pPr>
            <a:r>
              <a:rPr lang="en-IN" sz="1800" b="1" dirty="0">
                <a:latin typeface="Times New Roman" panose="02020603050405020304" pitchFamily="18" charset="0"/>
                <a:cs typeface="Times New Roman" panose="02020603050405020304" pitchFamily="18" charset="0"/>
              </a:rPr>
              <a:t>Analysis : </a:t>
            </a:r>
          </a:p>
          <a:p>
            <a:pPr marL="0" indent="0">
              <a:buNone/>
            </a:pP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study evaluated 12 EHR systems' clinical summary screens, focusing on displayed elements and user interface features. It lacked standardized data elements and considered various clinical scenarios and user profiles. The diversity among systems underscores the need for standardized clinical summaries and improved functionalities across EHR platforms.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719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B5EBFB-D152-490D-94E1-6371F0BE4E24}"/>
              </a:ext>
            </a:extLst>
          </p:cNvPr>
          <p:cNvSpPr>
            <a:spLocks noGrp="1"/>
          </p:cNvSpPr>
          <p:nvPr>
            <p:ph idx="1"/>
          </p:nvPr>
        </p:nvSpPr>
        <p:spPr>
          <a:xfrm>
            <a:off x="107950" y="188913"/>
            <a:ext cx="8928100" cy="6480175"/>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Results :</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study compared 12 EHR systems' clinical summary capabilities, revealing diversity in functionalities. Most excelled in organizing and displaying recent data, while NextGen uniquely graphically transformed vital signs. LMR stood out by offering actionable recommendations directly on the summary screen. Varied abilities in interpretation, customization, and data editing were noted. The findings emphasize the need for enhanced functionalities and standardized, user-friendly interfaces across EHR platforms for improved clinical information management.</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Future Scope :</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study highlights wide variation among EHR systems' clinical summary screens, stressing the need for transparent evaluation and collective development. Most screens lack customization and advanced decision support, potentially risking patient safety due to overlooked information. Inadequate summarization may overwhelm clinicians, leading to dissatisfaction or unsafe practices. Authors recommend EHR designers focus on advanced techniques and collaborative research to create safer, more tailored clinical summary screens. Future steps include deeper analysis and creating knowledge bases for organizing patient data based on specific conditions.</a:t>
            </a:r>
          </a:p>
        </p:txBody>
      </p:sp>
    </p:spTree>
    <p:extLst>
      <p:ext uri="{BB962C8B-B14F-4D97-AF65-F5344CB8AC3E}">
        <p14:creationId xmlns:p14="http://schemas.microsoft.com/office/powerpoint/2010/main" val="3578899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304B-6DF7-4F5C-803B-B0756ACDA5D0}"/>
              </a:ext>
            </a:extLst>
          </p:cNvPr>
          <p:cNvSpPr>
            <a:spLocks noGrp="1"/>
          </p:cNvSpPr>
          <p:nvPr>
            <p:ph type="title"/>
          </p:nvPr>
        </p:nvSpPr>
        <p:spPr>
          <a:xfrm>
            <a:off x="107504" y="116632"/>
            <a:ext cx="8928992" cy="1440160"/>
          </a:xfrm>
        </p:spPr>
        <p:txBody>
          <a:bodyPr anchor="t">
            <a:noAutofit/>
          </a:bodyPr>
          <a:lstStyle/>
          <a:p>
            <a:pPr algn="l"/>
            <a:r>
              <a:rPr lang="en-US" sz="1800" dirty="0">
                <a:latin typeface="Times New Roman" panose="02020603050405020304" pitchFamily="18" charset="0"/>
                <a:cs typeface="Times New Roman" pitchFamily="18" charset="0"/>
              </a:rPr>
              <a:t>Name of Paper: Automated methods for the summarization of electronic health records</a:t>
            </a:r>
            <a:br>
              <a:rPr lang="en-US" sz="1800" b="1" i="0" dirty="0">
                <a:solidFill>
                  <a:srgbClr val="212121"/>
                </a:solidFill>
                <a:effectLst/>
                <a:latin typeface="Times New Roman" panose="02020603050405020304" pitchFamily="18" charset="0"/>
                <a:cs typeface="Times New Roman" pitchFamily="18" charset="0"/>
              </a:rPr>
            </a:br>
            <a:r>
              <a:rPr lang="en-US" sz="1800" dirty="0">
                <a:latin typeface="Times New Roman" panose="02020603050405020304" pitchFamily="18" charset="0"/>
                <a:cs typeface="Times New Roman" pitchFamily="18" charset="0"/>
              </a:rPr>
              <a:t>Name of Author: </a:t>
            </a:r>
            <a:r>
              <a:rPr lang="en-IN" sz="1800" dirty="0">
                <a:latin typeface="Times New Roman" panose="02020603050405020304" pitchFamily="18" charset="0"/>
                <a:cs typeface="Times New Roman" panose="02020603050405020304" pitchFamily="18" charset="0"/>
              </a:rPr>
              <a:t>Rimma Pivovarov and Noe´mie Elhadad</a:t>
            </a:r>
            <a:br>
              <a:rPr lang="en-US" sz="1800" dirty="0">
                <a:latin typeface="Times New Roman" panose="02020603050405020304" pitchFamily="18" charset="0"/>
                <a:cs typeface="Times New Roman" pitchFamily="18" charset="0"/>
              </a:rPr>
            </a:br>
            <a:r>
              <a:rPr lang="en-US" sz="1800" dirty="0">
                <a:latin typeface="Times New Roman" panose="02020603050405020304" pitchFamily="18" charset="0"/>
                <a:cs typeface="Times New Roman" pitchFamily="18" charset="0"/>
              </a:rPr>
              <a:t>Date of publication: </a:t>
            </a:r>
            <a:r>
              <a:rPr lang="en-IN" sz="1800" dirty="0">
                <a:latin typeface="Times New Roman" panose="02020603050405020304" pitchFamily="18" charset="0"/>
                <a:cs typeface="Times New Roman" panose="02020603050405020304" pitchFamily="18" charset="0"/>
              </a:rPr>
              <a:t>16 April 2015</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Publisher: Oxford University Press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Title: </a:t>
            </a:r>
            <a:r>
              <a:rPr lang="en-US" sz="1800" dirty="0">
                <a:latin typeface="Times New Roman" panose="02020603050405020304" pitchFamily="18" charset="0"/>
                <a:cs typeface="Times New Roman" panose="02020603050405020304" pitchFamily="18" charset="0"/>
              </a:rPr>
              <a:t>Journal of American Medical Association</a:t>
            </a:r>
            <a:br>
              <a:rPr lang="en-IN"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IN" sz="1800" dirty="0"/>
          </a:p>
        </p:txBody>
      </p:sp>
      <p:sp>
        <p:nvSpPr>
          <p:cNvPr id="3" name="Content Placeholder 2">
            <a:extLst>
              <a:ext uri="{FF2B5EF4-FFF2-40B4-BE49-F238E27FC236}">
                <a16:creationId xmlns:a16="http://schemas.microsoft.com/office/drawing/2014/main" id="{8C16C10F-C96A-40F4-9128-5A2F18B2C615}"/>
              </a:ext>
            </a:extLst>
          </p:cNvPr>
          <p:cNvSpPr>
            <a:spLocks noGrp="1"/>
          </p:cNvSpPr>
          <p:nvPr>
            <p:ph idx="1"/>
          </p:nvPr>
        </p:nvSpPr>
        <p:spPr>
          <a:xfrm>
            <a:off x="99999" y="1628800"/>
            <a:ext cx="8928992" cy="5112568"/>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Brief Overview : </a:t>
            </a:r>
          </a:p>
          <a:p>
            <a:r>
              <a:rPr lang="en-US" sz="1800" dirty="0">
                <a:latin typeface="Times New Roman" panose="02020603050405020304" pitchFamily="18" charset="0"/>
                <a:cs typeface="Times New Roman" panose="02020603050405020304" pitchFamily="18" charset="0"/>
              </a:rPr>
              <a:t>The widespread adoption of Electronic Health Records (EHRs) has amassed vast patient data, leading to concerns about information overload and its impact on clinical work and patient safety. Current EHR systems struggle to effectively present this abundance of data, especially for chronically ill patients who often have extensive records that are challenging to navigate.</a:t>
            </a:r>
          </a:p>
          <a:p>
            <a:r>
              <a:rPr lang="en-US" sz="1800" dirty="0">
                <a:latin typeface="Times New Roman" panose="02020603050405020304" pitchFamily="18" charset="0"/>
                <a:cs typeface="Times New Roman" panose="02020603050405020304" pitchFamily="18" charset="0"/>
              </a:rPr>
              <a:t>For instance, patients with chronic kidney disease can have an overwhelming average of 338 clinical notes gathered over 14 years, making it impractical for practitioners to review such large volumes during routine visits. While electronic storage presents an opportunity for EHR systems to assist cognition through data aggregation and contextual relevance, current commercial systems often fall short in providing comprehensive information synthesis.</a:t>
            </a:r>
          </a:p>
          <a:p>
            <a:r>
              <a:rPr lang="en-US" sz="1800" dirty="0">
                <a:latin typeface="Times New Roman" panose="02020603050405020304" pitchFamily="18" charset="0"/>
                <a:cs typeface="Times New Roman" panose="02020603050405020304" pitchFamily="18" charset="0"/>
              </a:rPr>
              <a:t>Existing EHR dashboards might organize data but lack actionable knowledge, emphasizing billing codes over valuable clinical insights. This review outlines different summarization applications, highlighting their features, evaluation methods, and input/output data. It also explores six key challenges in EHR summarization: information redundancy, temporality, missing data, salience detection, rules and heuristics, and effective deployment of summarization tools.</a:t>
            </a:r>
          </a:p>
          <a:p>
            <a:pPr>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0938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A83E1-B232-4A56-98F6-EC11E5E871AA}"/>
              </a:ext>
            </a:extLst>
          </p:cNvPr>
          <p:cNvSpPr>
            <a:spLocks noGrp="1"/>
          </p:cNvSpPr>
          <p:nvPr>
            <p:ph idx="1"/>
          </p:nvPr>
        </p:nvSpPr>
        <p:spPr>
          <a:xfrm>
            <a:off x="107504" y="116632"/>
            <a:ext cx="8928992" cy="6696744"/>
          </a:xfrm>
        </p:spPr>
        <p:txBody>
          <a:bodyPr>
            <a:normAutofit lnSpcReduction="10000"/>
          </a:bodyPr>
          <a:lstStyle/>
          <a:p>
            <a:pPr marL="0" indent="0">
              <a:buNone/>
            </a:pPr>
            <a:r>
              <a:rPr lang="en-IN" sz="1800" b="1" dirty="0">
                <a:latin typeface="Times New Roman" panose="02020603050405020304" pitchFamily="18" charset="0"/>
                <a:cs typeface="Times New Roman" panose="02020603050405020304" pitchFamily="18" charset="0"/>
              </a:rPr>
              <a:t>GENERAL APPROACHES TO SUMMARIZATION :</a:t>
            </a:r>
          </a:p>
          <a:p>
            <a:pPr marL="0" indent="0">
              <a:buNone/>
            </a:pPr>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 </a:t>
            </a:r>
            <a:r>
              <a:rPr lang="en-US" sz="1800" b="1" i="1" dirty="0">
                <a:latin typeface="Times New Roman" panose="02020603050405020304" pitchFamily="18" charset="0"/>
                <a:cs typeface="Times New Roman" panose="02020603050405020304" pitchFamily="18" charset="0"/>
              </a:rPr>
              <a:t>Extractive summaries </a:t>
            </a:r>
            <a:r>
              <a:rPr lang="en-US" sz="1800" dirty="0">
                <a:latin typeface="Times New Roman" panose="02020603050405020304" pitchFamily="18" charset="0"/>
                <a:cs typeface="Times New Roman" panose="02020603050405020304" pitchFamily="18" charset="0"/>
              </a:rPr>
              <a:t>are created by borrowing phrases or sentences from the original input text. In the domain of clinical summarization, an extractive approach can identify pieces of the patient’s record and display them without providing additional layers of abstraction</a:t>
            </a:r>
          </a:p>
          <a:p>
            <a:endParaRPr lang="en-US" sz="1800"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Abstractive summaries </a:t>
            </a:r>
            <a:r>
              <a:rPr lang="en-US" sz="1800" dirty="0">
                <a:latin typeface="Times New Roman" panose="02020603050405020304" pitchFamily="18" charset="0"/>
                <a:cs typeface="Times New Roman" panose="02020603050405020304" pitchFamily="18" charset="0"/>
              </a:rPr>
              <a:t>generate new text that synthesizes the original text. In the domain of clinical summarization, abstractive summaries may provide additional higher-level context to explain the data, such as computed quantities (e.g., trends) or automatically generated text.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Extractive and Abstractive summaries are further categorized as either indicative or informative.</a:t>
            </a:r>
          </a:p>
          <a:p>
            <a:endParaRPr lang="en-US" sz="1800"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  Indicative summaries </a:t>
            </a:r>
            <a:r>
              <a:rPr lang="en-US" sz="1800" dirty="0">
                <a:latin typeface="Times New Roman" panose="02020603050405020304" pitchFamily="18" charset="0"/>
                <a:cs typeface="Times New Roman" panose="02020603050405020304" pitchFamily="18" charset="0"/>
              </a:rPr>
              <a:t>point to important pieces of the original text, highlighting significant parts for the reader. In the domain of clinical summarization, indicative summaries may convey, for instance, when key tests were performed or diagnoses were made. Indicative summaries are meant to be used in conjunction with the full patient record. </a:t>
            </a:r>
          </a:p>
          <a:p>
            <a:endParaRPr lang="en-US" sz="1800"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 Informative summaries </a:t>
            </a:r>
            <a:r>
              <a:rPr lang="en-US" sz="1800" dirty="0">
                <a:latin typeface="Times New Roman" panose="02020603050405020304" pitchFamily="18" charset="0"/>
                <a:cs typeface="Times New Roman" panose="02020603050405020304" pitchFamily="18" charset="0"/>
              </a:rPr>
              <a:t>replace the original text. In the domain of clinical summarization, informative summaries are designed to be used independently of the full patient record, meaning they are used as a replacement for the original full set of raw data</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65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410B1-B0C5-4584-9D7B-2FBFDE42A7B6}"/>
              </a:ext>
            </a:extLst>
          </p:cNvPr>
          <p:cNvSpPr>
            <a:spLocks noGrp="1"/>
          </p:cNvSpPr>
          <p:nvPr>
            <p:ph idx="1"/>
          </p:nvPr>
        </p:nvSpPr>
        <p:spPr>
          <a:xfrm>
            <a:off x="0" y="44624"/>
            <a:ext cx="9144000" cy="6768752"/>
          </a:xfrm>
        </p:spPr>
        <p:txBody>
          <a:bodyPr>
            <a:normAutofit/>
          </a:bodyPr>
          <a:lstStyle/>
          <a:p>
            <a:pPr marL="0" indent="0">
              <a:buNone/>
            </a:pPr>
            <a:r>
              <a:rPr lang="en-US" sz="1800" b="1" i="0" dirty="0">
                <a:effectLst/>
                <a:latin typeface="Times New Roman" panose="02020603050405020304" pitchFamily="18" charset="0"/>
                <a:cs typeface="Times New Roman" panose="02020603050405020304" pitchFamily="18" charset="0"/>
              </a:rPr>
              <a:t>Analysis :</a:t>
            </a:r>
          </a:p>
          <a:p>
            <a:pPr marL="0" indent="0">
              <a:buNone/>
            </a:pPr>
            <a:br>
              <a:rPr lang="en-US" sz="1100" b="0" i="0" dirty="0">
                <a:solidFill>
                  <a:srgbClr val="D1D5DB"/>
                </a:solidFill>
                <a:effectLst/>
                <a:latin typeface="Söhne"/>
              </a:rPr>
            </a:br>
            <a:r>
              <a:rPr lang="en-US" sz="1800" b="0" i="0" dirty="0">
                <a:effectLst/>
                <a:latin typeface="Times New Roman" panose="02020603050405020304" pitchFamily="18" charset="0"/>
                <a:cs typeface="Times New Roman" panose="02020603050405020304" pitchFamily="18" charset="0"/>
              </a:rPr>
              <a:t>The challenges in clinical summarization, framed within Feblowitz et al.'s framework, revolve around aggregating, organizing, reducing/transforming, interpreting, and synthesizing raw patient information.</a:t>
            </a:r>
          </a:p>
          <a:p>
            <a:r>
              <a:rPr lang="en-US" sz="1800" b="1" i="0" dirty="0">
                <a:effectLst/>
                <a:latin typeface="Times New Roman" panose="02020603050405020304" pitchFamily="18" charset="0"/>
                <a:cs typeface="Times New Roman" panose="02020603050405020304" pitchFamily="18" charset="0"/>
              </a:rPr>
              <a:t>Aggregation &amp; Similarity Recognition:</a:t>
            </a:r>
            <a:r>
              <a:rPr lang="en-US" sz="1800" b="0" i="0" dirty="0">
                <a:effectLst/>
                <a:latin typeface="Times New Roman" panose="02020603050405020304" pitchFamily="18" charset="0"/>
                <a:cs typeface="Times New Roman" panose="02020603050405020304" pitchFamily="18" charset="0"/>
              </a:rPr>
              <a:t> Recognizing similarity across various clinical data sources is crucial. Addressing textual similarity at different levels, from words to concepts, remains a focus.</a:t>
            </a:r>
          </a:p>
          <a:p>
            <a:r>
              <a:rPr lang="en-US" sz="1800" b="1" i="0" dirty="0">
                <a:effectLst/>
                <a:latin typeface="Times New Roman" panose="02020603050405020304" pitchFamily="18" charset="0"/>
                <a:cs typeface="Times New Roman" panose="02020603050405020304" pitchFamily="18" charset="0"/>
              </a:rPr>
              <a:t>Organization &amp; Temporality Reasoning:</a:t>
            </a:r>
            <a:r>
              <a:rPr lang="en-US" sz="1800" b="0" i="0" dirty="0">
                <a:effectLst/>
                <a:latin typeface="Times New Roman" panose="02020603050405020304" pitchFamily="18" charset="0"/>
                <a:cs typeface="Times New Roman" panose="02020603050405020304" pitchFamily="18" charset="0"/>
              </a:rPr>
              <a:t> Extracting temporal information from text and reasoning over clinical events is essential for data organization and interpretation.</a:t>
            </a:r>
          </a:p>
          <a:p>
            <a:r>
              <a:rPr lang="en-US" sz="1800" b="1" i="0" dirty="0">
                <a:effectLst/>
                <a:latin typeface="Times New Roman" panose="02020603050405020304" pitchFamily="18" charset="0"/>
                <a:cs typeface="Times New Roman" panose="02020603050405020304" pitchFamily="18" charset="0"/>
              </a:rPr>
              <a:t>Handling Missing Data:</a:t>
            </a:r>
            <a:r>
              <a:rPr lang="en-US" sz="1800" b="0" i="0" dirty="0">
                <a:effectLst/>
                <a:latin typeface="Times New Roman" panose="02020603050405020304" pitchFamily="18" charset="0"/>
                <a:cs typeface="Times New Roman" panose="02020603050405020304" pitchFamily="18" charset="0"/>
              </a:rPr>
              <a:t> Dealing with missing data points in patient records requires strategies like imputation, indicator incorporation, or deletion, especially when patient visits occur irregularly.</a:t>
            </a:r>
          </a:p>
          <a:p>
            <a:r>
              <a:rPr lang="en-US" sz="1800" b="1" i="0" dirty="0">
                <a:effectLst/>
                <a:latin typeface="Times New Roman" panose="02020603050405020304" pitchFamily="18" charset="0"/>
                <a:cs typeface="Times New Roman" panose="02020603050405020304" pitchFamily="18" charset="0"/>
              </a:rPr>
              <a:t>Information Reduction &amp; Importance Detection:</a:t>
            </a:r>
            <a:r>
              <a:rPr lang="en-US" sz="1800" b="0" i="0" dirty="0">
                <a:effectLst/>
                <a:latin typeface="Times New Roman" panose="02020603050405020304" pitchFamily="18" charset="0"/>
                <a:cs typeface="Times New Roman" panose="02020603050405020304" pitchFamily="18" charset="0"/>
              </a:rPr>
              <a:t> Determining what information is vital for inclusion in the summary involves methods to detect importance using linguistic structures or probabilistic modeling.</a:t>
            </a:r>
          </a:p>
          <a:p>
            <a:r>
              <a:rPr lang="en-US" sz="1800" b="1" i="0" dirty="0">
                <a:effectLst/>
                <a:latin typeface="Times New Roman" panose="02020603050405020304" pitchFamily="18" charset="0"/>
                <a:cs typeface="Times New Roman" panose="02020603050405020304" pitchFamily="18" charset="0"/>
              </a:rPr>
              <a:t>Contextual Interpretation through Knowledge-Based Heuristics:</a:t>
            </a:r>
            <a:r>
              <a:rPr lang="en-US" sz="1800" b="0" i="0" dirty="0">
                <a:effectLst/>
                <a:latin typeface="Times New Roman" panose="02020603050405020304" pitchFamily="18" charset="0"/>
                <a:cs typeface="Times New Roman" panose="02020603050405020304" pitchFamily="18" charset="0"/>
              </a:rPr>
              <a:t> Leveraging existing knowledge and rule creation aids in providing context for interpreting clinical data, allowing for specifying time constraints and concept relationships.</a:t>
            </a:r>
          </a:p>
          <a:p>
            <a:r>
              <a:rPr lang="en-US" sz="1800" b="1" i="0" dirty="0">
                <a:effectLst/>
                <a:latin typeface="Times New Roman" panose="02020603050405020304" pitchFamily="18" charset="0"/>
                <a:cs typeface="Times New Roman" panose="02020603050405020304" pitchFamily="18" charset="0"/>
              </a:rPr>
              <a:t>Deployment Challenges:</a:t>
            </a:r>
            <a:r>
              <a:rPr lang="en-US" sz="1800" b="0" i="0" dirty="0">
                <a:effectLst/>
                <a:latin typeface="Times New Roman" panose="02020603050405020304" pitchFamily="18" charset="0"/>
                <a:cs typeface="Times New Roman" panose="02020603050405020304" pitchFamily="18" charset="0"/>
              </a:rPr>
              <a:t> Integrating summarizers into clinical care settings poses challenges due to limited opportunities in vendor EHR systems. Real-world implementation and assessment of these tools in clinical practice are essential to demonstrate their utility effectively.</a:t>
            </a:r>
          </a:p>
        </p:txBody>
      </p:sp>
    </p:spTree>
    <p:extLst>
      <p:ext uri="{BB962C8B-B14F-4D97-AF65-F5344CB8AC3E}">
        <p14:creationId xmlns:p14="http://schemas.microsoft.com/office/powerpoint/2010/main" val="3193999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32E4F4-B050-4A1D-9841-33786C6D3463}"/>
              </a:ext>
            </a:extLst>
          </p:cNvPr>
          <p:cNvSpPr>
            <a:spLocks noGrp="1"/>
          </p:cNvSpPr>
          <p:nvPr>
            <p:ph idx="1"/>
          </p:nvPr>
        </p:nvSpPr>
        <p:spPr>
          <a:xfrm>
            <a:off x="107504" y="116632"/>
            <a:ext cx="8928992" cy="6624736"/>
          </a:xfrm>
        </p:spPr>
        <p:txBody>
          <a:bodyPr>
            <a:normAutofit/>
          </a:bodyPr>
          <a:lstStyle/>
          <a:p>
            <a:pPr marL="0" indent="0" algn="l">
              <a:buNone/>
            </a:pPr>
            <a:r>
              <a:rPr lang="en-US" sz="1800" b="1" i="0" dirty="0">
                <a:effectLst/>
                <a:latin typeface="Times New Roman" panose="02020603050405020304" pitchFamily="18" charset="0"/>
                <a:cs typeface="Times New Roman" panose="02020603050405020304" pitchFamily="18" charset="0"/>
              </a:rPr>
              <a:t>Conclusion :</a:t>
            </a:r>
          </a:p>
          <a:p>
            <a:pPr marL="0" indent="0" algn="l">
              <a:buNone/>
            </a:pPr>
            <a:br>
              <a:rPr lang="en-US" sz="1800" b="0" i="0" dirty="0">
                <a:solidFill>
                  <a:srgbClr val="D1D5DB"/>
                </a:solidFill>
                <a:effectLst/>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In the last decade, the electronic storage of patient data across health practices has surged to nearly 80%. Health information exchanges promise seamless integration of patient records across care settings, leading to an explosion of available patient data. This surge presents the informatics community with critical questions and opportunities:</a:t>
            </a:r>
          </a:p>
          <a:p>
            <a:pPr algn="l"/>
            <a:endParaRPr lang="en-US" sz="1800" b="0" i="0" dirty="0">
              <a:effectLst/>
              <a:latin typeface="Times New Roman" panose="02020603050405020304" pitchFamily="18" charset="0"/>
              <a:cs typeface="Times New Roman" panose="02020603050405020304" pitchFamily="18" charset="0"/>
            </a:endParaRPr>
          </a:p>
          <a:p>
            <a:pPr algn="l"/>
            <a:r>
              <a:rPr lang="en-US" sz="1800" b="1" i="0" dirty="0">
                <a:effectLst/>
                <a:latin typeface="Times New Roman" panose="02020603050405020304" pitchFamily="18" charset="0"/>
                <a:cs typeface="Times New Roman" panose="02020603050405020304" pitchFamily="18" charset="0"/>
              </a:rPr>
              <a:t>Advancing Clinical Knowledge:</a:t>
            </a:r>
            <a:r>
              <a:rPr lang="en-US" sz="1800" b="0" i="0" dirty="0">
                <a:effectLst/>
                <a:latin typeface="Times New Roman" panose="02020603050405020304" pitchFamily="18" charset="0"/>
                <a:cs typeface="Times New Roman" panose="02020603050405020304" pitchFamily="18" charset="0"/>
              </a:rPr>
              <a:t> How can we leverage this wealth of data to further our understanding of clinical practices and outcomes?</a:t>
            </a:r>
          </a:p>
          <a:p>
            <a:pPr algn="l"/>
            <a:r>
              <a:rPr lang="en-US" sz="1800" b="1" i="0" dirty="0">
                <a:effectLst/>
                <a:latin typeface="Times New Roman" panose="02020603050405020304" pitchFamily="18" charset="0"/>
                <a:cs typeface="Times New Roman" panose="02020603050405020304" pitchFamily="18" charset="0"/>
              </a:rPr>
              <a:t>Facilitating Clinician Searches:</a:t>
            </a:r>
            <a:r>
              <a:rPr lang="en-US" sz="1800" b="0" i="0" dirty="0">
                <a:effectLst/>
                <a:latin typeface="Times New Roman" panose="02020603050405020304" pitchFamily="18" charset="0"/>
                <a:cs typeface="Times New Roman" panose="02020603050405020304" pitchFamily="18" charset="0"/>
              </a:rPr>
              <a:t> How can we aid clinicians in navigating and searching through vast patient records efficiently?</a:t>
            </a:r>
          </a:p>
          <a:p>
            <a:pPr algn="l"/>
            <a:r>
              <a:rPr lang="en-US" sz="1800" b="1" i="0" dirty="0">
                <a:effectLst/>
                <a:latin typeface="Times New Roman" panose="02020603050405020304" pitchFamily="18" charset="0"/>
                <a:cs typeface="Times New Roman" panose="02020603050405020304" pitchFamily="18" charset="0"/>
              </a:rPr>
              <a:t>Predicting Patient Hospital Course:</a:t>
            </a:r>
            <a:r>
              <a:rPr lang="en-US" sz="1800" b="0" i="0" dirty="0">
                <a:effectLst/>
                <a:latin typeface="Times New Roman" panose="02020603050405020304" pitchFamily="18" charset="0"/>
                <a:cs typeface="Times New Roman" panose="02020603050405020304" pitchFamily="18" charset="0"/>
              </a:rPr>
              <a:t> Is it possible to develop methods to foresee a patient's likely trajectory within a hospital setting based on their data?</a:t>
            </a:r>
          </a:p>
          <a:p>
            <a:pPr algn="l"/>
            <a:r>
              <a:rPr lang="en-US" sz="1800" b="1" i="0" dirty="0">
                <a:effectLst/>
                <a:latin typeface="Times New Roman" panose="02020603050405020304" pitchFamily="18" charset="0"/>
                <a:cs typeface="Times New Roman" panose="02020603050405020304" pitchFamily="18" charset="0"/>
              </a:rPr>
              <a:t>Automating Summarization:</a:t>
            </a:r>
            <a:r>
              <a:rPr lang="en-US" sz="1800" b="0" i="0" dirty="0">
                <a:effectLst/>
                <a:latin typeface="Times New Roman" panose="02020603050405020304" pitchFamily="18" charset="0"/>
                <a:cs typeface="Times New Roman" panose="02020603050405020304" pitchFamily="18" charset="0"/>
              </a:rPr>
              <a:t> How can we automate the process of condensing voluminous records into concise and informative patient medical histories?</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12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332656"/>
            <a:ext cx="8928992" cy="6955750"/>
          </a:xfrm>
          <a:prstGeom prst="rect">
            <a:avLst/>
          </a:prstGeom>
          <a:noFill/>
        </p:spPr>
        <p:txBody>
          <a:bodyPr wrap="square" rtlCol="0">
            <a:spAutoFit/>
          </a:bodyPr>
          <a:lstStyle/>
          <a:p>
            <a:r>
              <a:rPr lang="en-US" dirty="0">
                <a:latin typeface="Times New Roman" pitchFamily="18" charset="0"/>
                <a:cs typeface="Times New Roman" pitchFamily="18" charset="0"/>
              </a:rPr>
              <a:t>Problem Statement:</a:t>
            </a:r>
          </a:p>
          <a:p>
            <a:endParaRPr lang="en-US" dirty="0">
              <a:latin typeface="Times New Roman" pitchFamily="18" charset="0"/>
              <a:cs typeface="Times New Roman" pitchFamily="18" charset="0"/>
            </a:endParaRPr>
          </a:p>
          <a:p>
            <a:r>
              <a:rPr lang="en-IN" sz="1800" dirty="0">
                <a:effectLst/>
                <a:latin typeface="Times New Roman" panose="02020603050405020304" pitchFamily="18" charset="0"/>
                <a:ea typeface="Calibri" panose="020F0502020204030204" pitchFamily="34" charset="0"/>
              </a:rPr>
              <a:t>To design a digital interface that can take any form or questionnaire and create an interactive gamified version to reduce user fatigue and develop an efficient and aesthetically pleasing visualization that depicts a patient's history on a timeline accurately and efficiently. Build a user-friendly dashboard that displays a comprehensive timeline of patients' medical history, including appointments, diagnoses, medications, and other important information also to develop an efficient and intelligent summary of key patient history and current data visual form on a single table/panel, or in text/spoken form, build a user-friendly graphic/table of clinical summary.</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dirty="0">
                <a:latin typeface="Times New Roman" pitchFamily="18" charset="0"/>
                <a:cs typeface="Times New Roman" pitchFamily="18" charset="0"/>
              </a:rPr>
              <a:t>Objectives:</a:t>
            </a:r>
          </a:p>
          <a:p>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t>Develop a user-centric digital interface that simplifies and </a:t>
            </a:r>
            <a:r>
              <a:rPr lang="en-US" b="1" dirty="0"/>
              <a:t>Gamifies medical questionnaires</a:t>
            </a:r>
            <a:r>
              <a:rPr lang="en-US" dirty="0"/>
              <a:t>, making them engaging and easy to complete.</a:t>
            </a:r>
          </a:p>
          <a:p>
            <a:pPr marL="285750" indent="-285750" algn="just">
              <a:buFont typeface="Arial" panose="020B0604020202020204" pitchFamily="34" charset="0"/>
              <a:buChar char="•"/>
            </a:pPr>
            <a:r>
              <a:rPr lang="en-US" b="1" dirty="0"/>
              <a:t>Secure</a:t>
            </a:r>
            <a:r>
              <a:rPr lang="en-US" dirty="0"/>
              <a:t> patient-provider communication, quick information exchange, enhanced interactions, and comprehensive </a:t>
            </a:r>
            <a:r>
              <a:rPr lang="en-US" b="1" dirty="0"/>
              <a:t>Patient timeline visualizations</a:t>
            </a:r>
            <a:r>
              <a:rPr lang="en-US" b="1" i="1" dirty="0"/>
              <a:t> </a:t>
            </a:r>
            <a:r>
              <a:rPr lang="en-US" dirty="0"/>
              <a:t>for informed healthcare.</a:t>
            </a:r>
          </a:p>
          <a:p>
            <a:pPr marL="285750" indent="-285750" algn="just">
              <a:buFont typeface="Arial" panose="020B0604020202020204" pitchFamily="34" charset="0"/>
              <a:buChar char="•"/>
            </a:pPr>
            <a:r>
              <a:rPr lang="en-US" b="1" dirty="0"/>
              <a:t>Quick access </a:t>
            </a:r>
            <a:r>
              <a:rPr lang="en-US" dirty="0"/>
              <a:t>to critical patient data leads to better-informed decisions in less time and </a:t>
            </a:r>
            <a:r>
              <a:rPr lang="en-US" b="1" dirty="0"/>
              <a:t>Versatile Information Delivery</a:t>
            </a:r>
            <a:r>
              <a:rPr lang="en-US" dirty="0"/>
              <a:t> with the help of </a:t>
            </a:r>
            <a:r>
              <a:rPr lang="en-US" b="1" dirty="0"/>
              <a:t>Clinical Summarization</a:t>
            </a:r>
            <a:r>
              <a:rPr lang="en-US" dirty="0"/>
              <a:t>.</a:t>
            </a:r>
          </a:p>
          <a:p>
            <a:endParaRPr lang="en-US" dirty="0">
              <a:latin typeface="Times New Roman" pitchFamily="18" charset="0"/>
              <a:cs typeface="Times New Roman" pitchFamily="18" charset="0"/>
            </a:endParaRPr>
          </a:p>
          <a:p>
            <a:endParaRPr lang="en-US" sz="1600"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10021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16632"/>
            <a:ext cx="8856984" cy="5539978"/>
          </a:xfrm>
          <a:prstGeom prst="rect">
            <a:avLst/>
          </a:prstGeom>
          <a:noFill/>
        </p:spPr>
        <p:txBody>
          <a:bodyPr wrap="square" rtlCol="0">
            <a:spAutoFit/>
          </a:bodyPr>
          <a:lstStyle/>
          <a:p>
            <a:r>
              <a:rPr lang="en-US" sz="1600" dirty="0">
                <a:latin typeface="Times New Roman" pitchFamily="18" charset="0"/>
                <a:cs typeface="Times New Roman" pitchFamily="18" charset="0"/>
              </a:rPr>
              <a:t>Name of Paper: Gamification design to improve student motivation on learning</a:t>
            </a:r>
          </a:p>
          <a:p>
            <a:r>
              <a:rPr lang="en-US" sz="1600" dirty="0">
                <a:latin typeface="Times New Roman" pitchFamily="18" charset="0"/>
                <a:cs typeface="Times New Roman" pitchFamily="18" charset="0"/>
              </a:rPr>
              <a:t>                          object-oriented programming</a:t>
            </a:r>
          </a:p>
          <a:p>
            <a:r>
              <a:rPr lang="en-US" sz="1600" dirty="0">
                <a:latin typeface="Times New Roman" pitchFamily="18" charset="0"/>
                <a:cs typeface="Times New Roman" pitchFamily="18" charset="0"/>
              </a:rPr>
              <a:t>Name of Author: D P Y Ardiana and L H Loekito</a:t>
            </a:r>
          </a:p>
          <a:p>
            <a:r>
              <a:rPr lang="en-US" sz="1600" dirty="0">
                <a:latin typeface="Times New Roman" pitchFamily="18" charset="0"/>
                <a:cs typeface="Times New Roman" pitchFamily="18" charset="0"/>
              </a:rPr>
              <a:t>Date of publication</a:t>
            </a:r>
            <a:r>
              <a:rPr lang="en-US" dirty="0"/>
              <a:t>: </a:t>
            </a:r>
            <a:r>
              <a:rPr lang="en-US" dirty="0">
                <a:latin typeface="Times New Roman" panose="02020603050405020304" pitchFamily="18" charset="0"/>
                <a:cs typeface="Times New Roman" panose="02020603050405020304" pitchFamily="18" charset="0"/>
              </a:rPr>
              <a:t>2019</a:t>
            </a:r>
          </a:p>
          <a:p>
            <a:r>
              <a:rPr lang="en-US" dirty="0">
                <a:latin typeface="Times New Roman" panose="02020603050405020304" pitchFamily="18" charset="0"/>
                <a:cs typeface="Times New Roman" panose="02020603050405020304" pitchFamily="18" charset="0"/>
              </a:rPr>
              <a:t>Publication: Institute of Physics(IOP)</a:t>
            </a:r>
          </a:p>
          <a:p>
            <a:r>
              <a:rPr lang="en-US" dirty="0">
                <a:latin typeface="Times New Roman" panose="02020603050405020304" pitchFamily="18" charset="0"/>
                <a:cs typeface="Times New Roman" panose="02020603050405020304" pitchFamily="18" charset="0"/>
              </a:rPr>
              <a:t>Title: Journal of Physics: Conference Series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
        <p:nvSpPr>
          <p:cNvPr id="3" name="TextBox 2">
            <a:extLst>
              <a:ext uri="{FF2B5EF4-FFF2-40B4-BE49-F238E27FC236}">
                <a16:creationId xmlns:a16="http://schemas.microsoft.com/office/drawing/2014/main" id="{A89FAE70-AA82-E419-62B0-9BF99318D2D9}"/>
              </a:ext>
            </a:extLst>
          </p:cNvPr>
          <p:cNvSpPr txBox="1"/>
          <p:nvPr/>
        </p:nvSpPr>
        <p:spPr>
          <a:xfrm flipH="1">
            <a:off x="595913" y="2420888"/>
            <a:ext cx="7952173" cy="4031873"/>
          </a:xfrm>
          <a:prstGeom prst="rect">
            <a:avLst/>
          </a:prstGeom>
          <a:noFill/>
        </p:spPr>
        <p:txBody>
          <a:bodyPr wrap="square" rtlCol="0">
            <a:spAutoFit/>
          </a:bodyPr>
          <a:lstStyle/>
          <a:p>
            <a:r>
              <a:rPr lang="en-US" sz="1600" dirty="0">
                <a:latin typeface="Times New Roman" panose="02020603050405020304" pitchFamily="18" charset="0"/>
                <a:cs typeface="Times New Roman" pitchFamily="18" charset="0"/>
              </a:rPr>
              <a:t>If  any work /Analysis/Demonstration  conducted:</a:t>
            </a:r>
          </a:p>
          <a:p>
            <a:endParaRPr lang="en-US" sz="1600" dirty="0">
              <a:latin typeface="Times New Roman" panose="02020603050405020304" pitchFamily="18" charset="0"/>
              <a:cs typeface="Times New Roman" pitchFamily="18" charset="0"/>
            </a:endParaRPr>
          </a:p>
          <a:p>
            <a:r>
              <a:rPr lang="en-US" sz="1600" dirty="0">
                <a:latin typeface="Times New Roman" panose="02020603050405020304" pitchFamily="18" charset="0"/>
                <a:cs typeface="Times New Roman" pitchFamily="18" charset="0"/>
              </a:rPr>
              <a:t>This study aims to design gamification for OOP learning using the </a:t>
            </a:r>
            <a:r>
              <a:rPr lang="en-US" sz="1600" dirty="0" err="1">
                <a:latin typeface="Times New Roman" panose="02020603050405020304" pitchFamily="18" charset="0"/>
                <a:cs typeface="Times New Roman" pitchFamily="18" charset="0"/>
              </a:rPr>
              <a:t>Marczewski</a:t>
            </a:r>
            <a:r>
              <a:rPr lang="en-US" sz="1600" dirty="0">
                <a:latin typeface="Times New Roman" panose="02020603050405020304" pitchFamily="18" charset="0"/>
                <a:cs typeface="Times New Roman" pitchFamily="18" charset="0"/>
              </a:rPr>
              <a:t> Gamification </a:t>
            </a:r>
          </a:p>
          <a:p>
            <a:r>
              <a:rPr lang="en-US" sz="1600" dirty="0">
                <a:latin typeface="Times New Roman" panose="02020603050405020304" pitchFamily="18" charset="0"/>
                <a:cs typeface="Times New Roman" pitchFamily="18" charset="0"/>
              </a:rPr>
              <a:t>Framework method. There were two phases in this study, the planning phase and design development </a:t>
            </a:r>
          </a:p>
          <a:p>
            <a:r>
              <a:rPr lang="en-US" sz="1600" dirty="0">
                <a:latin typeface="Times New Roman" panose="02020603050405020304" pitchFamily="18" charset="0"/>
                <a:cs typeface="Times New Roman" pitchFamily="18" charset="0"/>
              </a:rPr>
              <a:t>phase. The planning phase began with three questions that underlie the design of gamification. </a:t>
            </a:r>
          </a:p>
          <a:p>
            <a:r>
              <a:rPr lang="en-US" sz="1600" dirty="0">
                <a:latin typeface="Times New Roman" panose="02020603050405020304" pitchFamily="18" charset="0"/>
                <a:cs typeface="Times New Roman" pitchFamily="18" charset="0"/>
              </a:rPr>
              <a:t> What activity is going to gamify? </a:t>
            </a:r>
          </a:p>
          <a:p>
            <a:r>
              <a:rPr lang="en-US" sz="1600" dirty="0">
                <a:latin typeface="Times New Roman" panose="02020603050405020304" pitchFamily="18" charset="0"/>
                <a:cs typeface="Times New Roman" pitchFamily="18" charset="0"/>
              </a:rPr>
              <a:t> Why is it gamified? </a:t>
            </a:r>
          </a:p>
          <a:p>
            <a:r>
              <a:rPr lang="en-US" sz="1600" dirty="0">
                <a:latin typeface="Times New Roman" panose="02020603050405020304" pitchFamily="18" charset="0"/>
                <a:cs typeface="Times New Roman" pitchFamily="18" charset="0"/>
              </a:rPr>
              <a:t> Who are the users?</a:t>
            </a:r>
          </a:p>
          <a:p>
            <a:r>
              <a:rPr lang="en-US" sz="1600" dirty="0">
                <a:latin typeface="Times New Roman" panose="02020603050405020304" pitchFamily="18" charset="0"/>
                <a:cs typeface="Times New Roman" pitchFamily="18" charset="0"/>
              </a:rPr>
              <a:t>To determine the type of user of gamification, this study used Hexad Gamification Questions on 30 students who are studying OOP. The results showed that most students are "Achievers," motivated by mastery and challenges. Based on this, the gamification design uses levels, challenges, and achievements to engage students. Students progress through five levels by completing puzzles, quizzes, and projects, earning points, badges, and trophies along the way. The badges use Balinese cultural elements to introduce and popularize the culture to students.</a:t>
            </a:r>
          </a:p>
          <a:p>
            <a:endParaRPr lang="en-US" sz="16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63763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8166F8-4B7C-9655-7A99-49DF8BF57DC5}"/>
              </a:ext>
            </a:extLst>
          </p:cNvPr>
          <p:cNvSpPr txBox="1"/>
          <p:nvPr/>
        </p:nvSpPr>
        <p:spPr>
          <a:xfrm flipH="1">
            <a:off x="395536" y="404664"/>
            <a:ext cx="7952173" cy="2800767"/>
          </a:xfrm>
          <a:prstGeom prst="rect">
            <a:avLst/>
          </a:prstGeom>
          <a:noFill/>
        </p:spPr>
        <p:txBody>
          <a:bodyPr wrap="square" rtlCol="0">
            <a:spAutoFit/>
          </a:bodyPr>
          <a:lstStyle/>
          <a:p>
            <a:r>
              <a:rPr lang="en-US" sz="1600" dirty="0">
                <a:latin typeface="Times New Roman" panose="02020603050405020304" pitchFamily="18" charset="0"/>
                <a:cs typeface="Times New Roman" pitchFamily="18" charset="0"/>
              </a:rPr>
              <a:t>Game mechanics:</a:t>
            </a:r>
          </a:p>
          <a:p>
            <a:endParaRPr lang="en-US" sz="1600" dirty="0">
              <a:latin typeface="Times New Roman" panose="02020603050405020304" pitchFamily="18" charset="0"/>
              <a:cs typeface="Times New Roman" pitchFamily="18" charset="0"/>
            </a:endParaRPr>
          </a:p>
          <a:p>
            <a:r>
              <a:rPr lang="en-US" sz="1600" b="1" dirty="0">
                <a:latin typeface="Times New Roman" panose="02020603050405020304" pitchFamily="18" charset="0"/>
                <a:cs typeface="Times New Roman" pitchFamily="18" charset="0"/>
              </a:rPr>
              <a:t>Levels</a:t>
            </a:r>
            <a:r>
              <a:rPr lang="en-US" sz="1600" dirty="0">
                <a:latin typeface="Times New Roman" panose="02020603050405020304" pitchFamily="18" charset="0"/>
                <a:cs typeface="Times New Roman" pitchFamily="18" charset="0"/>
              </a:rPr>
              <a:t>: 5 levels based on OOP concepts (classes &amp; objects, encapsulation, inheritance, polymorphism, data abstraction).</a:t>
            </a:r>
          </a:p>
          <a:p>
            <a:r>
              <a:rPr lang="en-US" sz="1600" b="1" dirty="0">
                <a:latin typeface="Times New Roman" panose="02020603050405020304" pitchFamily="18" charset="0"/>
                <a:cs typeface="Times New Roman" pitchFamily="18" charset="0"/>
              </a:rPr>
              <a:t>Challenges</a:t>
            </a:r>
            <a:r>
              <a:rPr lang="en-US" sz="1600" dirty="0">
                <a:latin typeface="Times New Roman" panose="02020603050405020304" pitchFamily="18" charset="0"/>
                <a:cs typeface="Times New Roman" pitchFamily="18" charset="0"/>
              </a:rPr>
              <a:t>: Each level has 3 steps: a puzzle, a quiz, and a project task. Completing the first two steps earns points, while completing the project task earns badges.</a:t>
            </a:r>
          </a:p>
          <a:p>
            <a:r>
              <a:rPr lang="en-US" sz="1600" b="1" dirty="0">
                <a:latin typeface="Times New Roman" panose="02020603050405020304" pitchFamily="18" charset="0"/>
                <a:cs typeface="Times New Roman" pitchFamily="18" charset="0"/>
              </a:rPr>
              <a:t>Achievements</a:t>
            </a:r>
            <a:r>
              <a:rPr lang="en-US" sz="1600" dirty="0">
                <a:latin typeface="Times New Roman" panose="02020603050405020304" pitchFamily="18" charset="0"/>
                <a:cs typeface="Times New Roman" pitchFamily="18" charset="0"/>
              </a:rPr>
              <a:t>: Students earn points, badges, and trophies.</a:t>
            </a:r>
          </a:p>
          <a:p>
            <a:r>
              <a:rPr lang="en-US" sz="1600" b="1" dirty="0">
                <a:latin typeface="Times New Roman" panose="02020603050405020304" pitchFamily="18" charset="0"/>
                <a:cs typeface="Times New Roman" pitchFamily="18" charset="0"/>
              </a:rPr>
              <a:t>Badges</a:t>
            </a:r>
            <a:r>
              <a:rPr lang="en-US" sz="1600" dirty="0">
                <a:latin typeface="Times New Roman" panose="02020603050405020304" pitchFamily="18" charset="0"/>
                <a:cs typeface="Times New Roman" pitchFamily="18" charset="0"/>
              </a:rPr>
              <a:t>: Based on the five elements of Balinese culture (</a:t>
            </a:r>
            <a:r>
              <a:rPr lang="en-US" sz="1600" dirty="0" err="1">
                <a:latin typeface="Times New Roman" panose="02020603050405020304" pitchFamily="18" charset="0"/>
                <a:cs typeface="Times New Roman" pitchFamily="18" charset="0"/>
              </a:rPr>
              <a:t>akasa</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perthiwi</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teja</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apah</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bayu</a:t>
            </a:r>
            <a:r>
              <a:rPr lang="en-US" sz="1600" dirty="0">
                <a:latin typeface="Times New Roman" panose="02020603050405020304" pitchFamily="18" charset="0"/>
                <a:cs typeface="Times New Roman" pitchFamily="18" charset="0"/>
              </a:rPr>
              <a:t>) to introduce and promote the culture.</a:t>
            </a:r>
          </a:p>
          <a:p>
            <a:r>
              <a:rPr lang="en-US" sz="1600" b="1" dirty="0">
                <a:latin typeface="Times New Roman" panose="02020603050405020304" pitchFamily="18" charset="0"/>
                <a:cs typeface="Times New Roman" pitchFamily="18" charset="0"/>
              </a:rPr>
              <a:t>Trophies</a:t>
            </a:r>
            <a:r>
              <a:rPr lang="en-US" sz="1600" dirty="0">
                <a:latin typeface="Times New Roman" panose="02020603050405020304" pitchFamily="18" charset="0"/>
                <a:cs typeface="Times New Roman" pitchFamily="18" charset="0"/>
              </a:rPr>
              <a:t>: Awarded for completing the middle and final tests.</a:t>
            </a:r>
          </a:p>
          <a:p>
            <a:endParaRPr lang="en-US" sz="1600" dirty="0">
              <a:latin typeface="Times New Roman" panose="02020603050405020304" pitchFamily="18" charset="0"/>
              <a:cs typeface="Times New Roman" pitchFamily="18" charset="0"/>
            </a:endParaRPr>
          </a:p>
        </p:txBody>
      </p:sp>
      <p:pic>
        <p:nvPicPr>
          <p:cNvPr id="5" name="Picture 4">
            <a:extLst>
              <a:ext uri="{FF2B5EF4-FFF2-40B4-BE49-F238E27FC236}">
                <a16:creationId xmlns:a16="http://schemas.microsoft.com/office/drawing/2014/main" id="{226D01CE-F6E3-12F0-7F5F-AAE6CE05FCE1}"/>
              </a:ext>
            </a:extLst>
          </p:cNvPr>
          <p:cNvPicPr>
            <a:picLocks noChangeAspect="1"/>
          </p:cNvPicPr>
          <p:nvPr/>
        </p:nvPicPr>
        <p:blipFill>
          <a:blip r:embed="rId2"/>
          <a:stretch>
            <a:fillRect/>
          </a:stretch>
        </p:blipFill>
        <p:spPr>
          <a:xfrm>
            <a:off x="2264509" y="3143979"/>
            <a:ext cx="4214225" cy="2484335"/>
          </a:xfrm>
          <a:prstGeom prst="rect">
            <a:avLst/>
          </a:prstGeom>
        </p:spPr>
      </p:pic>
    </p:spTree>
    <p:extLst>
      <p:ext uri="{BB962C8B-B14F-4D97-AF65-F5344CB8AC3E}">
        <p14:creationId xmlns:p14="http://schemas.microsoft.com/office/powerpoint/2010/main" val="51291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9512" y="332656"/>
            <a:ext cx="8712968" cy="3693319"/>
          </a:xfrm>
          <a:prstGeom prst="rect">
            <a:avLst/>
          </a:prstGeom>
          <a:noFill/>
        </p:spPr>
        <p:txBody>
          <a:bodyPr wrap="square" rtlCol="0">
            <a:spAutoFit/>
          </a:bodyPr>
          <a:lstStyle/>
          <a:p>
            <a:r>
              <a:rPr lang="en-US" b="1" dirty="0">
                <a:latin typeface="Times New Roman" panose="02020603050405020304" pitchFamily="18" charset="0"/>
                <a:cs typeface="Times New Roman" pitchFamily="18" charset="0"/>
              </a:rPr>
              <a:t>Summary: </a:t>
            </a:r>
          </a:p>
          <a:p>
            <a:endParaRPr lang="en-US" b="1" dirty="0">
              <a:latin typeface="Times New Roman" panose="02020603050405020304" pitchFamily="18" charset="0"/>
              <a:cs typeface="Times New Roman" pitchFamily="18" charset="0"/>
            </a:endParaRPr>
          </a:p>
          <a:p>
            <a:r>
              <a:rPr lang="en-US" dirty="0">
                <a:latin typeface="Times New Roman" panose="02020603050405020304" pitchFamily="18" charset="0"/>
                <a:cs typeface="Times New Roman" pitchFamily="18" charset="0"/>
              </a:rPr>
              <a:t>This research demonstrates the positive impact of gamification in enhancing student motivation and learning outcomes in the context of OOP education. The proposed design offers a valuable and culturally sensitive approach that can be adapted and implemented in various learning environments.</a:t>
            </a:r>
          </a:p>
          <a:p>
            <a:endParaRPr lang="en-US" dirty="0">
              <a:latin typeface="Times New Roman" panose="02020603050405020304" pitchFamily="18" charset="0"/>
              <a:cs typeface="Times New Roman" pitchFamily="18" charset="0"/>
            </a:endParaRPr>
          </a:p>
          <a:p>
            <a:r>
              <a:rPr lang="en-US" dirty="0">
                <a:latin typeface="Times New Roman" panose="02020603050405020304" pitchFamily="18" charset="0"/>
                <a:cs typeface="Times New Roman" pitchFamily="18" charset="0"/>
              </a:rPr>
              <a:t>Results: The gamification design successfully addressed the identified problems and achieved the following results:</a:t>
            </a:r>
          </a:p>
          <a:p>
            <a:endParaRPr lang="en-US" dirty="0">
              <a:latin typeface="Times New Roman" panose="02020603050405020304" pitchFamily="18" charset="0"/>
              <a:cs typeface="Times New Roman"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itchFamily="18" charset="0"/>
              </a:rPr>
              <a:t>Increased student engagement and motivation in learning OOP.</a:t>
            </a:r>
          </a:p>
          <a:p>
            <a:pPr marL="285750" indent="-285750">
              <a:buFont typeface="Arial" panose="020B0604020202020204" pitchFamily="34" charset="0"/>
              <a:buChar char="•"/>
            </a:pPr>
            <a:r>
              <a:rPr lang="en-US" dirty="0">
                <a:latin typeface="Times New Roman" panose="02020603050405020304" pitchFamily="18" charset="0"/>
                <a:cs typeface="Times New Roman" pitchFamily="18" charset="0"/>
              </a:rPr>
              <a:t>Improved understanding and retention of OOP concepts.</a:t>
            </a:r>
          </a:p>
          <a:p>
            <a:pPr marL="285750" indent="-285750">
              <a:buFont typeface="Arial" panose="020B0604020202020204" pitchFamily="34" charset="0"/>
              <a:buChar char="•"/>
            </a:pPr>
            <a:r>
              <a:rPr lang="en-US" dirty="0">
                <a:latin typeface="Times New Roman" panose="02020603050405020304" pitchFamily="18" charset="0"/>
                <a:cs typeface="Times New Roman" pitchFamily="18" charset="0"/>
              </a:rPr>
              <a:t>Enhanced student collaboration and learning community.</a:t>
            </a:r>
            <a:endParaRPr lang="en-IN" dirty="0"/>
          </a:p>
        </p:txBody>
      </p:sp>
    </p:spTree>
    <p:extLst>
      <p:ext uri="{BB962C8B-B14F-4D97-AF65-F5344CB8AC3E}">
        <p14:creationId xmlns:p14="http://schemas.microsoft.com/office/powerpoint/2010/main" val="4097579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C9A0-3313-46AE-AFDA-6EFCB344FB9B}"/>
              </a:ext>
            </a:extLst>
          </p:cNvPr>
          <p:cNvSpPr>
            <a:spLocks noGrp="1"/>
          </p:cNvSpPr>
          <p:nvPr>
            <p:ph type="title"/>
          </p:nvPr>
        </p:nvSpPr>
        <p:spPr>
          <a:xfrm>
            <a:off x="107504" y="274638"/>
            <a:ext cx="8928992" cy="1930226"/>
          </a:xfrm>
        </p:spPr>
        <p:txBody>
          <a:bodyPr>
            <a:noAutofit/>
          </a:bodyPr>
          <a:lstStyle/>
          <a:p>
            <a:pPr algn="l"/>
            <a:r>
              <a:rPr lang="en-US" sz="1800" dirty="0">
                <a:latin typeface="Times New Roman" pitchFamily="18" charset="0"/>
                <a:cs typeface="Times New Roman" pitchFamily="18" charset="0"/>
              </a:rPr>
              <a:t>Name of Paper: Developing a gamified system and a questionnaire for the future study of students’ motivation through gamification for learning Spanish as a foreign language in the university context</a:t>
            </a:r>
            <a:br>
              <a:rPr lang="en-US" sz="1800" dirty="0">
                <a:latin typeface="Times New Roman" pitchFamily="18" charset="0"/>
                <a:cs typeface="Times New Roman" pitchFamily="18" charset="0"/>
              </a:rPr>
            </a:b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Name of Author: Amanda García-</a:t>
            </a:r>
            <a:r>
              <a:rPr lang="en-US" sz="1800" dirty="0" err="1">
                <a:latin typeface="Times New Roman" pitchFamily="18" charset="0"/>
                <a:cs typeface="Times New Roman" pitchFamily="18" charset="0"/>
              </a:rPr>
              <a:t>Álvareza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Enric</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Serradell-Lópezb</a:t>
            </a:r>
            <a:r>
              <a:rPr lang="en-US" sz="1800" dirty="0">
                <a:latin typeface="Times New Roman" pitchFamily="18" charset="0"/>
                <a:cs typeface="Times New Roman" pitchFamily="18" charset="0"/>
              </a:rPr>
              <a:t>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Date of publication</a:t>
            </a:r>
            <a:r>
              <a:rPr lang="en-US" sz="1800" dirty="0"/>
              <a:t>:</a:t>
            </a:r>
            <a:r>
              <a:rPr lang="en-US" sz="1800" dirty="0">
                <a:latin typeface="Times New Roman" panose="02020603050405020304" pitchFamily="18" charset="0"/>
                <a:cs typeface="Times New Roman" panose="02020603050405020304" pitchFamily="18" charset="0"/>
              </a:rPr>
              <a:t>2022</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Name of publication: </a:t>
            </a:r>
            <a:r>
              <a:rPr lang="en-US" sz="1800" dirty="0" err="1">
                <a:latin typeface="Times New Roman" panose="02020603050405020304" pitchFamily="18" charset="0"/>
                <a:cs typeface="Times New Roman" panose="02020603050405020304" pitchFamily="18" charset="0"/>
              </a:rPr>
              <a:t>Sciendo</a:t>
            </a:r>
            <a:br>
              <a:rPr lang="en-US" sz="1800" dirty="0"/>
            </a:br>
            <a:endParaRPr lang="en-IN" sz="1800" dirty="0"/>
          </a:p>
        </p:txBody>
      </p:sp>
      <p:sp>
        <p:nvSpPr>
          <p:cNvPr id="3" name="Content Placeholder 2">
            <a:extLst>
              <a:ext uri="{FF2B5EF4-FFF2-40B4-BE49-F238E27FC236}">
                <a16:creationId xmlns:a16="http://schemas.microsoft.com/office/drawing/2014/main" id="{4CBB021D-1B24-4DDC-B2DD-C2535D8C275A}"/>
              </a:ext>
            </a:extLst>
          </p:cNvPr>
          <p:cNvSpPr>
            <a:spLocks noGrp="1"/>
          </p:cNvSpPr>
          <p:nvPr>
            <p:ph idx="1"/>
          </p:nvPr>
        </p:nvSpPr>
        <p:spPr>
          <a:xfrm>
            <a:off x="251520" y="2564904"/>
            <a:ext cx="8784976" cy="4176464"/>
          </a:xfrm>
        </p:spPr>
        <p:txBody>
          <a:bodyPr>
            <a:normAutofit/>
          </a:bodyPr>
          <a:lstStyle/>
          <a:p>
            <a:r>
              <a:rPr lang="en-US" sz="1800" dirty="0">
                <a:latin typeface="Times New Roman" panose="02020603050405020304" pitchFamily="18" charset="0"/>
                <a:cs typeface="Times New Roman" pitchFamily="18" charset="0"/>
              </a:rPr>
              <a:t>If  any work /Analysis/Demonstration  conducted:</a:t>
            </a:r>
          </a:p>
          <a:p>
            <a:endParaRPr lang="en-US" sz="1800" dirty="0">
              <a:latin typeface="Times New Roman" panose="02020603050405020304" pitchFamily="18" charset="0"/>
              <a:cs typeface="Times New Roman" pitchFamily="18" charset="0"/>
            </a:endParaRPr>
          </a:p>
          <a:p>
            <a:r>
              <a:rPr lang="en-US" sz="1800" dirty="0">
                <a:latin typeface="Times New Roman" panose="02020603050405020304" pitchFamily="18" charset="0"/>
                <a:cs typeface="Times New Roman" pitchFamily="18" charset="0"/>
              </a:rPr>
              <a:t> This empirical research aims to examine the possible relationship between the implementation of gamification in the SFL classroom within the university context and an increase of the apprentices’ motivation. </a:t>
            </a:r>
          </a:p>
          <a:p>
            <a:r>
              <a:rPr lang="en-US" sz="1800" dirty="0">
                <a:latin typeface="Times New Roman" panose="02020603050405020304" pitchFamily="18" charset="0"/>
                <a:cs typeface="Times New Roman" pitchFamily="18" charset="0"/>
              </a:rPr>
              <a:t>The research is based on the following hypothesis: </a:t>
            </a:r>
          </a:p>
          <a:p>
            <a:r>
              <a:rPr lang="en-US" sz="1800" dirty="0">
                <a:latin typeface="Times New Roman" panose="02020603050405020304" pitchFamily="18" charset="0"/>
                <a:cs typeface="Times New Roman" pitchFamily="18" charset="0"/>
              </a:rPr>
              <a:t>students from different groups will increase their motivation when immersed within the didactic intervention based on a gamified system, and their attitude towards the language of study will be more positive than when immersed within a traditional methodology</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34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E6BDD-A51F-43C3-8F6A-2B48E9EC4422}"/>
              </a:ext>
            </a:extLst>
          </p:cNvPr>
          <p:cNvSpPr>
            <a:spLocks noGrp="1"/>
          </p:cNvSpPr>
          <p:nvPr>
            <p:ph idx="1"/>
          </p:nvPr>
        </p:nvSpPr>
        <p:spPr>
          <a:xfrm>
            <a:off x="107504" y="116632"/>
            <a:ext cx="8856984" cy="6552728"/>
          </a:xfrm>
        </p:spPr>
        <p:txBody>
          <a:bodyPr>
            <a:normAutofit/>
          </a:bodyPr>
          <a:lstStyle/>
          <a:p>
            <a:pPr marL="0" indent="0">
              <a:buNone/>
            </a:pPr>
            <a:r>
              <a:rPr lang="en-US" sz="1800" b="1" dirty="0">
                <a:latin typeface="Times New Roman" panose="02020603050405020304" pitchFamily="18" charset="0"/>
                <a:cs typeface="Times New Roman" pitchFamily="18" charset="0"/>
              </a:rPr>
              <a:t>Methodology:</a:t>
            </a:r>
          </a:p>
          <a:p>
            <a:endParaRPr lang="en-US" sz="1800" dirty="0">
              <a:latin typeface="Times New Roman" panose="02020603050405020304" pitchFamily="18" charset="0"/>
              <a:cs typeface="Times New Roman" pitchFamily="18" charset="0"/>
            </a:endParaRPr>
          </a:p>
          <a:p>
            <a:r>
              <a:rPr lang="en-US" sz="1800" dirty="0">
                <a:latin typeface="Times New Roman" panose="02020603050405020304" pitchFamily="18" charset="0"/>
                <a:cs typeface="Times New Roman" pitchFamily="18" charset="0"/>
              </a:rPr>
              <a:t>1. Gamified system:</a:t>
            </a:r>
          </a:p>
          <a:p>
            <a:pPr marL="285750" indent="-285750" algn="l">
              <a:buFont typeface="Arial" panose="020B0604020202020204" pitchFamily="34" charset="0"/>
              <a:buChar char="•"/>
            </a:pPr>
            <a:r>
              <a:rPr lang="en-US" sz="1800" dirty="0">
                <a:latin typeface="Times New Roman" panose="02020603050405020304" pitchFamily="18" charset="0"/>
                <a:cs typeface="Times New Roman" pitchFamily="18" charset="0"/>
              </a:rPr>
              <a:t> </a:t>
            </a:r>
            <a:r>
              <a:rPr lang="en-US" sz="1800" b="0" i="0" dirty="0">
                <a:solidFill>
                  <a:srgbClr val="1F1F1F"/>
                </a:solidFill>
                <a:effectLst/>
                <a:latin typeface="Times New Roman" panose="02020603050405020304" pitchFamily="18" charset="0"/>
                <a:cs typeface="Times New Roman" panose="02020603050405020304" pitchFamily="18" charset="0"/>
              </a:rPr>
              <a:t>The study will involve students enrolled in Spanish IV and VI courses (corresponding to CEFR levels A2 and B1) at the University of Malaysia.</a:t>
            </a:r>
          </a:p>
          <a:p>
            <a:pPr marL="285750" indent="-285750" algn="l">
              <a:buFont typeface="Arial" panose="020B0604020202020204" pitchFamily="34" charset="0"/>
              <a:buChar char="•"/>
            </a:pPr>
            <a:r>
              <a:rPr lang="en-US" sz="1800" b="0" i="0" dirty="0">
                <a:solidFill>
                  <a:srgbClr val="1F1F1F"/>
                </a:solidFill>
                <a:effectLst/>
                <a:latin typeface="Times New Roman" panose="02020603050405020304" pitchFamily="18" charset="0"/>
                <a:cs typeface="Times New Roman" panose="02020603050405020304" pitchFamily="18" charset="0"/>
              </a:rPr>
              <a:t>The gamified system will be integrated into the course for seven weeks, incorporating narrative elements and gamified teaching units.</a:t>
            </a:r>
          </a:p>
          <a:p>
            <a:pPr marL="285750" indent="-285750" algn="l">
              <a:buFont typeface="Arial" panose="020B0604020202020204" pitchFamily="34" charset="0"/>
              <a:buChar char="•"/>
            </a:pPr>
            <a:r>
              <a:rPr lang="en-US" sz="1800" b="0" i="0" dirty="0">
                <a:solidFill>
                  <a:srgbClr val="1F1F1F"/>
                </a:solidFill>
                <a:effectLst/>
                <a:latin typeface="Times New Roman" panose="02020603050405020304" pitchFamily="18" charset="0"/>
                <a:cs typeface="Times New Roman" panose="02020603050405020304" pitchFamily="18" charset="0"/>
              </a:rPr>
              <a:t>   Introducing a gamified teaching-learning model for SFL courses.</a:t>
            </a:r>
          </a:p>
          <a:p>
            <a:pPr marL="285750" indent="-285750" algn="l">
              <a:buFont typeface="Arial" panose="020B0604020202020204" pitchFamily="34" charset="0"/>
              <a:buChar char="•"/>
            </a:pPr>
            <a:r>
              <a:rPr lang="en-US" sz="1800" dirty="0">
                <a:solidFill>
                  <a:srgbClr val="1F1F1F"/>
                </a:solidFill>
                <a:latin typeface="Times New Roman" panose="02020603050405020304" pitchFamily="18" charset="0"/>
                <a:cs typeface="Times New Roman" panose="02020603050405020304" pitchFamily="18" charset="0"/>
              </a:rPr>
              <a:t>I</a:t>
            </a:r>
            <a:r>
              <a:rPr lang="en-US" sz="1800" b="0" i="0" dirty="0">
                <a:solidFill>
                  <a:srgbClr val="1F1F1F"/>
                </a:solidFill>
                <a:effectLst/>
                <a:latin typeface="Times New Roman" panose="02020603050405020304" pitchFamily="18" charset="0"/>
                <a:cs typeface="Times New Roman" panose="02020603050405020304" pitchFamily="18" charset="0"/>
              </a:rPr>
              <a:t>ncreasing the attractiveness of SFL courses through gamification.</a:t>
            </a:r>
          </a:p>
          <a:p>
            <a:pPr marL="285750" indent="-285750" algn="l">
              <a:buFont typeface="Arial" panose="020B0604020202020204" pitchFamily="34" charset="0"/>
              <a:buChar char="•"/>
            </a:pPr>
            <a:r>
              <a:rPr lang="en-US" sz="1800" b="0" i="0" dirty="0">
                <a:solidFill>
                  <a:srgbClr val="1F1F1F"/>
                </a:solidFill>
                <a:effectLst/>
                <a:latin typeface="Times New Roman" panose="02020603050405020304" pitchFamily="18" charset="0"/>
                <a:cs typeface="Times New Roman" panose="02020603050405020304" pitchFamily="18" charset="0"/>
              </a:rPr>
              <a:t>Promoting student motivation and involvement in the learning process</a:t>
            </a:r>
          </a:p>
          <a:p>
            <a:pPr algn="l"/>
            <a:endParaRPr lang="en-US" sz="1800" b="0" i="0" dirty="0">
              <a:solidFill>
                <a:srgbClr val="1F1F1F"/>
              </a:solidFill>
              <a:effectLst/>
              <a:latin typeface="Times New Roman" panose="02020603050405020304" pitchFamily="18" charset="0"/>
              <a:cs typeface="Times New Roman" panose="02020603050405020304" pitchFamily="18" charset="0"/>
            </a:endParaRPr>
          </a:p>
          <a:p>
            <a:pPr algn="l"/>
            <a:r>
              <a:rPr lang="en-US" sz="1800" dirty="0">
                <a:solidFill>
                  <a:srgbClr val="1F1F1F"/>
                </a:solidFill>
                <a:latin typeface="Times New Roman" panose="02020603050405020304" pitchFamily="18" charset="0"/>
                <a:cs typeface="Times New Roman" panose="02020603050405020304" pitchFamily="18" charset="0"/>
              </a:rPr>
              <a:t>2. M</a:t>
            </a:r>
            <a:r>
              <a:rPr lang="en-US" sz="1800" b="0" i="0" dirty="0">
                <a:solidFill>
                  <a:srgbClr val="1F1F1F"/>
                </a:solidFill>
                <a:effectLst/>
                <a:latin typeface="Times New Roman" panose="02020603050405020304" pitchFamily="18" charset="0"/>
                <a:cs typeface="Times New Roman" panose="02020603050405020304" pitchFamily="18" charset="0"/>
              </a:rPr>
              <a:t>otivational questionnaire</a:t>
            </a:r>
          </a:p>
          <a:p>
            <a:pPr marL="285750" indent="-285750" algn="l">
              <a:buFont typeface="Arial" panose="020B0604020202020204" pitchFamily="34" charset="0"/>
              <a:buChar char="•"/>
            </a:pPr>
            <a:r>
              <a:rPr lang="en-US" sz="1800" dirty="0">
                <a:solidFill>
                  <a:srgbClr val="1F1F1F"/>
                </a:solidFill>
                <a:latin typeface="Times New Roman" panose="02020603050405020304" pitchFamily="18" charset="0"/>
                <a:cs typeface="Times New Roman" panose="02020603050405020304" pitchFamily="18" charset="0"/>
              </a:rPr>
              <a:t> The research will use a questionnaire adapted from existing motivational scales like MAALE (</a:t>
            </a:r>
            <a:r>
              <a:rPr lang="en-US" sz="1800" dirty="0" err="1">
                <a:solidFill>
                  <a:srgbClr val="1F1F1F"/>
                </a:solidFill>
                <a:latin typeface="Times New Roman" panose="02020603050405020304" pitchFamily="18" charset="0"/>
                <a:cs typeface="Times New Roman" panose="02020603050405020304" pitchFamily="18" charset="0"/>
              </a:rPr>
              <a:t>Concheiro</a:t>
            </a:r>
            <a:r>
              <a:rPr lang="en-US" sz="1800" dirty="0">
                <a:solidFill>
                  <a:srgbClr val="1F1F1F"/>
                </a:solidFill>
                <a:latin typeface="Times New Roman" panose="02020603050405020304" pitchFamily="18" charset="0"/>
                <a:cs typeface="Times New Roman" panose="02020603050405020304" pitchFamily="18" charset="0"/>
              </a:rPr>
              <a:t>, 2016) and AMAMS (Silva et al., 2018).</a:t>
            </a:r>
          </a:p>
          <a:p>
            <a:pPr marL="285750" indent="-285750" algn="l">
              <a:buFont typeface="Arial" panose="020B0604020202020204" pitchFamily="34" charset="0"/>
              <a:buChar char="•"/>
            </a:pPr>
            <a:r>
              <a:rPr lang="en-US" sz="1800" dirty="0">
                <a:solidFill>
                  <a:srgbClr val="1F1F1F"/>
                </a:solidFill>
                <a:latin typeface="Times New Roman" panose="02020603050405020304" pitchFamily="18" charset="0"/>
                <a:cs typeface="Times New Roman" panose="02020603050405020304" pitchFamily="18" charset="0"/>
              </a:rPr>
              <a:t>The questionnaire will be administered twice: at the beginning and end of the semester to measure any changes in motivation.</a:t>
            </a:r>
          </a:p>
          <a:p>
            <a:pPr marL="285750" indent="-285750" algn="l">
              <a:buFont typeface="Arial" panose="020B0604020202020204" pitchFamily="34" charset="0"/>
              <a:buChar char="•"/>
            </a:pPr>
            <a:r>
              <a:rPr lang="en-US" sz="1800" dirty="0">
                <a:solidFill>
                  <a:srgbClr val="1F1F1F"/>
                </a:solidFill>
                <a:latin typeface="Times New Roman" panose="02020603050405020304" pitchFamily="18" charset="0"/>
                <a:cs typeface="Times New Roman" panose="02020603050405020304" pitchFamily="18" charset="0"/>
              </a:rPr>
              <a:t>The adapted questionnaire will also include questions from Chapman and Reich's (2018) work to analyze the impact of specific gamification elements on motivation.</a:t>
            </a:r>
          </a:p>
          <a:p>
            <a:pPr marL="285750" indent="-285750" algn="l">
              <a:buFont typeface="Arial" panose="020B0604020202020204" pitchFamily="34" charset="0"/>
              <a:buChar char="•"/>
            </a:pPr>
            <a:r>
              <a:rPr lang="en-US" sz="1800" b="0" i="0" dirty="0">
                <a:solidFill>
                  <a:srgbClr val="1F1F1F"/>
                </a:solidFill>
                <a:effectLst/>
                <a:latin typeface="Times New Roman" panose="02020603050405020304" pitchFamily="18" charset="0"/>
                <a:cs typeface="Times New Roman" panose="02020603050405020304" pitchFamily="18" charset="0"/>
              </a:rPr>
              <a:t>The original AMAMS questionnaire has been reduced from 28 to 9 questions to ensure completion.</a:t>
            </a:r>
          </a:p>
          <a:p>
            <a:endParaRPr lang="en-US" sz="1800" dirty="0">
              <a:latin typeface="Times New Roman" panose="02020603050405020304" pitchFamily="18" charset="0"/>
              <a:cs typeface="Times New Roman" pitchFamily="18" charset="0"/>
            </a:endParaRPr>
          </a:p>
          <a:p>
            <a:endParaRPr lang="en-US" sz="1800" dirty="0">
              <a:latin typeface="Times New Roman" panose="02020603050405020304" pitchFamily="18" charset="0"/>
              <a:cs typeface="Times New Roman" pitchFamily="18" charset="0"/>
            </a:endParaRPr>
          </a:p>
          <a:p>
            <a:endParaRPr lang="en-US" sz="1800" dirty="0">
              <a:latin typeface="Times New Roman" panose="02020603050405020304" pitchFamily="18" charset="0"/>
              <a:cs typeface="Times New Roman" pitchFamily="18" charset="0"/>
            </a:endParaRPr>
          </a:p>
          <a:p>
            <a:endParaRPr lang="en-IN" sz="1800" dirty="0"/>
          </a:p>
        </p:txBody>
      </p:sp>
    </p:spTree>
    <p:extLst>
      <p:ext uri="{BB962C8B-B14F-4D97-AF65-F5344CB8AC3E}">
        <p14:creationId xmlns:p14="http://schemas.microsoft.com/office/powerpoint/2010/main" val="4281285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952CDF-92E5-4FC7-9EA0-C61E71327A91}"/>
              </a:ext>
            </a:extLst>
          </p:cNvPr>
          <p:cNvSpPr>
            <a:spLocks noGrp="1"/>
          </p:cNvSpPr>
          <p:nvPr>
            <p:ph idx="1"/>
          </p:nvPr>
        </p:nvSpPr>
        <p:spPr>
          <a:xfrm>
            <a:off x="107504" y="116632"/>
            <a:ext cx="8928992" cy="6552728"/>
          </a:xfrm>
        </p:spPr>
        <p:txBody>
          <a:bodyPr>
            <a:normAutofit/>
          </a:bodyPr>
          <a:lstStyle/>
          <a:p>
            <a:pPr marL="0" indent="0">
              <a:buNone/>
            </a:pPr>
            <a:r>
              <a:rPr lang="en-US" sz="1800" b="1" dirty="0">
                <a:latin typeface="Times New Roman" pitchFamily="18" charset="0"/>
                <a:cs typeface="Times New Roman" pitchFamily="18" charset="0"/>
              </a:rPr>
              <a:t>Summary:</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This article presents findings from the data collection phase of a doctoral thesis on gamification and student motivation in SFL learning. The gamified system and questionnaire were created and reviewed by experts to ensure their effectiveness and reliability. These tools are designed for the study of gamification in SFL at the university level, but they can be adapted for other languages and contexts.</a:t>
            </a:r>
          </a:p>
          <a:p>
            <a:r>
              <a:rPr lang="en-US" sz="1800" dirty="0">
                <a:latin typeface="Times New Roman" pitchFamily="18" charset="0"/>
                <a:cs typeface="Times New Roman" pitchFamily="18" charset="0"/>
              </a:rPr>
              <a:t>Future Studies: Gamification applied in the teaching and learning of any other foreign language, as well as in contexts different </a:t>
            </a:r>
          </a:p>
          <a:p>
            <a:r>
              <a:rPr lang="en-US" sz="1800" dirty="0">
                <a:latin typeface="Times New Roman" pitchFamily="18" charset="0"/>
                <a:cs typeface="Times New Roman" pitchFamily="18" charset="0"/>
              </a:rPr>
              <a:t>from the university field</a:t>
            </a:r>
          </a:p>
          <a:p>
            <a:endParaRPr lang="en-IN" sz="1800" dirty="0"/>
          </a:p>
        </p:txBody>
      </p:sp>
    </p:spTree>
    <p:extLst>
      <p:ext uri="{BB962C8B-B14F-4D97-AF65-F5344CB8AC3E}">
        <p14:creationId xmlns:p14="http://schemas.microsoft.com/office/powerpoint/2010/main" val="3107302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155C2E-8E19-4456-89C8-CC8F3DD69D2C}"/>
              </a:ext>
            </a:extLst>
          </p:cNvPr>
          <p:cNvSpPr>
            <a:spLocks noGrp="1"/>
          </p:cNvSpPr>
          <p:nvPr>
            <p:ph idx="1"/>
          </p:nvPr>
        </p:nvSpPr>
        <p:spPr>
          <a:xfrm>
            <a:off x="179512" y="188640"/>
            <a:ext cx="8856984" cy="5937523"/>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Name of Paper: Health timeline: an insight-based study of a timeline visualization of clinical data</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Name of Author: Andres Ledesma,  Niranjan </a:t>
            </a:r>
            <a:r>
              <a:rPr lang="en-IN" sz="1800" dirty="0" err="1">
                <a:latin typeface="Times New Roman" panose="02020603050405020304" pitchFamily="18" charset="0"/>
                <a:cs typeface="Times New Roman" panose="02020603050405020304" pitchFamily="18" charset="0"/>
              </a:rPr>
              <a:t>Bidargaddi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Jörg</a:t>
            </a:r>
            <a:r>
              <a:rPr lang="en-IN" sz="1800" dirty="0">
                <a:latin typeface="Times New Roman" panose="02020603050405020304" pitchFamily="18" charset="0"/>
                <a:cs typeface="Times New Roman" panose="02020603050405020304" pitchFamily="18" charset="0"/>
              </a:rPr>
              <a:t> Strobel,   Geoffrey Schrader,  </a:t>
            </a:r>
            <a:r>
              <a:rPr lang="en-IN" sz="1800" dirty="0" err="1">
                <a:latin typeface="Times New Roman" panose="02020603050405020304" pitchFamily="18" charset="0"/>
                <a:cs typeface="Times New Roman" panose="02020603050405020304" pitchFamily="18" charset="0"/>
              </a:rPr>
              <a:t>Hannu</a:t>
            </a:r>
            <a:r>
              <a:rPr lang="en-IN" sz="1800" dirty="0">
                <a:latin typeface="Times New Roman" panose="02020603050405020304" pitchFamily="18" charset="0"/>
                <a:cs typeface="Times New Roman" panose="02020603050405020304" pitchFamily="18" charset="0"/>
              </a:rPr>
              <a:t> Nieminen,  </a:t>
            </a:r>
            <a:r>
              <a:rPr lang="en-IN" sz="1800" dirty="0" err="1">
                <a:latin typeface="Times New Roman" panose="02020603050405020304" pitchFamily="18" charset="0"/>
                <a:cs typeface="Times New Roman" panose="02020603050405020304" pitchFamily="18" charset="0"/>
              </a:rPr>
              <a:t>Ilkka</a:t>
            </a:r>
            <a:r>
              <a:rPr lang="en-IN" sz="1800" dirty="0">
                <a:latin typeface="Times New Roman" panose="02020603050405020304" pitchFamily="18" charset="0"/>
                <a:cs typeface="Times New Roman" panose="02020603050405020304" pitchFamily="18" charset="0"/>
              </a:rPr>
              <a:t> Korhonen &amp;  </a:t>
            </a:r>
            <a:r>
              <a:rPr lang="en-IN" sz="1800" dirty="0" err="1">
                <a:latin typeface="Times New Roman" panose="02020603050405020304" pitchFamily="18" charset="0"/>
                <a:cs typeface="Times New Roman" panose="02020603050405020304" pitchFamily="18" charset="0"/>
              </a:rPr>
              <a:t>Miikka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Ermes</a:t>
            </a: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Publisher: BMC Medical Informatics and Decision Making  (Part of Springer Nature)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Date of Publication: 19 August 2019</a:t>
            </a:r>
          </a:p>
          <a:p>
            <a:pPr marL="0" indent="0">
              <a:buNone/>
            </a:pPr>
            <a:endParaRPr lang="en-IN" sz="1800" dirty="0">
              <a:latin typeface="Times New Roman" panose="02020603050405020304" pitchFamily="18" charset="0"/>
              <a:cs typeface="Times New Roman" panose="02020603050405020304" pitchFamily="18" charset="0"/>
            </a:endParaRPr>
          </a:p>
          <a:p>
            <a:pPr marL="0" indent="0" algn="l">
              <a:buNone/>
            </a:pPr>
            <a:r>
              <a:rPr lang="en-IN" sz="1800" b="1" dirty="0">
                <a:latin typeface="Times New Roman" panose="02020603050405020304" pitchFamily="18" charset="0"/>
                <a:cs typeface="Times New Roman" panose="02020603050405020304" pitchFamily="18" charset="0"/>
              </a:rPr>
              <a:t>Overview:</a:t>
            </a:r>
          </a:p>
          <a:p>
            <a:pPr marL="0" indent="0" algn="l">
              <a:buNone/>
            </a:pPr>
            <a:r>
              <a:rPr lang="en-US" sz="1800" dirty="0">
                <a:latin typeface="Times New Roman" panose="02020603050405020304" pitchFamily="18" charset="0"/>
                <a:cs typeface="Times New Roman" panose="02020603050405020304" pitchFamily="18" charset="0"/>
              </a:rPr>
              <a:t>Electronic health records (EHRs) being the primary source of data. As clinical data increases in volume, so does the potential value for healthcare providers. IT-based information systems can summarize and visualize clinical data, providing insights that go beyond predefined data analysis tasks. Research has focused on designing and building visualizations to understand clinical data more comprehensively and efficiently than traditional textual or tabular presentations. Researchers have implemented several visualization tools for clinical data, but none use a structured method like the insight-based methodology. A computerized solution called Health Timeline was developed to visualize clinical data chronologically, emphasizing the importance of time in the data. The software organizes and displays clinical data in an interactive timeline using visual enhancements to facilitate readability. The focus of this study is on time-based visualizations of clinical data (EHR) and the assessment methodology used to validate them. </a:t>
            </a:r>
            <a:endParaRPr lang="en-IN" sz="1800" b="1" dirty="0">
              <a:latin typeface="Times New Roman" panose="02020603050405020304" pitchFamily="18" charset="0"/>
              <a:cs typeface="Times New Roman" panose="02020603050405020304" pitchFamily="18" charset="0"/>
            </a:endParaRPr>
          </a:p>
          <a:p>
            <a:pPr marL="0" indent="0">
              <a:buNone/>
            </a:pP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537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3492</Words>
  <Application>Microsoft Office PowerPoint</Application>
  <PresentationFormat>On-screen Show (4:3)</PresentationFormat>
  <Paragraphs>179</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Name of Paper: Developing a gamified system and a questionnaire for the future study of students’ motivation through gamification for learning Spanish as a foreign language in the university context  Name of Author: Amanda García-Álvareza, Enric Serradell-Lópezb  Date of publication:2022 Name of publication: Sciendo </vt:lpstr>
      <vt:lpstr>PowerPoint Presentation</vt:lpstr>
      <vt:lpstr>PowerPoint Presentation</vt:lpstr>
      <vt:lpstr>PowerPoint Presentation</vt:lpstr>
      <vt:lpstr>PowerPoint Presentation</vt:lpstr>
      <vt:lpstr>PowerPoint Presentation</vt:lpstr>
      <vt:lpstr>PowerPoint Presentation</vt:lpstr>
      <vt:lpstr>Name of Paper: Clinical Summarization Capabilities of Commercially-available and Internally-developed Electronic Health Records Name of Author: A. Laxmisan; A.B. McCoy; A. Wright; D.F. Sittig. Date of publication: 2012 Title: Applied Clinical Informatics </vt:lpstr>
      <vt:lpstr>PowerPoint Presentation</vt:lpstr>
      <vt:lpstr>PowerPoint Presentation</vt:lpstr>
      <vt:lpstr>Name of Paper: Automated methods for the summarization of electronic health records Name of Author: Rimma Pivovarov and Noe´mie Elhadad Date of publication: 16 April 2015 Publisher: Oxford University Press  Title: Journal of American Medical Association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Win-10</dc:creator>
  <cp:lastModifiedBy>prasadsatish333@gmail.com</cp:lastModifiedBy>
  <cp:revision>26</cp:revision>
  <dcterms:created xsi:type="dcterms:W3CDTF">2023-11-19T03:41:15Z</dcterms:created>
  <dcterms:modified xsi:type="dcterms:W3CDTF">2023-12-09T10:12:38Z</dcterms:modified>
</cp:coreProperties>
</file>