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8" r:id="rId2"/>
    <p:sldId id="257" r:id="rId3"/>
    <p:sldId id="259" r:id="rId4"/>
    <p:sldId id="260" r:id="rId5"/>
    <p:sldId id="284" r:id="rId6"/>
    <p:sldId id="261" r:id="rId7"/>
    <p:sldId id="262" r:id="rId8"/>
    <p:sldId id="264" r:id="rId9"/>
    <p:sldId id="265" r:id="rId10"/>
    <p:sldId id="266" r:id="rId11"/>
    <p:sldId id="268" r:id="rId12"/>
    <p:sldId id="271" r:id="rId13"/>
    <p:sldId id="272" r:id="rId14"/>
    <p:sldId id="273" r:id="rId15"/>
    <p:sldId id="274" r:id="rId16"/>
    <p:sldId id="278" r:id="rId17"/>
    <p:sldId id="290" r:id="rId18"/>
    <p:sldId id="289" r:id="rId19"/>
    <p:sldId id="285" r:id="rId20"/>
    <p:sldId id="287" r:id="rId21"/>
    <p:sldId id="280" r:id="rId22"/>
    <p:sldId id="286"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50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8" autoAdjust="0"/>
    <p:restoredTop sz="94660"/>
  </p:normalViewPr>
  <p:slideViewPr>
    <p:cSldViewPr snapToGrid="0">
      <p:cViewPr varScale="1">
        <p:scale>
          <a:sx n="88" d="100"/>
          <a:sy n="88" d="100"/>
        </p:scale>
        <p:origin x="58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jpg"/></Relationships>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jpg"/></Relationships>
</file>

<file path=ppt/diagrams/_rels/drawing2.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1D898A-2837-490D-A6AD-4ABF8FBF1835}" type="doc">
      <dgm:prSet loTypeId="urn:microsoft.com/office/officeart/2005/8/layout/hList7" loCatId="picture" qsTypeId="urn:microsoft.com/office/officeart/2005/8/quickstyle/simple1" qsCatId="simple" csTypeId="urn:microsoft.com/office/officeart/2005/8/colors/accent1_2" csCatId="accent1" phldr="1"/>
      <dgm:spPr/>
    </dgm:pt>
    <dgm:pt modelId="{57AD9B5F-541B-4421-B13C-D97408E657AD}">
      <dgm:prSet custT="1"/>
      <dgm:spPr>
        <a:solidFill>
          <a:schemeClr val="accent2">
            <a:lumMod val="40000"/>
            <a:lumOff val="60000"/>
          </a:schemeClr>
        </a:solidFill>
      </dgm:spPr>
      <dgm:t>
        <a:bodyPr/>
        <a:lstStyle/>
        <a:p>
          <a:r>
            <a:rPr lang="en-US" sz="1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Air pollution is a complex mixture of different gases particles perceived as a modern day curse, due to the increased amount of urbanization and industrialization across the world. </a:t>
          </a:r>
          <a:endPar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dgm:t>
    </dgm:pt>
    <dgm:pt modelId="{B6CB60BE-F614-47D0-BD7A-4BEE170086BD}" type="parTrans" cxnId="{320A9255-73C6-42CB-AB56-6B902200D81A}">
      <dgm:prSet/>
      <dgm:spPr/>
      <dgm:t>
        <a:bodyPr/>
        <a:lstStyle/>
        <a:p>
          <a:endParaRPr lang="en-US"/>
        </a:p>
      </dgm:t>
    </dgm:pt>
    <dgm:pt modelId="{796F3C72-31C6-49C6-9776-5E8BC77BD12F}" type="sibTrans" cxnId="{320A9255-73C6-42CB-AB56-6B902200D81A}">
      <dgm:prSet/>
      <dgm:spPr/>
      <dgm:t>
        <a:bodyPr/>
        <a:lstStyle/>
        <a:p>
          <a:endParaRPr lang="en-US"/>
        </a:p>
      </dgm:t>
    </dgm:pt>
    <dgm:pt modelId="{DABE93A8-B6F8-4C86-848A-A49DB6496237}">
      <dgm:prSet custT="1"/>
      <dgm:spPr>
        <a:solidFill>
          <a:schemeClr val="bg2">
            <a:lumMod val="90000"/>
          </a:schemeClr>
        </a:solidFill>
      </dgm:spPr>
      <dgm:t>
        <a:bodyPr anchor="b"/>
        <a:lstStyle/>
        <a:p>
          <a:r>
            <a:rPr lang="en-US" sz="900" dirty="0" smtClean="0">
              <a:solidFill>
                <a:srgbClr val="000000"/>
              </a:solidFill>
              <a:effectLst/>
              <a:latin typeface="Times New Roman" panose="02020603050405020304" pitchFamily="18" charset="0"/>
              <a:ea typeface="Calibri" panose="020F0502020204030204" pitchFamily="34" charset="0"/>
            </a:rPr>
            <a:t>Several countries have taken some serious measures to maintain the air quality. India, which holds largest amount of human population, also took various measures to improve the air quality. A report by WHO shows, about 43% of all lung disease and lung cancer are attributable to Air Pollution. As per World Bank study released in 2016 revealed that India lost more than 8.5% of its GDP in 2013 due to the cost of increased welfare and lost labor due to air pollution. Various studies performed previously on the Air quality shows the Particulate Matters (PM2.5 and PM10) as the most dangerous and life threatening pollutant among the group of pollutants. Particulate matter contributes to approximately 800,000 premature deaths each year.</a:t>
          </a:r>
          <a:endParaRPr lang="en-IN" sz="900" dirty="0">
            <a:solidFill>
              <a:srgbClr val="000000"/>
            </a:solidFill>
            <a:effectLst/>
            <a:latin typeface="Calibri" panose="020F0502020204030204" pitchFamily="34" charset="0"/>
            <a:ea typeface="Calibri" panose="020F0502020204030204" pitchFamily="34" charset="0"/>
          </a:endParaRPr>
        </a:p>
      </dgm:t>
    </dgm:pt>
    <dgm:pt modelId="{8131C98A-B478-46B8-A1CA-32DB40CB24D2}" type="parTrans" cxnId="{6F5AF3C9-12B2-4698-925C-4FAE84850D4D}">
      <dgm:prSet/>
      <dgm:spPr/>
      <dgm:t>
        <a:bodyPr/>
        <a:lstStyle/>
        <a:p>
          <a:endParaRPr lang="en-US"/>
        </a:p>
      </dgm:t>
    </dgm:pt>
    <dgm:pt modelId="{FEE28058-B578-4D5B-AEED-EA1B7F197D6D}" type="sibTrans" cxnId="{6F5AF3C9-12B2-4698-925C-4FAE84850D4D}">
      <dgm:prSet/>
      <dgm:spPr/>
      <dgm:t>
        <a:bodyPr/>
        <a:lstStyle/>
        <a:p>
          <a:endParaRPr lang="en-US"/>
        </a:p>
      </dgm:t>
    </dgm:pt>
    <dgm:pt modelId="{1E4E1774-ED97-4DAC-9FC9-C526EF3D3595}">
      <dgm:prSet/>
      <dgm:spPr/>
      <dgm:t>
        <a:bodyPr/>
        <a:lstStyle/>
        <a:p>
          <a:r>
            <a:rPr lang="en-US" dirty="0" smtClean="0">
              <a:solidFill>
                <a:srgbClr val="000000"/>
              </a:solidFill>
              <a:effectLst/>
              <a:latin typeface="Times New Roman" panose="02020603050405020304" pitchFamily="18" charset="0"/>
              <a:ea typeface="Calibri" panose="020F0502020204030204" pitchFamily="34" charset="0"/>
            </a:rPr>
            <a:t>This analysis explores the factors which are influencing the Air pollution, This will help us analyze the trend in air quality across the years which help us to derive some business solutions. Also we believe that forecasting the air quality of cities helps us to prevent before it impacts our environment.</a:t>
          </a:r>
          <a:endParaRPr lang="en-IN" dirty="0">
            <a:solidFill>
              <a:srgbClr val="000000"/>
            </a:solidFill>
            <a:effectLst/>
            <a:latin typeface="Calibri" panose="020F0502020204030204" pitchFamily="34" charset="0"/>
            <a:ea typeface="Calibri" panose="020F0502020204030204" pitchFamily="34" charset="0"/>
          </a:endParaRPr>
        </a:p>
      </dgm:t>
    </dgm:pt>
    <dgm:pt modelId="{0BB890F4-47A8-4ECA-A014-DCCDC3DB9F38}" type="parTrans" cxnId="{0F411103-F1DB-44F7-9445-528204BB4F81}">
      <dgm:prSet/>
      <dgm:spPr/>
      <dgm:t>
        <a:bodyPr/>
        <a:lstStyle/>
        <a:p>
          <a:endParaRPr lang="en-US"/>
        </a:p>
      </dgm:t>
    </dgm:pt>
    <dgm:pt modelId="{B0692F0D-974D-4B70-A870-784C3A30B52D}" type="sibTrans" cxnId="{0F411103-F1DB-44F7-9445-528204BB4F81}">
      <dgm:prSet/>
      <dgm:spPr/>
      <dgm:t>
        <a:bodyPr/>
        <a:lstStyle/>
        <a:p>
          <a:endParaRPr lang="en-US"/>
        </a:p>
      </dgm:t>
    </dgm:pt>
    <dgm:pt modelId="{69BAA26C-2C9D-4104-8C55-0E72011BB868}" type="pres">
      <dgm:prSet presAssocID="{781D898A-2837-490D-A6AD-4ABF8FBF1835}" presName="Name0" presStyleCnt="0">
        <dgm:presLayoutVars>
          <dgm:dir/>
          <dgm:resizeHandles val="exact"/>
        </dgm:presLayoutVars>
      </dgm:prSet>
      <dgm:spPr/>
    </dgm:pt>
    <dgm:pt modelId="{A1D00C80-7CC8-487A-A7AB-152EFF9FA68D}" type="pres">
      <dgm:prSet presAssocID="{781D898A-2837-490D-A6AD-4ABF8FBF1835}" presName="fgShape" presStyleLbl="fgShp" presStyleIdx="0" presStyleCnt="1" custScaleX="108696" custLinFactNeighborX="-1812" custLinFactNeighborY="-1167"/>
      <dgm:spPr/>
    </dgm:pt>
    <dgm:pt modelId="{389CEF92-D913-4700-BD65-2F5F7C165A8D}" type="pres">
      <dgm:prSet presAssocID="{781D898A-2837-490D-A6AD-4ABF8FBF1835}" presName="linComp" presStyleCnt="0"/>
      <dgm:spPr/>
    </dgm:pt>
    <dgm:pt modelId="{DF5C024B-2456-4F22-85A4-011523E69993}" type="pres">
      <dgm:prSet presAssocID="{57AD9B5F-541B-4421-B13C-D97408E657AD}" presName="compNode" presStyleCnt="0"/>
      <dgm:spPr/>
    </dgm:pt>
    <dgm:pt modelId="{AE593EFD-2898-4C91-9A18-8332F3ACDFBD}" type="pres">
      <dgm:prSet presAssocID="{57AD9B5F-541B-4421-B13C-D97408E657AD}" presName="bkgdShape" presStyleLbl="node1" presStyleIdx="0" presStyleCnt="3"/>
      <dgm:spPr/>
      <dgm:t>
        <a:bodyPr/>
        <a:lstStyle/>
        <a:p>
          <a:endParaRPr lang="en-IN"/>
        </a:p>
      </dgm:t>
    </dgm:pt>
    <dgm:pt modelId="{A6E16433-AE3D-4E90-A538-71A7E609EDE1}" type="pres">
      <dgm:prSet presAssocID="{57AD9B5F-541B-4421-B13C-D97408E657AD}" presName="nodeTx" presStyleLbl="node1" presStyleIdx="0" presStyleCnt="3">
        <dgm:presLayoutVars>
          <dgm:bulletEnabled val="1"/>
        </dgm:presLayoutVars>
      </dgm:prSet>
      <dgm:spPr/>
      <dgm:t>
        <a:bodyPr/>
        <a:lstStyle/>
        <a:p>
          <a:endParaRPr lang="en-IN"/>
        </a:p>
      </dgm:t>
    </dgm:pt>
    <dgm:pt modelId="{E3F11731-5104-42D3-90CA-96AB0A0F607F}" type="pres">
      <dgm:prSet presAssocID="{57AD9B5F-541B-4421-B13C-D97408E657AD}" presName="invisiNode" presStyleLbl="node1" presStyleIdx="0" presStyleCnt="3"/>
      <dgm:spPr/>
    </dgm:pt>
    <dgm:pt modelId="{45C31DF4-68F0-4146-8254-46E8A9FBE05E}" type="pres">
      <dgm:prSet presAssocID="{57AD9B5F-541B-4421-B13C-D97408E657AD}" presName="imagNode" presStyleLbl="fgImgPlace1" presStyleIdx="0" presStyleCnt="3" custScaleX="144423" custScaleY="132602" custLinFactNeighborY="5785"/>
      <dgm:spPr>
        <a:blipFill>
          <a:blip xmlns:r="http://schemas.openxmlformats.org/officeDocument/2006/relationships" r:embed="rId1">
            <a:extLst>
              <a:ext uri="{28A0092B-C50C-407E-A947-70E740481C1C}">
                <a14:useLocalDpi xmlns:a14="http://schemas.microsoft.com/office/drawing/2010/main" val="0"/>
              </a:ext>
            </a:extLst>
          </a:blip>
          <a:srcRect/>
          <a:stretch>
            <a:fillRect l="-24000" r="-24000"/>
          </a:stretch>
        </a:blipFill>
      </dgm:spPr>
    </dgm:pt>
    <dgm:pt modelId="{0277A59D-4951-4BAB-880E-CA418325E0A7}" type="pres">
      <dgm:prSet presAssocID="{796F3C72-31C6-49C6-9776-5E8BC77BD12F}" presName="sibTrans" presStyleLbl="sibTrans2D1" presStyleIdx="0" presStyleCnt="0"/>
      <dgm:spPr/>
      <dgm:t>
        <a:bodyPr/>
        <a:lstStyle/>
        <a:p>
          <a:endParaRPr lang="en-IN"/>
        </a:p>
      </dgm:t>
    </dgm:pt>
    <dgm:pt modelId="{08033201-A16A-4CB2-A902-C91DAB31225A}" type="pres">
      <dgm:prSet presAssocID="{DABE93A8-B6F8-4C86-848A-A49DB6496237}" presName="compNode" presStyleCnt="0"/>
      <dgm:spPr/>
    </dgm:pt>
    <dgm:pt modelId="{A82356DD-46E6-44A6-B094-11DF10E7671B}" type="pres">
      <dgm:prSet presAssocID="{DABE93A8-B6F8-4C86-848A-A49DB6496237}" presName="bkgdShape" presStyleLbl="node1" presStyleIdx="1" presStyleCnt="3"/>
      <dgm:spPr/>
      <dgm:t>
        <a:bodyPr/>
        <a:lstStyle/>
        <a:p>
          <a:endParaRPr lang="en-US"/>
        </a:p>
      </dgm:t>
    </dgm:pt>
    <dgm:pt modelId="{31998987-6A99-482F-9038-2C17D3550A00}" type="pres">
      <dgm:prSet presAssocID="{DABE93A8-B6F8-4C86-848A-A49DB6496237}" presName="nodeTx" presStyleLbl="node1" presStyleIdx="1" presStyleCnt="3">
        <dgm:presLayoutVars>
          <dgm:bulletEnabled val="1"/>
        </dgm:presLayoutVars>
      </dgm:prSet>
      <dgm:spPr/>
      <dgm:t>
        <a:bodyPr/>
        <a:lstStyle/>
        <a:p>
          <a:endParaRPr lang="en-US"/>
        </a:p>
      </dgm:t>
    </dgm:pt>
    <dgm:pt modelId="{43561FED-FDE2-4913-9B72-FC87B06B5B57}" type="pres">
      <dgm:prSet presAssocID="{DABE93A8-B6F8-4C86-848A-A49DB6496237}" presName="invisiNode" presStyleLbl="node1" presStyleIdx="1" presStyleCnt="3"/>
      <dgm:spPr/>
    </dgm:pt>
    <dgm:pt modelId="{86B035B8-3423-408C-B9C7-5D918D3C75FF}" type="pres">
      <dgm:prSet presAssocID="{DABE93A8-B6F8-4C86-848A-A49DB6496237}" presName="imagNode" presStyleLbl="fgImgPlace1" presStyleIdx="1" presStyleCnt="3" custScaleX="140936" custScaleY="130060" custLinFactNeighborY="196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0000" r="-20000"/>
          </a:stretch>
        </a:blipFill>
      </dgm:spPr>
    </dgm:pt>
    <dgm:pt modelId="{B8F47F8C-84BF-4DD5-8B72-9A281BE28A92}" type="pres">
      <dgm:prSet presAssocID="{FEE28058-B578-4D5B-AEED-EA1B7F197D6D}" presName="sibTrans" presStyleLbl="sibTrans2D1" presStyleIdx="0" presStyleCnt="0"/>
      <dgm:spPr/>
      <dgm:t>
        <a:bodyPr/>
        <a:lstStyle/>
        <a:p>
          <a:endParaRPr lang="en-IN"/>
        </a:p>
      </dgm:t>
    </dgm:pt>
    <dgm:pt modelId="{8199A8F5-E143-4E44-88DC-B2E80B839FB0}" type="pres">
      <dgm:prSet presAssocID="{1E4E1774-ED97-4DAC-9FC9-C526EF3D3595}" presName="compNode" presStyleCnt="0"/>
      <dgm:spPr/>
    </dgm:pt>
    <dgm:pt modelId="{4EEC35C9-78C5-4A19-872E-34D0BD53F5DC}" type="pres">
      <dgm:prSet presAssocID="{1E4E1774-ED97-4DAC-9FC9-C526EF3D3595}" presName="bkgdShape" presStyleLbl="node1" presStyleIdx="2" presStyleCnt="3"/>
      <dgm:spPr/>
      <dgm:t>
        <a:bodyPr/>
        <a:lstStyle/>
        <a:p>
          <a:endParaRPr lang="en-IN"/>
        </a:p>
      </dgm:t>
    </dgm:pt>
    <dgm:pt modelId="{F45D2B98-F55C-488A-BE14-C962F33B19FA}" type="pres">
      <dgm:prSet presAssocID="{1E4E1774-ED97-4DAC-9FC9-C526EF3D3595}" presName="nodeTx" presStyleLbl="node1" presStyleIdx="2" presStyleCnt="3">
        <dgm:presLayoutVars>
          <dgm:bulletEnabled val="1"/>
        </dgm:presLayoutVars>
      </dgm:prSet>
      <dgm:spPr/>
      <dgm:t>
        <a:bodyPr/>
        <a:lstStyle/>
        <a:p>
          <a:endParaRPr lang="en-IN"/>
        </a:p>
      </dgm:t>
    </dgm:pt>
    <dgm:pt modelId="{3AA91011-0865-443F-9B04-F05E197139C6}" type="pres">
      <dgm:prSet presAssocID="{1E4E1774-ED97-4DAC-9FC9-C526EF3D3595}" presName="invisiNode" presStyleLbl="node1" presStyleIdx="2" presStyleCnt="3"/>
      <dgm:spPr/>
    </dgm:pt>
    <dgm:pt modelId="{EBCB6A76-FC8F-4165-8BD9-A43883397716}" type="pres">
      <dgm:prSet presAssocID="{1E4E1774-ED97-4DAC-9FC9-C526EF3D3595}" presName="imagNode" presStyleLbl="fgImgPlace1" presStyleIdx="2" presStyleCnt="3" custScaleX="117598" custScaleY="120112" custLinFactNeighborX="4207" custLinFactNeighborY="-1695"/>
      <dgm:spPr>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pt>
  </dgm:ptLst>
  <dgm:cxnLst>
    <dgm:cxn modelId="{0F411103-F1DB-44F7-9445-528204BB4F81}" srcId="{781D898A-2837-490D-A6AD-4ABF8FBF1835}" destId="{1E4E1774-ED97-4DAC-9FC9-C526EF3D3595}" srcOrd="2" destOrd="0" parTransId="{0BB890F4-47A8-4ECA-A014-DCCDC3DB9F38}" sibTransId="{B0692F0D-974D-4B70-A870-784C3A30B52D}"/>
    <dgm:cxn modelId="{6F5AF3C9-12B2-4698-925C-4FAE84850D4D}" srcId="{781D898A-2837-490D-A6AD-4ABF8FBF1835}" destId="{DABE93A8-B6F8-4C86-848A-A49DB6496237}" srcOrd="1" destOrd="0" parTransId="{8131C98A-B478-46B8-A1CA-32DB40CB24D2}" sibTransId="{FEE28058-B578-4D5B-AEED-EA1B7F197D6D}"/>
    <dgm:cxn modelId="{8F4A09F9-D254-4936-86B8-0AB1CE4E8AD8}" type="presOf" srcId="{1E4E1774-ED97-4DAC-9FC9-C526EF3D3595}" destId="{F45D2B98-F55C-488A-BE14-C962F33B19FA}" srcOrd="1" destOrd="0" presId="urn:microsoft.com/office/officeart/2005/8/layout/hList7"/>
    <dgm:cxn modelId="{320A9255-73C6-42CB-AB56-6B902200D81A}" srcId="{781D898A-2837-490D-A6AD-4ABF8FBF1835}" destId="{57AD9B5F-541B-4421-B13C-D97408E657AD}" srcOrd="0" destOrd="0" parTransId="{B6CB60BE-F614-47D0-BD7A-4BEE170086BD}" sibTransId="{796F3C72-31C6-49C6-9776-5E8BC77BD12F}"/>
    <dgm:cxn modelId="{83D80CDE-ED9F-4AF5-8D62-7D40AD5F874E}" type="presOf" srcId="{1E4E1774-ED97-4DAC-9FC9-C526EF3D3595}" destId="{4EEC35C9-78C5-4A19-872E-34D0BD53F5DC}" srcOrd="0" destOrd="0" presId="urn:microsoft.com/office/officeart/2005/8/layout/hList7"/>
    <dgm:cxn modelId="{76324036-D9C5-497E-B1F6-13E58D7D47E4}" type="presOf" srcId="{FEE28058-B578-4D5B-AEED-EA1B7F197D6D}" destId="{B8F47F8C-84BF-4DD5-8B72-9A281BE28A92}" srcOrd="0" destOrd="0" presId="urn:microsoft.com/office/officeart/2005/8/layout/hList7"/>
    <dgm:cxn modelId="{C1C6C7EA-4482-45AF-9687-59C03B8EE9FF}" type="presOf" srcId="{DABE93A8-B6F8-4C86-848A-A49DB6496237}" destId="{31998987-6A99-482F-9038-2C17D3550A00}" srcOrd="1" destOrd="0" presId="urn:microsoft.com/office/officeart/2005/8/layout/hList7"/>
    <dgm:cxn modelId="{70127E04-0D15-45C0-9B76-60525ABF9439}" type="presOf" srcId="{DABE93A8-B6F8-4C86-848A-A49DB6496237}" destId="{A82356DD-46E6-44A6-B094-11DF10E7671B}" srcOrd="0" destOrd="0" presId="urn:microsoft.com/office/officeart/2005/8/layout/hList7"/>
    <dgm:cxn modelId="{FE195168-5CBD-4091-9B6E-6B7D68F724D5}" type="presOf" srcId="{57AD9B5F-541B-4421-B13C-D97408E657AD}" destId="{A6E16433-AE3D-4E90-A538-71A7E609EDE1}" srcOrd="1" destOrd="0" presId="urn:microsoft.com/office/officeart/2005/8/layout/hList7"/>
    <dgm:cxn modelId="{B250A4F6-2120-4B7F-AA2A-2A3FF792D2D4}" type="presOf" srcId="{781D898A-2837-490D-A6AD-4ABF8FBF1835}" destId="{69BAA26C-2C9D-4104-8C55-0E72011BB868}" srcOrd="0" destOrd="0" presId="urn:microsoft.com/office/officeart/2005/8/layout/hList7"/>
    <dgm:cxn modelId="{BCF407A2-D25E-4136-91CD-5F5D8E6D0D80}" type="presOf" srcId="{796F3C72-31C6-49C6-9776-5E8BC77BD12F}" destId="{0277A59D-4951-4BAB-880E-CA418325E0A7}" srcOrd="0" destOrd="0" presId="urn:microsoft.com/office/officeart/2005/8/layout/hList7"/>
    <dgm:cxn modelId="{E826130B-5F6E-4017-AA24-B0192B81293C}" type="presOf" srcId="{57AD9B5F-541B-4421-B13C-D97408E657AD}" destId="{AE593EFD-2898-4C91-9A18-8332F3ACDFBD}" srcOrd="0" destOrd="0" presId="urn:microsoft.com/office/officeart/2005/8/layout/hList7"/>
    <dgm:cxn modelId="{43471AE8-9766-4520-A4C3-DA3FA6E870EB}" type="presParOf" srcId="{69BAA26C-2C9D-4104-8C55-0E72011BB868}" destId="{A1D00C80-7CC8-487A-A7AB-152EFF9FA68D}" srcOrd="0" destOrd="0" presId="urn:microsoft.com/office/officeart/2005/8/layout/hList7"/>
    <dgm:cxn modelId="{C2E19189-79F9-486D-BD9C-DE680F920238}" type="presParOf" srcId="{69BAA26C-2C9D-4104-8C55-0E72011BB868}" destId="{389CEF92-D913-4700-BD65-2F5F7C165A8D}" srcOrd="1" destOrd="0" presId="urn:microsoft.com/office/officeart/2005/8/layout/hList7"/>
    <dgm:cxn modelId="{40405635-3F67-4E1E-A867-4B1A39FF09F2}" type="presParOf" srcId="{389CEF92-D913-4700-BD65-2F5F7C165A8D}" destId="{DF5C024B-2456-4F22-85A4-011523E69993}" srcOrd="0" destOrd="0" presId="urn:microsoft.com/office/officeart/2005/8/layout/hList7"/>
    <dgm:cxn modelId="{A9A1CD2F-70C8-4B79-AAC8-E5CF93C3F48F}" type="presParOf" srcId="{DF5C024B-2456-4F22-85A4-011523E69993}" destId="{AE593EFD-2898-4C91-9A18-8332F3ACDFBD}" srcOrd="0" destOrd="0" presId="urn:microsoft.com/office/officeart/2005/8/layout/hList7"/>
    <dgm:cxn modelId="{68D682EA-FE55-42B7-80B4-88729C01EA53}" type="presParOf" srcId="{DF5C024B-2456-4F22-85A4-011523E69993}" destId="{A6E16433-AE3D-4E90-A538-71A7E609EDE1}" srcOrd="1" destOrd="0" presId="urn:microsoft.com/office/officeart/2005/8/layout/hList7"/>
    <dgm:cxn modelId="{CF537FFD-AA0B-4248-A146-14B3B892D913}" type="presParOf" srcId="{DF5C024B-2456-4F22-85A4-011523E69993}" destId="{E3F11731-5104-42D3-90CA-96AB0A0F607F}" srcOrd="2" destOrd="0" presId="urn:microsoft.com/office/officeart/2005/8/layout/hList7"/>
    <dgm:cxn modelId="{826C149F-6DC7-44E2-B4E0-332BC13E9D2D}" type="presParOf" srcId="{DF5C024B-2456-4F22-85A4-011523E69993}" destId="{45C31DF4-68F0-4146-8254-46E8A9FBE05E}" srcOrd="3" destOrd="0" presId="urn:microsoft.com/office/officeart/2005/8/layout/hList7"/>
    <dgm:cxn modelId="{CAD734E1-2427-470C-B009-9D4B06AEE76C}" type="presParOf" srcId="{389CEF92-D913-4700-BD65-2F5F7C165A8D}" destId="{0277A59D-4951-4BAB-880E-CA418325E0A7}" srcOrd="1" destOrd="0" presId="urn:microsoft.com/office/officeart/2005/8/layout/hList7"/>
    <dgm:cxn modelId="{2A599469-474C-4CE0-B72A-5D8169E8C8DA}" type="presParOf" srcId="{389CEF92-D913-4700-BD65-2F5F7C165A8D}" destId="{08033201-A16A-4CB2-A902-C91DAB31225A}" srcOrd="2" destOrd="0" presId="urn:microsoft.com/office/officeart/2005/8/layout/hList7"/>
    <dgm:cxn modelId="{A5DE17F3-26F7-4715-8F65-7167EE7F5CDA}" type="presParOf" srcId="{08033201-A16A-4CB2-A902-C91DAB31225A}" destId="{A82356DD-46E6-44A6-B094-11DF10E7671B}" srcOrd="0" destOrd="0" presId="urn:microsoft.com/office/officeart/2005/8/layout/hList7"/>
    <dgm:cxn modelId="{0CD5651D-8DC0-43D4-A166-3909F3BEBFFA}" type="presParOf" srcId="{08033201-A16A-4CB2-A902-C91DAB31225A}" destId="{31998987-6A99-482F-9038-2C17D3550A00}" srcOrd="1" destOrd="0" presId="urn:microsoft.com/office/officeart/2005/8/layout/hList7"/>
    <dgm:cxn modelId="{1FCBD6C2-C07F-4758-9FF7-B9338D3CE454}" type="presParOf" srcId="{08033201-A16A-4CB2-A902-C91DAB31225A}" destId="{43561FED-FDE2-4913-9B72-FC87B06B5B57}" srcOrd="2" destOrd="0" presId="urn:microsoft.com/office/officeart/2005/8/layout/hList7"/>
    <dgm:cxn modelId="{3907120A-2EFC-4677-B576-615DA6583D90}" type="presParOf" srcId="{08033201-A16A-4CB2-A902-C91DAB31225A}" destId="{86B035B8-3423-408C-B9C7-5D918D3C75FF}" srcOrd="3" destOrd="0" presId="urn:microsoft.com/office/officeart/2005/8/layout/hList7"/>
    <dgm:cxn modelId="{2E95105A-2FE4-4923-9984-7651ABBA11C6}" type="presParOf" srcId="{389CEF92-D913-4700-BD65-2F5F7C165A8D}" destId="{B8F47F8C-84BF-4DD5-8B72-9A281BE28A92}" srcOrd="3" destOrd="0" presId="urn:microsoft.com/office/officeart/2005/8/layout/hList7"/>
    <dgm:cxn modelId="{D8EE0221-A911-4A60-BF5D-B01E4E27039F}" type="presParOf" srcId="{389CEF92-D913-4700-BD65-2F5F7C165A8D}" destId="{8199A8F5-E143-4E44-88DC-B2E80B839FB0}" srcOrd="4" destOrd="0" presId="urn:microsoft.com/office/officeart/2005/8/layout/hList7"/>
    <dgm:cxn modelId="{5D134CEA-BB90-4F08-80E5-18BBD0B0CBFB}" type="presParOf" srcId="{8199A8F5-E143-4E44-88DC-B2E80B839FB0}" destId="{4EEC35C9-78C5-4A19-872E-34D0BD53F5DC}" srcOrd="0" destOrd="0" presId="urn:microsoft.com/office/officeart/2005/8/layout/hList7"/>
    <dgm:cxn modelId="{345027C3-62C0-47DC-9B1C-BBAF5B2EA207}" type="presParOf" srcId="{8199A8F5-E143-4E44-88DC-B2E80B839FB0}" destId="{F45D2B98-F55C-488A-BE14-C962F33B19FA}" srcOrd="1" destOrd="0" presId="urn:microsoft.com/office/officeart/2005/8/layout/hList7"/>
    <dgm:cxn modelId="{05424B7B-2CE9-4DE8-B5E3-5AA7E50D3177}" type="presParOf" srcId="{8199A8F5-E143-4E44-88DC-B2E80B839FB0}" destId="{3AA91011-0865-443F-9B04-F05E197139C6}" srcOrd="2" destOrd="0" presId="urn:microsoft.com/office/officeart/2005/8/layout/hList7"/>
    <dgm:cxn modelId="{1068F67E-ACD8-41FB-A638-0031D9EBF54B}" type="presParOf" srcId="{8199A8F5-E143-4E44-88DC-B2E80B839FB0}" destId="{EBCB6A76-FC8F-4165-8BD9-A43883397716}"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8EFFB9-2A25-4BAB-A69D-C197D62A9BFA}" type="doc">
      <dgm:prSet loTypeId="urn:microsoft.com/office/officeart/2009/3/layout/FramedTextPicture" loCatId="picture" qsTypeId="urn:microsoft.com/office/officeart/2005/8/quickstyle/simple1" qsCatId="simple" csTypeId="urn:microsoft.com/office/officeart/2005/8/colors/accent1_2" csCatId="accent1" phldr="1"/>
      <dgm:spPr/>
      <dgm:t>
        <a:bodyPr/>
        <a:lstStyle/>
        <a:p>
          <a:endParaRPr lang="en-US"/>
        </a:p>
      </dgm:t>
    </dgm:pt>
    <dgm:pt modelId="{9E9637CC-C398-433A-85F0-3761FADD1884}">
      <dgm:prSet phldrT="[Text]" custT="1"/>
      <dgm:spPr/>
      <dgm:t>
        <a:bodyPr/>
        <a:lstStyle/>
        <a:p>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As India is developing economy from Industrialization perspective. Development may be good for the nation in terms of GDP and economic gain, but it also has a flipside as more and more industries are being established, they are emitting more smoke, pollutants and Particulate Matter (PM) into the air which is increasing Air pollution. Air Pollution is causing diseases such as Asthma, Lung Cancer and other cardiovascular diseases. Air pollution is being measured by AQI (Air Quality Index) and higher the AQI higher the air pollution. </a:t>
          </a:r>
          <a:r>
            <a:rPr lang="en-US" sz="1400"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In this project we will analyze the air quality data of major developed/ developing cities in India to find some underlying principles or patterns which will help us in predicting the AQI with the given data. Since this data has been captured at specific intervals over a period of time we will be conducting a Time Series Analysis to predict the AQI of a city at a point in time.</a:t>
          </a:r>
          <a:endParaRPr lang="en-US" sz="1400" dirty="0">
            <a:latin typeface="Times New Roman" panose="02020603050405020304" pitchFamily="18" charset="0"/>
            <a:cs typeface="Times New Roman" panose="02020603050405020304" pitchFamily="18" charset="0"/>
          </a:endParaRPr>
        </a:p>
      </dgm:t>
    </dgm:pt>
    <dgm:pt modelId="{61C57442-E8AA-4908-B0BF-4D3D9ABCAFF6}" type="parTrans" cxnId="{72567D6A-34D1-4C05-8606-8526C234CBA7}">
      <dgm:prSet/>
      <dgm:spPr/>
      <dgm:t>
        <a:bodyPr/>
        <a:lstStyle/>
        <a:p>
          <a:endParaRPr lang="en-US"/>
        </a:p>
      </dgm:t>
    </dgm:pt>
    <dgm:pt modelId="{B7957E23-6D81-4E11-9927-7766463022E0}" type="sibTrans" cxnId="{72567D6A-34D1-4C05-8606-8526C234CBA7}">
      <dgm:prSet/>
      <dgm:spPr/>
      <dgm:t>
        <a:bodyPr/>
        <a:lstStyle/>
        <a:p>
          <a:endParaRPr lang="en-US"/>
        </a:p>
      </dgm:t>
    </dgm:pt>
    <dgm:pt modelId="{A9F84E73-9A05-41A4-AD8F-A74A6E5557FA}" type="pres">
      <dgm:prSet presAssocID="{D28EFFB9-2A25-4BAB-A69D-C197D62A9BFA}" presName="Name0" presStyleCnt="0">
        <dgm:presLayoutVars>
          <dgm:chMax/>
          <dgm:chPref/>
          <dgm:dir/>
        </dgm:presLayoutVars>
      </dgm:prSet>
      <dgm:spPr/>
      <dgm:t>
        <a:bodyPr/>
        <a:lstStyle/>
        <a:p>
          <a:endParaRPr lang="en-IN"/>
        </a:p>
      </dgm:t>
    </dgm:pt>
    <dgm:pt modelId="{A3EEA0A2-6588-44E5-9A26-6E23B74FF205}" type="pres">
      <dgm:prSet presAssocID="{9E9637CC-C398-433A-85F0-3761FADD1884}" presName="composite" presStyleCnt="0">
        <dgm:presLayoutVars>
          <dgm:chMax/>
          <dgm:chPref/>
        </dgm:presLayoutVars>
      </dgm:prSet>
      <dgm:spPr/>
    </dgm:pt>
    <dgm:pt modelId="{B4F95DA5-7713-4921-AD38-3AB55E220F24}" type="pres">
      <dgm:prSet presAssocID="{9E9637CC-C398-433A-85F0-3761FADD1884}" presName="Image" presStyleLbl="bgImgPlace1" presStyleIdx="0" presStyleCnt="1" custScaleX="206589" custScaleY="190603" custLinFactNeighborX="-62440" custLinFactNeighborY="50554"/>
      <dgm:spPr>
        <a:blipFill>
          <a:blip xmlns:r="http://schemas.openxmlformats.org/officeDocument/2006/relationships" r:embed="rId1">
            <a:extLst>
              <a:ext uri="{28A0092B-C50C-407E-A947-70E740481C1C}">
                <a14:useLocalDpi xmlns:a14="http://schemas.microsoft.com/office/drawing/2010/main" val="0"/>
              </a:ext>
            </a:extLst>
          </a:blip>
          <a:srcRect/>
          <a:stretch>
            <a:fillRect l="-11000" r="-11000"/>
          </a:stretch>
        </a:blipFill>
      </dgm:spPr>
    </dgm:pt>
    <dgm:pt modelId="{B4F8120B-570F-43C9-98A9-C45220B3E7D4}" type="pres">
      <dgm:prSet presAssocID="{9E9637CC-C398-433A-85F0-3761FADD1884}" presName="ParentText" presStyleLbl="revTx" presStyleIdx="0" presStyleCnt="1" custLinFactNeighborX="18751" custLinFactNeighborY="-47460">
        <dgm:presLayoutVars>
          <dgm:chMax val="0"/>
          <dgm:chPref val="0"/>
          <dgm:bulletEnabled val="1"/>
        </dgm:presLayoutVars>
      </dgm:prSet>
      <dgm:spPr/>
      <dgm:t>
        <a:bodyPr/>
        <a:lstStyle/>
        <a:p>
          <a:endParaRPr lang="en-US"/>
        </a:p>
      </dgm:t>
    </dgm:pt>
    <dgm:pt modelId="{F6588CD3-F8B0-42DC-BF75-7B6BE2773642}" type="pres">
      <dgm:prSet presAssocID="{9E9637CC-C398-433A-85F0-3761FADD1884}" presName="tlFrame" presStyleLbl="node1" presStyleIdx="0" presStyleCnt="4" custLinFactY="-100000" custLinFactNeighborX="70641" custLinFactNeighborY="-153622"/>
      <dgm:spPr/>
    </dgm:pt>
    <dgm:pt modelId="{3343AFAC-B19A-4C45-810C-8826621EDE23}" type="pres">
      <dgm:prSet presAssocID="{9E9637CC-C398-433A-85F0-3761FADD1884}" presName="trFrame" presStyleLbl="node1" presStyleIdx="1" presStyleCnt="4" custLinFactX="9716" custLinFactY="-100000" custLinFactNeighborX="100000" custLinFactNeighborY="-148886"/>
      <dgm:spPr/>
    </dgm:pt>
    <dgm:pt modelId="{B3B6B97B-7BD5-4EFA-A284-9EB8578DDC91}" type="pres">
      <dgm:prSet presAssocID="{9E9637CC-C398-433A-85F0-3761FADD1884}" presName="blFrame" presStyleLbl="node1" presStyleIdx="2" presStyleCnt="4" custLinFactNeighborX="62428" custLinFactNeighborY="-25924"/>
      <dgm:spPr/>
    </dgm:pt>
    <dgm:pt modelId="{49DE3C65-FA91-4DE1-ADC6-2B8CDB156509}" type="pres">
      <dgm:prSet presAssocID="{9E9637CC-C398-433A-85F0-3761FADD1884}" presName="brFrame" presStyleLbl="node1" presStyleIdx="3" presStyleCnt="4" custLinFactX="23260" custLinFactNeighborX="100000" custLinFactNeighborY="-23238"/>
      <dgm:spPr/>
    </dgm:pt>
  </dgm:ptLst>
  <dgm:cxnLst>
    <dgm:cxn modelId="{F54223CC-3275-40D6-A17D-5C852515EE0F}" type="presOf" srcId="{9E9637CC-C398-433A-85F0-3761FADD1884}" destId="{B4F8120B-570F-43C9-98A9-C45220B3E7D4}" srcOrd="0" destOrd="0" presId="urn:microsoft.com/office/officeart/2009/3/layout/FramedTextPicture"/>
    <dgm:cxn modelId="{3194D061-27AD-45FE-96AA-8449F7B230CB}" type="presOf" srcId="{D28EFFB9-2A25-4BAB-A69D-C197D62A9BFA}" destId="{A9F84E73-9A05-41A4-AD8F-A74A6E5557FA}" srcOrd="0" destOrd="0" presId="urn:microsoft.com/office/officeart/2009/3/layout/FramedTextPicture"/>
    <dgm:cxn modelId="{72567D6A-34D1-4C05-8606-8526C234CBA7}" srcId="{D28EFFB9-2A25-4BAB-A69D-C197D62A9BFA}" destId="{9E9637CC-C398-433A-85F0-3761FADD1884}" srcOrd="0" destOrd="0" parTransId="{61C57442-E8AA-4908-B0BF-4D3D9ABCAFF6}" sibTransId="{B7957E23-6D81-4E11-9927-7766463022E0}"/>
    <dgm:cxn modelId="{1DCE109F-1615-4EA8-8361-4067925BC6C2}" type="presParOf" srcId="{A9F84E73-9A05-41A4-AD8F-A74A6E5557FA}" destId="{A3EEA0A2-6588-44E5-9A26-6E23B74FF205}" srcOrd="0" destOrd="0" presId="urn:microsoft.com/office/officeart/2009/3/layout/FramedTextPicture"/>
    <dgm:cxn modelId="{55D1FD2F-42F1-4671-B334-C85BEE59D59B}" type="presParOf" srcId="{A3EEA0A2-6588-44E5-9A26-6E23B74FF205}" destId="{B4F95DA5-7713-4921-AD38-3AB55E220F24}" srcOrd="0" destOrd="0" presId="urn:microsoft.com/office/officeart/2009/3/layout/FramedTextPicture"/>
    <dgm:cxn modelId="{519C6F04-FDFA-46F7-ABC6-6F7CADA98BBD}" type="presParOf" srcId="{A3EEA0A2-6588-44E5-9A26-6E23B74FF205}" destId="{B4F8120B-570F-43C9-98A9-C45220B3E7D4}" srcOrd="1" destOrd="0" presId="urn:microsoft.com/office/officeart/2009/3/layout/FramedTextPicture"/>
    <dgm:cxn modelId="{D854DB91-E9F8-4FC7-B01F-9245A930B2E1}" type="presParOf" srcId="{A3EEA0A2-6588-44E5-9A26-6E23B74FF205}" destId="{F6588CD3-F8B0-42DC-BF75-7B6BE2773642}" srcOrd="2" destOrd="0" presId="urn:microsoft.com/office/officeart/2009/3/layout/FramedTextPicture"/>
    <dgm:cxn modelId="{0E8A0B68-7DAA-400E-9F66-A487A5E0EBDB}" type="presParOf" srcId="{A3EEA0A2-6588-44E5-9A26-6E23B74FF205}" destId="{3343AFAC-B19A-4C45-810C-8826621EDE23}" srcOrd="3" destOrd="0" presId="urn:microsoft.com/office/officeart/2009/3/layout/FramedTextPicture"/>
    <dgm:cxn modelId="{DDC43B5E-6B25-4CB7-B39C-805A3304EC11}" type="presParOf" srcId="{A3EEA0A2-6588-44E5-9A26-6E23B74FF205}" destId="{B3B6B97B-7BD5-4EFA-A284-9EB8578DDC91}" srcOrd="4" destOrd="0" presId="urn:microsoft.com/office/officeart/2009/3/layout/FramedTextPicture"/>
    <dgm:cxn modelId="{ADFC0FFC-A8EF-4CB5-8E95-736B6A7AB364}" type="presParOf" srcId="{A3EEA0A2-6588-44E5-9A26-6E23B74FF205}" destId="{49DE3C65-FA91-4DE1-ADC6-2B8CDB156509}" srcOrd="5" destOrd="0" presId="urn:microsoft.com/office/officeart/2009/3/layout/FramedText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8D944F-B2C4-4EE5-B49E-A6343923399A}" type="doc">
      <dgm:prSet loTypeId="urn:microsoft.com/office/officeart/2005/8/layout/StepDownProcess" loCatId="process" qsTypeId="urn:microsoft.com/office/officeart/2005/8/quickstyle/simple5" qsCatId="simple" csTypeId="urn:microsoft.com/office/officeart/2005/8/colors/colorful1" csCatId="colorful" phldr="1"/>
      <dgm:spPr/>
      <dgm:t>
        <a:bodyPr/>
        <a:lstStyle/>
        <a:p>
          <a:endParaRPr lang="en-US"/>
        </a:p>
      </dgm:t>
    </dgm:pt>
    <dgm:pt modelId="{BFAE5579-7A74-42AD-9517-3FF3C6C4FEB9}">
      <dgm:prSet phldrT="[Text]"/>
      <dgm:spPr/>
      <dgm:t>
        <a:bodyPr/>
        <a:lstStyle/>
        <a:p>
          <a:r>
            <a:rPr lang="en-US" dirty="0" smtClean="0"/>
            <a:t>ARIMA MODEL</a:t>
          </a:r>
          <a:endParaRPr lang="en-US" dirty="0"/>
        </a:p>
      </dgm:t>
    </dgm:pt>
    <dgm:pt modelId="{5624AF94-203B-4D47-A644-D5394E100DCF}" type="parTrans" cxnId="{4DA44D19-0CE8-450C-8A98-7F59B9D2E114}">
      <dgm:prSet/>
      <dgm:spPr/>
      <dgm:t>
        <a:bodyPr/>
        <a:lstStyle/>
        <a:p>
          <a:endParaRPr lang="en-US"/>
        </a:p>
      </dgm:t>
    </dgm:pt>
    <dgm:pt modelId="{65F3455B-1C87-4578-AD27-D0D067C07635}" type="sibTrans" cxnId="{4DA44D19-0CE8-450C-8A98-7F59B9D2E114}">
      <dgm:prSet/>
      <dgm:spPr/>
      <dgm:t>
        <a:bodyPr/>
        <a:lstStyle/>
        <a:p>
          <a:endParaRPr lang="en-US"/>
        </a:p>
      </dgm:t>
    </dgm:pt>
    <dgm:pt modelId="{C871F061-9968-443B-B103-105C758B2FFA}">
      <dgm:prSet phldrT="[Text]" custT="1"/>
      <dgm:spPr/>
      <dgm:t>
        <a:bodyPr/>
        <a:lstStyle/>
        <a:p>
          <a:r>
            <a:rPr lang="en-US" sz="1600" b="1" dirty="0" smtClean="0">
              <a:latin typeface="Times New Roman" panose="02020603050405020304" pitchFamily="18" charset="0"/>
              <a:cs typeface="Times New Roman" panose="02020603050405020304" pitchFamily="18" charset="0"/>
            </a:rPr>
            <a:t>Building Base Model using Univariate Analysis</a:t>
          </a:r>
          <a:endParaRPr lang="en-US" sz="1600" b="1" dirty="0">
            <a:latin typeface="Times New Roman" panose="02020603050405020304" pitchFamily="18" charset="0"/>
            <a:cs typeface="Times New Roman" panose="02020603050405020304" pitchFamily="18" charset="0"/>
          </a:endParaRPr>
        </a:p>
      </dgm:t>
    </dgm:pt>
    <dgm:pt modelId="{567BCB44-0F05-4139-97F6-C6776304B36A}" type="parTrans" cxnId="{7FA9C6C4-87DA-4BA1-89A9-6A17C8820F02}">
      <dgm:prSet/>
      <dgm:spPr/>
      <dgm:t>
        <a:bodyPr/>
        <a:lstStyle/>
        <a:p>
          <a:endParaRPr lang="en-US"/>
        </a:p>
      </dgm:t>
    </dgm:pt>
    <dgm:pt modelId="{7B8F5052-B817-4D5A-9839-C6A6DA928008}" type="sibTrans" cxnId="{7FA9C6C4-87DA-4BA1-89A9-6A17C8820F02}">
      <dgm:prSet/>
      <dgm:spPr/>
      <dgm:t>
        <a:bodyPr/>
        <a:lstStyle/>
        <a:p>
          <a:endParaRPr lang="en-US"/>
        </a:p>
      </dgm:t>
    </dgm:pt>
    <dgm:pt modelId="{0FA23043-2F7D-4B78-8DFA-383E288B9E90}">
      <dgm:prSet phldrT="[Text]"/>
      <dgm:spPr/>
      <dgm:t>
        <a:bodyPr/>
        <a:lstStyle/>
        <a:p>
          <a:r>
            <a:rPr lang="en-US" dirty="0" smtClean="0"/>
            <a:t>AUTO ARIMA</a:t>
          </a:r>
          <a:endParaRPr lang="en-US" dirty="0"/>
        </a:p>
      </dgm:t>
    </dgm:pt>
    <dgm:pt modelId="{61E4AB7B-81C6-4697-922E-09F2ECA5A33F}" type="parTrans" cxnId="{48D675C9-BC1D-40AA-A4E3-F0B1609F75E8}">
      <dgm:prSet/>
      <dgm:spPr/>
      <dgm:t>
        <a:bodyPr/>
        <a:lstStyle/>
        <a:p>
          <a:endParaRPr lang="en-US"/>
        </a:p>
      </dgm:t>
    </dgm:pt>
    <dgm:pt modelId="{5831790F-CBC8-4619-93D0-097777D3E21A}" type="sibTrans" cxnId="{48D675C9-BC1D-40AA-A4E3-F0B1609F75E8}">
      <dgm:prSet/>
      <dgm:spPr/>
      <dgm:t>
        <a:bodyPr/>
        <a:lstStyle/>
        <a:p>
          <a:endParaRPr lang="en-US"/>
        </a:p>
      </dgm:t>
    </dgm:pt>
    <dgm:pt modelId="{D58DB791-4C59-4EBE-A3D4-0F3A9B70F977}">
      <dgm:prSet phldrT="[Text]" custT="1"/>
      <dgm:spPr/>
      <dgm:t>
        <a:bodyPr/>
        <a:lstStyle/>
        <a:p>
          <a:r>
            <a:rPr lang="en-US" sz="1600" b="1" dirty="0" smtClean="0">
              <a:latin typeface="Times New Roman" panose="02020603050405020304" pitchFamily="18" charset="0"/>
              <a:cs typeface="Times New Roman" panose="02020603050405020304" pitchFamily="18" charset="0"/>
            </a:rPr>
            <a:t>Feature Extraction and automatically builds ARIMA MODEL for univariate analysis</a:t>
          </a:r>
          <a:endParaRPr lang="en-US" sz="1600" b="1" dirty="0">
            <a:latin typeface="Times New Roman" panose="02020603050405020304" pitchFamily="18" charset="0"/>
            <a:cs typeface="Times New Roman" panose="02020603050405020304" pitchFamily="18" charset="0"/>
          </a:endParaRPr>
        </a:p>
      </dgm:t>
    </dgm:pt>
    <dgm:pt modelId="{9A7B1E45-2796-4887-95FC-15BA772850C3}" type="parTrans" cxnId="{F0D84C4D-3131-402F-BAEB-F61627C08473}">
      <dgm:prSet/>
      <dgm:spPr/>
      <dgm:t>
        <a:bodyPr/>
        <a:lstStyle/>
        <a:p>
          <a:endParaRPr lang="en-US"/>
        </a:p>
      </dgm:t>
    </dgm:pt>
    <dgm:pt modelId="{A833C88A-F463-4F0C-8E4B-A3973A6C4155}" type="sibTrans" cxnId="{F0D84C4D-3131-402F-BAEB-F61627C08473}">
      <dgm:prSet/>
      <dgm:spPr/>
      <dgm:t>
        <a:bodyPr/>
        <a:lstStyle/>
        <a:p>
          <a:endParaRPr lang="en-US"/>
        </a:p>
      </dgm:t>
    </dgm:pt>
    <dgm:pt modelId="{EB439E3A-3F54-41A6-A04D-F6D23AF0C834}">
      <dgm:prSet phldrT="[Text]"/>
      <dgm:spPr/>
      <dgm:t>
        <a:bodyPr/>
        <a:lstStyle/>
        <a:p>
          <a:r>
            <a:rPr lang="en-US" dirty="0" smtClean="0"/>
            <a:t>VAR(Vector Auto Regression)</a:t>
          </a:r>
        </a:p>
        <a:p>
          <a:r>
            <a:rPr lang="en-US" dirty="0" smtClean="0"/>
            <a:t>LSTM</a:t>
          </a:r>
        </a:p>
        <a:p>
          <a:r>
            <a:rPr lang="en-US" dirty="0" smtClean="0"/>
            <a:t>(Long Short Term Memory)</a:t>
          </a:r>
          <a:endParaRPr lang="en-US" dirty="0"/>
        </a:p>
      </dgm:t>
    </dgm:pt>
    <dgm:pt modelId="{F4D40E1D-DD69-451F-8DEF-A8BA2ED1545C}" type="parTrans" cxnId="{5072F498-AFA0-4C1B-A41D-F395F029585C}">
      <dgm:prSet/>
      <dgm:spPr/>
      <dgm:t>
        <a:bodyPr/>
        <a:lstStyle/>
        <a:p>
          <a:endParaRPr lang="en-US"/>
        </a:p>
      </dgm:t>
    </dgm:pt>
    <dgm:pt modelId="{49FB472D-56F5-4127-A885-2D859E5D9F97}" type="sibTrans" cxnId="{5072F498-AFA0-4C1B-A41D-F395F029585C}">
      <dgm:prSet/>
      <dgm:spPr/>
      <dgm:t>
        <a:bodyPr/>
        <a:lstStyle/>
        <a:p>
          <a:endParaRPr lang="en-US"/>
        </a:p>
      </dgm:t>
    </dgm:pt>
    <dgm:pt modelId="{5619FCD4-37B5-4E25-AE41-C0F2E7BA6A38}">
      <dgm:prSet phldrT="[Text]" custT="1"/>
      <dgm:spPr/>
      <dgm:t>
        <a:bodyPr/>
        <a:lstStyle/>
        <a:p>
          <a:r>
            <a:rPr lang="en-US" sz="1600" b="1" dirty="0" smtClean="0">
              <a:latin typeface="Times New Roman" panose="02020603050405020304" pitchFamily="18" charset="0"/>
              <a:cs typeface="Times New Roman" panose="02020603050405020304" pitchFamily="18" charset="0"/>
            </a:rPr>
            <a:t>Multivariate Analysis of the variables to predict the AQI</a:t>
          </a:r>
          <a:endParaRPr lang="en-US" sz="1600" b="1" dirty="0">
            <a:latin typeface="Times New Roman" panose="02020603050405020304" pitchFamily="18" charset="0"/>
            <a:cs typeface="Times New Roman" panose="02020603050405020304" pitchFamily="18" charset="0"/>
          </a:endParaRPr>
        </a:p>
      </dgm:t>
    </dgm:pt>
    <dgm:pt modelId="{5D5F5F4E-ACE6-475C-B728-BFAAFABE8543}" type="parTrans" cxnId="{CC58A7DE-ADED-4EAC-9AA7-D6A3A2DAE161}">
      <dgm:prSet/>
      <dgm:spPr/>
      <dgm:t>
        <a:bodyPr/>
        <a:lstStyle/>
        <a:p>
          <a:endParaRPr lang="en-US"/>
        </a:p>
      </dgm:t>
    </dgm:pt>
    <dgm:pt modelId="{F128F408-C6CC-440E-8922-336346281753}" type="sibTrans" cxnId="{CC58A7DE-ADED-4EAC-9AA7-D6A3A2DAE161}">
      <dgm:prSet/>
      <dgm:spPr/>
      <dgm:t>
        <a:bodyPr/>
        <a:lstStyle/>
        <a:p>
          <a:endParaRPr lang="en-US"/>
        </a:p>
      </dgm:t>
    </dgm:pt>
    <dgm:pt modelId="{ABCACD0C-09FA-4D6A-BFFC-0982A883BFC9}" type="pres">
      <dgm:prSet presAssocID="{248D944F-B2C4-4EE5-B49E-A6343923399A}" presName="rootnode" presStyleCnt="0">
        <dgm:presLayoutVars>
          <dgm:chMax/>
          <dgm:chPref/>
          <dgm:dir/>
          <dgm:animLvl val="lvl"/>
        </dgm:presLayoutVars>
      </dgm:prSet>
      <dgm:spPr/>
      <dgm:t>
        <a:bodyPr/>
        <a:lstStyle/>
        <a:p>
          <a:endParaRPr lang="en-IN"/>
        </a:p>
      </dgm:t>
    </dgm:pt>
    <dgm:pt modelId="{04B826C6-2353-4B46-B5C1-FF42D3EB8AC1}" type="pres">
      <dgm:prSet presAssocID="{BFAE5579-7A74-42AD-9517-3FF3C6C4FEB9}" presName="composite" presStyleCnt="0"/>
      <dgm:spPr/>
    </dgm:pt>
    <dgm:pt modelId="{5B2FF06E-D33D-4ADB-ABC1-9A1CB671A892}" type="pres">
      <dgm:prSet presAssocID="{BFAE5579-7A74-42AD-9517-3FF3C6C4FEB9}" presName="bentUpArrow1" presStyleLbl="alignImgPlace1" presStyleIdx="0" presStyleCnt="2" custLinFactNeighborY="0"/>
      <dgm:spPr/>
    </dgm:pt>
    <dgm:pt modelId="{6223AA67-0E51-454A-BE12-24C7B426B884}" type="pres">
      <dgm:prSet presAssocID="{BFAE5579-7A74-42AD-9517-3FF3C6C4FEB9}" presName="ParentText" presStyleLbl="node1" presStyleIdx="0" presStyleCnt="3">
        <dgm:presLayoutVars>
          <dgm:chMax val="1"/>
          <dgm:chPref val="1"/>
          <dgm:bulletEnabled val="1"/>
        </dgm:presLayoutVars>
      </dgm:prSet>
      <dgm:spPr/>
      <dgm:t>
        <a:bodyPr/>
        <a:lstStyle/>
        <a:p>
          <a:endParaRPr lang="en-IN"/>
        </a:p>
      </dgm:t>
    </dgm:pt>
    <dgm:pt modelId="{BBAD11A3-37D2-4B1C-866F-32EADFEA71FA}" type="pres">
      <dgm:prSet presAssocID="{BFAE5579-7A74-42AD-9517-3FF3C6C4FEB9}" presName="ChildText" presStyleLbl="revTx" presStyleIdx="0" presStyleCnt="3">
        <dgm:presLayoutVars>
          <dgm:chMax val="0"/>
          <dgm:chPref val="0"/>
          <dgm:bulletEnabled val="1"/>
        </dgm:presLayoutVars>
      </dgm:prSet>
      <dgm:spPr/>
      <dgm:t>
        <a:bodyPr/>
        <a:lstStyle/>
        <a:p>
          <a:endParaRPr lang="en-US"/>
        </a:p>
      </dgm:t>
    </dgm:pt>
    <dgm:pt modelId="{C4F7012F-19A5-412F-912F-886ACE83380E}" type="pres">
      <dgm:prSet presAssocID="{65F3455B-1C87-4578-AD27-D0D067C07635}" presName="sibTrans" presStyleCnt="0"/>
      <dgm:spPr/>
    </dgm:pt>
    <dgm:pt modelId="{5335073D-900E-4B14-895E-90AD2E876589}" type="pres">
      <dgm:prSet presAssocID="{0FA23043-2F7D-4B78-8DFA-383E288B9E90}" presName="composite" presStyleCnt="0"/>
      <dgm:spPr/>
    </dgm:pt>
    <dgm:pt modelId="{D175F7E9-0827-4943-8052-4185920EEE89}" type="pres">
      <dgm:prSet presAssocID="{0FA23043-2F7D-4B78-8DFA-383E288B9E90}" presName="bentUpArrow1" presStyleLbl="alignImgPlace1" presStyleIdx="1" presStyleCnt="2"/>
      <dgm:spPr/>
    </dgm:pt>
    <dgm:pt modelId="{9FB9B829-46DA-413E-B3EB-AA9E0AE50C75}" type="pres">
      <dgm:prSet presAssocID="{0FA23043-2F7D-4B78-8DFA-383E288B9E90}" presName="ParentText" presStyleLbl="node1" presStyleIdx="1" presStyleCnt="3" custLinFactNeighborX="-4188" custLinFactNeighborY="1994">
        <dgm:presLayoutVars>
          <dgm:chMax val="1"/>
          <dgm:chPref val="1"/>
          <dgm:bulletEnabled val="1"/>
        </dgm:presLayoutVars>
      </dgm:prSet>
      <dgm:spPr/>
      <dgm:t>
        <a:bodyPr/>
        <a:lstStyle/>
        <a:p>
          <a:endParaRPr lang="en-IN"/>
        </a:p>
      </dgm:t>
    </dgm:pt>
    <dgm:pt modelId="{E26BE70C-BFD8-476F-BFD4-6AA61D365D30}" type="pres">
      <dgm:prSet presAssocID="{0FA23043-2F7D-4B78-8DFA-383E288B9E90}" presName="ChildText" presStyleLbl="revTx" presStyleIdx="1" presStyleCnt="3" custScaleX="115454" custScaleY="116919">
        <dgm:presLayoutVars>
          <dgm:chMax val="0"/>
          <dgm:chPref val="0"/>
          <dgm:bulletEnabled val="1"/>
        </dgm:presLayoutVars>
      </dgm:prSet>
      <dgm:spPr/>
      <dgm:t>
        <a:bodyPr/>
        <a:lstStyle/>
        <a:p>
          <a:endParaRPr lang="en-US"/>
        </a:p>
      </dgm:t>
    </dgm:pt>
    <dgm:pt modelId="{9EC58DE3-E018-4553-B5B1-06DA16BB742E}" type="pres">
      <dgm:prSet presAssocID="{5831790F-CBC8-4619-93D0-097777D3E21A}" presName="sibTrans" presStyleCnt="0"/>
      <dgm:spPr/>
    </dgm:pt>
    <dgm:pt modelId="{7E147A09-190B-4B21-AF4C-449DDFD9160F}" type="pres">
      <dgm:prSet presAssocID="{EB439E3A-3F54-41A6-A04D-F6D23AF0C834}" presName="composite" presStyleCnt="0"/>
      <dgm:spPr/>
    </dgm:pt>
    <dgm:pt modelId="{517F2DFB-F64E-410A-BF97-961D3DC8E3DA}" type="pres">
      <dgm:prSet presAssocID="{EB439E3A-3F54-41A6-A04D-F6D23AF0C834}" presName="ParentText" presStyleLbl="node1" presStyleIdx="2" presStyleCnt="3">
        <dgm:presLayoutVars>
          <dgm:chMax val="1"/>
          <dgm:chPref val="1"/>
          <dgm:bulletEnabled val="1"/>
        </dgm:presLayoutVars>
      </dgm:prSet>
      <dgm:spPr/>
      <dgm:t>
        <a:bodyPr/>
        <a:lstStyle/>
        <a:p>
          <a:endParaRPr lang="en-US"/>
        </a:p>
      </dgm:t>
    </dgm:pt>
    <dgm:pt modelId="{8D02B712-818D-464F-8C4C-5014F8B1C0C6}" type="pres">
      <dgm:prSet presAssocID="{EB439E3A-3F54-41A6-A04D-F6D23AF0C834}" presName="FinalChildText" presStyleLbl="revTx" presStyleIdx="2" presStyleCnt="3">
        <dgm:presLayoutVars>
          <dgm:chMax val="0"/>
          <dgm:chPref val="0"/>
          <dgm:bulletEnabled val="1"/>
        </dgm:presLayoutVars>
      </dgm:prSet>
      <dgm:spPr/>
      <dgm:t>
        <a:bodyPr/>
        <a:lstStyle/>
        <a:p>
          <a:endParaRPr lang="en-US"/>
        </a:p>
      </dgm:t>
    </dgm:pt>
  </dgm:ptLst>
  <dgm:cxnLst>
    <dgm:cxn modelId="{0EFCD409-34F8-478C-BFEC-843191E02976}" type="presOf" srcId="{0FA23043-2F7D-4B78-8DFA-383E288B9E90}" destId="{9FB9B829-46DA-413E-B3EB-AA9E0AE50C75}" srcOrd="0" destOrd="0" presId="urn:microsoft.com/office/officeart/2005/8/layout/StepDownProcess"/>
    <dgm:cxn modelId="{DA1B62D0-F957-479B-B87B-C47A4B05436A}" type="presOf" srcId="{248D944F-B2C4-4EE5-B49E-A6343923399A}" destId="{ABCACD0C-09FA-4D6A-BFFC-0982A883BFC9}" srcOrd="0" destOrd="0" presId="urn:microsoft.com/office/officeart/2005/8/layout/StepDownProcess"/>
    <dgm:cxn modelId="{340B8FC9-0194-4DB9-A5CF-95C882769D1B}" type="presOf" srcId="{EB439E3A-3F54-41A6-A04D-F6D23AF0C834}" destId="{517F2DFB-F64E-410A-BF97-961D3DC8E3DA}" srcOrd="0" destOrd="0" presId="urn:microsoft.com/office/officeart/2005/8/layout/StepDownProcess"/>
    <dgm:cxn modelId="{F01E0E52-5D94-4DE7-BBE0-366B111B9B42}" type="presOf" srcId="{5619FCD4-37B5-4E25-AE41-C0F2E7BA6A38}" destId="{8D02B712-818D-464F-8C4C-5014F8B1C0C6}" srcOrd="0" destOrd="0" presId="urn:microsoft.com/office/officeart/2005/8/layout/StepDownProcess"/>
    <dgm:cxn modelId="{14E5DFB6-12D8-41D5-986A-13EF2AB172B1}" type="presOf" srcId="{D58DB791-4C59-4EBE-A3D4-0F3A9B70F977}" destId="{E26BE70C-BFD8-476F-BFD4-6AA61D365D30}" srcOrd="0" destOrd="0" presId="urn:microsoft.com/office/officeart/2005/8/layout/StepDownProcess"/>
    <dgm:cxn modelId="{7FA9C6C4-87DA-4BA1-89A9-6A17C8820F02}" srcId="{BFAE5579-7A74-42AD-9517-3FF3C6C4FEB9}" destId="{C871F061-9968-443B-B103-105C758B2FFA}" srcOrd="0" destOrd="0" parTransId="{567BCB44-0F05-4139-97F6-C6776304B36A}" sibTransId="{7B8F5052-B817-4D5A-9839-C6A6DA928008}"/>
    <dgm:cxn modelId="{CC58A7DE-ADED-4EAC-9AA7-D6A3A2DAE161}" srcId="{EB439E3A-3F54-41A6-A04D-F6D23AF0C834}" destId="{5619FCD4-37B5-4E25-AE41-C0F2E7BA6A38}" srcOrd="0" destOrd="0" parTransId="{5D5F5F4E-ACE6-475C-B728-BFAAFABE8543}" sibTransId="{F128F408-C6CC-440E-8922-336346281753}"/>
    <dgm:cxn modelId="{F0D84C4D-3131-402F-BAEB-F61627C08473}" srcId="{0FA23043-2F7D-4B78-8DFA-383E288B9E90}" destId="{D58DB791-4C59-4EBE-A3D4-0F3A9B70F977}" srcOrd="0" destOrd="0" parTransId="{9A7B1E45-2796-4887-95FC-15BA772850C3}" sibTransId="{A833C88A-F463-4F0C-8E4B-A3973A6C4155}"/>
    <dgm:cxn modelId="{48D675C9-BC1D-40AA-A4E3-F0B1609F75E8}" srcId="{248D944F-B2C4-4EE5-B49E-A6343923399A}" destId="{0FA23043-2F7D-4B78-8DFA-383E288B9E90}" srcOrd="1" destOrd="0" parTransId="{61E4AB7B-81C6-4697-922E-09F2ECA5A33F}" sibTransId="{5831790F-CBC8-4619-93D0-097777D3E21A}"/>
    <dgm:cxn modelId="{4A3817C2-7B6F-4302-A662-E51590E691B8}" type="presOf" srcId="{C871F061-9968-443B-B103-105C758B2FFA}" destId="{BBAD11A3-37D2-4B1C-866F-32EADFEA71FA}" srcOrd="0" destOrd="0" presId="urn:microsoft.com/office/officeart/2005/8/layout/StepDownProcess"/>
    <dgm:cxn modelId="{5072F498-AFA0-4C1B-A41D-F395F029585C}" srcId="{248D944F-B2C4-4EE5-B49E-A6343923399A}" destId="{EB439E3A-3F54-41A6-A04D-F6D23AF0C834}" srcOrd="2" destOrd="0" parTransId="{F4D40E1D-DD69-451F-8DEF-A8BA2ED1545C}" sibTransId="{49FB472D-56F5-4127-A885-2D859E5D9F97}"/>
    <dgm:cxn modelId="{4DA44D19-0CE8-450C-8A98-7F59B9D2E114}" srcId="{248D944F-B2C4-4EE5-B49E-A6343923399A}" destId="{BFAE5579-7A74-42AD-9517-3FF3C6C4FEB9}" srcOrd="0" destOrd="0" parTransId="{5624AF94-203B-4D47-A644-D5394E100DCF}" sibTransId="{65F3455B-1C87-4578-AD27-D0D067C07635}"/>
    <dgm:cxn modelId="{38C40ECF-3289-4D17-9B70-078EAA303621}" type="presOf" srcId="{BFAE5579-7A74-42AD-9517-3FF3C6C4FEB9}" destId="{6223AA67-0E51-454A-BE12-24C7B426B884}" srcOrd="0" destOrd="0" presId="urn:microsoft.com/office/officeart/2005/8/layout/StepDownProcess"/>
    <dgm:cxn modelId="{904E503A-8861-48B2-8411-49EB2FC4E61C}" type="presParOf" srcId="{ABCACD0C-09FA-4D6A-BFFC-0982A883BFC9}" destId="{04B826C6-2353-4B46-B5C1-FF42D3EB8AC1}" srcOrd="0" destOrd="0" presId="urn:microsoft.com/office/officeart/2005/8/layout/StepDownProcess"/>
    <dgm:cxn modelId="{A0976005-BEEF-4D32-8701-985BA741D3E8}" type="presParOf" srcId="{04B826C6-2353-4B46-B5C1-FF42D3EB8AC1}" destId="{5B2FF06E-D33D-4ADB-ABC1-9A1CB671A892}" srcOrd="0" destOrd="0" presId="urn:microsoft.com/office/officeart/2005/8/layout/StepDownProcess"/>
    <dgm:cxn modelId="{23F45C4B-CC44-4874-9282-B29B0E4BA337}" type="presParOf" srcId="{04B826C6-2353-4B46-B5C1-FF42D3EB8AC1}" destId="{6223AA67-0E51-454A-BE12-24C7B426B884}" srcOrd="1" destOrd="0" presId="urn:microsoft.com/office/officeart/2005/8/layout/StepDownProcess"/>
    <dgm:cxn modelId="{E23F1DA8-9B94-4657-82A6-C5B708D93937}" type="presParOf" srcId="{04B826C6-2353-4B46-B5C1-FF42D3EB8AC1}" destId="{BBAD11A3-37D2-4B1C-866F-32EADFEA71FA}" srcOrd="2" destOrd="0" presId="urn:microsoft.com/office/officeart/2005/8/layout/StepDownProcess"/>
    <dgm:cxn modelId="{B4A8C162-ECDF-4753-A97C-356F3AA49138}" type="presParOf" srcId="{ABCACD0C-09FA-4D6A-BFFC-0982A883BFC9}" destId="{C4F7012F-19A5-412F-912F-886ACE83380E}" srcOrd="1" destOrd="0" presId="urn:microsoft.com/office/officeart/2005/8/layout/StepDownProcess"/>
    <dgm:cxn modelId="{2D926161-C613-40FB-B160-856B24B44DDB}" type="presParOf" srcId="{ABCACD0C-09FA-4D6A-BFFC-0982A883BFC9}" destId="{5335073D-900E-4B14-895E-90AD2E876589}" srcOrd="2" destOrd="0" presId="urn:microsoft.com/office/officeart/2005/8/layout/StepDownProcess"/>
    <dgm:cxn modelId="{FF5CE56B-E992-44F7-919C-DD72D57D3C89}" type="presParOf" srcId="{5335073D-900E-4B14-895E-90AD2E876589}" destId="{D175F7E9-0827-4943-8052-4185920EEE89}" srcOrd="0" destOrd="0" presId="urn:microsoft.com/office/officeart/2005/8/layout/StepDownProcess"/>
    <dgm:cxn modelId="{AF702933-92D8-4CD9-BACF-D59D8BCE9242}" type="presParOf" srcId="{5335073D-900E-4B14-895E-90AD2E876589}" destId="{9FB9B829-46DA-413E-B3EB-AA9E0AE50C75}" srcOrd="1" destOrd="0" presId="urn:microsoft.com/office/officeart/2005/8/layout/StepDownProcess"/>
    <dgm:cxn modelId="{24292068-9616-44E6-9964-4EBC0F3555D1}" type="presParOf" srcId="{5335073D-900E-4B14-895E-90AD2E876589}" destId="{E26BE70C-BFD8-476F-BFD4-6AA61D365D30}" srcOrd="2" destOrd="0" presId="urn:microsoft.com/office/officeart/2005/8/layout/StepDownProcess"/>
    <dgm:cxn modelId="{7C4987C7-70D2-49F9-883C-CDB11B297A30}" type="presParOf" srcId="{ABCACD0C-09FA-4D6A-BFFC-0982A883BFC9}" destId="{9EC58DE3-E018-4553-B5B1-06DA16BB742E}" srcOrd="3" destOrd="0" presId="urn:microsoft.com/office/officeart/2005/8/layout/StepDownProcess"/>
    <dgm:cxn modelId="{55108221-4BDD-44F6-8B0E-F4DD862C840D}" type="presParOf" srcId="{ABCACD0C-09FA-4D6A-BFFC-0982A883BFC9}" destId="{7E147A09-190B-4B21-AF4C-449DDFD9160F}" srcOrd="4" destOrd="0" presId="urn:microsoft.com/office/officeart/2005/8/layout/StepDownProcess"/>
    <dgm:cxn modelId="{65155074-666D-4EA4-A222-CB14C07356D9}" type="presParOf" srcId="{7E147A09-190B-4B21-AF4C-449DDFD9160F}" destId="{517F2DFB-F64E-410A-BF97-961D3DC8E3DA}" srcOrd="0" destOrd="0" presId="urn:microsoft.com/office/officeart/2005/8/layout/StepDownProcess"/>
    <dgm:cxn modelId="{7768A635-36C9-4132-8DFE-A1E14592C904}" type="presParOf" srcId="{7E147A09-190B-4B21-AF4C-449DDFD9160F}" destId="{8D02B712-818D-464F-8C4C-5014F8B1C0C6}"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6FF0CE-1C7A-4E08-BF30-4395B9361AB5}"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147E1852-6AEE-454C-A175-6501550F9E1D}">
      <dgm:prSet phldrT="[Text]" custT="1"/>
      <dgm:spPr/>
      <dgm:t>
        <a:bodyPr/>
        <a:lstStyle/>
        <a:p>
          <a:r>
            <a:rPr lang="en-US" sz="1600" dirty="0" smtClean="0">
              <a:latin typeface="Times New Roman" panose="02020603050405020304" pitchFamily="18" charset="0"/>
              <a:cs typeface="Times New Roman" panose="02020603050405020304" pitchFamily="18" charset="0"/>
            </a:rPr>
            <a:t>Reading and Understanding the Data Set</a:t>
          </a:r>
          <a:endParaRPr lang="en-US" sz="1600" dirty="0">
            <a:latin typeface="Times New Roman" panose="02020603050405020304" pitchFamily="18" charset="0"/>
            <a:cs typeface="Times New Roman" panose="02020603050405020304" pitchFamily="18" charset="0"/>
          </a:endParaRPr>
        </a:p>
      </dgm:t>
    </dgm:pt>
    <dgm:pt modelId="{8ED6FB2B-58CF-4FA8-B336-FCFD6F5E1C86}" type="parTrans" cxnId="{4856477C-25DB-4249-9DF4-32824D3C348D}">
      <dgm:prSet/>
      <dgm:spPr/>
      <dgm:t>
        <a:bodyPr/>
        <a:lstStyle/>
        <a:p>
          <a:endParaRPr lang="en-US"/>
        </a:p>
      </dgm:t>
    </dgm:pt>
    <dgm:pt modelId="{DD388473-44CC-48B9-BFA3-3333C0F6710C}" type="sibTrans" cxnId="{4856477C-25DB-4249-9DF4-32824D3C348D}">
      <dgm:prSet/>
      <dgm:spPr/>
      <dgm:t>
        <a:bodyPr/>
        <a:lstStyle/>
        <a:p>
          <a:endParaRPr lang="en-US"/>
        </a:p>
      </dgm:t>
    </dgm:pt>
    <dgm:pt modelId="{2D1AB2AE-4987-420F-97A1-14BBF5F9D97D}">
      <dgm:prSet phldrT="[Text]" custT="1"/>
      <dgm:spPr/>
      <dgm:t>
        <a:bodyPr/>
        <a:lstStyle/>
        <a:p>
          <a:r>
            <a:rPr lang="en-US" sz="1600" dirty="0" smtClean="0">
              <a:latin typeface="Times New Roman" panose="02020603050405020304" pitchFamily="18" charset="0"/>
              <a:cs typeface="Times New Roman" panose="02020603050405020304" pitchFamily="18" charset="0"/>
            </a:rPr>
            <a:t>Exploratory Data Analysis</a:t>
          </a:r>
        </a:p>
        <a:p>
          <a:r>
            <a:rPr lang="en-US" sz="1600" dirty="0" smtClean="0">
              <a:latin typeface="Times New Roman" panose="02020603050405020304" pitchFamily="18" charset="0"/>
              <a:cs typeface="Times New Roman" panose="02020603050405020304" pitchFamily="18" charset="0"/>
            </a:rPr>
            <a:t>(Imputing Null Values, Outlier Detection, </a:t>
          </a:r>
          <a:r>
            <a:rPr lang="en-US" sz="1600" dirty="0" err="1" smtClean="0">
              <a:latin typeface="Times New Roman" panose="02020603050405020304" pitchFamily="18" charset="0"/>
              <a:cs typeface="Times New Roman" panose="02020603050405020304" pitchFamily="18" charset="0"/>
            </a:rPr>
            <a:t>Visualisation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dgm:t>
    </dgm:pt>
    <dgm:pt modelId="{412C6ECD-41C5-4364-89DA-9F2C666D45E4}" type="parTrans" cxnId="{CE00E9D6-6F2A-4589-959C-81066E42B2BA}">
      <dgm:prSet/>
      <dgm:spPr/>
      <dgm:t>
        <a:bodyPr/>
        <a:lstStyle/>
        <a:p>
          <a:endParaRPr lang="en-US"/>
        </a:p>
      </dgm:t>
    </dgm:pt>
    <dgm:pt modelId="{AC1E5BD0-4493-4B21-8F4C-6AE80958235F}" type="sibTrans" cxnId="{CE00E9D6-6F2A-4589-959C-81066E42B2BA}">
      <dgm:prSet/>
      <dgm:spPr/>
      <dgm:t>
        <a:bodyPr/>
        <a:lstStyle/>
        <a:p>
          <a:endParaRPr lang="en-US"/>
        </a:p>
      </dgm:t>
    </dgm:pt>
    <dgm:pt modelId="{382E4EB3-0627-42A2-92D3-3C125D7A7D19}">
      <dgm:prSet phldrT="[Text]" custT="1"/>
      <dgm:spPr/>
      <dgm:t>
        <a:bodyPr/>
        <a:lstStyle/>
        <a:p>
          <a:r>
            <a:rPr lang="en-US" sz="1600" dirty="0" smtClean="0">
              <a:latin typeface="Times New Roman" panose="02020603050405020304" pitchFamily="18" charset="0"/>
              <a:cs typeface="Times New Roman" panose="02020603050405020304" pitchFamily="18" charset="0"/>
            </a:rPr>
            <a:t>Building a base model using ARIMA and finding the least AIC Values</a:t>
          </a:r>
          <a:endParaRPr lang="en-US" sz="1600" dirty="0">
            <a:latin typeface="Times New Roman" panose="02020603050405020304" pitchFamily="18" charset="0"/>
            <a:cs typeface="Times New Roman" panose="02020603050405020304" pitchFamily="18" charset="0"/>
          </a:endParaRPr>
        </a:p>
      </dgm:t>
    </dgm:pt>
    <dgm:pt modelId="{F55ACB68-75C8-47F6-8DB5-CDE08B75BE14}" type="parTrans" cxnId="{E51E4D95-309D-4B8D-8A1D-E2543F8C6826}">
      <dgm:prSet/>
      <dgm:spPr/>
      <dgm:t>
        <a:bodyPr/>
        <a:lstStyle/>
        <a:p>
          <a:endParaRPr lang="en-US"/>
        </a:p>
      </dgm:t>
    </dgm:pt>
    <dgm:pt modelId="{9921670F-304F-4CF0-AD79-467DF8EF4FB6}" type="sibTrans" cxnId="{E51E4D95-309D-4B8D-8A1D-E2543F8C6826}">
      <dgm:prSet/>
      <dgm:spPr/>
      <dgm:t>
        <a:bodyPr/>
        <a:lstStyle/>
        <a:p>
          <a:endParaRPr lang="en-US"/>
        </a:p>
      </dgm:t>
    </dgm:pt>
    <dgm:pt modelId="{626E3F53-D7F2-4DBF-ADC5-A4B5066CBE81}">
      <dgm:prSet phldrT="[Text]" custT="1"/>
      <dgm:spPr/>
      <dgm:t>
        <a:bodyPr/>
        <a:lstStyle/>
        <a:p>
          <a:r>
            <a:rPr lang="en-US" sz="1800" dirty="0" smtClean="0">
              <a:latin typeface="Times New Roman" panose="02020603050405020304" pitchFamily="18" charset="0"/>
              <a:cs typeface="Times New Roman" panose="02020603050405020304" pitchFamily="18" charset="0"/>
            </a:rPr>
            <a:t>Building a model using Auto ARIMA and finding the order which gives the least AIC Value</a:t>
          </a:r>
          <a:endParaRPr lang="en-US" sz="1800" dirty="0">
            <a:latin typeface="Times New Roman" panose="02020603050405020304" pitchFamily="18" charset="0"/>
            <a:cs typeface="Times New Roman" panose="02020603050405020304" pitchFamily="18" charset="0"/>
          </a:endParaRPr>
        </a:p>
      </dgm:t>
    </dgm:pt>
    <dgm:pt modelId="{5A345BDD-F30A-48E6-8407-A12BF260FB10}" type="parTrans" cxnId="{6618C210-B6E4-401A-8ED8-D24D6DCDBDD4}">
      <dgm:prSet/>
      <dgm:spPr/>
      <dgm:t>
        <a:bodyPr/>
        <a:lstStyle/>
        <a:p>
          <a:endParaRPr lang="en-US"/>
        </a:p>
      </dgm:t>
    </dgm:pt>
    <dgm:pt modelId="{9A95FAE6-5350-4244-A59F-B2F58CAB9C68}" type="sibTrans" cxnId="{6618C210-B6E4-401A-8ED8-D24D6DCDBDD4}">
      <dgm:prSet/>
      <dgm:spPr/>
      <dgm:t>
        <a:bodyPr/>
        <a:lstStyle/>
        <a:p>
          <a:endParaRPr lang="en-US"/>
        </a:p>
      </dgm:t>
    </dgm:pt>
    <dgm:pt modelId="{B90C4FBB-C714-4D7F-A562-C411528F34A0}">
      <dgm:prSet phldrT="[Text]" custT="1"/>
      <dgm:spPr/>
      <dgm:t>
        <a:bodyPr/>
        <a:lstStyle/>
        <a:p>
          <a:r>
            <a:rPr lang="en-US" sz="1800" dirty="0" smtClean="0">
              <a:latin typeface="Times New Roman" panose="02020603050405020304" pitchFamily="18" charset="0"/>
              <a:cs typeface="Times New Roman" panose="02020603050405020304" pitchFamily="18" charset="0"/>
            </a:rPr>
            <a:t>Improving the RMSE and MAPE using SARIMAX, VAR and LSTM for month, week, day wise predictions.</a:t>
          </a:r>
          <a:endParaRPr lang="en-US" sz="1800" dirty="0">
            <a:latin typeface="Times New Roman" panose="02020603050405020304" pitchFamily="18" charset="0"/>
            <a:cs typeface="Times New Roman" panose="02020603050405020304" pitchFamily="18" charset="0"/>
          </a:endParaRPr>
        </a:p>
      </dgm:t>
    </dgm:pt>
    <dgm:pt modelId="{F56ADEB7-E08B-4CB7-9438-FFF7B35B9312}" type="parTrans" cxnId="{3720883B-4E22-43A1-87AA-DFD77AE53EFC}">
      <dgm:prSet/>
      <dgm:spPr/>
      <dgm:t>
        <a:bodyPr/>
        <a:lstStyle/>
        <a:p>
          <a:endParaRPr lang="en-US"/>
        </a:p>
      </dgm:t>
    </dgm:pt>
    <dgm:pt modelId="{719B6DCA-8C64-44B4-8322-A3054E0EB1A0}" type="sibTrans" cxnId="{3720883B-4E22-43A1-87AA-DFD77AE53EFC}">
      <dgm:prSet/>
      <dgm:spPr/>
      <dgm:t>
        <a:bodyPr/>
        <a:lstStyle/>
        <a:p>
          <a:endParaRPr lang="en-US"/>
        </a:p>
      </dgm:t>
    </dgm:pt>
    <dgm:pt modelId="{503C8A5F-4F96-4707-952D-E3D35E109331}" type="pres">
      <dgm:prSet presAssocID="{F96FF0CE-1C7A-4E08-BF30-4395B9361AB5}" presName="Name0" presStyleCnt="0">
        <dgm:presLayoutVars>
          <dgm:dir/>
          <dgm:resizeHandles val="exact"/>
        </dgm:presLayoutVars>
      </dgm:prSet>
      <dgm:spPr/>
      <dgm:t>
        <a:bodyPr/>
        <a:lstStyle/>
        <a:p>
          <a:endParaRPr lang="en-IN"/>
        </a:p>
      </dgm:t>
    </dgm:pt>
    <dgm:pt modelId="{DC0C9145-49E9-458D-9D7E-F86E985D5CEE}" type="pres">
      <dgm:prSet presAssocID="{147E1852-6AEE-454C-A175-6501550F9E1D}" presName="node" presStyleLbl="node1" presStyleIdx="0" presStyleCnt="5">
        <dgm:presLayoutVars>
          <dgm:bulletEnabled val="1"/>
        </dgm:presLayoutVars>
      </dgm:prSet>
      <dgm:spPr/>
      <dgm:t>
        <a:bodyPr/>
        <a:lstStyle/>
        <a:p>
          <a:endParaRPr lang="en-US"/>
        </a:p>
      </dgm:t>
    </dgm:pt>
    <dgm:pt modelId="{07745215-AEFA-4A32-857E-51FA869EED83}" type="pres">
      <dgm:prSet presAssocID="{DD388473-44CC-48B9-BFA3-3333C0F6710C}" presName="sibTrans" presStyleLbl="sibTrans1D1" presStyleIdx="0" presStyleCnt="4"/>
      <dgm:spPr/>
      <dgm:t>
        <a:bodyPr/>
        <a:lstStyle/>
        <a:p>
          <a:endParaRPr lang="en-IN"/>
        </a:p>
      </dgm:t>
    </dgm:pt>
    <dgm:pt modelId="{C64D0918-E4FB-4454-A533-7259D64A769A}" type="pres">
      <dgm:prSet presAssocID="{DD388473-44CC-48B9-BFA3-3333C0F6710C}" presName="connectorText" presStyleLbl="sibTrans1D1" presStyleIdx="0" presStyleCnt="4"/>
      <dgm:spPr/>
      <dgm:t>
        <a:bodyPr/>
        <a:lstStyle/>
        <a:p>
          <a:endParaRPr lang="en-IN"/>
        </a:p>
      </dgm:t>
    </dgm:pt>
    <dgm:pt modelId="{0716605B-125E-4F88-9C55-556B18802E81}" type="pres">
      <dgm:prSet presAssocID="{2D1AB2AE-4987-420F-97A1-14BBF5F9D97D}" presName="node" presStyleLbl="node1" presStyleIdx="1" presStyleCnt="5">
        <dgm:presLayoutVars>
          <dgm:bulletEnabled val="1"/>
        </dgm:presLayoutVars>
      </dgm:prSet>
      <dgm:spPr/>
      <dgm:t>
        <a:bodyPr/>
        <a:lstStyle/>
        <a:p>
          <a:endParaRPr lang="en-US"/>
        </a:p>
      </dgm:t>
    </dgm:pt>
    <dgm:pt modelId="{822AC133-D154-42F0-82D5-91A56B05637B}" type="pres">
      <dgm:prSet presAssocID="{AC1E5BD0-4493-4B21-8F4C-6AE80958235F}" presName="sibTrans" presStyleLbl="sibTrans1D1" presStyleIdx="1" presStyleCnt="4"/>
      <dgm:spPr/>
      <dgm:t>
        <a:bodyPr/>
        <a:lstStyle/>
        <a:p>
          <a:endParaRPr lang="en-IN"/>
        </a:p>
      </dgm:t>
    </dgm:pt>
    <dgm:pt modelId="{5C9BC5B8-DC7A-4B2D-B53E-128D7858F44B}" type="pres">
      <dgm:prSet presAssocID="{AC1E5BD0-4493-4B21-8F4C-6AE80958235F}" presName="connectorText" presStyleLbl="sibTrans1D1" presStyleIdx="1" presStyleCnt="4"/>
      <dgm:spPr/>
      <dgm:t>
        <a:bodyPr/>
        <a:lstStyle/>
        <a:p>
          <a:endParaRPr lang="en-IN"/>
        </a:p>
      </dgm:t>
    </dgm:pt>
    <dgm:pt modelId="{66257DB5-BC4E-4A52-AAE5-864BCD7D6604}" type="pres">
      <dgm:prSet presAssocID="{382E4EB3-0627-42A2-92D3-3C125D7A7D19}" presName="node" presStyleLbl="node1" presStyleIdx="2" presStyleCnt="5">
        <dgm:presLayoutVars>
          <dgm:bulletEnabled val="1"/>
        </dgm:presLayoutVars>
      </dgm:prSet>
      <dgm:spPr/>
      <dgm:t>
        <a:bodyPr/>
        <a:lstStyle/>
        <a:p>
          <a:endParaRPr lang="en-US"/>
        </a:p>
      </dgm:t>
    </dgm:pt>
    <dgm:pt modelId="{B115B0EF-2A64-44FE-BBF0-0D09BE607A2B}" type="pres">
      <dgm:prSet presAssocID="{9921670F-304F-4CF0-AD79-467DF8EF4FB6}" presName="sibTrans" presStyleLbl="sibTrans1D1" presStyleIdx="2" presStyleCnt="4"/>
      <dgm:spPr/>
      <dgm:t>
        <a:bodyPr/>
        <a:lstStyle/>
        <a:p>
          <a:endParaRPr lang="en-IN"/>
        </a:p>
      </dgm:t>
    </dgm:pt>
    <dgm:pt modelId="{D3E35284-82DD-46C4-B9A4-8B94D031FAB6}" type="pres">
      <dgm:prSet presAssocID="{9921670F-304F-4CF0-AD79-467DF8EF4FB6}" presName="connectorText" presStyleLbl="sibTrans1D1" presStyleIdx="2" presStyleCnt="4"/>
      <dgm:spPr/>
      <dgm:t>
        <a:bodyPr/>
        <a:lstStyle/>
        <a:p>
          <a:endParaRPr lang="en-IN"/>
        </a:p>
      </dgm:t>
    </dgm:pt>
    <dgm:pt modelId="{C4C4D20E-F15F-48E2-920B-B695B4021F1A}" type="pres">
      <dgm:prSet presAssocID="{626E3F53-D7F2-4DBF-ADC5-A4B5066CBE81}" presName="node" presStyleLbl="node1" presStyleIdx="3" presStyleCnt="5">
        <dgm:presLayoutVars>
          <dgm:bulletEnabled val="1"/>
        </dgm:presLayoutVars>
      </dgm:prSet>
      <dgm:spPr/>
      <dgm:t>
        <a:bodyPr/>
        <a:lstStyle/>
        <a:p>
          <a:endParaRPr lang="en-US"/>
        </a:p>
      </dgm:t>
    </dgm:pt>
    <dgm:pt modelId="{DA09D402-1920-44BF-8F49-B6FD0071E84B}" type="pres">
      <dgm:prSet presAssocID="{9A95FAE6-5350-4244-A59F-B2F58CAB9C68}" presName="sibTrans" presStyleLbl="sibTrans1D1" presStyleIdx="3" presStyleCnt="4"/>
      <dgm:spPr/>
      <dgm:t>
        <a:bodyPr/>
        <a:lstStyle/>
        <a:p>
          <a:endParaRPr lang="en-IN"/>
        </a:p>
      </dgm:t>
    </dgm:pt>
    <dgm:pt modelId="{1E68DD25-35A7-49FD-9E25-95AB82754612}" type="pres">
      <dgm:prSet presAssocID="{9A95FAE6-5350-4244-A59F-B2F58CAB9C68}" presName="connectorText" presStyleLbl="sibTrans1D1" presStyleIdx="3" presStyleCnt="4"/>
      <dgm:spPr/>
      <dgm:t>
        <a:bodyPr/>
        <a:lstStyle/>
        <a:p>
          <a:endParaRPr lang="en-IN"/>
        </a:p>
      </dgm:t>
    </dgm:pt>
    <dgm:pt modelId="{1D7205DA-27AA-4362-BDEE-F6E0B844E79E}" type="pres">
      <dgm:prSet presAssocID="{B90C4FBB-C714-4D7F-A562-C411528F34A0}" presName="node" presStyleLbl="node1" presStyleIdx="4" presStyleCnt="5">
        <dgm:presLayoutVars>
          <dgm:bulletEnabled val="1"/>
        </dgm:presLayoutVars>
      </dgm:prSet>
      <dgm:spPr/>
      <dgm:t>
        <a:bodyPr/>
        <a:lstStyle/>
        <a:p>
          <a:endParaRPr lang="en-US"/>
        </a:p>
      </dgm:t>
    </dgm:pt>
  </dgm:ptLst>
  <dgm:cxnLst>
    <dgm:cxn modelId="{7A68E36F-3FA0-4371-BB04-22E385E5CC9A}" type="presOf" srcId="{F96FF0CE-1C7A-4E08-BF30-4395B9361AB5}" destId="{503C8A5F-4F96-4707-952D-E3D35E109331}" srcOrd="0" destOrd="0" presId="urn:microsoft.com/office/officeart/2005/8/layout/bProcess3"/>
    <dgm:cxn modelId="{E51E4D95-309D-4B8D-8A1D-E2543F8C6826}" srcId="{F96FF0CE-1C7A-4E08-BF30-4395B9361AB5}" destId="{382E4EB3-0627-42A2-92D3-3C125D7A7D19}" srcOrd="2" destOrd="0" parTransId="{F55ACB68-75C8-47F6-8DB5-CDE08B75BE14}" sibTransId="{9921670F-304F-4CF0-AD79-467DF8EF4FB6}"/>
    <dgm:cxn modelId="{A48E31F4-5AD1-4560-BF14-13786C01CC5C}" type="presOf" srcId="{DD388473-44CC-48B9-BFA3-3333C0F6710C}" destId="{C64D0918-E4FB-4454-A533-7259D64A769A}" srcOrd="1" destOrd="0" presId="urn:microsoft.com/office/officeart/2005/8/layout/bProcess3"/>
    <dgm:cxn modelId="{9C0DE1BE-746C-4F1E-AF81-EABA66739C57}" type="presOf" srcId="{B90C4FBB-C714-4D7F-A562-C411528F34A0}" destId="{1D7205DA-27AA-4362-BDEE-F6E0B844E79E}" srcOrd="0" destOrd="0" presId="urn:microsoft.com/office/officeart/2005/8/layout/bProcess3"/>
    <dgm:cxn modelId="{97D3E50B-E79E-4B87-BF33-770C59D0AE20}" type="presOf" srcId="{9921670F-304F-4CF0-AD79-467DF8EF4FB6}" destId="{B115B0EF-2A64-44FE-BBF0-0D09BE607A2B}" srcOrd="0" destOrd="0" presId="urn:microsoft.com/office/officeart/2005/8/layout/bProcess3"/>
    <dgm:cxn modelId="{4856477C-25DB-4249-9DF4-32824D3C348D}" srcId="{F96FF0CE-1C7A-4E08-BF30-4395B9361AB5}" destId="{147E1852-6AEE-454C-A175-6501550F9E1D}" srcOrd="0" destOrd="0" parTransId="{8ED6FB2B-58CF-4FA8-B336-FCFD6F5E1C86}" sibTransId="{DD388473-44CC-48B9-BFA3-3333C0F6710C}"/>
    <dgm:cxn modelId="{CA1E6C84-4CAF-43B6-B00C-46440CD51E37}" type="presOf" srcId="{9A95FAE6-5350-4244-A59F-B2F58CAB9C68}" destId="{1E68DD25-35A7-49FD-9E25-95AB82754612}" srcOrd="1" destOrd="0" presId="urn:microsoft.com/office/officeart/2005/8/layout/bProcess3"/>
    <dgm:cxn modelId="{657DD30E-8BF4-46FD-8537-492B829BBDC2}" type="presOf" srcId="{9921670F-304F-4CF0-AD79-467DF8EF4FB6}" destId="{D3E35284-82DD-46C4-B9A4-8B94D031FAB6}" srcOrd="1" destOrd="0" presId="urn:microsoft.com/office/officeart/2005/8/layout/bProcess3"/>
    <dgm:cxn modelId="{DFAC7642-42A2-429A-A1AC-0D6D1A23F201}" type="presOf" srcId="{DD388473-44CC-48B9-BFA3-3333C0F6710C}" destId="{07745215-AEFA-4A32-857E-51FA869EED83}" srcOrd="0" destOrd="0" presId="urn:microsoft.com/office/officeart/2005/8/layout/bProcess3"/>
    <dgm:cxn modelId="{6618C210-B6E4-401A-8ED8-D24D6DCDBDD4}" srcId="{F96FF0CE-1C7A-4E08-BF30-4395B9361AB5}" destId="{626E3F53-D7F2-4DBF-ADC5-A4B5066CBE81}" srcOrd="3" destOrd="0" parTransId="{5A345BDD-F30A-48E6-8407-A12BF260FB10}" sibTransId="{9A95FAE6-5350-4244-A59F-B2F58CAB9C68}"/>
    <dgm:cxn modelId="{53A42C56-4154-4FD6-B1F3-44C4F1BD493A}" type="presOf" srcId="{626E3F53-D7F2-4DBF-ADC5-A4B5066CBE81}" destId="{C4C4D20E-F15F-48E2-920B-B695B4021F1A}" srcOrd="0" destOrd="0" presId="urn:microsoft.com/office/officeart/2005/8/layout/bProcess3"/>
    <dgm:cxn modelId="{3720883B-4E22-43A1-87AA-DFD77AE53EFC}" srcId="{F96FF0CE-1C7A-4E08-BF30-4395B9361AB5}" destId="{B90C4FBB-C714-4D7F-A562-C411528F34A0}" srcOrd="4" destOrd="0" parTransId="{F56ADEB7-E08B-4CB7-9438-FFF7B35B9312}" sibTransId="{719B6DCA-8C64-44B4-8322-A3054E0EB1A0}"/>
    <dgm:cxn modelId="{CE00E9D6-6F2A-4589-959C-81066E42B2BA}" srcId="{F96FF0CE-1C7A-4E08-BF30-4395B9361AB5}" destId="{2D1AB2AE-4987-420F-97A1-14BBF5F9D97D}" srcOrd="1" destOrd="0" parTransId="{412C6ECD-41C5-4364-89DA-9F2C666D45E4}" sibTransId="{AC1E5BD0-4493-4B21-8F4C-6AE80958235F}"/>
    <dgm:cxn modelId="{1AB237C9-3F4C-4973-A6A7-C4275F29BAE8}" type="presOf" srcId="{AC1E5BD0-4493-4B21-8F4C-6AE80958235F}" destId="{822AC133-D154-42F0-82D5-91A56B05637B}" srcOrd="0" destOrd="0" presId="urn:microsoft.com/office/officeart/2005/8/layout/bProcess3"/>
    <dgm:cxn modelId="{87745761-447F-42A4-8D7E-0592CF12F991}" type="presOf" srcId="{147E1852-6AEE-454C-A175-6501550F9E1D}" destId="{DC0C9145-49E9-458D-9D7E-F86E985D5CEE}" srcOrd="0" destOrd="0" presId="urn:microsoft.com/office/officeart/2005/8/layout/bProcess3"/>
    <dgm:cxn modelId="{77929842-5FFE-47CE-81F8-278F6FB2A0DC}" type="presOf" srcId="{2D1AB2AE-4987-420F-97A1-14BBF5F9D97D}" destId="{0716605B-125E-4F88-9C55-556B18802E81}" srcOrd="0" destOrd="0" presId="urn:microsoft.com/office/officeart/2005/8/layout/bProcess3"/>
    <dgm:cxn modelId="{B107AA05-765C-4C3A-9466-443969C7CAB7}" type="presOf" srcId="{9A95FAE6-5350-4244-A59F-B2F58CAB9C68}" destId="{DA09D402-1920-44BF-8F49-B6FD0071E84B}" srcOrd="0" destOrd="0" presId="urn:microsoft.com/office/officeart/2005/8/layout/bProcess3"/>
    <dgm:cxn modelId="{DDF34D58-9171-4B78-B84E-92D998C8A216}" type="presOf" srcId="{AC1E5BD0-4493-4B21-8F4C-6AE80958235F}" destId="{5C9BC5B8-DC7A-4B2D-B53E-128D7858F44B}" srcOrd="1" destOrd="0" presId="urn:microsoft.com/office/officeart/2005/8/layout/bProcess3"/>
    <dgm:cxn modelId="{3399F8A1-B344-49DB-BF08-1229BA2881C9}" type="presOf" srcId="{382E4EB3-0627-42A2-92D3-3C125D7A7D19}" destId="{66257DB5-BC4E-4A52-AAE5-864BCD7D6604}" srcOrd="0" destOrd="0" presId="urn:microsoft.com/office/officeart/2005/8/layout/bProcess3"/>
    <dgm:cxn modelId="{6799D5A9-B9CA-4A82-B0C2-14D0976757D4}" type="presParOf" srcId="{503C8A5F-4F96-4707-952D-E3D35E109331}" destId="{DC0C9145-49E9-458D-9D7E-F86E985D5CEE}" srcOrd="0" destOrd="0" presId="urn:microsoft.com/office/officeart/2005/8/layout/bProcess3"/>
    <dgm:cxn modelId="{7DFB9C93-D0ED-4039-8B4F-2D8730B66E4E}" type="presParOf" srcId="{503C8A5F-4F96-4707-952D-E3D35E109331}" destId="{07745215-AEFA-4A32-857E-51FA869EED83}" srcOrd="1" destOrd="0" presId="urn:microsoft.com/office/officeart/2005/8/layout/bProcess3"/>
    <dgm:cxn modelId="{10E8B6F9-96A7-44AF-86F1-1B28EB557FD4}" type="presParOf" srcId="{07745215-AEFA-4A32-857E-51FA869EED83}" destId="{C64D0918-E4FB-4454-A533-7259D64A769A}" srcOrd="0" destOrd="0" presId="urn:microsoft.com/office/officeart/2005/8/layout/bProcess3"/>
    <dgm:cxn modelId="{586DAC42-7492-4775-9BAD-4721E39360AD}" type="presParOf" srcId="{503C8A5F-4F96-4707-952D-E3D35E109331}" destId="{0716605B-125E-4F88-9C55-556B18802E81}" srcOrd="2" destOrd="0" presId="urn:microsoft.com/office/officeart/2005/8/layout/bProcess3"/>
    <dgm:cxn modelId="{A8179CEE-25A5-4393-8760-8E40CF01D26A}" type="presParOf" srcId="{503C8A5F-4F96-4707-952D-E3D35E109331}" destId="{822AC133-D154-42F0-82D5-91A56B05637B}" srcOrd="3" destOrd="0" presId="urn:microsoft.com/office/officeart/2005/8/layout/bProcess3"/>
    <dgm:cxn modelId="{F8EB1945-D936-4CB1-92B5-D2BE1A1D1BC3}" type="presParOf" srcId="{822AC133-D154-42F0-82D5-91A56B05637B}" destId="{5C9BC5B8-DC7A-4B2D-B53E-128D7858F44B}" srcOrd="0" destOrd="0" presId="urn:microsoft.com/office/officeart/2005/8/layout/bProcess3"/>
    <dgm:cxn modelId="{9558FBB4-8CE5-455A-AD4D-C1440398AF4E}" type="presParOf" srcId="{503C8A5F-4F96-4707-952D-E3D35E109331}" destId="{66257DB5-BC4E-4A52-AAE5-864BCD7D6604}" srcOrd="4" destOrd="0" presId="urn:microsoft.com/office/officeart/2005/8/layout/bProcess3"/>
    <dgm:cxn modelId="{A8FBF551-1C15-42FD-B96D-367B4F89F4A8}" type="presParOf" srcId="{503C8A5F-4F96-4707-952D-E3D35E109331}" destId="{B115B0EF-2A64-44FE-BBF0-0D09BE607A2B}" srcOrd="5" destOrd="0" presId="urn:microsoft.com/office/officeart/2005/8/layout/bProcess3"/>
    <dgm:cxn modelId="{A076D49B-1EC6-4F87-9933-95D1B86B0EF3}" type="presParOf" srcId="{B115B0EF-2A64-44FE-BBF0-0D09BE607A2B}" destId="{D3E35284-82DD-46C4-B9A4-8B94D031FAB6}" srcOrd="0" destOrd="0" presId="urn:microsoft.com/office/officeart/2005/8/layout/bProcess3"/>
    <dgm:cxn modelId="{12E2CEC4-FA8C-4207-98F4-FDB417F1C739}" type="presParOf" srcId="{503C8A5F-4F96-4707-952D-E3D35E109331}" destId="{C4C4D20E-F15F-48E2-920B-B695B4021F1A}" srcOrd="6" destOrd="0" presId="urn:microsoft.com/office/officeart/2005/8/layout/bProcess3"/>
    <dgm:cxn modelId="{FBDF4A97-92A1-4D7F-A687-25EE35FF457E}" type="presParOf" srcId="{503C8A5F-4F96-4707-952D-E3D35E109331}" destId="{DA09D402-1920-44BF-8F49-B6FD0071E84B}" srcOrd="7" destOrd="0" presId="urn:microsoft.com/office/officeart/2005/8/layout/bProcess3"/>
    <dgm:cxn modelId="{8F5DC3A8-733E-4844-8B07-BC219C655D2C}" type="presParOf" srcId="{DA09D402-1920-44BF-8F49-B6FD0071E84B}" destId="{1E68DD25-35A7-49FD-9E25-95AB82754612}" srcOrd="0" destOrd="0" presId="urn:microsoft.com/office/officeart/2005/8/layout/bProcess3"/>
    <dgm:cxn modelId="{CB99F26C-B7AD-4221-89C0-131BFF772A16}" type="presParOf" srcId="{503C8A5F-4F96-4707-952D-E3D35E109331}" destId="{1D7205DA-27AA-4362-BDEE-F6E0B844E79E}"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93EFD-2898-4C91-9A18-8332F3ACDFBD}">
      <dsp:nvSpPr>
        <dsp:cNvPr id="0" name=""/>
        <dsp:cNvSpPr/>
      </dsp:nvSpPr>
      <dsp:spPr>
        <a:xfrm>
          <a:off x="2207" y="0"/>
          <a:ext cx="3435027" cy="4351338"/>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Air pollution is a complex mixture of different gases particles perceived as a modern day curse, due to the increased amount of urbanization and industrialization across the world. </a:t>
          </a:r>
          <a:endParaRPr lang="en-IN" sz="14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dsp:txBody>
      <dsp:txXfrm>
        <a:off x="2207" y="1740535"/>
        <a:ext cx="3435027" cy="1740535"/>
      </dsp:txXfrm>
    </dsp:sp>
    <dsp:sp modelId="{45C31DF4-68F0-4146-8254-46E8A9FBE05E}">
      <dsp:nvSpPr>
        <dsp:cNvPr id="0" name=""/>
        <dsp:cNvSpPr/>
      </dsp:nvSpPr>
      <dsp:spPr>
        <a:xfrm>
          <a:off x="673380" y="108703"/>
          <a:ext cx="2092682" cy="192139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4000" r="-2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2356DD-46E6-44A6-B094-11DF10E7671B}">
      <dsp:nvSpPr>
        <dsp:cNvPr id="0" name=""/>
        <dsp:cNvSpPr/>
      </dsp:nvSpPr>
      <dsp:spPr>
        <a:xfrm>
          <a:off x="3540286" y="0"/>
          <a:ext cx="3435027" cy="4351338"/>
        </a:xfrm>
        <a:prstGeom prst="roundRect">
          <a:avLst>
            <a:gd name="adj" fmla="val 10000"/>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US" sz="900" kern="1200" dirty="0" smtClean="0">
              <a:solidFill>
                <a:srgbClr val="000000"/>
              </a:solidFill>
              <a:effectLst/>
              <a:latin typeface="Times New Roman" panose="02020603050405020304" pitchFamily="18" charset="0"/>
              <a:ea typeface="Calibri" panose="020F0502020204030204" pitchFamily="34" charset="0"/>
            </a:rPr>
            <a:t>Several countries have taken some serious measures to maintain the air quality. India, which holds largest amount of human population, also took various measures to improve the air quality. A report by WHO shows, about 43% of all lung disease and lung cancer are attributable to Air Pollution. As per World Bank study released in 2016 revealed that India lost more than 8.5% of its GDP in 2013 due to the cost of increased welfare and lost labor due to air pollution. Various studies performed previously on the Air quality shows the Particulate Matters (PM2.5 and PM10) as the most dangerous and life threatening pollutant among the group of pollutants. Particulate matter contributes to approximately 800,000 premature deaths each year.</a:t>
          </a:r>
          <a:endParaRPr lang="en-IN" sz="900" kern="1200" dirty="0">
            <a:solidFill>
              <a:srgbClr val="000000"/>
            </a:solidFill>
            <a:effectLst/>
            <a:latin typeface="Calibri" panose="020F0502020204030204" pitchFamily="34" charset="0"/>
            <a:ea typeface="Calibri" panose="020F0502020204030204" pitchFamily="34" charset="0"/>
          </a:endParaRPr>
        </a:p>
      </dsp:txBody>
      <dsp:txXfrm>
        <a:off x="3540286" y="1740535"/>
        <a:ext cx="3435027" cy="1740535"/>
      </dsp:txXfrm>
    </dsp:sp>
    <dsp:sp modelId="{86B035B8-3423-408C-B9C7-5D918D3C75FF}">
      <dsp:nvSpPr>
        <dsp:cNvPr id="0" name=""/>
        <dsp:cNvSpPr/>
      </dsp:nvSpPr>
      <dsp:spPr>
        <a:xfrm>
          <a:off x="4236721" y="71754"/>
          <a:ext cx="2042156" cy="1884563"/>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0000" r="-2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EC35C9-78C5-4A19-872E-34D0BD53F5DC}">
      <dsp:nvSpPr>
        <dsp:cNvPr id="0" name=""/>
        <dsp:cNvSpPr/>
      </dsp:nvSpPr>
      <dsp:spPr>
        <a:xfrm>
          <a:off x="7078364" y="0"/>
          <a:ext cx="3435027" cy="4351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solidFill>
                <a:srgbClr val="000000"/>
              </a:solidFill>
              <a:effectLst/>
              <a:latin typeface="Times New Roman" panose="02020603050405020304" pitchFamily="18" charset="0"/>
              <a:ea typeface="Calibri" panose="020F0502020204030204" pitchFamily="34" charset="0"/>
            </a:rPr>
            <a:t>This analysis explores the factors which are influencing the Air pollution, This will help us analyze the trend in air quality across the years which help us to derive some business solutions. Also we believe that forecasting the air quality of cities helps us to prevent before it impacts our environment.</a:t>
          </a:r>
          <a:endParaRPr lang="en-IN" sz="1400" kern="1200" dirty="0">
            <a:solidFill>
              <a:srgbClr val="000000"/>
            </a:solidFill>
            <a:effectLst/>
            <a:latin typeface="Calibri" panose="020F0502020204030204" pitchFamily="34" charset="0"/>
            <a:ea typeface="Calibri" panose="020F0502020204030204" pitchFamily="34" charset="0"/>
          </a:endParaRPr>
        </a:p>
      </dsp:txBody>
      <dsp:txXfrm>
        <a:off x="7078364" y="1740535"/>
        <a:ext cx="3435027" cy="1740535"/>
      </dsp:txXfrm>
    </dsp:sp>
    <dsp:sp modelId="{EBCB6A76-FC8F-4165-8BD9-A43883397716}">
      <dsp:nvSpPr>
        <dsp:cNvPr id="0" name=""/>
        <dsp:cNvSpPr/>
      </dsp:nvSpPr>
      <dsp:spPr>
        <a:xfrm>
          <a:off x="8004842" y="90808"/>
          <a:ext cx="1703989" cy="1740417"/>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D00C80-7CC8-487A-A7AB-152EFF9FA68D}">
      <dsp:nvSpPr>
        <dsp:cNvPr id="0" name=""/>
        <dsp:cNvSpPr/>
      </dsp:nvSpPr>
      <dsp:spPr>
        <a:xfrm>
          <a:off x="-16" y="3473453"/>
          <a:ext cx="10515633" cy="652700"/>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95DA5-7713-4921-AD38-3AB55E220F24}">
      <dsp:nvSpPr>
        <dsp:cNvPr id="0" name=""/>
        <dsp:cNvSpPr/>
      </dsp:nvSpPr>
      <dsp:spPr>
        <a:xfrm>
          <a:off x="192747" y="780831"/>
          <a:ext cx="4783353" cy="294213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F8120B-570F-43C9-98A9-C45220B3E7D4}">
      <dsp:nvSpPr>
        <dsp:cNvPr id="0" name=""/>
        <dsp:cNvSpPr/>
      </dsp:nvSpPr>
      <dsp:spPr>
        <a:xfrm>
          <a:off x="5899628" y="1378230"/>
          <a:ext cx="3280344" cy="2026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effectLst/>
              <a:latin typeface="Times New Roman" panose="02020603050405020304" pitchFamily="18" charset="0"/>
              <a:ea typeface="Calibri" panose="020F0502020204030204" pitchFamily="34" charset="0"/>
              <a:cs typeface="Times New Roman" panose="02020603050405020304" pitchFamily="18" charset="0"/>
            </a:rPr>
            <a:t>As India is developing economy from Industrialization perspective. Development may be good for the nation in terms of GDP and economic gain, but it also has a flipside as more and more industries are being established, they are emitting more smoke, pollutants and Particulate Matter (PM) into the air which is increasing Air pollution. Air Pollution is causing diseases such as Asthma, Lung Cancer and other cardiovascular diseases. Air pollution is being measured by AQI (Air Quality Index) and higher the AQI higher the air pollution. </a:t>
          </a:r>
          <a:r>
            <a:rPr lang="en-US" sz="1400" kern="1200"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In this project we will analyze the air quality data of major developed/ developing cities in India to find some underlying principles or patterns which will help us in predicting the AQI with the given data. Since this data has been captured at specific intervals over a period of time we will be conducting a Time Series Analysis to predict the AQI of a city at a point in time.</a:t>
          </a:r>
          <a:endParaRPr lang="en-US" sz="1400" kern="1200" dirty="0">
            <a:latin typeface="Times New Roman" panose="02020603050405020304" pitchFamily="18" charset="0"/>
            <a:cs typeface="Times New Roman" panose="02020603050405020304" pitchFamily="18" charset="0"/>
          </a:endParaRPr>
        </a:p>
      </dsp:txBody>
      <dsp:txXfrm>
        <a:off x="5899628" y="1378230"/>
        <a:ext cx="3280344" cy="2026211"/>
      </dsp:txXfrm>
    </dsp:sp>
    <dsp:sp modelId="{F6588CD3-F8B0-42DC-BF75-7B6BE2773642}">
      <dsp:nvSpPr>
        <dsp:cNvPr id="0" name=""/>
        <dsp:cNvSpPr/>
      </dsp:nvSpPr>
      <dsp:spPr>
        <a:xfrm>
          <a:off x="5551624" y="52114"/>
          <a:ext cx="787811" cy="788014"/>
        </a:xfrm>
        <a:prstGeom prst="halfFrame">
          <a:avLst>
            <a:gd name="adj1" fmla="val 25770"/>
            <a:gd name="adj2" fmla="val 257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43AFAC-B19A-4C45-810C-8826621EDE23}">
      <dsp:nvSpPr>
        <dsp:cNvPr id="0" name=""/>
        <dsp:cNvSpPr/>
      </dsp:nvSpPr>
      <dsp:spPr>
        <a:xfrm rot="5400000">
          <a:off x="8953560" y="89537"/>
          <a:ext cx="788014" cy="787811"/>
        </a:xfrm>
        <a:prstGeom prst="halfFrame">
          <a:avLst>
            <a:gd name="adj1" fmla="val 25770"/>
            <a:gd name="adj2" fmla="val 257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B6B97B-7BD5-4EFA-A284-9EB8578DDC91}">
      <dsp:nvSpPr>
        <dsp:cNvPr id="0" name=""/>
        <dsp:cNvSpPr/>
      </dsp:nvSpPr>
      <dsp:spPr>
        <a:xfrm rot="16200000">
          <a:off x="5486819" y="3663455"/>
          <a:ext cx="788014" cy="787811"/>
        </a:xfrm>
        <a:prstGeom prst="halfFrame">
          <a:avLst>
            <a:gd name="adj1" fmla="val 25770"/>
            <a:gd name="adj2" fmla="val 257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DE3C65-FA91-4DE1-ADC6-2B8CDB156509}">
      <dsp:nvSpPr>
        <dsp:cNvPr id="0" name=""/>
        <dsp:cNvSpPr/>
      </dsp:nvSpPr>
      <dsp:spPr>
        <a:xfrm rot="10800000">
          <a:off x="9060363" y="3684519"/>
          <a:ext cx="787811" cy="788014"/>
        </a:xfrm>
        <a:prstGeom prst="halfFrame">
          <a:avLst>
            <a:gd name="adj1" fmla="val 25770"/>
            <a:gd name="adj2" fmla="val 257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45215-AEFA-4A32-857E-51FA869EED83}">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357014" y="912848"/>
        <a:ext cx="34897" cy="6979"/>
      </dsp:txXfrm>
    </dsp:sp>
    <dsp:sp modelId="{DC0C9145-49E9-458D-9D7E-F86E985D5CEE}">
      <dsp:nvSpPr>
        <dsp:cNvPr id="0" name=""/>
        <dsp:cNvSpPr/>
      </dsp:nvSpPr>
      <dsp:spPr>
        <a:xfrm>
          <a:off x="8061"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Reading and Understanding the Data Set</a:t>
          </a:r>
          <a:endParaRPr lang="en-US" sz="1600" kern="1200" dirty="0">
            <a:latin typeface="Times New Roman" panose="02020603050405020304" pitchFamily="18" charset="0"/>
            <a:cs typeface="Times New Roman" panose="02020603050405020304" pitchFamily="18" charset="0"/>
          </a:endParaRPr>
        </a:p>
      </dsp:txBody>
      <dsp:txXfrm>
        <a:off x="8061" y="5979"/>
        <a:ext cx="3034531" cy="1820718"/>
      </dsp:txXfrm>
    </dsp:sp>
    <dsp:sp modelId="{822AC133-D154-42F0-82D5-91A56B05637B}">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089488" y="912848"/>
        <a:ext cx="34897" cy="6979"/>
      </dsp:txXfrm>
    </dsp:sp>
    <dsp:sp modelId="{0716605B-125E-4F88-9C55-556B18802E81}">
      <dsp:nvSpPr>
        <dsp:cNvPr id="0" name=""/>
        <dsp:cNvSpPr/>
      </dsp:nvSpPr>
      <dsp:spPr>
        <a:xfrm>
          <a:off x="3740534"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Exploratory Data Analysis</a:t>
          </a:r>
        </a:p>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(Imputing Null Values, Outlier Detection, </a:t>
          </a:r>
          <a:r>
            <a:rPr lang="en-US" sz="1600" kern="1200" dirty="0" err="1" smtClean="0">
              <a:latin typeface="Times New Roman" panose="02020603050405020304" pitchFamily="18" charset="0"/>
              <a:cs typeface="Times New Roman" panose="02020603050405020304" pitchFamily="18" charset="0"/>
            </a:rPr>
            <a:t>Visualisation</a:t>
          </a:r>
          <a:r>
            <a:rPr lang="en-US" sz="1600" kern="1200" dirty="0" smtClean="0">
              <a:latin typeface="Times New Roman" panose="02020603050405020304" pitchFamily="18" charset="0"/>
              <a:cs typeface="Times New Roman" panose="02020603050405020304" pitchFamily="18" charset="0"/>
            </a:rPr>
            <a:t>)</a:t>
          </a:r>
          <a:endParaRPr lang="en-US" sz="1600" kern="1200" dirty="0">
            <a:latin typeface="Times New Roman" panose="02020603050405020304" pitchFamily="18" charset="0"/>
            <a:cs typeface="Times New Roman" panose="02020603050405020304" pitchFamily="18" charset="0"/>
          </a:endParaRPr>
        </a:p>
      </dsp:txBody>
      <dsp:txXfrm>
        <a:off x="3740534" y="5979"/>
        <a:ext cx="3034531" cy="1820718"/>
      </dsp:txXfrm>
    </dsp:sp>
    <dsp:sp modelId="{B115B0EF-2A64-44FE-BBF0-0D09BE607A2B}">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70362" y="2155079"/>
        <a:ext cx="374875" cy="6979"/>
      </dsp:txXfrm>
    </dsp:sp>
    <dsp:sp modelId="{66257DB5-BC4E-4A52-AAE5-864BCD7D6604}">
      <dsp:nvSpPr>
        <dsp:cNvPr id="0" name=""/>
        <dsp:cNvSpPr/>
      </dsp:nvSpPr>
      <dsp:spPr>
        <a:xfrm>
          <a:off x="7473007"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Building a base model using ARIMA and finding the least AIC Values</a:t>
          </a:r>
          <a:endParaRPr lang="en-US" sz="1600" kern="1200" dirty="0">
            <a:latin typeface="Times New Roman" panose="02020603050405020304" pitchFamily="18" charset="0"/>
            <a:cs typeface="Times New Roman" panose="02020603050405020304" pitchFamily="18" charset="0"/>
          </a:endParaRPr>
        </a:p>
      </dsp:txBody>
      <dsp:txXfrm>
        <a:off x="7473007" y="5979"/>
        <a:ext cx="3034531" cy="1820718"/>
      </dsp:txXfrm>
    </dsp:sp>
    <dsp:sp modelId="{DA09D402-1920-44BF-8F49-B6FD0071E84B}">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357014" y="3431509"/>
        <a:ext cx="34897" cy="6979"/>
      </dsp:txXfrm>
    </dsp:sp>
    <dsp:sp modelId="{C4C4D20E-F15F-48E2-920B-B695B4021F1A}">
      <dsp:nvSpPr>
        <dsp:cNvPr id="0" name=""/>
        <dsp:cNvSpPr/>
      </dsp:nvSpPr>
      <dsp:spPr>
        <a:xfrm>
          <a:off x="8061"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Building a model using Auto ARIMA and finding the order which gives the least AIC Value</a:t>
          </a:r>
          <a:endParaRPr lang="en-US" sz="1800" kern="1200" dirty="0">
            <a:latin typeface="Times New Roman" panose="02020603050405020304" pitchFamily="18" charset="0"/>
            <a:cs typeface="Times New Roman" panose="02020603050405020304" pitchFamily="18" charset="0"/>
          </a:endParaRPr>
        </a:p>
      </dsp:txBody>
      <dsp:txXfrm>
        <a:off x="8061" y="2524640"/>
        <a:ext cx="3034531" cy="1820718"/>
      </dsp:txXfrm>
    </dsp:sp>
    <dsp:sp modelId="{1D7205DA-27AA-4362-BDEE-F6E0B844E79E}">
      <dsp:nvSpPr>
        <dsp:cNvPr id="0" name=""/>
        <dsp:cNvSpPr/>
      </dsp:nvSpPr>
      <dsp:spPr>
        <a:xfrm>
          <a:off x="3740534"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Improving the RMSE and MAPE using SARIMAX, VAR and LSTM for month, week, day wise predictions.</a:t>
          </a:r>
          <a:endParaRPr lang="en-US" sz="1800" kern="1200" dirty="0">
            <a:latin typeface="Times New Roman" panose="02020603050405020304" pitchFamily="18" charset="0"/>
            <a:cs typeface="Times New Roman" panose="02020603050405020304" pitchFamily="18" charset="0"/>
          </a:endParaRPr>
        </a:p>
      </dsp:txBody>
      <dsp:txXfrm>
        <a:off x="3740534"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1FC130-0F37-4BE2-BEF9-EBFBF7671088}"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6C22C-9489-446C-A462-49D4417402C6}" type="slidenum">
              <a:rPr lang="en-US" smtClean="0"/>
              <a:t>‹#›</a:t>
            </a:fld>
            <a:endParaRPr lang="en-US"/>
          </a:p>
        </p:txBody>
      </p:sp>
    </p:spTree>
    <p:extLst>
      <p:ext uri="{BB962C8B-B14F-4D97-AF65-F5344CB8AC3E}">
        <p14:creationId xmlns:p14="http://schemas.microsoft.com/office/powerpoint/2010/main" val="104801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C130-0F37-4BE2-BEF9-EBFBF7671088}"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6C22C-9489-446C-A462-49D4417402C6}" type="slidenum">
              <a:rPr lang="en-US" smtClean="0"/>
              <a:t>‹#›</a:t>
            </a:fld>
            <a:endParaRPr lang="en-US"/>
          </a:p>
        </p:txBody>
      </p:sp>
    </p:spTree>
    <p:extLst>
      <p:ext uri="{BB962C8B-B14F-4D97-AF65-F5344CB8AC3E}">
        <p14:creationId xmlns:p14="http://schemas.microsoft.com/office/powerpoint/2010/main" val="878832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C130-0F37-4BE2-BEF9-EBFBF7671088}"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6C22C-9489-446C-A462-49D4417402C6}" type="slidenum">
              <a:rPr lang="en-US" smtClean="0"/>
              <a:t>‹#›</a:t>
            </a:fld>
            <a:endParaRPr lang="en-US"/>
          </a:p>
        </p:txBody>
      </p:sp>
    </p:spTree>
    <p:extLst>
      <p:ext uri="{BB962C8B-B14F-4D97-AF65-F5344CB8AC3E}">
        <p14:creationId xmlns:p14="http://schemas.microsoft.com/office/powerpoint/2010/main" val="96902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C130-0F37-4BE2-BEF9-EBFBF7671088}"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6C22C-9489-446C-A462-49D4417402C6}" type="slidenum">
              <a:rPr lang="en-US" smtClean="0"/>
              <a:t>‹#›</a:t>
            </a:fld>
            <a:endParaRPr lang="en-US"/>
          </a:p>
        </p:txBody>
      </p:sp>
    </p:spTree>
    <p:extLst>
      <p:ext uri="{BB962C8B-B14F-4D97-AF65-F5344CB8AC3E}">
        <p14:creationId xmlns:p14="http://schemas.microsoft.com/office/powerpoint/2010/main" val="630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1FC130-0F37-4BE2-BEF9-EBFBF7671088}"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6C22C-9489-446C-A462-49D4417402C6}" type="slidenum">
              <a:rPr lang="en-US" smtClean="0"/>
              <a:t>‹#›</a:t>
            </a:fld>
            <a:endParaRPr lang="en-US"/>
          </a:p>
        </p:txBody>
      </p:sp>
    </p:spTree>
    <p:extLst>
      <p:ext uri="{BB962C8B-B14F-4D97-AF65-F5344CB8AC3E}">
        <p14:creationId xmlns:p14="http://schemas.microsoft.com/office/powerpoint/2010/main" val="4194458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1FC130-0F37-4BE2-BEF9-EBFBF7671088}"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6C22C-9489-446C-A462-49D4417402C6}" type="slidenum">
              <a:rPr lang="en-US" smtClean="0"/>
              <a:t>‹#›</a:t>
            </a:fld>
            <a:endParaRPr lang="en-US"/>
          </a:p>
        </p:txBody>
      </p:sp>
    </p:spTree>
    <p:extLst>
      <p:ext uri="{BB962C8B-B14F-4D97-AF65-F5344CB8AC3E}">
        <p14:creationId xmlns:p14="http://schemas.microsoft.com/office/powerpoint/2010/main" val="155398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1FC130-0F37-4BE2-BEF9-EBFBF7671088}" type="datetimeFigureOut">
              <a:rPr lang="en-US" smtClean="0"/>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6C22C-9489-446C-A462-49D4417402C6}" type="slidenum">
              <a:rPr lang="en-US" smtClean="0"/>
              <a:t>‹#›</a:t>
            </a:fld>
            <a:endParaRPr lang="en-US"/>
          </a:p>
        </p:txBody>
      </p:sp>
    </p:spTree>
    <p:extLst>
      <p:ext uri="{BB962C8B-B14F-4D97-AF65-F5344CB8AC3E}">
        <p14:creationId xmlns:p14="http://schemas.microsoft.com/office/powerpoint/2010/main" val="1132627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1FC130-0F37-4BE2-BEF9-EBFBF7671088}" type="datetimeFigureOut">
              <a:rPr lang="en-US" smtClean="0"/>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6C22C-9489-446C-A462-49D4417402C6}" type="slidenum">
              <a:rPr lang="en-US" smtClean="0"/>
              <a:t>‹#›</a:t>
            </a:fld>
            <a:endParaRPr lang="en-US"/>
          </a:p>
        </p:txBody>
      </p:sp>
    </p:spTree>
    <p:extLst>
      <p:ext uri="{BB962C8B-B14F-4D97-AF65-F5344CB8AC3E}">
        <p14:creationId xmlns:p14="http://schemas.microsoft.com/office/powerpoint/2010/main" val="133529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FC130-0F37-4BE2-BEF9-EBFBF7671088}" type="datetimeFigureOut">
              <a:rPr lang="en-US" smtClean="0"/>
              <a:t>3/29/2024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6C22C-9489-446C-A462-49D4417402C6}" type="slidenum">
              <a:rPr lang="en-US" smtClean="0"/>
              <a:t>‹#›</a:t>
            </a:fld>
            <a:endParaRPr lang="en-US"/>
          </a:p>
        </p:txBody>
      </p:sp>
    </p:spTree>
    <p:extLst>
      <p:ext uri="{BB962C8B-B14F-4D97-AF65-F5344CB8AC3E}">
        <p14:creationId xmlns:p14="http://schemas.microsoft.com/office/powerpoint/2010/main" val="632384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1FC130-0F37-4BE2-BEF9-EBFBF7671088}"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6C22C-9489-446C-A462-49D4417402C6}" type="slidenum">
              <a:rPr lang="en-US" smtClean="0"/>
              <a:t>‹#›</a:t>
            </a:fld>
            <a:endParaRPr lang="en-US"/>
          </a:p>
        </p:txBody>
      </p:sp>
    </p:spTree>
    <p:extLst>
      <p:ext uri="{BB962C8B-B14F-4D97-AF65-F5344CB8AC3E}">
        <p14:creationId xmlns:p14="http://schemas.microsoft.com/office/powerpoint/2010/main" val="70349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1FC130-0F37-4BE2-BEF9-EBFBF7671088}"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6C22C-9489-446C-A462-49D4417402C6}" type="slidenum">
              <a:rPr lang="en-US" smtClean="0"/>
              <a:t>‹#›</a:t>
            </a:fld>
            <a:endParaRPr lang="en-US"/>
          </a:p>
        </p:txBody>
      </p:sp>
    </p:spTree>
    <p:extLst>
      <p:ext uri="{BB962C8B-B14F-4D97-AF65-F5344CB8AC3E}">
        <p14:creationId xmlns:p14="http://schemas.microsoft.com/office/powerpoint/2010/main" val="28930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FC130-0F37-4BE2-BEF9-EBFBF7671088}" type="datetimeFigureOut">
              <a:rPr lang="en-US" smtClean="0"/>
              <a:t>3/29/2024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6C22C-9489-446C-A462-49D4417402C6}" type="slidenum">
              <a:rPr lang="en-US" smtClean="0"/>
              <a:t>‹#›</a:t>
            </a:fld>
            <a:endParaRPr lang="en-US"/>
          </a:p>
        </p:txBody>
      </p:sp>
    </p:spTree>
    <p:extLst>
      <p:ext uri="{BB962C8B-B14F-4D97-AF65-F5344CB8AC3E}">
        <p14:creationId xmlns:p14="http://schemas.microsoft.com/office/powerpoint/2010/main" val="35129100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3.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slide" Target="slide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slide" Target="slide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slide" Target="slide2.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
        <p:nvSpPr>
          <p:cNvPr id="3" name="Content Placeholder 2"/>
          <p:cNvSpPr>
            <a:spLocks noGrp="1"/>
          </p:cNvSpPr>
          <p:nvPr>
            <p:ph idx="1"/>
          </p:nvPr>
        </p:nvSpPr>
        <p:spPr>
          <a:xfrm>
            <a:off x="838200" y="365125"/>
            <a:ext cx="10515600" cy="5892800"/>
          </a:xfrm>
          <a:solidFill>
            <a:schemeClr val="bg2"/>
          </a:solidFill>
        </p:spPr>
        <p:txBody>
          <a:bodyPr>
            <a:normAutofit fontScale="25000" lnSpcReduction="20000"/>
          </a:bodyPr>
          <a:lstStyle/>
          <a:p>
            <a:pPr marL="0" indent="0">
              <a:buNone/>
            </a:pPr>
            <a:endParaRPr lang="en-IN" sz="3200" b="1" dirty="0">
              <a:solidFill>
                <a:schemeClr val="tx2"/>
              </a:solidFill>
              <a:latin typeface="Times New Roman" panose="02020603050405020304" pitchFamily="18" charset="0"/>
              <a:cs typeface="Times New Roman" panose="02020603050405020304" pitchFamily="18" charset="0"/>
            </a:endParaRPr>
          </a:p>
          <a:p>
            <a:pPr marL="0" indent="0" algn="ctr">
              <a:buNone/>
            </a:pPr>
            <a:r>
              <a:rPr lang="en-IN" sz="9000" b="1" dirty="0" smtClean="0">
                <a:solidFill>
                  <a:schemeClr val="tx2"/>
                </a:solidFill>
                <a:latin typeface="Times New Roman" panose="02020603050405020304" pitchFamily="18" charset="0"/>
                <a:cs typeface="Times New Roman" panose="02020603050405020304" pitchFamily="18" charset="0"/>
              </a:rPr>
              <a:t>Prediction of AQI with </a:t>
            </a:r>
            <a:br>
              <a:rPr lang="en-IN" sz="9000" b="1" dirty="0" smtClean="0">
                <a:solidFill>
                  <a:schemeClr val="tx2"/>
                </a:solidFill>
                <a:latin typeface="Times New Roman" panose="02020603050405020304" pitchFamily="18" charset="0"/>
                <a:cs typeface="Times New Roman" panose="02020603050405020304" pitchFamily="18" charset="0"/>
              </a:rPr>
            </a:br>
            <a:r>
              <a:rPr lang="en-IN" sz="9000" b="1" dirty="0" smtClean="0">
                <a:solidFill>
                  <a:schemeClr val="tx2"/>
                </a:solidFill>
                <a:latin typeface="Times New Roman" panose="02020603050405020304" pitchFamily="18" charset="0"/>
                <a:cs typeface="Times New Roman" panose="02020603050405020304" pitchFamily="18" charset="0"/>
              </a:rPr>
              <a:t>Time Series Forecasting</a:t>
            </a:r>
          </a:p>
          <a:p>
            <a:pPr marL="0" indent="0">
              <a:buNone/>
            </a:pPr>
            <a:endParaRPr lang="en-IN" sz="3200" dirty="0" smtClean="0">
              <a:solidFill>
                <a:schemeClr val="tx2"/>
              </a:solidFill>
              <a:latin typeface="Times New Roman" panose="02020603050405020304" pitchFamily="18" charset="0"/>
              <a:cs typeface="Times New Roman" panose="02020603050405020304" pitchFamily="18" charset="0"/>
            </a:endParaRPr>
          </a:p>
          <a:p>
            <a:r>
              <a:rPr lang="en-IN" sz="6000" dirty="0" smtClean="0">
                <a:solidFill>
                  <a:schemeClr val="tx2"/>
                </a:solidFill>
                <a:latin typeface="Times New Roman" panose="02020603050405020304" pitchFamily="18" charset="0"/>
                <a:cs typeface="Times New Roman" panose="02020603050405020304" pitchFamily="18" charset="0"/>
              </a:rPr>
              <a:t>By:</a:t>
            </a:r>
          </a:p>
          <a:p>
            <a:r>
              <a:rPr lang="en-US" sz="6000" dirty="0" err="1" smtClean="0">
                <a:solidFill>
                  <a:schemeClr val="tx2"/>
                </a:solidFill>
                <a:latin typeface="Times New Roman" panose="02020603050405020304" pitchFamily="18" charset="0"/>
                <a:cs typeface="Times New Roman" panose="02020603050405020304" pitchFamily="18" charset="0"/>
              </a:rPr>
              <a:t>Vivek</a:t>
            </a:r>
            <a:r>
              <a:rPr lang="en-US" sz="6000" dirty="0" smtClean="0">
                <a:solidFill>
                  <a:schemeClr val="tx2"/>
                </a:solidFill>
                <a:latin typeface="Times New Roman" panose="02020603050405020304" pitchFamily="18" charset="0"/>
                <a:cs typeface="Times New Roman" panose="02020603050405020304" pitchFamily="18" charset="0"/>
              </a:rPr>
              <a:t> Bari</a:t>
            </a:r>
            <a:endParaRPr lang="en-IN" sz="6000" dirty="0" smtClean="0">
              <a:solidFill>
                <a:schemeClr val="tx2"/>
              </a:solidFill>
              <a:latin typeface="Times New Roman" panose="02020603050405020304" pitchFamily="18" charset="0"/>
              <a:cs typeface="Times New Roman" panose="02020603050405020304" pitchFamily="18" charset="0"/>
            </a:endParaRPr>
          </a:p>
          <a:p>
            <a:r>
              <a:rPr lang="en-IN" sz="6000" dirty="0" err="1" smtClean="0">
                <a:solidFill>
                  <a:schemeClr val="tx2"/>
                </a:solidFill>
                <a:latin typeface="Times New Roman" panose="02020603050405020304" pitchFamily="18" charset="0"/>
                <a:cs typeface="Times New Roman" panose="02020603050405020304" pitchFamily="18" charset="0"/>
              </a:rPr>
              <a:t>Samruddhi</a:t>
            </a:r>
            <a:r>
              <a:rPr lang="en-IN" sz="6000" dirty="0" smtClean="0">
                <a:solidFill>
                  <a:schemeClr val="tx2"/>
                </a:solidFill>
                <a:latin typeface="Times New Roman" panose="02020603050405020304" pitchFamily="18" charset="0"/>
                <a:cs typeface="Times New Roman" panose="02020603050405020304" pitchFamily="18" charset="0"/>
              </a:rPr>
              <a:t> </a:t>
            </a:r>
            <a:r>
              <a:rPr lang="en-IN" sz="6000" dirty="0" err="1" smtClean="0">
                <a:solidFill>
                  <a:schemeClr val="tx2"/>
                </a:solidFill>
                <a:latin typeface="Times New Roman" panose="02020603050405020304" pitchFamily="18" charset="0"/>
                <a:cs typeface="Times New Roman" panose="02020603050405020304" pitchFamily="18" charset="0"/>
              </a:rPr>
              <a:t>Bhor</a:t>
            </a:r>
            <a:endParaRPr lang="en-IN" sz="6000" dirty="0" smtClean="0">
              <a:solidFill>
                <a:schemeClr val="tx2"/>
              </a:solidFill>
              <a:latin typeface="Times New Roman" panose="02020603050405020304" pitchFamily="18" charset="0"/>
              <a:cs typeface="Times New Roman" panose="02020603050405020304" pitchFamily="18" charset="0"/>
            </a:endParaRPr>
          </a:p>
          <a:p>
            <a:r>
              <a:rPr lang="en-IN" sz="6000" dirty="0" err="1" smtClean="0">
                <a:solidFill>
                  <a:schemeClr val="tx2"/>
                </a:solidFill>
                <a:latin typeface="Times New Roman" panose="02020603050405020304" pitchFamily="18" charset="0"/>
                <a:cs typeface="Times New Roman" panose="02020603050405020304" pitchFamily="18" charset="0"/>
              </a:rPr>
              <a:t>Payas</a:t>
            </a:r>
            <a:r>
              <a:rPr lang="en-IN" sz="6000" dirty="0" smtClean="0">
                <a:solidFill>
                  <a:schemeClr val="tx2"/>
                </a:solidFill>
                <a:latin typeface="Times New Roman" panose="02020603050405020304" pitchFamily="18" charset="0"/>
                <a:cs typeface="Times New Roman" panose="02020603050405020304" pitchFamily="18" charset="0"/>
              </a:rPr>
              <a:t> </a:t>
            </a:r>
            <a:r>
              <a:rPr lang="en-IN" sz="6000" dirty="0" err="1" smtClean="0">
                <a:solidFill>
                  <a:schemeClr val="tx2"/>
                </a:solidFill>
                <a:latin typeface="Times New Roman" panose="02020603050405020304" pitchFamily="18" charset="0"/>
                <a:cs typeface="Times New Roman" panose="02020603050405020304" pitchFamily="18" charset="0"/>
              </a:rPr>
              <a:t>Sonkusare</a:t>
            </a:r>
            <a:endParaRPr lang="en-IN" sz="6000" dirty="0" smtClean="0">
              <a:solidFill>
                <a:schemeClr val="tx2"/>
              </a:solidFill>
              <a:latin typeface="Times New Roman" panose="02020603050405020304" pitchFamily="18" charset="0"/>
              <a:cs typeface="Times New Roman" panose="02020603050405020304" pitchFamily="18" charset="0"/>
            </a:endParaRPr>
          </a:p>
          <a:p>
            <a:r>
              <a:rPr lang="en-US" sz="6000" dirty="0" err="1" smtClean="0">
                <a:solidFill>
                  <a:schemeClr val="tx2"/>
                </a:solidFill>
                <a:latin typeface="Times New Roman" panose="02020603050405020304" pitchFamily="18" charset="0"/>
                <a:cs typeface="Times New Roman" panose="02020603050405020304" pitchFamily="18" charset="0"/>
              </a:rPr>
              <a:t>Satish</a:t>
            </a:r>
            <a:r>
              <a:rPr lang="en-US" sz="6000" dirty="0" smtClean="0">
                <a:solidFill>
                  <a:schemeClr val="tx2"/>
                </a:solidFill>
                <a:latin typeface="Times New Roman" panose="02020603050405020304" pitchFamily="18" charset="0"/>
                <a:cs typeface="Times New Roman" panose="02020603050405020304" pitchFamily="18" charset="0"/>
              </a:rPr>
              <a:t> </a:t>
            </a:r>
            <a:r>
              <a:rPr lang="en-US" sz="6000" dirty="0" err="1" smtClean="0">
                <a:solidFill>
                  <a:schemeClr val="tx2"/>
                </a:solidFill>
                <a:latin typeface="Times New Roman" panose="02020603050405020304" pitchFamily="18" charset="0"/>
                <a:cs typeface="Times New Roman" panose="02020603050405020304" pitchFamily="18" charset="0"/>
              </a:rPr>
              <a:t>Wagh</a:t>
            </a:r>
            <a:endParaRPr lang="en-IN" sz="6000" dirty="0" smtClean="0">
              <a:solidFill>
                <a:schemeClr val="tx2"/>
              </a:solidFill>
              <a:latin typeface="Times New Roman" panose="02020603050405020304" pitchFamily="18" charset="0"/>
              <a:cs typeface="Times New Roman" panose="02020603050405020304" pitchFamily="18" charset="0"/>
            </a:endParaRPr>
          </a:p>
          <a:p>
            <a:r>
              <a:rPr lang="en-IN" sz="6000" dirty="0" smtClean="0">
                <a:solidFill>
                  <a:schemeClr val="tx2"/>
                </a:solidFill>
                <a:latin typeface="Times New Roman" panose="02020603050405020304" pitchFamily="18" charset="0"/>
                <a:cs typeface="Times New Roman" panose="02020603050405020304" pitchFamily="18" charset="0"/>
              </a:rPr>
              <a:t>Nikhil </a:t>
            </a:r>
            <a:r>
              <a:rPr lang="en-IN" sz="6000" dirty="0" err="1" smtClean="0">
                <a:solidFill>
                  <a:schemeClr val="tx2"/>
                </a:solidFill>
                <a:latin typeface="Times New Roman" panose="02020603050405020304" pitchFamily="18" charset="0"/>
                <a:cs typeface="Times New Roman" panose="02020603050405020304" pitchFamily="18" charset="0"/>
              </a:rPr>
              <a:t>Shinde</a:t>
            </a:r>
            <a:endParaRPr lang="en-IN" sz="6000" dirty="0" smtClean="0">
              <a:solidFill>
                <a:schemeClr val="tx2"/>
              </a:solidFill>
              <a:latin typeface="Times New Roman" panose="02020603050405020304" pitchFamily="18" charset="0"/>
              <a:cs typeface="Times New Roman" panose="02020603050405020304" pitchFamily="18" charset="0"/>
            </a:endParaRPr>
          </a:p>
          <a:p>
            <a:r>
              <a:rPr lang="en-IN" sz="6000" dirty="0" err="1" smtClean="0">
                <a:solidFill>
                  <a:schemeClr val="tx2"/>
                </a:solidFill>
                <a:latin typeface="Times New Roman" panose="02020603050405020304" pitchFamily="18" charset="0"/>
                <a:cs typeface="Times New Roman" panose="02020603050405020304" pitchFamily="18" charset="0"/>
              </a:rPr>
              <a:t>Chetan</a:t>
            </a:r>
            <a:r>
              <a:rPr lang="en-IN" sz="6000" dirty="0" smtClean="0">
                <a:solidFill>
                  <a:schemeClr val="tx2"/>
                </a:solidFill>
                <a:latin typeface="Times New Roman" panose="02020603050405020304" pitchFamily="18" charset="0"/>
                <a:cs typeface="Times New Roman" panose="02020603050405020304" pitchFamily="18" charset="0"/>
              </a:rPr>
              <a:t> </a:t>
            </a:r>
            <a:r>
              <a:rPr lang="en-IN" sz="6000" dirty="0" err="1" smtClean="0">
                <a:solidFill>
                  <a:schemeClr val="tx2"/>
                </a:solidFill>
                <a:latin typeface="Times New Roman" panose="02020603050405020304" pitchFamily="18" charset="0"/>
                <a:cs typeface="Times New Roman" panose="02020603050405020304" pitchFamily="18" charset="0"/>
              </a:rPr>
              <a:t>Palve</a:t>
            </a:r>
            <a:endParaRPr lang="en-IN" sz="6000" dirty="0" smtClean="0">
              <a:solidFill>
                <a:schemeClr val="tx2"/>
              </a:solidFill>
              <a:latin typeface="Times New Roman" panose="02020603050405020304" pitchFamily="18" charset="0"/>
              <a:cs typeface="Times New Roman" panose="02020603050405020304" pitchFamily="18" charset="0"/>
            </a:endParaRPr>
          </a:p>
          <a:p>
            <a:pPr marL="0" indent="0">
              <a:buNone/>
            </a:pPr>
            <a:endParaRPr lang="en-IN" sz="3200" dirty="0">
              <a:solidFill>
                <a:schemeClr val="tx2"/>
              </a:solidFill>
              <a:latin typeface="Times New Roman" panose="02020603050405020304" pitchFamily="18" charset="0"/>
              <a:cs typeface="Times New Roman" panose="02020603050405020304" pitchFamily="18" charset="0"/>
            </a:endParaRPr>
          </a:p>
          <a:p>
            <a:pPr marL="0" indent="0">
              <a:buNone/>
            </a:pPr>
            <a:endParaRPr lang="en-IN" sz="3200" dirty="0" smtClean="0">
              <a:solidFill>
                <a:schemeClr val="tx2"/>
              </a:solidFill>
              <a:latin typeface="Times New Roman" panose="02020603050405020304" pitchFamily="18" charset="0"/>
              <a:cs typeface="Times New Roman" panose="02020603050405020304" pitchFamily="18" charset="0"/>
            </a:endParaRPr>
          </a:p>
          <a:p>
            <a:pPr marL="0" indent="0">
              <a:buNone/>
            </a:pPr>
            <a:endParaRPr lang="en-IN" sz="3200" dirty="0">
              <a:solidFill>
                <a:schemeClr val="tx2"/>
              </a:solidFill>
              <a:latin typeface="Times New Roman" panose="02020603050405020304" pitchFamily="18" charset="0"/>
              <a:cs typeface="Times New Roman" panose="02020603050405020304" pitchFamily="18" charset="0"/>
            </a:endParaRPr>
          </a:p>
          <a:p>
            <a:pPr marL="0" indent="0">
              <a:buNone/>
            </a:pPr>
            <a:endParaRPr lang="en-IN" sz="3200" dirty="0" smtClean="0">
              <a:solidFill>
                <a:schemeClr val="tx2"/>
              </a:solidFill>
              <a:latin typeface="Times New Roman" panose="02020603050405020304" pitchFamily="18" charset="0"/>
              <a:cs typeface="Times New Roman" panose="02020603050405020304" pitchFamily="18" charset="0"/>
            </a:endParaRPr>
          </a:p>
          <a:p>
            <a:pPr marL="0" indent="0">
              <a:buNone/>
            </a:pPr>
            <a:endParaRPr lang="en-IN" sz="1800" dirty="0" smtClean="0">
              <a:solidFill>
                <a:schemeClr val="tx2"/>
              </a:solidFill>
              <a:latin typeface="Times New Roman" panose="02020603050405020304" pitchFamily="18" charset="0"/>
              <a:cs typeface="Times New Roman" panose="02020603050405020304" pitchFamily="18" charset="0"/>
            </a:endParaRPr>
          </a:p>
          <a:p>
            <a:pPr marL="0" indent="0">
              <a:buNone/>
            </a:pPr>
            <a:endParaRPr lang="en-IN" sz="1800" dirty="0" smtClean="0">
              <a:solidFill>
                <a:schemeClr val="tx2"/>
              </a:solidFill>
              <a:latin typeface="Times New Roman" panose="02020603050405020304" pitchFamily="18" charset="0"/>
              <a:cs typeface="Times New Roman" panose="02020603050405020304" pitchFamily="18" charset="0"/>
            </a:endParaRPr>
          </a:p>
          <a:p>
            <a:pPr marL="0" indent="0">
              <a:buNone/>
            </a:pPr>
            <a:endParaRPr lang="en-IN" sz="1800" dirty="0">
              <a:solidFill>
                <a:schemeClr val="tx2"/>
              </a:solidFill>
              <a:latin typeface="Times New Roman" panose="02020603050405020304" pitchFamily="18" charset="0"/>
              <a:cs typeface="Times New Roman" panose="02020603050405020304" pitchFamily="18" charset="0"/>
            </a:endParaRPr>
          </a:p>
          <a:p>
            <a:pPr marL="0" indent="0">
              <a:buNone/>
            </a:pPr>
            <a:endParaRPr lang="en-IN" sz="1800" dirty="0" smtClean="0">
              <a:solidFill>
                <a:schemeClr val="tx2"/>
              </a:solidFill>
              <a:latin typeface="Times New Roman" panose="02020603050405020304" pitchFamily="18" charset="0"/>
              <a:cs typeface="Times New Roman" panose="02020603050405020304" pitchFamily="18" charset="0"/>
            </a:endParaRPr>
          </a:p>
          <a:p>
            <a:pPr marL="0" indent="0">
              <a:buNone/>
            </a:pPr>
            <a:endParaRPr lang="en-IN" sz="6000"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IN" sz="6000" dirty="0" smtClean="0">
                <a:solidFill>
                  <a:schemeClr val="tx2"/>
                </a:solidFill>
                <a:latin typeface="Times New Roman" panose="02020603050405020304" pitchFamily="18" charset="0"/>
                <a:cs typeface="Times New Roman" panose="02020603050405020304" pitchFamily="18" charset="0"/>
              </a:rPr>
              <a:t>Capstone Project Group 1 : </a:t>
            </a:r>
            <a:r>
              <a:rPr lang="en-IN" sz="6000" dirty="0" smtClean="0">
                <a:solidFill>
                  <a:schemeClr val="tx2"/>
                </a:solidFill>
                <a:latin typeface="Times New Roman" panose="02020603050405020304" pitchFamily="18" charset="0"/>
                <a:cs typeface="Times New Roman" panose="02020603050405020304" pitchFamily="18" charset="0"/>
              </a:rPr>
              <a:t>DSE_June_23_Pune</a:t>
            </a:r>
            <a:endParaRPr lang="en-IN" sz="6000"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IN" sz="6000" dirty="0" smtClean="0">
                <a:solidFill>
                  <a:schemeClr val="tx2"/>
                </a:solidFill>
                <a:latin typeface="Times New Roman" panose="02020603050405020304" pitchFamily="18" charset="0"/>
                <a:cs typeface="Times New Roman" panose="02020603050405020304" pitchFamily="18" charset="0"/>
              </a:rPr>
              <a:t>Group Mentor : Mr Naveen Kumar </a:t>
            </a:r>
            <a:r>
              <a:rPr lang="en-IN" sz="6000" dirty="0" err="1" smtClean="0">
                <a:solidFill>
                  <a:schemeClr val="tx2"/>
                </a:solidFill>
                <a:latin typeface="Times New Roman" panose="02020603050405020304" pitchFamily="18" charset="0"/>
                <a:cs typeface="Times New Roman" panose="02020603050405020304" pitchFamily="18" charset="0"/>
              </a:rPr>
              <a:t>Koneti</a:t>
            </a:r>
            <a:endParaRPr lang="en-IN" sz="6000" dirty="0">
              <a:solidFill>
                <a:schemeClr val="tx2"/>
              </a:solidFill>
              <a:latin typeface="Times New Roman" panose="02020603050405020304" pitchFamily="18" charset="0"/>
              <a:cs typeface="Times New Roman" panose="02020603050405020304" pitchFamily="18" charset="0"/>
            </a:endParaRPr>
          </a:p>
        </p:txBody>
      </p:sp>
      <p:sp>
        <p:nvSpPr>
          <p:cNvPr id="6" name="Isosceles Triangle 5">
            <a:hlinkClick r:id="rId2" action="ppaction://hlinksldjump"/>
          </p:cNvPr>
          <p:cNvSpPr/>
          <p:nvPr/>
        </p:nvSpPr>
        <p:spPr>
          <a:xfrm rot="5400000">
            <a:off x="10685907" y="5495925"/>
            <a:ext cx="629793" cy="542925"/>
          </a:xfrm>
          <a:prstGeom prst="triangl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BEBA8EAE-BF5A-486C-A8C5-ECC9F3942E4B}">
                <a14:imgProps xmlns:a14="http://schemas.microsoft.com/office/drawing/2010/main">
                  <a14:imgLayer r:embed="rId4">
                    <a14:imgEffect>
                      <a14:artisticTexturizer/>
                    </a14:imgEffect>
                  </a14:imgLayer>
                </a14:imgProps>
              </a:ext>
            </a:extLst>
          </a:blip>
          <a:stretch>
            <a:fillRect/>
          </a:stretch>
        </p:blipFill>
        <p:spPr>
          <a:xfrm>
            <a:off x="3552825" y="1690688"/>
            <a:ext cx="5648325" cy="3443287"/>
          </a:xfrm>
          <a:prstGeom prst="rect">
            <a:avLst/>
          </a:prstGeom>
          <a:effectLst>
            <a:glow>
              <a:schemeClr val="tx1">
                <a:alpha val="78000"/>
              </a:schemeClr>
            </a:glow>
          </a:effectLst>
        </p:spPr>
      </p:pic>
    </p:spTree>
    <p:extLst>
      <p:ext uri="{BB962C8B-B14F-4D97-AF65-F5344CB8AC3E}">
        <p14:creationId xmlns:p14="http://schemas.microsoft.com/office/powerpoint/2010/main" val="32682399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City wise Average AQI</a:t>
            </a:r>
            <a:endParaRPr lang="en-US" sz="3600" b="1" dirty="0"/>
          </a:p>
        </p:txBody>
      </p:sp>
      <p:pic>
        <p:nvPicPr>
          <p:cNvPr id="5" name="Picture 2">
            <a:extLst>
              <a:ext uri="{FF2B5EF4-FFF2-40B4-BE49-F238E27FC236}">
                <a16:creationId xmlns:a16="http://schemas.microsoft.com/office/drawing/2014/main" xmlns="" id="{FEA803CE-26BD-4F8D-969D-245E6C11256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95122" y="1690688"/>
            <a:ext cx="5624678" cy="448627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p:txBody>
          <a:bodyPr>
            <a:normAutofit/>
          </a:bodyPr>
          <a:lstStyle/>
          <a:p>
            <a:pPr marL="0" indent="0">
              <a:buNone/>
            </a:pPr>
            <a:r>
              <a:rPr lang="en-IN" sz="2400" dirty="0" smtClean="0">
                <a:latin typeface="Times New Roman" panose="02020603050405020304" pitchFamily="18" charset="0"/>
                <a:cs typeface="Times New Roman" panose="02020603050405020304" pitchFamily="18" charset="0"/>
              </a:rPr>
              <a:t>From the plot, Ahmedabad city have a higher average of AQI in last 5 years.</a:t>
            </a:r>
          </a:p>
          <a:p>
            <a:pPr marL="0" indent="0">
              <a:buNone/>
            </a:pPr>
            <a:r>
              <a:rPr lang="en-IN" sz="2400" dirty="0" smtClean="0">
                <a:latin typeface="Times New Roman" panose="02020603050405020304" pitchFamily="18" charset="0"/>
                <a:cs typeface="Times New Roman" panose="02020603050405020304" pitchFamily="18" charset="0"/>
              </a:rPr>
              <a:t>And Aizawl have very low no of AQI may be the reason for that is mountainous area.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975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971" y="249051"/>
            <a:ext cx="5926883" cy="6296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5" name="Group 4"/>
          <p:cNvGrpSpPr/>
          <p:nvPr/>
        </p:nvGrpSpPr>
        <p:grpSpPr>
          <a:xfrm rot="21426828">
            <a:off x="2482954" y="2699680"/>
            <a:ext cx="317692" cy="321803"/>
            <a:chOff x="242145" y="2690397"/>
            <a:chExt cx="489474" cy="524183"/>
          </a:xfrm>
          <a:solidFill>
            <a:srgbClr val="FF0000"/>
          </a:solidFill>
        </p:grpSpPr>
        <p:sp>
          <p:nvSpPr>
            <p:cNvPr id="3" name="Teardrop 2"/>
            <p:cNvSpPr/>
            <p:nvPr/>
          </p:nvSpPr>
          <p:spPr>
            <a:xfrm rot="8246067">
              <a:off x="242145" y="2690397"/>
              <a:ext cx="489474" cy="524183"/>
            </a:xfrm>
            <a:prstGeom prst="teardrop">
              <a:avLst>
                <a:gd name="adj" fmla="val 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p:cNvSpPr/>
            <p:nvPr/>
          </p:nvSpPr>
          <p:spPr>
            <a:xfrm flipV="1">
              <a:off x="370250" y="2803198"/>
              <a:ext cx="233265" cy="298580"/>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3734063" y="1510411"/>
            <a:ext cx="317692" cy="321803"/>
            <a:chOff x="242145" y="2690397"/>
            <a:chExt cx="489474" cy="524183"/>
          </a:xfrm>
        </p:grpSpPr>
        <p:sp>
          <p:nvSpPr>
            <p:cNvPr id="7" name="Teardrop 6"/>
            <p:cNvSpPr/>
            <p:nvPr/>
          </p:nvSpPr>
          <p:spPr>
            <a:xfrm rot="8246067">
              <a:off x="242145" y="2690397"/>
              <a:ext cx="489474" cy="524183"/>
            </a:xfrm>
            <a:prstGeom prst="teardrop">
              <a:avLst>
                <a:gd name="adj" fmla="val 20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flipV="1">
              <a:off x="370250" y="2803198"/>
              <a:ext cx="233265" cy="29858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3358103" y="1284458"/>
            <a:ext cx="317692" cy="321803"/>
            <a:chOff x="242145" y="2690397"/>
            <a:chExt cx="489474" cy="524183"/>
          </a:xfrm>
        </p:grpSpPr>
        <p:sp>
          <p:nvSpPr>
            <p:cNvPr id="10" name="Teardrop 9"/>
            <p:cNvSpPr/>
            <p:nvPr/>
          </p:nvSpPr>
          <p:spPr>
            <a:xfrm rot="8246067">
              <a:off x="242145" y="2690397"/>
              <a:ext cx="489474" cy="524183"/>
            </a:xfrm>
            <a:prstGeom prst="teardrop">
              <a:avLst>
                <a:gd name="adj" fmla="val 20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flipV="1">
              <a:off x="370250" y="2803198"/>
              <a:ext cx="233265" cy="29858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4424065" y="2111406"/>
            <a:ext cx="317692" cy="321803"/>
            <a:chOff x="242145" y="2690397"/>
            <a:chExt cx="489474" cy="524183"/>
          </a:xfrm>
        </p:grpSpPr>
        <p:sp>
          <p:nvSpPr>
            <p:cNvPr id="13" name="Teardrop 12"/>
            <p:cNvSpPr/>
            <p:nvPr/>
          </p:nvSpPr>
          <p:spPr>
            <a:xfrm rot="8246067">
              <a:off x="242145" y="2690397"/>
              <a:ext cx="489474" cy="524183"/>
            </a:xfrm>
            <a:prstGeom prst="teardrop">
              <a:avLst>
                <a:gd name="adj" fmla="val 20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flipV="1">
              <a:off x="370250" y="2803198"/>
              <a:ext cx="233265" cy="29858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5042652" y="2176458"/>
            <a:ext cx="317692" cy="321803"/>
            <a:chOff x="242145" y="2690397"/>
            <a:chExt cx="489474" cy="524183"/>
          </a:xfrm>
        </p:grpSpPr>
        <p:sp>
          <p:nvSpPr>
            <p:cNvPr id="16" name="Teardrop 15"/>
            <p:cNvSpPr/>
            <p:nvPr/>
          </p:nvSpPr>
          <p:spPr>
            <a:xfrm rot="8246067">
              <a:off x="242145" y="2690397"/>
              <a:ext cx="489474" cy="524183"/>
            </a:xfrm>
            <a:prstGeom prst="teardrop">
              <a:avLst>
                <a:gd name="adj" fmla="val 20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flipV="1">
              <a:off x="370250" y="2803198"/>
              <a:ext cx="233265" cy="29858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rot="21426828">
            <a:off x="6799917" y="2473603"/>
            <a:ext cx="317692" cy="321803"/>
            <a:chOff x="242145" y="2690397"/>
            <a:chExt cx="489474" cy="524183"/>
          </a:xfrm>
          <a:solidFill>
            <a:schemeClr val="accent6">
              <a:lumMod val="50000"/>
            </a:schemeClr>
          </a:solidFill>
          <a:effectLst>
            <a:outerShdw blurRad="50800" dist="50800" dir="5400000" algn="ctr" rotWithShape="0">
              <a:schemeClr val="accent6">
                <a:lumMod val="50000"/>
              </a:schemeClr>
            </a:outerShdw>
          </a:effectLst>
        </p:grpSpPr>
        <p:sp>
          <p:nvSpPr>
            <p:cNvPr id="31" name="Teardrop 30"/>
            <p:cNvSpPr/>
            <p:nvPr/>
          </p:nvSpPr>
          <p:spPr>
            <a:xfrm rot="8246067">
              <a:off x="242145" y="2690397"/>
              <a:ext cx="489474" cy="524183"/>
            </a:xfrm>
            <a:prstGeom prst="teardrop">
              <a:avLst>
                <a:gd name="adj" fmla="val 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p:cNvSpPr/>
            <p:nvPr/>
          </p:nvSpPr>
          <p:spPr>
            <a:xfrm flipV="1">
              <a:off x="370250" y="2803198"/>
              <a:ext cx="233265" cy="298580"/>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rot="21426828">
            <a:off x="6325357" y="2084805"/>
            <a:ext cx="317692" cy="321803"/>
            <a:chOff x="242145" y="2690397"/>
            <a:chExt cx="489474" cy="524183"/>
          </a:xfrm>
          <a:solidFill>
            <a:schemeClr val="accent6"/>
          </a:solidFill>
          <a:effectLst>
            <a:outerShdw blurRad="50800" dist="50800" dir="5400000" algn="ctr" rotWithShape="0">
              <a:schemeClr val="accent6">
                <a:lumMod val="50000"/>
              </a:schemeClr>
            </a:outerShdw>
          </a:effectLst>
        </p:grpSpPr>
        <p:sp>
          <p:nvSpPr>
            <p:cNvPr id="34" name="Teardrop 33"/>
            <p:cNvSpPr/>
            <p:nvPr/>
          </p:nvSpPr>
          <p:spPr>
            <a:xfrm rot="8246067">
              <a:off x="242145" y="2690397"/>
              <a:ext cx="489474" cy="524183"/>
            </a:xfrm>
            <a:prstGeom prst="teardrop">
              <a:avLst>
                <a:gd name="adj" fmla="val 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p:cNvSpPr/>
            <p:nvPr/>
          </p:nvSpPr>
          <p:spPr>
            <a:xfrm flipV="1">
              <a:off x="370250" y="2803198"/>
              <a:ext cx="233265" cy="298580"/>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rot="21426828">
            <a:off x="3309165" y="5844177"/>
            <a:ext cx="317692" cy="321803"/>
            <a:chOff x="242145" y="2690397"/>
            <a:chExt cx="489474" cy="524183"/>
          </a:xfrm>
          <a:solidFill>
            <a:schemeClr val="accent6"/>
          </a:solidFill>
          <a:effectLst>
            <a:outerShdw blurRad="50800" dist="50800" dir="5400000" algn="ctr" rotWithShape="0">
              <a:schemeClr val="accent6">
                <a:lumMod val="50000"/>
              </a:schemeClr>
            </a:outerShdw>
          </a:effectLst>
        </p:grpSpPr>
        <p:sp>
          <p:nvSpPr>
            <p:cNvPr id="37" name="Teardrop 36"/>
            <p:cNvSpPr/>
            <p:nvPr/>
          </p:nvSpPr>
          <p:spPr>
            <a:xfrm rot="8246067">
              <a:off x="242145" y="2690397"/>
              <a:ext cx="489474" cy="524183"/>
            </a:xfrm>
            <a:prstGeom prst="teardrop">
              <a:avLst>
                <a:gd name="adj" fmla="val 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p:cNvSpPr/>
            <p:nvPr/>
          </p:nvSpPr>
          <p:spPr>
            <a:xfrm flipV="1">
              <a:off x="370250" y="2803198"/>
              <a:ext cx="233265" cy="298580"/>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rot="21426828">
            <a:off x="3358941" y="5487370"/>
            <a:ext cx="317692" cy="321803"/>
            <a:chOff x="242145" y="2690397"/>
            <a:chExt cx="489474" cy="524183"/>
          </a:xfrm>
          <a:solidFill>
            <a:schemeClr val="accent6"/>
          </a:solidFill>
          <a:effectLst>
            <a:outerShdw blurRad="50800" dist="50800" dir="5400000" algn="ctr" rotWithShape="0">
              <a:schemeClr val="accent6">
                <a:lumMod val="50000"/>
              </a:schemeClr>
            </a:outerShdw>
          </a:effectLst>
        </p:grpSpPr>
        <p:sp>
          <p:nvSpPr>
            <p:cNvPr id="40" name="Teardrop 39"/>
            <p:cNvSpPr/>
            <p:nvPr/>
          </p:nvSpPr>
          <p:spPr>
            <a:xfrm rot="8246067">
              <a:off x="242145" y="2690397"/>
              <a:ext cx="489474" cy="524183"/>
            </a:xfrm>
            <a:prstGeom prst="teardrop">
              <a:avLst>
                <a:gd name="adj" fmla="val 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p:cNvSpPr/>
            <p:nvPr/>
          </p:nvSpPr>
          <p:spPr>
            <a:xfrm flipV="1">
              <a:off x="370250" y="2803198"/>
              <a:ext cx="233265" cy="298580"/>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rot="21426828">
            <a:off x="2482953" y="3969589"/>
            <a:ext cx="317692" cy="321803"/>
            <a:chOff x="242145" y="2690397"/>
            <a:chExt cx="489474" cy="524183"/>
          </a:xfrm>
          <a:solidFill>
            <a:schemeClr val="accent6"/>
          </a:solidFill>
          <a:effectLst>
            <a:outerShdw blurRad="50800" dist="50800" dir="5400000" algn="ctr" rotWithShape="0">
              <a:schemeClr val="accent6">
                <a:lumMod val="50000"/>
              </a:schemeClr>
            </a:outerShdw>
          </a:effectLst>
        </p:grpSpPr>
        <p:sp>
          <p:nvSpPr>
            <p:cNvPr id="43" name="Teardrop 42"/>
            <p:cNvSpPr/>
            <p:nvPr/>
          </p:nvSpPr>
          <p:spPr>
            <a:xfrm rot="8246067">
              <a:off x="242145" y="2690397"/>
              <a:ext cx="489474" cy="524183"/>
            </a:xfrm>
            <a:prstGeom prst="teardrop">
              <a:avLst>
                <a:gd name="adj" fmla="val 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p:cNvSpPr/>
            <p:nvPr/>
          </p:nvSpPr>
          <p:spPr>
            <a:xfrm flipV="1">
              <a:off x="370250" y="2803198"/>
              <a:ext cx="233265" cy="298580"/>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2241336" y="4773963"/>
            <a:ext cx="1192188" cy="814228"/>
            <a:chOff x="164834" y="2046354"/>
            <a:chExt cx="1192188" cy="814228"/>
          </a:xfrm>
        </p:grpSpPr>
        <p:cxnSp>
          <p:nvCxnSpPr>
            <p:cNvPr id="46" name="Straight Connector 45"/>
            <p:cNvCxnSpPr/>
            <p:nvPr/>
          </p:nvCxnSpPr>
          <p:spPr>
            <a:xfrm flipH="1" flipV="1">
              <a:off x="965464" y="2050626"/>
              <a:ext cx="391558" cy="80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64834" y="2046354"/>
              <a:ext cx="816148" cy="427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2285307" y="476713"/>
            <a:ext cx="1192188" cy="814228"/>
            <a:chOff x="164834" y="2046354"/>
            <a:chExt cx="1192188" cy="814228"/>
          </a:xfrm>
        </p:grpSpPr>
        <p:cxnSp>
          <p:nvCxnSpPr>
            <p:cNvPr id="54" name="Straight Connector 53"/>
            <p:cNvCxnSpPr/>
            <p:nvPr/>
          </p:nvCxnSpPr>
          <p:spPr>
            <a:xfrm flipH="1" flipV="1">
              <a:off x="965464" y="2050626"/>
              <a:ext cx="391558" cy="80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64834" y="2046354"/>
              <a:ext cx="816148" cy="427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2710159" y="660774"/>
            <a:ext cx="1192188" cy="864843"/>
            <a:chOff x="164834" y="2046354"/>
            <a:chExt cx="1192188" cy="814228"/>
          </a:xfrm>
        </p:grpSpPr>
        <p:cxnSp>
          <p:nvCxnSpPr>
            <p:cNvPr id="57" name="Straight Connector 56"/>
            <p:cNvCxnSpPr/>
            <p:nvPr/>
          </p:nvCxnSpPr>
          <p:spPr>
            <a:xfrm flipH="1" flipV="1">
              <a:off x="965464" y="2050626"/>
              <a:ext cx="391558" cy="80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64834" y="2046354"/>
              <a:ext cx="816148" cy="427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1591434" y="2017593"/>
            <a:ext cx="1192188" cy="814228"/>
            <a:chOff x="164834" y="2046354"/>
            <a:chExt cx="1192188" cy="814228"/>
          </a:xfrm>
        </p:grpSpPr>
        <p:cxnSp>
          <p:nvCxnSpPr>
            <p:cNvPr id="60" name="Straight Connector 59"/>
            <p:cNvCxnSpPr/>
            <p:nvPr/>
          </p:nvCxnSpPr>
          <p:spPr>
            <a:xfrm flipH="1" flipV="1">
              <a:off x="965464" y="2050626"/>
              <a:ext cx="391558" cy="809956"/>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64834" y="2046354"/>
              <a:ext cx="816148" cy="4271"/>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1521792" y="3303759"/>
            <a:ext cx="1192188" cy="814228"/>
            <a:chOff x="164834" y="2046354"/>
            <a:chExt cx="1192188" cy="814228"/>
          </a:xfrm>
        </p:grpSpPr>
        <p:cxnSp>
          <p:nvCxnSpPr>
            <p:cNvPr id="63" name="Straight Connector 62"/>
            <p:cNvCxnSpPr/>
            <p:nvPr/>
          </p:nvCxnSpPr>
          <p:spPr>
            <a:xfrm flipH="1" flipV="1">
              <a:off x="965464" y="2050626"/>
              <a:ext cx="391558" cy="80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64834" y="2046354"/>
              <a:ext cx="816148" cy="427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2097287" y="5183213"/>
            <a:ext cx="1192188" cy="814228"/>
            <a:chOff x="164834" y="2046354"/>
            <a:chExt cx="1192188" cy="814228"/>
          </a:xfrm>
        </p:grpSpPr>
        <p:cxnSp>
          <p:nvCxnSpPr>
            <p:cNvPr id="66" name="Straight Connector 65"/>
            <p:cNvCxnSpPr/>
            <p:nvPr/>
          </p:nvCxnSpPr>
          <p:spPr>
            <a:xfrm flipH="1" flipV="1">
              <a:off x="965464" y="2050626"/>
              <a:ext cx="391558" cy="80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64834" y="2046354"/>
              <a:ext cx="816148" cy="427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9" name="Straight Connector 68"/>
          <p:cNvCxnSpPr/>
          <p:nvPr/>
        </p:nvCxnSpPr>
        <p:spPr>
          <a:xfrm flipV="1">
            <a:off x="4582911" y="1436914"/>
            <a:ext cx="408967" cy="674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975668" y="1445359"/>
            <a:ext cx="54419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6522998" y="1290941"/>
            <a:ext cx="1263309" cy="889560"/>
            <a:chOff x="8841744" y="970384"/>
            <a:chExt cx="1263309" cy="889560"/>
          </a:xfrm>
        </p:grpSpPr>
        <p:cxnSp>
          <p:nvCxnSpPr>
            <p:cNvPr id="74" name="Straight Connector 73"/>
            <p:cNvCxnSpPr/>
            <p:nvPr/>
          </p:nvCxnSpPr>
          <p:spPr>
            <a:xfrm flipV="1">
              <a:off x="8841744" y="970384"/>
              <a:ext cx="518839" cy="889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357728" y="970384"/>
              <a:ext cx="747325" cy="93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5247767" y="1508405"/>
            <a:ext cx="1263309" cy="889560"/>
            <a:chOff x="8841744" y="970384"/>
            <a:chExt cx="1263309" cy="889560"/>
          </a:xfrm>
        </p:grpSpPr>
        <p:cxnSp>
          <p:nvCxnSpPr>
            <p:cNvPr id="83" name="Straight Connector 82"/>
            <p:cNvCxnSpPr/>
            <p:nvPr/>
          </p:nvCxnSpPr>
          <p:spPr>
            <a:xfrm flipV="1">
              <a:off x="8841744" y="970384"/>
              <a:ext cx="518839" cy="889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9357728" y="970384"/>
              <a:ext cx="747325" cy="93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7081629" y="1705579"/>
            <a:ext cx="1263309" cy="889560"/>
            <a:chOff x="8841744" y="970384"/>
            <a:chExt cx="1263309" cy="889560"/>
          </a:xfrm>
        </p:grpSpPr>
        <p:cxnSp>
          <p:nvCxnSpPr>
            <p:cNvPr id="86" name="Straight Connector 85"/>
            <p:cNvCxnSpPr/>
            <p:nvPr/>
          </p:nvCxnSpPr>
          <p:spPr>
            <a:xfrm flipV="1">
              <a:off x="8841744" y="970384"/>
              <a:ext cx="518839" cy="889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9357728" y="970384"/>
              <a:ext cx="747325" cy="933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9" name="TextBox 88"/>
          <p:cNvSpPr txBox="1"/>
          <p:nvPr/>
        </p:nvSpPr>
        <p:spPr>
          <a:xfrm>
            <a:off x="8387257" y="1578297"/>
            <a:ext cx="1306389"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AIZWAL</a:t>
            </a:r>
            <a:endParaRPr lang="en-US" sz="1200" b="1" dirty="0">
              <a:latin typeface="Times New Roman" panose="02020603050405020304" pitchFamily="18" charset="0"/>
              <a:cs typeface="Times New Roman" panose="02020603050405020304" pitchFamily="18" charset="0"/>
            </a:endParaRPr>
          </a:p>
        </p:txBody>
      </p:sp>
      <p:sp>
        <p:nvSpPr>
          <p:cNvPr id="90" name="TextBox 89"/>
          <p:cNvSpPr txBox="1"/>
          <p:nvPr/>
        </p:nvSpPr>
        <p:spPr>
          <a:xfrm>
            <a:off x="7723499" y="1106275"/>
            <a:ext cx="1431695"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SHILLONG</a:t>
            </a:r>
            <a:endParaRPr lang="en-US" sz="1200" b="1" dirty="0">
              <a:latin typeface="Times New Roman" panose="02020603050405020304" pitchFamily="18" charset="0"/>
              <a:cs typeface="Times New Roman" panose="02020603050405020304" pitchFamily="18" charset="0"/>
            </a:endParaRPr>
          </a:p>
        </p:txBody>
      </p:sp>
      <p:sp>
        <p:nvSpPr>
          <p:cNvPr id="91" name="TextBox 90"/>
          <p:cNvSpPr txBox="1"/>
          <p:nvPr/>
        </p:nvSpPr>
        <p:spPr>
          <a:xfrm>
            <a:off x="5821927" y="1242878"/>
            <a:ext cx="915948" cy="253916"/>
          </a:xfrm>
          <a:prstGeom prst="rect">
            <a:avLst/>
          </a:prstGeom>
          <a:noFill/>
        </p:spPr>
        <p:txBody>
          <a:bodyPr wrap="square" rtlCol="0">
            <a:spAutoFit/>
          </a:bodyPr>
          <a:lstStyle/>
          <a:p>
            <a:r>
              <a:rPr lang="en-US" sz="1050" b="1" dirty="0" smtClean="0">
                <a:latin typeface="Times New Roman" panose="02020603050405020304" pitchFamily="18" charset="0"/>
                <a:cs typeface="Times New Roman" panose="02020603050405020304" pitchFamily="18" charset="0"/>
              </a:rPr>
              <a:t>PATNA</a:t>
            </a:r>
            <a:endParaRPr lang="en-US" sz="1050" b="1" dirty="0">
              <a:latin typeface="Times New Roman" panose="02020603050405020304" pitchFamily="18" charset="0"/>
              <a:cs typeface="Times New Roman" panose="02020603050405020304" pitchFamily="18" charset="0"/>
            </a:endParaRPr>
          </a:p>
        </p:txBody>
      </p:sp>
      <p:sp>
        <p:nvSpPr>
          <p:cNvPr id="94" name="TextBox 93"/>
          <p:cNvSpPr txBox="1"/>
          <p:nvPr/>
        </p:nvSpPr>
        <p:spPr>
          <a:xfrm>
            <a:off x="4732396" y="1227151"/>
            <a:ext cx="966775" cy="253916"/>
          </a:xfrm>
          <a:prstGeom prst="rect">
            <a:avLst/>
          </a:prstGeom>
          <a:noFill/>
        </p:spPr>
        <p:txBody>
          <a:bodyPr wrap="square" rtlCol="0">
            <a:spAutoFit/>
          </a:bodyPr>
          <a:lstStyle/>
          <a:p>
            <a:r>
              <a:rPr lang="en-US" sz="1050" b="1" dirty="0" smtClean="0">
                <a:latin typeface="Times New Roman" panose="02020603050405020304" pitchFamily="18" charset="0"/>
                <a:cs typeface="Times New Roman" panose="02020603050405020304" pitchFamily="18" charset="0"/>
              </a:rPr>
              <a:t>LUCKNOW</a:t>
            </a:r>
            <a:endParaRPr lang="en-US" sz="1050" b="1" dirty="0">
              <a:latin typeface="Times New Roman" panose="02020603050405020304" pitchFamily="18" charset="0"/>
              <a:cs typeface="Times New Roman" panose="02020603050405020304" pitchFamily="18" charset="0"/>
            </a:endParaRPr>
          </a:p>
        </p:txBody>
      </p:sp>
      <p:sp>
        <p:nvSpPr>
          <p:cNvPr id="95" name="TextBox 94"/>
          <p:cNvSpPr txBox="1"/>
          <p:nvPr/>
        </p:nvSpPr>
        <p:spPr>
          <a:xfrm>
            <a:off x="2071165" y="551660"/>
            <a:ext cx="868392" cy="253916"/>
          </a:xfrm>
          <a:prstGeom prst="rect">
            <a:avLst/>
          </a:prstGeom>
          <a:noFill/>
        </p:spPr>
        <p:txBody>
          <a:bodyPr wrap="square" rtlCol="0">
            <a:spAutoFit/>
          </a:bodyPr>
          <a:lstStyle/>
          <a:p>
            <a:r>
              <a:rPr lang="en-US" sz="1050" b="1" dirty="0" smtClean="0">
                <a:latin typeface="Times New Roman" panose="02020603050405020304" pitchFamily="18" charset="0"/>
                <a:cs typeface="Times New Roman" panose="02020603050405020304" pitchFamily="18" charset="0"/>
              </a:rPr>
              <a:t>DELHI</a:t>
            </a:r>
            <a:endParaRPr lang="en-US" sz="1050" b="1" dirty="0">
              <a:latin typeface="Times New Roman" panose="02020603050405020304" pitchFamily="18" charset="0"/>
              <a:cs typeface="Times New Roman" panose="02020603050405020304" pitchFamily="18" charset="0"/>
            </a:endParaRPr>
          </a:p>
        </p:txBody>
      </p:sp>
      <p:sp>
        <p:nvSpPr>
          <p:cNvPr id="96" name="TextBox 95"/>
          <p:cNvSpPr txBox="1"/>
          <p:nvPr/>
        </p:nvSpPr>
        <p:spPr>
          <a:xfrm>
            <a:off x="1533695" y="364751"/>
            <a:ext cx="1188323" cy="253916"/>
          </a:xfrm>
          <a:prstGeom prst="rect">
            <a:avLst/>
          </a:prstGeom>
          <a:noFill/>
        </p:spPr>
        <p:txBody>
          <a:bodyPr wrap="square" rtlCol="0">
            <a:spAutoFit/>
          </a:bodyPr>
          <a:lstStyle/>
          <a:p>
            <a:r>
              <a:rPr lang="en-US" sz="1050" b="1" dirty="0" smtClean="0">
                <a:latin typeface="Times New Roman" panose="02020603050405020304" pitchFamily="18" charset="0"/>
                <a:cs typeface="Times New Roman" panose="02020603050405020304" pitchFamily="18" charset="0"/>
              </a:rPr>
              <a:t>GURGAON</a:t>
            </a:r>
            <a:endParaRPr lang="en-US" sz="1050" b="1" dirty="0">
              <a:latin typeface="Times New Roman" panose="02020603050405020304" pitchFamily="18" charset="0"/>
              <a:cs typeface="Times New Roman" panose="02020603050405020304" pitchFamily="18" charset="0"/>
            </a:endParaRPr>
          </a:p>
        </p:txBody>
      </p:sp>
      <p:sp>
        <p:nvSpPr>
          <p:cNvPr id="97" name="TextBox 96"/>
          <p:cNvSpPr txBox="1"/>
          <p:nvPr/>
        </p:nvSpPr>
        <p:spPr>
          <a:xfrm>
            <a:off x="552261" y="1891087"/>
            <a:ext cx="1039173" cy="246221"/>
          </a:xfrm>
          <a:prstGeom prst="rect">
            <a:avLst/>
          </a:prstGeom>
          <a:noFill/>
        </p:spPr>
        <p:txBody>
          <a:bodyPr wrap="square" rtlCol="0">
            <a:spAutoFit/>
          </a:bodyPr>
          <a:lstStyle/>
          <a:p>
            <a:r>
              <a:rPr lang="en-US" sz="1000" b="1" dirty="0" smtClean="0">
                <a:latin typeface="Times New Roman" panose="02020603050405020304" pitchFamily="18" charset="0"/>
                <a:cs typeface="Times New Roman" panose="02020603050405020304" pitchFamily="18" charset="0"/>
              </a:rPr>
              <a:t>AHMEDABAD</a:t>
            </a:r>
            <a:endParaRPr lang="en-US" sz="1000" b="1" dirty="0">
              <a:latin typeface="Times New Roman" panose="02020603050405020304" pitchFamily="18" charset="0"/>
              <a:cs typeface="Times New Roman" panose="02020603050405020304" pitchFamily="18" charset="0"/>
            </a:endParaRPr>
          </a:p>
        </p:txBody>
      </p:sp>
      <p:sp>
        <p:nvSpPr>
          <p:cNvPr id="98" name="TextBox 97"/>
          <p:cNvSpPr txBox="1"/>
          <p:nvPr/>
        </p:nvSpPr>
        <p:spPr>
          <a:xfrm>
            <a:off x="800924" y="3176124"/>
            <a:ext cx="1198584" cy="253916"/>
          </a:xfrm>
          <a:prstGeom prst="rect">
            <a:avLst/>
          </a:prstGeom>
          <a:noFill/>
        </p:spPr>
        <p:txBody>
          <a:bodyPr wrap="square" rtlCol="0">
            <a:spAutoFit/>
          </a:bodyPr>
          <a:lstStyle/>
          <a:p>
            <a:r>
              <a:rPr lang="en-US" sz="1050" b="1" dirty="0" smtClean="0">
                <a:latin typeface="Times New Roman" panose="02020603050405020304" pitchFamily="18" charset="0"/>
                <a:cs typeface="Times New Roman" panose="02020603050405020304" pitchFamily="18" charset="0"/>
              </a:rPr>
              <a:t>MUMBAI</a:t>
            </a:r>
            <a:endParaRPr lang="en-US" sz="1050" b="1" dirty="0">
              <a:latin typeface="Times New Roman" panose="02020603050405020304" pitchFamily="18" charset="0"/>
              <a:cs typeface="Times New Roman" panose="02020603050405020304" pitchFamily="18" charset="0"/>
            </a:endParaRPr>
          </a:p>
        </p:txBody>
      </p:sp>
      <p:sp>
        <p:nvSpPr>
          <p:cNvPr id="99" name="TextBox 98"/>
          <p:cNvSpPr txBox="1"/>
          <p:nvPr/>
        </p:nvSpPr>
        <p:spPr>
          <a:xfrm>
            <a:off x="485476" y="4645420"/>
            <a:ext cx="1922106" cy="253916"/>
          </a:xfrm>
          <a:prstGeom prst="rect">
            <a:avLst/>
          </a:prstGeom>
          <a:noFill/>
        </p:spPr>
        <p:txBody>
          <a:bodyPr wrap="square" rtlCol="0">
            <a:spAutoFit/>
          </a:bodyPr>
          <a:lstStyle/>
          <a:p>
            <a:r>
              <a:rPr lang="en-US" sz="1050" b="1" dirty="0" smtClean="0">
                <a:latin typeface="Times New Roman" panose="02020603050405020304" pitchFamily="18" charset="0"/>
                <a:cs typeface="Times New Roman" panose="02020603050405020304" pitchFamily="18" charset="0"/>
              </a:rPr>
              <a:t>COIMBATORE</a:t>
            </a:r>
            <a:endParaRPr lang="en-US" sz="1050" b="1" dirty="0">
              <a:latin typeface="Times New Roman" panose="02020603050405020304" pitchFamily="18" charset="0"/>
              <a:cs typeface="Times New Roman" panose="02020603050405020304" pitchFamily="18" charset="0"/>
            </a:endParaRPr>
          </a:p>
        </p:txBody>
      </p:sp>
      <p:sp>
        <p:nvSpPr>
          <p:cNvPr id="100" name="TextBox 99"/>
          <p:cNvSpPr txBox="1"/>
          <p:nvPr/>
        </p:nvSpPr>
        <p:spPr>
          <a:xfrm>
            <a:off x="437321" y="5014822"/>
            <a:ext cx="1161399" cy="415498"/>
          </a:xfrm>
          <a:prstGeom prst="rect">
            <a:avLst/>
          </a:prstGeom>
          <a:noFill/>
        </p:spPr>
        <p:txBody>
          <a:bodyPr wrap="square" rtlCol="0">
            <a:spAutoFit/>
          </a:bodyPr>
          <a:lstStyle/>
          <a:p>
            <a:r>
              <a:rPr lang="en-US" sz="1050" b="1" dirty="0" smtClean="0">
                <a:latin typeface="Times New Roman" panose="02020603050405020304" pitchFamily="18" charset="0"/>
                <a:cs typeface="Times New Roman" panose="02020603050405020304" pitchFamily="18" charset="0"/>
              </a:rPr>
              <a:t>THIRUVANATAPURAM</a:t>
            </a:r>
            <a:endParaRPr lang="en-US" sz="1050" b="1" dirty="0">
              <a:latin typeface="Times New Roman" panose="02020603050405020304" pitchFamily="18" charset="0"/>
              <a:cs typeface="Times New Roman" panose="02020603050405020304" pitchFamily="18" charset="0"/>
            </a:endParaRPr>
          </a:p>
        </p:txBody>
      </p:sp>
      <p:sp>
        <p:nvSpPr>
          <p:cNvPr id="102" name="TextBox 101"/>
          <p:cNvSpPr txBox="1"/>
          <p:nvPr/>
        </p:nvSpPr>
        <p:spPr>
          <a:xfrm>
            <a:off x="8342581" y="2083250"/>
            <a:ext cx="3131715" cy="4031873"/>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According to the map we can see the top 5 cities with the highest AQI and top 5 cities with the lowest AQI</a:t>
            </a:r>
          </a:p>
          <a:p>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Cities with the highest AQI are represented by the red marker and the cities with the lowest AQI are represented by the green marker.</a:t>
            </a:r>
          </a:p>
          <a:p>
            <a:r>
              <a:rPr lang="en-US" sz="1600" dirty="0" smtClean="0">
                <a:latin typeface="Times New Roman" panose="02020603050405020304" pitchFamily="18" charset="0"/>
                <a:cs typeface="Times New Roman" panose="02020603050405020304" pitchFamily="18" charset="0"/>
              </a:rPr>
              <a:t>According to this map we can infer that places towards the north region have high AQI where as the AQI falls as we come down south.</a:t>
            </a:r>
          </a:p>
          <a:p>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Ahmedabad is the city with the highest AQI and </a:t>
            </a:r>
            <a:r>
              <a:rPr lang="en-US" sz="1600" dirty="0" err="1" smtClean="0">
                <a:latin typeface="Times New Roman" panose="02020603050405020304" pitchFamily="18" charset="0"/>
                <a:cs typeface="Times New Roman" panose="02020603050405020304" pitchFamily="18" charset="0"/>
              </a:rPr>
              <a:t>Aizwal</a:t>
            </a:r>
            <a:r>
              <a:rPr lang="en-US" sz="1600" dirty="0" smtClean="0">
                <a:latin typeface="Times New Roman" panose="02020603050405020304" pitchFamily="18" charset="0"/>
                <a:cs typeface="Times New Roman" panose="02020603050405020304" pitchFamily="18" charset="0"/>
              </a:rPr>
              <a:t> has the lowest AQI</a:t>
            </a:r>
            <a:endParaRPr lang="en-US" sz="1600" dirty="0">
              <a:latin typeface="Times New Roman" panose="02020603050405020304" pitchFamily="18" charset="0"/>
              <a:cs typeface="Times New Roman" panose="02020603050405020304" pitchFamily="18" charset="0"/>
            </a:endParaRPr>
          </a:p>
        </p:txBody>
      </p:sp>
      <p:sp>
        <p:nvSpPr>
          <p:cNvPr id="106" name="TextBox 105"/>
          <p:cNvSpPr txBox="1"/>
          <p:nvPr/>
        </p:nvSpPr>
        <p:spPr>
          <a:xfrm>
            <a:off x="7925556" y="317241"/>
            <a:ext cx="3877668" cy="707886"/>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CITYWISE REPRESENTATION OF AQI ON MAP OF INDIA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561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a:xfrm>
            <a:off x="2015413" y="463812"/>
            <a:ext cx="9313144" cy="646331"/>
          </a:xfrm>
          <a:prstGeom prst="rect">
            <a:avLst/>
          </a:prstGeom>
        </p:spPr>
        <p:txBody>
          <a:bodyPr wrap="square">
            <a:spAutoFit/>
          </a:bodyPr>
          <a:lstStyle/>
          <a:p>
            <a:pPr algn="ctr"/>
            <a:r>
              <a:rPr lang="en-IN" sz="3600" b="1" dirty="0" smtClean="0">
                <a:latin typeface="Times New Roman" panose="02020603050405020304" pitchFamily="18" charset="0"/>
                <a:cs typeface="Times New Roman" panose="02020603050405020304" pitchFamily="18" charset="0"/>
              </a:rPr>
              <a:t>Visualize Time Series Data by Month wise</a:t>
            </a:r>
            <a:endParaRPr lang="en-US" sz="3600" b="1" dirty="0"/>
          </a:p>
        </p:txBody>
      </p:sp>
      <p:pic>
        <p:nvPicPr>
          <p:cNvPr id="4" name="Picture 2">
            <a:extLst>
              <a:ext uri="{FF2B5EF4-FFF2-40B4-BE49-F238E27FC236}">
                <a16:creationId xmlns:a16="http://schemas.microsoft.com/office/drawing/2014/main" xmlns="" id="{B8B9F19B-30FA-4D6F-BA07-60ED4DC7F9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23" y="1380930"/>
            <a:ext cx="6272436" cy="487058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960637" y="1548882"/>
            <a:ext cx="5038530" cy="3046988"/>
          </a:xfrm>
          <a:prstGeom prst="rect">
            <a:avLst/>
          </a:prstGeom>
        </p:spPr>
        <p:txBody>
          <a:bodyPr wrap="square">
            <a:spAutoFit/>
          </a:bodyPr>
          <a:lstStyle/>
          <a:p>
            <a:r>
              <a:rPr lang="en-IN" sz="2400" dirty="0" smtClean="0">
                <a:latin typeface="Times New Roman" panose="02020603050405020304" pitchFamily="18" charset="0"/>
                <a:cs typeface="Times New Roman" panose="02020603050405020304" pitchFamily="18" charset="0"/>
              </a:rPr>
              <a:t>Inferences of the Graph</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From the month wise visualization of all pollutants, AQI is decreases after January 2020, possibly due to </a:t>
            </a:r>
            <a:r>
              <a:rPr lang="en-IN" sz="2400" dirty="0" err="1" smtClean="0">
                <a:latin typeface="Times New Roman" panose="02020603050405020304" pitchFamily="18" charset="0"/>
                <a:cs typeface="Times New Roman" panose="02020603050405020304" pitchFamily="18" charset="0"/>
              </a:rPr>
              <a:t>Covid</a:t>
            </a:r>
            <a:r>
              <a:rPr lang="en-IN" sz="2400" dirty="0" smtClean="0">
                <a:latin typeface="Times New Roman" panose="02020603050405020304" pitchFamily="18" charset="0"/>
                <a:cs typeface="Times New Roman" panose="02020603050405020304" pitchFamily="18" charset="0"/>
              </a:rPr>
              <a:t> pandemic.</a:t>
            </a:r>
          </a:p>
          <a:p>
            <a:r>
              <a:rPr lang="en-IN" sz="2400" dirty="0" smtClean="0">
                <a:latin typeface="Times New Roman" panose="02020603050405020304" pitchFamily="18" charset="0"/>
                <a:cs typeface="Times New Roman" panose="02020603050405020304" pitchFamily="18" charset="0"/>
              </a:rPr>
              <a:t>Most of pollutants are also decreases after January 2020.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435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1771000" y="491803"/>
            <a:ext cx="7567649" cy="646331"/>
          </a:xfrm>
          <a:prstGeom prst="rect">
            <a:avLst/>
          </a:prstGeom>
        </p:spPr>
        <p:txBody>
          <a:bodyPr wrap="none">
            <a:spAutoFit/>
          </a:bodyPr>
          <a:lstStyle/>
          <a:p>
            <a:pPr algn="ctr"/>
            <a:r>
              <a:rPr lang="en-IN" sz="3600" b="1" dirty="0" smtClean="0">
                <a:latin typeface="Times New Roman" panose="02020603050405020304" pitchFamily="18" charset="0"/>
                <a:cs typeface="Times New Roman" panose="02020603050405020304" pitchFamily="18" charset="0"/>
              </a:rPr>
              <a:t>Visualize Time Series Data Hour wise</a:t>
            </a:r>
            <a:endParaRPr lang="en-US" sz="3600" b="1" dirty="0"/>
          </a:p>
        </p:txBody>
      </p:sp>
      <p:pic>
        <p:nvPicPr>
          <p:cNvPr id="3" name="Picture 2">
            <a:extLst>
              <a:ext uri="{FF2B5EF4-FFF2-40B4-BE49-F238E27FC236}">
                <a16:creationId xmlns:a16="http://schemas.microsoft.com/office/drawing/2014/main" xmlns="" id="{29D5B857-0781-412B-BB7D-852C664DC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37" y="1379382"/>
            <a:ext cx="6584784" cy="50659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876660" y="1379382"/>
            <a:ext cx="4552129" cy="2677656"/>
          </a:xfrm>
          <a:prstGeom prst="rect">
            <a:avLst/>
          </a:prstGeom>
        </p:spPr>
        <p:txBody>
          <a:bodyPr wrap="square">
            <a:spAutoFit/>
          </a:bodyPr>
          <a:lstStyle/>
          <a:p>
            <a:r>
              <a:rPr lang="en-IN" sz="2400" dirty="0" smtClean="0">
                <a:latin typeface="Times New Roman" panose="02020603050405020304" pitchFamily="18" charset="0"/>
                <a:cs typeface="Times New Roman" panose="02020603050405020304" pitchFamily="18" charset="0"/>
              </a:rPr>
              <a:t>Inferences of the graph</a:t>
            </a: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From the plot of all pollutants hour wise, can say that the AQI is high during night and low at mid day.</a:t>
            </a:r>
          </a:p>
          <a:p>
            <a:r>
              <a:rPr lang="en-IN" sz="2400" dirty="0" smtClean="0">
                <a:latin typeface="Times New Roman" panose="02020603050405020304" pitchFamily="18" charset="0"/>
                <a:cs typeface="Times New Roman" panose="02020603050405020304" pitchFamily="18" charset="0"/>
              </a:rPr>
              <a:t>All other pollutants are also high during night and low at mid night</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765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3708146" y="370506"/>
            <a:ext cx="5336076" cy="646331"/>
          </a:xfrm>
          <a:prstGeom prst="rect">
            <a:avLst/>
          </a:prstGeom>
        </p:spPr>
        <p:txBody>
          <a:bodyPr wrap="none">
            <a:spAutoFit/>
          </a:bodyPr>
          <a:lstStyle/>
          <a:p>
            <a:pPr algn="ctr"/>
            <a:r>
              <a:rPr lang="en-IN" sz="3600" b="1" dirty="0" smtClean="0">
                <a:latin typeface="Times New Roman" panose="02020603050405020304" pitchFamily="18" charset="0"/>
                <a:cs typeface="Times New Roman" panose="02020603050405020304" pitchFamily="18" charset="0"/>
              </a:rPr>
              <a:t>Decompose of Time Series</a:t>
            </a:r>
            <a:endParaRPr lang="en-US" sz="3600" b="1" dirty="0"/>
          </a:p>
        </p:txBody>
      </p:sp>
      <p:pic>
        <p:nvPicPr>
          <p:cNvPr id="3" name="Picture 2">
            <a:extLst>
              <a:ext uri="{FF2B5EF4-FFF2-40B4-BE49-F238E27FC236}">
                <a16:creationId xmlns:a16="http://schemas.microsoft.com/office/drawing/2014/main" xmlns="" id="{77B17D6C-7626-4B5E-B71C-515369261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95" y="1095306"/>
            <a:ext cx="6405979" cy="44191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671653" y="1642387"/>
            <a:ext cx="5520347" cy="1815882"/>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Time-series decomposition that allows us to decompose our time series into three distinct components: trend, seasonality, and noise.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949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4086808" y="463811"/>
            <a:ext cx="4040155" cy="646331"/>
          </a:xfrm>
          <a:prstGeom prst="rect">
            <a:avLst/>
          </a:prstGeom>
        </p:spPr>
        <p:txBody>
          <a:bodyPr wrap="square">
            <a:spAutoFit/>
          </a:bodyPr>
          <a:lstStyle/>
          <a:p>
            <a:pPr algn="ctr"/>
            <a:r>
              <a:rPr lang="en-IN" sz="3600" b="1" dirty="0" smtClean="0">
                <a:latin typeface="Times New Roman" panose="02020603050405020304" pitchFamily="18" charset="0"/>
                <a:cs typeface="Times New Roman" panose="02020603050405020304" pitchFamily="18" charset="0"/>
              </a:rPr>
              <a:t>ACF and PACF </a:t>
            </a:r>
            <a:endParaRPr lang="en-US" sz="3600" b="1" dirty="0"/>
          </a:p>
        </p:txBody>
      </p:sp>
      <p:pic>
        <p:nvPicPr>
          <p:cNvPr id="3" name="Picture 2">
            <a:extLst>
              <a:ext uri="{FF2B5EF4-FFF2-40B4-BE49-F238E27FC236}">
                <a16:creationId xmlns:a16="http://schemas.microsoft.com/office/drawing/2014/main" xmlns="" id="{3F2E4619-7B18-48A3-A5FC-804162FD4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79" y="1349764"/>
            <a:ext cx="6175159"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736702" y="1625187"/>
            <a:ext cx="5365102" cy="3539430"/>
          </a:xfrm>
          <a:prstGeom prst="rect">
            <a:avLst/>
          </a:prstGeom>
        </p:spPr>
        <p:txBody>
          <a:bodyPr wrap="square">
            <a:spAutoFit/>
          </a:bodyPr>
          <a:lstStyle/>
          <a:p>
            <a:r>
              <a:rPr lang="en-US" sz="1600" dirty="0" smtClean="0">
                <a:latin typeface="Times New Roman" panose="02020603050405020304" pitchFamily="18" charset="0"/>
                <a:cs typeface="Times New Roman" panose="02020603050405020304" pitchFamily="18" charset="0"/>
              </a:rPr>
              <a:t>ACF is an (complete) auto-correlation function which gives us values of auto-correlation of any series with its lagged values.</a:t>
            </a:r>
          </a:p>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A partial autocorrelation is the amount of correlation between a variable and a lag of itself that is not explained by correlations at all lower-order-lags</a:t>
            </a:r>
          </a:p>
          <a:p>
            <a:r>
              <a:rPr lang="en-US" sz="1600" dirty="0" smtClean="0">
                <a:latin typeface="Times New Roman" panose="02020603050405020304" pitchFamily="18" charset="0"/>
                <a:cs typeface="Times New Roman" panose="02020603050405020304" pitchFamily="18" charset="0"/>
              </a:rPr>
              <a:t>Partial autocorrelation computes the "pure" correlation between </a:t>
            </a:r>
            <a:r>
              <a:rPr lang="en-US" sz="1600" dirty="0" err="1" smtClean="0">
                <a:latin typeface="Times New Roman" panose="02020603050405020304" pitchFamily="18" charset="0"/>
                <a:cs typeface="Times New Roman" panose="02020603050405020304" pitchFamily="18" charset="0"/>
              </a:rPr>
              <a:t>xt</a:t>
            </a:r>
            <a:r>
              <a:rPr lang="en-US" sz="1600" dirty="0" smtClean="0">
                <a:latin typeface="Times New Roman" panose="02020603050405020304" pitchFamily="18" charset="0"/>
                <a:cs typeface="Times New Roman" panose="02020603050405020304" pitchFamily="18" charset="0"/>
              </a:rPr>
              <a:t> and xt−2 by removing the "transitive" correlation, that is, the amount of correlation explained by the first lag, and </a:t>
            </a:r>
            <a:r>
              <a:rPr lang="en-US" sz="1600" dirty="0" err="1" smtClean="0">
                <a:latin typeface="Times New Roman" panose="02020603050405020304" pitchFamily="18" charset="0"/>
                <a:cs typeface="Times New Roman" panose="02020603050405020304" pitchFamily="18" charset="0"/>
              </a:rPr>
              <a:t>recomputing</a:t>
            </a:r>
            <a:r>
              <a:rPr lang="en-US" sz="1600" dirty="0" smtClean="0">
                <a:latin typeface="Times New Roman" panose="02020603050405020304" pitchFamily="18" charset="0"/>
                <a:cs typeface="Times New Roman" panose="02020603050405020304" pitchFamily="18" charset="0"/>
              </a:rPr>
              <a:t>. For the partial autocorrelation between </a:t>
            </a:r>
            <a:r>
              <a:rPr lang="en-US" sz="1600" dirty="0" err="1" smtClean="0">
                <a:latin typeface="Times New Roman" panose="02020603050405020304" pitchFamily="18" charset="0"/>
                <a:cs typeface="Times New Roman" panose="02020603050405020304" pitchFamily="18" charset="0"/>
              </a:rPr>
              <a:t>xt</a:t>
            </a:r>
            <a:r>
              <a:rPr lang="en-US" sz="1600" dirty="0" smtClean="0">
                <a:latin typeface="Times New Roman" panose="02020603050405020304" pitchFamily="18" charset="0"/>
                <a:cs typeface="Times New Roman" panose="02020603050405020304" pitchFamily="18" charset="0"/>
              </a:rPr>
              <a:t> and xt−3, we will remove the correlation with both xt−1 and xt−2 and </a:t>
            </a:r>
            <a:r>
              <a:rPr lang="en-US" sz="1600" dirty="0" err="1" smtClean="0">
                <a:latin typeface="Times New Roman" panose="02020603050405020304" pitchFamily="18" charset="0"/>
                <a:cs typeface="Times New Roman" panose="02020603050405020304" pitchFamily="18" charset="0"/>
              </a:rPr>
              <a:t>recompute</a:t>
            </a:r>
            <a:r>
              <a:rPr lang="en-US" sz="1600" dirty="0" smtClean="0">
                <a:latin typeface="Times New Roman" panose="02020603050405020304" pitchFamily="18" charset="0"/>
                <a:cs typeface="Times New Roman" panose="02020603050405020304" pitchFamily="18" charset="0"/>
              </a:rPr>
              <a:t>, and so on.</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820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Steps in Model Building</a:t>
            </a:r>
            <a:endParaRPr lang="en-US" sz="36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98850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3030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AUTO ARIMA MODEL FOR DATA MONTH WISE</a:t>
            </a:r>
            <a:endParaRPr lang="en-US" sz="3600" b="1" dirty="0"/>
          </a:p>
        </p:txBody>
      </p:sp>
      <p:sp>
        <p:nvSpPr>
          <p:cNvPr id="3" name="Content Placeholder 2"/>
          <p:cNvSpPr>
            <a:spLocks noGrp="1"/>
          </p:cNvSpPr>
          <p:nvPr>
            <p:ph idx="1"/>
          </p:nvPr>
        </p:nvSpPr>
        <p:spPr/>
        <p:txBody>
          <a:bodyPr>
            <a:normAutofit/>
          </a:bodyPr>
          <a:lstStyle/>
          <a:p>
            <a:pPr marL="0" indent="0">
              <a:buNone/>
            </a:pPr>
            <a:r>
              <a:rPr lang="en-US" sz="2200" dirty="0" smtClean="0">
                <a:latin typeface="Times New Roman" panose="02020603050405020304" pitchFamily="18" charset="0"/>
                <a:cs typeface="Times New Roman" panose="02020603050405020304" pitchFamily="18" charset="0"/>
              </a:rPr>
              <a:t>Auto </a:t>
            </a:r>
            <a:r>
              <a:rPr lang="en-US" sz="2200" dirty="0" err="1" smtClean="0">
                <a:latin typeface="Times New Roman" panose="02020603050405020304" pitchFamily="18" charset="0"/>
                <a:cs typeface="Times New Roman" panose="02020603050405020304" pitchFamily="18" charset="0"/>
              </a:rPr>
              <a:t>Arima</a:t>
            </a:r>
            <a:r>
              <a:rPr lang="en-US" sz="2200" dirty="0" smtClean="0">
                <a:latin typeface="Times New Roman" panose="02020603050405020304" pitchFamily="18" charset="0"/>
                <a:cs typeface="Times New Roman" panose="02020603050405020304" pitchFamily="18" charset="0"/>
              </a:rPr>
              <a:t> for Data Month Wise</a:t>
            </a:r>
          </a:p>
          <a:p>
            <a:pPr marL="0" indent="0">
              <a:buNone/>
            </a:pPr>
            <a:r>
              <a:rPr lang="en-US" sz="2200" dirty="0" smtClean="0">
                <a:latin typeface="Times New Roman" panose="02020603050405020304" pitchFamily="18" charset="0"/>
                <a:cs typeface="Times New Roman" panose="02020603050405020304" pitchFamily="18" charset="0"/>
              </a:rPr>
              <a:t>Auto </a:t>
            </a:r>
            <a:r>
              <a:rPr lang="en-US" sz="2200" dirty="0" err="1" smtClean="0">
                <a:latin typeface="Times New Roman" panose="02020603050405020304" pitchFamily="18" charset="0"/>
                <a:cs typeface="Times New Roman" panose="02020603050405020304" pitchFamily="18" charset="0"/>
              </a:rPr>
              <a:t>Arima</a:t>
            </a:r>
            <a:r>
              <a:rPr lang="en-US" sz="2200" dirty="0" smtClean="0">
                <a:latin typeface="Times New Roman" panose="02020603050405020304" pitchFamily="18" charset="0"/>
                <a:cs typeface="Times New Roman" panose="02020603050405020304" pitchFamily="18" charset="0"/>
              </a:rPr>
              <a:t> Model finds out the best features and builds an ARIMA model.</a:t>
            </a:r>
          </a:p>
          <a:p>
            <a:pPr marL="0" indent="0">
              <a:buNone/>
            </a:pPr>
            <a:r>
              <a:rPr lang="en-US" sz="2200" dirty="0" smtClean="0">
                <a:latin typeface="Times New Roman" panose="02020603050405020304" pitchFamily="18" charset="0"/>
                <a:cs typeface="Times New Roman" panose="02020603050405020304" pitchFamily="18" charset="0"/>
              </a:rPr>
              <a:t>It calculates the lowest AIC value amongst a combination of orders of (</a:t>
            </a:r>
            <a:r>
              <a:rPr lang="en-US" sz="2200" dirty="0" err="1" smtClean="0">
                <a:latin typeface="Times New Roman" panose="02020603050405020304" pitchFamily="18" charset="0"/>
                <a:cs typeface="Times New Roman" panose="02020603050405020304" pitchFamily="18" charset="0"/>
              </a:rPr>
              <a:t>p,q,d</a:t>
            </a:r>
            <a:r>
              <a:rPr lang="en-US" sz="2200" dirty="0" smtClean="0">
                <a:latin typeface="Times New Roman" panose="02020603050405020304" pitchFamily="18" charset="0"/>
                <a:cs typeface="Times New Roman" panose="02020603050405020304" pitchFamily="18" charset="0"/>
              </a:rPr>
              <a:t>)</a:t>
            </a:r>
          </a:p>
          <a:p>
            <a:pPr marL="0" indent="0">
              <a:buNone/>
            </a:pPr>
            <a:r>
              <a:rPr lang="en-US" sz="2200" dirty="0" smtClean="0">
                <a:latin typeface="Times New Roman" panose="02020603050405020304" pitchFamily="18" charset="0"/>
                <a:cs typeface="Times New Roman" panose="02020603050405020304" pitchFamily="18" charset="0"/>
              </a:rPr>
              <a:t>ARIMA(1,1,1)  gives an AIC of 8889 where as Auto </a:t>
            </a:r>
            <a:r>
              <a:rPr lang="en-US" sz="2200" dirty="0" err="1" smtClean="0">
                <a:latin typeface="Times New Roman" panose="02020603050405020304" pitchFamily="18" charset="0"/>
                <a:cs typeface="Times New Roman" panose="02020603050405020304" pitchFamily="18" charset="0"/>
              </a:rPr>
              <a:t>Arima</a:t>
            </a:r>
            <a:r>
              <a:rPr lang="en-US" sz="2200" dirty="0" smtClean="0">
                <a:latin typeface="Times New Roman" panose="02020603050405020304" pitchFamily="18" charset="0"/>
                <a:cs typeface="Times New Roman" panose="02020603050405020304" pitchFamily="18" charset="0"/>
              </a:rPr>
              <a:t> finds the best order (3,0,2) gets the lowest AIC of 496</a:t>
            </a:r>
          </a:p>
          <a:p>
            <a:pPr marL="0" indent="0">
              <a:buNone/>
            </a:pPr>
            <a:r>
              <a:rPr lang="en-US" sz="2200" dirty="0" smtClean="0">
                <a:latin typeface="Times New Roman" panose="02020603050405020304" pitchFamily="18" charset="0"/>
                <a:cs typeface="Times New Roman" panose="02020603050405020304" pitchFamily="18" charset="0"/>
              </a:rPr>
              <a:t>Interpretations:</a:t>
            </a:r>
          </a:p>
          <a:p>
            <a:pPr marL="0" indent="0">
              <a:buNone/>
            </a:pPr>
            <a:r>
              <a:rPr lang="en-US" sz="2200" dirty="0" smtClean="0">
                <a:latin typeface="Times New Roman" panose="02020603050405020304" pitchFamily="18" charset="0"/>
                <a:cs typeface="Times New Roman" panose="02020603050405020304" pitchFamily="18" charset="0"/>
              </a:rPr>
              <a:t>Auto </a:t>
            </a:r>
            <a:r>
              <a:rPr lang="en-US" sz="2200" dirty="0" err="1" smtClean="0">
                <a:latin typeface="Times New Roman" panose="02020603050405020304" pitchFamily="18" charset="0"/>
                <a:cs typeface="Times New Roman" panose="02020603050405020304" pitchFamily="18" charset="0"/>
              </a:rPr>
              <a:t>arima</a:t>
            </a:r>
            <a:r>
              <a:rPr lang="en-US" sz="2200" dirty="0" smtClean="0">
                <a:latin typeface="Times New Roman" panose="02020603050405020304" pitchFamily="18" charset="0"/>
                <a:cs typeface="Times New Roman" panose="02020603050405020304" pitchFamily="18" charset="0"/>
              </a:rPr>
              <a:t> is used for finding best order for ARIMA.</a:t>
            </a:r>
          </a:p>
          <a:p>
            <a:pPr marL="0" indent="0">
              <a:buNone/>
            </a:pPr>
            <a:r>
              <a:rPr lang="en-US" sz="2200" dirty="0" smtClean="0">
                <a:latin typeface="Times New Roman" panose="02020603050405020304" pitchFamily="18" charset="0"/>
                <a:cs typeface="Times New Roman" panose="02020603050405020304" pitchFamily="18" charset="0"/>
              </a:rPr>
              <a:t>Its also gives the seasonality, but in ARIMA we don't required.</a:t>
            </a:r>
          </a:p>
          <a:p>
            <a:pPr marL="0" indent="0">
              <a:buNone/>
            </a:pPr>
            <a:r>
              <a:rPr lang="en-US" sz="2200" dirty="0" smtClean="0">
                <a:latin typeface="Times New Roman" panose="02020603050405020304" pitchFamily="18" charset="0"/>
                <a:cs typeface="Times New Roman" panose="02020603050405020304" pitchFamily="18" charset="0"/>
              </a:rPr>
              <a:t>ARIMA(3,1,3) gives good result than the ARIMA(1,1,1), its gives less AIC value compare to first model.</a:t>
            </a:r>
          </a:p>
          <a:p>
            <a:endParaRPr lang="en-US" dirty="0"/>
          </a:p>
        </p:txBody>
      </p:sp>
    </p:spTree>
    <p:extLst>
      <p:ext uri="{BB962C8B-B14F-4D97-AF65-F5344CB8AC3E}">
        <p14:creationId xmlns:p14="http://schemas.microsoft.com/office/powerpoint/2010/main" val="4062619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AUTO ARIMA MODEL FOR </a:t>
            </a:r>
            <a:r>
              <a:rPr lang="en-US" sz="3600" b="1" dirty="0" smtClean="0">
                <a:latin typeface="Times New Roman" panose="02020603050405020304" pitchFamily="18" charset="0"/>
                <a:cs typeface="Times New Roman" panose="02020603050405020304" pitchFamily="18" charset="0"/>
              </a:rPr>
              <a:t>DATA </a:t>
            </a:r>
            <a:r>
              <a:rPr lang="en-US" sz="3600" b="1" dirty="0">
                <a:latin typeface="Times New Roman" panose="02020603050405020304" pitchFamily="18" charset="0"/>
                <a:cs typeface="Times New Roman" panose="02020603050405020304" pitchFamily="18" charset="0"/>
              </a:rPr>
              <a:t>WEEK WISE</a:t>
            </a:r>
            <a:endParaRPr lang="en-US" sz="3600" b="1" dirty="0"/>
          </a:p>
        </p:txBody>
      </p:sp>
      <p:sp>
        <p:nvSpPr>
          <p:cNvPr id="3" name="Content Placeholder 2"/>
          <p:cNvSpPr>
            <a:spLocks noGrp="1"/>
          </p:cNvSpPr>
          <p:nvPr>
            <p:ph idx="1"/>
          </p:nvPr>
        </p:nvSpPr>
        <p:spPr/>
        <p:txBody>
          <a:bodyPr/>
          <a:lstStyle/>
          <a:p>
            <a:pPr marL="0" indent="0">
              <a:buNone/>
            </a:pPr>
            <a:r>
              <a:rPr lang="en-US" sz="1800" dirty="0" smtClean="0">
                <a:latin typeface="Times New Roman" panose="02020603050405020304" pitchFamily="18" charset="0"/>
                <a:cs typeface="Times New Roman" panose="02020603050405020304" pitchFamily="18" charset="0"/>
              </a:rPr>
              <a:t>Auto </a:t>
            </a:r>
            <a:r>
              <a:rPr lang="en-US" sz="1800" dirty="0" err="1" smtClean="0">
                <a:latin typeface="Times New Roman" panose="02020603050405020304" pitchFamily="18" charset="0"/>
                <a:cs typeface="Times New Roman" panose="02020603050405020304" pitchFamily="18" charset="0"/>
              </a:rPr>
              <a:t>Arima</a:t>
            </a:r>
            <a:r>
              <a:rPr lang="en-US" sz="1800" dirty="0" smtClean="0">
                <a:latin typeface="Times New Roman" panose="02020603050405020304" pitchFamily="18" charset="0"/>
                <a:cs typeface="Times New Roman" panose="02020603050405020304" pitchFamily="18" charset="0"/>
              </a:rPr>
              <a:t> for Data Week Wise</a:t>
            </a: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According to the ARIMA for data Week Wise</a:t>
            </a: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ARIMA(2,0,0)  gives an AIC of 2070.</a:t>
            </a:r>
          </a:p>
          <a:p>
            <a:pPr marL="0" indent="0">
              <a:buNone/>
            </a:pPr>
            <a:r>
              <a:rPr lang="en-US" sz="1800" dirty="0" smtClean="0">
                <a:latin typeface="Times New Roman" panose="02020603050405020304" pitchFamily="18" charset="0"/>
                <a:cs typeface="Times New Roman" panose="02020603050405020304" pitchFamily="18" charset="0"/>
              </a:rPr>
              <a:t>The AIC is even lesser as compared to the AIC of Month wise ARIMA Model. </a:t>
            </a:r>
          </a:p>
          <a:p>
            <a:endParaRPr lang="en-US" dirty="0"/>
          </a:p>
        </p:txBody>
      </p:sp>
    </p:spTree>
    <p:extLst>
      <p:ext uri="{BB962C8B-B14F-4D97-AF65-F5344CB8AC3E}">
        <p14:creationId xmlns:p14="http://schemas.microsoft.com/office/powerpoint/2010/main" val="38406989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SARIMAX MODEL FOR </a:t>
            </a:r>
            <a:r>
              <a:rPr lang="en-US" sz="3600" b="1" dirty="0" smtClean="0">
                <a:latin typeface="Times New Roman" panose="02020603050405020304" pitchFamily="18" charset="0"/>
                <a:cs typeface="Times New Roman" panose="02020603050405020304" pitchFamily="18" charset="0"/>
              </a:rPr>
              <a:t>MONTH VS WEEK WISE</a:t>
            </a:r>
            <a:endParaRPr lang="en-US" sz="3600" b="1" dirty="0"/>
          </a:p>
        </p:txBody>
      </p:sp>
      <p:pic>
        <p:nvPicPr>
          <p:cNvPr id="7"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4346" y="1825625"/>
            <a:ext cx="5181600" cy="2717086"/>
          </a:xfrm>
        </p:spPr>
      </p:pic>
      <p:sp>
        <p:nvSpPr>
          <p:cNvPr id="12" name="Content Placeholder 11"/>
          <p:cNvSpPr>
            <a:spLocks noGrp="1"/>
          </p:cNvSpPr>
          <p:nvPr>
            <p:ph sz="half" idx="2"/>
          </p:nvPr>
        </p:nvSpPr>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SARIMAX model adds seasonality to the ARIMA Model.</a:t>
            </a:r>
          </a:p>
          <a:p>
            <a:r>
              <a:rPr lang="en-US" sz="2000" b="1" dirty="0" smtClean="0">
                <a:latin typeface="Times New Roman" panose="02020603050405020304" pitchFamily="18" charset="0"/>
                <a:cs typeface="Times New Roman" panose="02020603050405020304" pitchFamily="18" charset="0"/>
              </a:rPr>
              <a:t>Interpretations:</a:t>
            </a:r>
          </a:p>
          <a:p>
            <a:r>
              <a:rPr lang="en-US" sz="2000" dirty="0" smtClean="0">
                <a:latin typeface="Times New Roman" panose="02020603050405020304" pitchFamily="18" charset="0"/>
                <a:cs typeface="Times New Roman" panose="02020603050405020304" pitchFamily="18" charset="0"/>
              </a:rPr>
              <a:t>Blue Line is the observed value</a:t>
            </a:r>
          </a:p>
          <a:p>
            <a:r>
              <a:rPr lang="en-US" sz="2000" dirty="0" smtClean="0">
                <a:latin typeface="Times New Roman" panose="02020603050405020304" pitchFamily="18" charset="0"/>
                <a:cs typeface="Times New Roman" panose="02020603050405020304" pitchFamily="18" charset="0"/>
              </a:rPr>
              <a:t>Orange Line is the forecasted values</a:t>
            </a:r>
          </a:p>
          <a:p>
            <a:r>
              <a:rPr lang="en-US" sz="2000" dirty="0" smtClean="0">
                <a:latin typeface="Times New Roman" panose="02020603050405020304" pitchFamily="18" charset="0"/>
                <a:cs typeface="Times New Roman" panose="02020603050405020304" pitchFamily="18" charset="0"/>
              </a:rPr>
              <a:t>Grey area is the confidence interval at 95%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807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6" name="Freeform 15"/>
          <p:cNvSpPr/>
          <p:nvPr/>
        </p:nvSpPr>
        <p:spPr>
          <a:xfrm>
            <a:off x="3092631" y="2"/>
            <a:ext cx="1542506" cy="6858000"/>
          </a:xfrm>
          <a:custGeom>
            <a:avLst/>
            <a:gdLst>
              <a:gd name="connsiteX0" fmla="*/ 784861 w 1542506"/>
              <a:gd name="connsiteY0" fmla="*/ 5443208 h 6858000"/>
              <a:gd name="connsiteX1" fmla="*/ 1542506 w 1542506"/>
              <a:gd name="connsiteY1" fmla="*/ 5882642 h 6858000"/>
              <a:gd name="connsiteX2" fmla="*/ 784861 w 1542506"/>
              <a:gd name="connsiteY2" fmla="*/ 6322076 h 6858000"/>
              <a:gd name="connsiteX3" fmla="*/ 0 w 1542506"/>
              <a:gd name="connsiteY3" fmla="*/ 0 h 6858000"/>
              <a:gd name="connsiteX4" fmla="*/ 775063 w 1542506"/>
              <a:gd name="connsiteY4" fmla="*/ 0 h 6858000"/>
              <a:gd name="connsiteX5" fmla="*/ 775063 w 1542506"/>
              <a:gd name="connsiteY5" fmla="*/ 6858000 h 6858000"/>
              <a:gd name="connsiteX6" fmla="*/ 0 w 154250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506" h="6858000">
                <a:moveTo>
                  <a:pt x="784861" y="5443208"/>
                </a:moveTo>
                <a:lnTo>
                  <a:pt x="1542506" y="5882642"/>
                </a:lnTo>
                <a:lnTo>
                  <a:pt x="784861" y="6322076"/>
                </a:lnTo>
                <a:close/>
                <a:moveTo>
                  <a:pt x="0" y="0"/>
                </a:moveTo>
                <a:lnTo>
                  <a:pt x="775063" y="0"/>
                </a:lnTo>
                <a:lnTo>
                  <a:pt x="775063" y="6858000"/>
                </a:lnTo>
                <a:lnTo>
                  <a:pt x="0" y="685800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flipH="1">
            <a:off x="3935183" y="5608320"/>
            <a:ext cx="311333" cy="584775"/>
          </a:xfrm>
          <a:prstGeom prst="rect">
            <a:avLst/>
          </a:prstGeom>
          <a:noFill/>
          <a:ln>
            <a:noFill/>
          </a:ln>
        </p:spPr>
        <p:txBody>
          <a:bodyPr wrap="square" rtlCol="0">
            <a:spAutoFit/>
          </a:bodyPr>
          <a:lstStyle/>
          <a:p>
            <a:r>
              <a:rPr lang="en-US" sz="3200" dirty="0" smtClean="0">
                <a:latin typeface="Tw Cen MT Condensed" panose="020B0606020104020203" pitchFamily="34" charset="0"/>
                <a:hlinkClick r:id="rId2" action="ppaction://hlinksldjump"/>
              </a:rPr>
              <a:t>5</a:t>
            </a:r>
            <a:endParaRPr lang="en-US" sz="3200" dirty="0">
              <a:latin typeface="Tw Cen MT Condensed" panose="020B0606020104020203" pitchFamily="34" charset="0"/>
            </a:endParaRPr>
          </a:p>
        </p:txBody>
      </p:sp>
      <p:sp>
        <p:nvSpPr>
          <p:cNvPr id="2" name="Title 1"/>
          <p:cNvSpPr>
            <a:spLocks noGrp="1"/>
          </p:cNvSpPr>
          <p:nvPr>
            <p:ph type="title"/>
          </p:nvPr>
        </p:nvSpPr>
        <p:spPr/>
        <p:txBody>
          <a:bodyPr>
            <a:normAutofit/>
          </a:bodyPr>
          <a:lstStyle/>
          <a:p>
            <a:pPr algn="r"/>
            <a:r>
              <a:rPr lang="en-US" sz="3600" b="1" dirty="0" smtClean="0">
                <a:latin typeface="Times New Roman" panose="02020603050405020304" pitchFamily="18" charset="0"/>
                <a:cs typeface="Times New Roman" panose="02020603050405020304" pitchFamily="18" charset="0"/>
              </a:rPr>
              <a:t>Capstone Project</a:t>
            </a:r>
            <a:endParaRPr lang="en-US" sz="3600" b="1" dirty="0">
              <a:latin typeface="Times New Roman" panose="02020603050405020304" pitchFamily="18" charset="0"/>
              <a:cs typeface="Times New Roman" panose="02020603050405020304" pitchFamily="18" charset="0"/>
            </a:endParaRPr>
          </a:p>
        </p:txBody>
      </p:sp>
      <p:sp>
        <p:nvSpPr>
          <p:cNvPr id="33" name="Content Placeholder 32"/>
          <p:cNvSpPr>
            <a:spLocks noGrp="1"/>
          </p:cNvSpPr>
          <p:nvPr>
            <p:ph idx="1"/>
          </p:nvPr>
        </p:nvSpPr>
        <p:spPr>
          <a:xfrm>
            <a:off x="5503816" y="1825625"/>
            <a:ext cx="5849983" cy="4351338"/>
          </a:xfrm>
        </p:spPr>
        <p:txBody>
          <a:bodyPr>
            <a:normAutofit/>
          </a:bodyPr>
          <a:lstStyle/>
          <a:p>
            <a:r>
              <a:rPr lang="en-US" sz="2400" dirty="0" smtClean="0">
                <a:latin typeface="Times New Roman" panose="02020603050405020304" pitchFamily="18" charset="0"/>
                <a:cs typeface="Times New Roman" panose="02020603050405020304" pitchFamily="18" charset="0"/>
              </a:rPr>
              <a:t>AQI Project View</a:t>
            </a:r>
          </a:p>
          <a:p>
            <a:r>
              <a:rPr lang="en-US" sz="2400" dirty="0" smtClean="0">
                <a:latin typeface="Times New Roman" panose="02020603050405020304" pitchFamily="18" charset="0"/>
                <a:cs typeface="Times New Roman" panose="02020603050405020304" pitchFamily="18" charset="0"/>
              </a:rPr>
              <a:t>Introduction</a:t>
            </a:r>
          </a:p>
          <a:p>
            <a:r>
              <a:rPr lang="en-US" sz="2400" dirty="0" smtClean="0">
                <a:latin typeface="Times New Roman" panose="02020603050405020304" pitchFamily="18" charset="0"/>
                <a:cs typeface="Times New Roman" panose="02020603050405020304" pitchFamily="18" charset="0"/>
              </a:rPr>
              <a:t>Problem Statement</a:t>
            </a:r>
          </a:p>
          <a:p>
            <a:r>
              <a:rPr lang="en-US" sz="2400" dirty="0" smtClean="0">
                <a:latin typeface="Times New Roman" panose="02020603050405020304" pitchFamily="18" charset="0"/>
                <a:cs typeface="Times New Roman" panose="02020603050405020304" pitchFamily="18" charset="0"/>
              </a:rPr>
              <a:t>List of Algorithms </a:t>
            </a:r>
          </a:p>
          <a:p>
            <a:r>
              <a:rPr lang="en-US" sz="2400" dirty="0" smtClean="0">
                <a:latin typeface="Times New Roman" panose="02020603050405020304" pitchFamily="18" charset="0"/>
                <a:cs typeface="Times New Roman" panose="02020603050405020304" pitchFamily="18" charset="0"/>
              </a:rPr>
              <a:t>Visualization, Inferences and Conclusions.</a:t>
            </a:r>
            <a:endParaRPr lang="en-US" sz="2400" dirty="0">
              <a:latin typeface="Times New Roman" panose="02020603050405020304" pitchFamily="18" charset="0"/>
              <a:cs typeface="Times New Roman" panose="02020603050405020304" pitchFamily="18" charset="0"/>
            </a:endParaRPr>
          </a:p>
        </p:txBody>
      </p:sp>
      <p:grpSp>
        <p:nvGrpSpPr>
          <p:cNvPr id="26" name="Group 25"/>
          <p:cNvGrpSpPr/>
          <p:nvPr/>
        </p:nvGrpSpPr>
        <p:grpSpPr>
          <a:xfrm>
            <a:off x="2325188" y="4"/>
            <a:ext cx="1532708" cy="6858000"/>
            <a:chOff x="2325188" y="4"/>
            <a:chExt cx="1532708" cy="6858000"/>
          </a:xfrm>
        </p:grpSpPr>
        <p:sp>
          <p:nvSpPr>
            <p:cNvPr id="18" name="Freeform 17"/>
            <p:cNvSpPr/>
            <p:nvPr/>
          </p:nvSpPr>
          <p:spPr>
            <a:xfrm>
              <a:off x="2325188" y="4"/>
              <a:ext cx="1532708" cy="6858000"/>
            </a:xfrm>
            <a:custGeom>
              <a:avLst/>
              <a:gdLst>
                <a:gd name="connsiteX0" fmla="*/ 0 w 1532708"/>
                <a:gd name="connsiteY0" fmla="*/ 0 h 6858000"/>
                <a:gd name="connsiteX1" fmla="*/ 775063 w 1532708"/>
                <a:gd name="connsiteY1" fmla="*/ 0 h 6858000"/>
                <a:gd name="connsiteX2" fmla="*/ 775063 w 1532708"/>
                <a:gd name="connsiteY2" fmla="*/ 4339385 h 6858000"/>
                <a:gd name="connsiteX3" fmla="*/ 1532708 w 1532708"/>
                <a:gd name="connsiteY3" fmla="*/ 4778819 h 6858000"/>
                <a:gd name="connsiteX4" fmla="*/ 775063 w 1532708"/>
                <a:gd name="connsiteY4" fmla="*/ 5218252 h 6858000"/>
                <a:gd name="connsiteX5" fmla="*/ 775063 w 1532708"/>
                <a:gd name="connsiteY5" fmla="*/ 6858000 h 6858000"/>
                <a:gd name="connsiteX6" fmla="*/ 0 w 153270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708" h="6858000">
                  <a:moveTo>
                    <a:pt x="0" y="0"/>
                  </a:moveTo>
                  <a:lnTo>
                    <a:pt x="775063" y="0"/>
                  </a:lnTo>
                  <a:lnTo>
                    <a:pt x="775063" y="4339385"/>
                  </a:lnTo>
                  <a:lnTo>
                    <a:pt x="1532708" y="4778819"/>
                  </a:lnTo>
                  <a:lnTo>
                    <a:pt x="775063" y="5218252"/>
                  </a:lnTo>
                  <a:lnTo>
                    <a:pt x="775063" y="6858000"/>
                  </a:lnTo>
                  <a:lnTo>
                    <a:pt x="0" y="6858000"/>
                  </a:lnTo>
                  <a:close/>
                </a:path>
              </a:pathLst>
            </a:cu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flipH="1">
              <a:off x="3139983" y="4480560"/>
              <a:ext cx="311333" cy="584775"/>
            </a:xfrm>
            <a:prstGeom prst="rect">
              <a:avLst/>
            </a:prstGeom>
            <a:noFill/>
          </p:spPr>
          <p:txBody>
            <a:bodyPr wrap="square" rtlCol="0">
              <a:spAutoFit/>
            </a:bodyPr>
            <a:lstStyle/>
            <a:p>
              <a:r>
                <a:rPr lang="en-US" sz="3200" dirty="0">
                  <a:latin typeface="Tw Cen MT Condensed" panose="020B0606020104020203" pitchFamily="34" charset="0"/>
                  <a:hlinkClick r:id="rId3" action="ppaction://hlinksldjump"/>
                </a:rPr>
                <a:t>4</a:t>
              </a:r>
              <a:endParaRPr lang="en-US" sz="3200" dirty="0">
                <a:latin typeface="Tw Cen MT Condensed" panose="020B0606020104020203" pitchFamily="34" charset="0"/>
              </a:endParaRPr>
            </a:p>
          </p:txBody>
        </p:sp>
      </p:grpSp>
      <p:grpSp>
        <p:nvGrpSpPr>
          <p:cNvPr id="28" name="Group 27"/>
          <p:cNvGrpSpPr/>
          <p:nvPr/>
        </p:nvGrpSpPr>
        <p:grpSpPr>
          <a:xfrm>
            <a:off x="1550125" y="1"/>
            <a:ext cx="1532708" cy="6858000"/>
            <a:chOff x="1550125" y="1"/>
            <a:chExt cx="1532708" cy="6858000"/>
          </a:xfrm>
        </p:grpSpPr>
        <p:sp>
          <p:nvSpPr>
            <p:cNvPr id="19" name="Freeform 18"/>
            <p:cNvSpPr/>
            <p:nvPr/>
          </p:nvSpPr>
          <p:spPr>
            <a:xfrm>
              <a:off x="1550125" y="1"/>
              <a:ext cx="1532708" cy="6858000"/>
            </a:xfrm>
            <a:custGeom>
              <a:avLst/>
              <a:gdLst>
                <a:gd name="connsiteX0" fmla="*/ 0 w 1532708"/>
                <a:gd name="connsiteY0" fmla="*/ 0 h 6858000"/>
                <a:gd name="connsiteX1" fmla="*/ 775063 w 1532708"/>
                <a:gd name="connsiteY1" fmla="*/ 0 h 6858000"/>
                <a:gd name="connsiteX2" fmla="*/ 775063 w 1532708"/>
                <a:gd name="connsiteY2" fmla="*/ 3235557 h 6858000"/>
                <a:gd name="connsiteX3" fmla="*/ 1532708 w 1532708"/>
                <a:gd name="connsiteY3" fmla="*/ 3674991 h 6858000"/>
                <a:gd name="connsiteX4" fmla="*/ 775063 w 1532708"/>
                <a:gd name="connsiteY4" fmla="*/ 4114424 h 6858000"/>
                <a:gd name="connsiteX5" fmla="*/ 775063 w 1532708"/>
                <a:gd name="connsiteY5" fmla="*/ 6858000 h 6858000"/>
                <a:gd name="connsiteX6" fmla="*/ 0 w 153270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708" h="6858000">
                  <a:moveTo>
                    <a:pt x="0" y="0"/>
                  </a:moveTo>
                  <a:lnTo>
                    <a:pt x="775063" y="0"/>
                  </a:lnTo>
                  <a:lnTo>
                    <a:pt x="775063" y="3235557"/>
                  </a:lnTo>
                  <a:lnTo>
                    <a:pt x="1532708" y="3674991"/>
                  </a:lnTo>
                  <a:lnTo>
                    <a:pt x="775063" y="4114424"/>
                  </a:lnTo>
                  <a:lnTo>
                    <a:pt x="775063" y="6858000"/>
                  </a:lnTo>
                  <a:lnTo>
                    <a:pt x="0" y="6858000"/>
                  </a:lnTo>
                  <a:close/>
                </a:path>
              </a:pathLst>
            </a:cu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flipH="1">
              <a:off x="2397576" y="3411546"/>
              <a:ext cx="311333" cy="584775"/>
            </a:xfrm>
            <a:prstGeom prst="rect">
              <a:avLst/>
            </a:prstGeom>
            <a:noFill/>
            <a:ln>
              <a:noFill/>
            </a:ln>
          </p:spPr>
          <p:txBody>
            <a:bodyPr wrap="square" rtlCol="0">
              <a:spAutoFit/>
            </a:bodyPr>
            <a:lstStyle/>
            <a:p>
              <a:r>
                <a:rPr lang="en-US" sz="3200" dirty="0">
                  <a:latin typeface="Tw Cen MT Condensed" panose="020B0606020104020203" pitchFamily="34" charset="0"/>
                  <a:hlinkClick r:id="rId4" action="ppaction://hlinksldjump"/>
                </a:rPr>
                <a:t>3</a:t>
              </a:r>
              <a:endParaRPr lang="en-US" sz="3200" dirty="0">
                <a:latin typeface="Tw Cen MT Condensed" panose="020B0606020104020203" pitchFamily="34" charset="0"/>
              </a:endParaRPr>
            </a:p>
          </p:txBody>
        </p:sp>
      </p:grpSp>
      <p:grpSp>
        <p:nvGrpSpPr>
          <p:cNvPr id="30" name="Group 29"/>
          <p:cNvGrpSpPr/>
          <p:nvPr/>
        </p:nvGrpSpPr>
        <p:grpSpPr>
          <a:xfrm>
            <a:off x="773972" y="1"/>
            <a:ext cx="1542507" cy="6858000"/>
            <a:chOff x="773972" y="1"/>
            <a:chExt cx="1542507" cy="6858000"/>
          </a:xfrm>
        </p:grpSpPr>
        <p:sp>
          <p:nvSpPr>
            <p:cNvPr id="20" name="Freeform 19"/>
            <p:cNvSpPr/>
            <p:nvPr/>
          </p:nvSpPr>
          <p:spPr>
            <a:xfrm>
              <a:off x="773972" y="1"/>
              <a:ext cx="1542507" cy="6858000"/>
            </a:xfrm>
            <a:custGeom>
              <a:avLst/>
              <a:gdLst>
                <a:gd name="connsiteX0" fmla="*/ 784862 w 1542507"/>
                <a:gd name="connsiteY0" fmla="*/ 2131731 h 6858000"/>
                <a:gd name="connsiteX1" fmla="*/ 1542507 w 1542507"/>
                <a:gd name="connsiteY1" fmla="*/ 2571165 h 6858000"/>
                <a:gd name="connsiteX2" fmla="*/ 784862 w 1542507"/>
                <a:gd name="connsiteY2" fmla="*/ 3010599 h 6858000"/>
                <a:gd name="connsiteX3" fmla="*/ 0 w 1542507"/>
                <a:gd name="connsiteY3" fmla="*/ 0 h 6858000"/>
                <a:gd name="connsiteX4" fmla="*/ 775063 w 1542507"/>
                <a:gd name="connsiteY4" fmla="*/ 0 h 6858000"/>
                <a:gd name="connsiteX5" fmla="*/ 775063 w 1542507"/>
                <a:gd name="connsiteY5" fmla="*/ 6858000 h 6858000"/>
                <a:gd name="connsiteX6" fmla="*/ 0 w 154250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507" h="6858000">
                  <a:moveTo>
                    <a:pt x="784862" y="2131731"/>
                  </a:moveTo>
                  <a:lnTo>
                    <a:pt x="1542507" y="2571165"/>
                  </a:lnTo>
                  <a:lnTo>
                    <a:pt x="784862" y="3010599"/>
                  </a:lnTo>
                  <a:close/>
                  <a:moveTo>
                    <a:pt x="0" y="0"/>
                  </a:moveTo>
                  <a:lnTo>
                    <a:pt x="775063" y="0"/>
                  </a:lnTo>
                  <a:lnTo>
                    <a:pt x="775063" y="6858000"/>
                  </a:lnTo>
                  <a:lnTo>
                    <a:pt x="0" y="685800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hlinkClick r:id="rId5" action="ppaction://hlinksldjump"/>
            </p:cNvPr>
            <p:cNvSpPr txBox="1"/>
            <p:nvPr/>
          </p:nvSpPr>
          <p:spPr>
            <a:xfrm flipH="1">
              <a:off x="1597474" y="2254375"/>
              <a:ext cx="311333" cy="584775"/>
            </a:xfrm>
            <a:prstGeom prst="rect">
              <a:avLst/>
            </a:prstGeom>
            <a:noFill/>
            <a:ln>
              <a:noFill/>
            </a:ln>
          </p:spPr>
          <p:txBody>
            <a:bodyPr wrap="square" rtlCol="0">
              <a:spAutoFit/>
            </a:bodyPr>
            <a:lstStyle/>
            <a:p>
              <a:r>
                <a:rPr lang="en-US" sz="3200" dirty="0" smtClean="0">
                  <a:latin typeface="Tw Cen MT Condensed" panose="020B0606020104020203" pitchFamily="34" charset="0"/>
                  <a:hlinkClick r:id="rId5" action="ppaction://hlinksldjump"/>
                </a:rPr>
                <a:t>2</a:t>
              </a:r>
              <a:endParaRPr lang="en-US" sz="3200" dirty="0">
                <a:latin typeface="Tw Cen MT Condensed" panose="020B0606020104020203" pitchFamily="34" charset="0"/>
              </a:endParaRPr>
            </a:p>
          </p:txBody>
        </p:sp>
      </p:grpSp>
      <p:sp>
        <p:nvSpPr>
          <p:cNvPr id="21" name="Freeform 20"/>
          <p:cNvSpPr/>
          <p:nvPr/>
        </p:nvSpPr>
        <p:spPr>
          <a:xfrm>
            <a:off x="0" y="1"/>
            <a:ext cx="1525631" cy="6858000"/>
          </a:xfrm>
          <a:custGeom>
            <a:avLst/>
            <a:gdLst>
              <a:gd name="connsiteX0" fmla="*/ 0 w 1525631"/>
              <a:gd name="connsiteY0" fmla="*/ 0 h 6858000"/>
              <a:gd name="connsiteX1" fmla="*/ 775063 w 1525631"/>
              <a:gd name="connsiteY1" fmla="*/ 0 h 6858000"/>
              <a:gd name="connsiteX2" fmla="*/ 775063 w 1525631"/>
              <a:gd name="connsiteY2" fmla="*/ 1032010 h 6858000"/>
              <a:gd name="connsiteX3" fmla="*/ 1525631 w 1525631"/>
              <a:gd name="connsiteY3" fmla="*/ 1467339 h 6858000"/>
              <a:gd name="connsiteX4" fmla="*/ 775063 w 1525631"/>
              <a:gd name="connsiteY4" fmla="*/ 1902668 h 6858000"/>
              <a:gd name="connsiteX5" fmla="*/ 775063 w 1525631"/>
              <a:gd name="connsiteY5" fmla="*/ 6858000 h 6858000"/>
              <a:gd name="connsiteX6" fmla="*/ 0 w 152563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631" h="6858000">
                <a:moveTo>
                  <a:pt x="0" y="0"/>
                </a:moveTo>
                <a:lnTo>
                  <a:pt x="775063" y="0"/>
                </a:lnTo>
                <a:lnTo>
                  <a:pt x="775063" y="1032010"/>
                </a:lnTo>
                <a:lnTo>
                  <a:pt x="1525631" y="1467339"/>
                </a:lnTo>
                <a:lnTo>
                  <a:pt x="775063" y="1902668"/>
                </a:lnTo>
                <a:lnTo>
                  <a:pt x="775063" y="6858000"/>
                </a:lnTo>
                <a:lnTo>
                  <a:pt x="0" y="6858000"/>
                </a:ln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flipH="1">
            <a:off x="783771" y="1183104"/>
            <a:ext cx="311333" cy="584775"/>
          </a:xfrm>
          <a:prstGeom prst="rect">
            <a:avLst/>
          </a:prstGeom>
          <a:noFill/>
          <a:ln>
            <a:noFill/>
          </a:ln>
        </p:spPr>
        <p:txBody>
          <a:bodyPr wrap="square" rtlCol="0">
            <a:spAutoFit/>
          </a:bodyPr>
          <a:lstStyle/>
          <a:p>
            <a:r>
              <a:rPr lang="en-US" sz="3200" dirty="0" smtClean="0">
                <a:latin typeface="Tw Cen MT Condensed" panose="020B0606020104020203" pitchFamily="34" charset="0"/>
                <a:hlinkClick r:id="rId6" action="ppaction://hlinksldjump"/>
              </a:rPr>
              <a:t>1</a:t>
            </a:r>
            <a:endParaRPr lang="en-US" sz="3200" dirty="0">
              <a:latin typeface="Tw Cen MT Condensed" panose="020B0606020104020203" pitchFamily="34" charset="0"/>
            </a:endParaRPr>
          </a:p>
        </p:txBody>
      </p:sp>
    </p:spTree>
    <p:extLst>
      <p:ext uri="{BB962C8B-B14F-4D97-AF65-F5344CB8AC3E}">
        <p14:creationId xmlns:p14="http://schemas.microsoft.com/office/powerpoint/2010/main" val="2161882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33">
                                            <p:txEl>
                                              <p:pRg st="0" end="0"/>
                                            </p:txEl>
                                          </p:spTgt>
                                        </p:tgtEl>
                                        <p:attrNameLst>
                                          <p:attrName>style.visibility</p:attrName>
                                        </p:attrNameLst>
                                      </p:cBhvr>
                                      <p:to>
                                        <p:strVal val="visible"/>
                                      </p:to>
                                    </p:set>
                                    <p:animEffect transition="in" filter="fade">
                                      <p:cBhvr>
                                        <p:cTn id="11" dur="500"/>
                                        <p:tgtEl>
                                          <p:spTgt spid="3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0-#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33">
                                            <p:txEl>
                                              <p:pRg st="1" end="1"/>
                                            </p:txEl>
                                          </p:spTgt>
                                        </p:tgtEl>
                                        <p:attrNameLst>
                                          <p:attrName>style.visibility</p:attrName>
                                        </p:attrNameLst>
                                      </p:cBhvr>
                                      <p:to>
                                        <p:strVal val="visible"/>
                                      </p:to>
                                    </p:set>
                                    <p:animEffect transition="in" filter="fade">
                                      <p:cBhvr>
                                        <p:cTn id="20" dur="500"/>
                                        <p:tgtEl>
                                          <p:spTgt spid="3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0-#ppt_w/2"/>
                                          </p:val>
                                        </p:tav>
                                        <p:tav tm="100000">
                                          <p:val>
                                            <p:strVal val="#ppt_x"/>
                                          </p:val>
                                        </p:tav>
                                      </p:tavLst>
                                    </p:anim>
                                    <p:anim calcmode="lin" valueType="num">
                                      <p:cBhvr additive="base">
                                        <p:cTn id="26" dur="500" fill="hold"/>
                                        <p:tgtEl>
                                          <p:spTgt spid="28"/>
                                        </p:tgtEl>
                                        <p:attrNameLst>
                                          <p:attrName>ppt_y</p:attrName>
                                        </p:attrNameLst>
                                      </p:cBhvr>
                                      <p:tavLst>
                                        <p:tav tm="0">
                                          <p:val>
                                            <p:strVal val="#ppt_y"/>
                                          </p:val>
                                        </p:tav>
                                        <p:tav tm="100000">
                                          <p:val>
                                            <p:strVal val="#ppt_y"/>
                                          </p:val>
                                        </p:tav>
                                      </p:tavLst>
                                    </p:anim>
                                  </p:childTnLst>
                                </p:cTn>
                              </p:par>
                              <p:par>
                                <p:cTn id="27" presetID="10" presetClass="entr" presetSubtype="0" fill="hold" nodeType="withEffect">
                                  <p:stCondLst>
                                    <p:cond delay="0"/>
                                  </p:stCondLst>
                                  <p:childTnLst>
                                    <p:set>
                                      <p:cBhvr>
                                        <p:cTn id="28" dur="1" fill="hold">
                                          <p:stCondLst>
                                            <p:cond delay="0"/>
                                          </p:stCondLst>
                                        </p:cTn>
                                        <p:tgtEl>
                                          <p:spTgt spid="33">
                                            <p:txEl>
                                              <p:pRg st="2" end="2"/>
                                            </p:txEl>
                                          </p:spTgt>
                                        </p:tgtEl>
                                        <p:attrNameLst>
                                          <p:attrName>style.visibility</p:attrName>
                                        </p:attrNameLst>
                                      </p:cBhvr>
                                      <p:to>
                                        <p:strVal val="visible"/>
                                      </p:to>
                                    </p:set>
                                    <p:animEffect transition="in" filter="fade">
                                      <p:cBhvr>
                                        <p:cTn id="29" dur="500"/>
                                        <p:tgtEl>
                                          <p:spTgt spid="3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fill="hold"/>
                                        <p:tgtEl>
                                          <p:spTgt spid="26"/>
                                        </p:tgtEl>
                                        <p:attrNameLst>
                                          <p:attrName>ppt_x</p:attrName>
                                        </p:attrNameLst>
                                      </p:cBhvr>
                                      <p:tavLst>
                                        <p:tav tm="0">
                                          <p:val>
                                            <p:strVal val="0-#ppt_w/2"/>
                                          </p:val>
                                        </p:tav>
                                        <p:tav tm="100000">
                                          <p:val>
                                            <p:strVal val="#ppt_x"/>
                                          </p:val>
                                        </p:tav>
                                      </p:tavLst>
                                    </p:anim>
                                    <p:anim calcmode="lin" valueType="num">
                                      <p:cBhvr additive="base">
                                        <p:cTn id="35" dur="500" fill="hold"/>
                                        <p:tgtEl>
                                          <p:spTgt spid="26"/>
                                        </p:tgtEl>
                                        <p:attrNameLst>
                                          <p:attrName>ppt_y</p:attrName>
                                        </p:attrNameLst>
                                      </p:cBhvr>
                                      <p:tavLst>
                                        <p:tav tm="0">
                                          <p:val>
                                            <p:strVal val="#ppt_y"/>
                                          </p:val>
                                        </p:tav>
                                        <p:tav tm="100000">
                                          <p:val>
                                            <p:strVal val="#ppt_y"/>
                                          </p:val>
                                        </p:tav>
                                      </p:tavLst>
                                    </p:anim>
                                  </p:childTnLst>
                                </p:cTn>
                              </p:par>
                              <p:par>
                                <p:cTn id="36" presetID="10" presetClass="entr" presetSubtype="0" fill="hold" nodeType="withEffect">
                                  <p:stCondLst>
                                    <p:cond delay="0"/>
                                  </p:stCondLst>
                                  <p:childTnLst>
                                    <p:set>
                                      <p:cBhvr>
                                        <p:cTn id="37" dur="1" fill="hold">
                                          <p:stCondLst>
                                            <p:cond delay="0"/>
                                          </p:stCondLst>
                                        </p:cTn>
                                        <p:tgtEl>
                                          <p:spTgt spid="33">
                                            <p:txEl>
                                              <p:pRg st="3" end="3"/>
                                            </p:txEl>
                                          </p:spTgt>
                                        </p:tgtEl>
                                        <p:attrNameLst>
                                          <p:attrName>style.visibility</p:attrName>
                                        </p:attrNameLst>
                                      </p:cBhvr>
                                      <p:to>
                                        <p:strVal val="visible"/>
                                      </p:to>
                                    </p:set>
                                    <p:animEffect transition="in" filter="fade">
                                      <p:cBhvr>
                                        <p:cTn id="38" dur="500"/>
                                        <p:tgtEl>
                                          <p:spTgt spid="3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0-#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cTn>
                              </p:par>
                              <p:par>
                                <p:cTn id="45" presetID="10" presetClass="entr" presetSubtype="0" fill="hold" nodeType="withEffect">
                                  <p:stCondLst>
                                    <p:cond delay="0"/>
                                  </p:stCondLst>
                                  <p:childTnLst>
                                    <p:set>
                                      <p:cBhvr>
                                        <p:cTn id="46" dur="1" fill="hold">
                                          <p:stCondLst>
                                            <p:cond delay="0"/>
                                          </p:stCondLst>
                                        </p:cTn>
                                        <p:tgtEl>
                                          <p:spTgt spid="33">
                                            <p:txEl>
                                              <p:pRg st="4" end="4"/>
                                            </p:txEl>
                                          </p:spTgt>
                                        </p:tgtEl>
                                        <p:attrNameLst>
                                          <p:attrName>style.visibility</p:attrName>
                                        </p:attrNameLst>
                                      </p:cBhvr>
                                      <p:to>
                                        <p:strVal val="visible"/>
                                      </p:to>
                                    </p:set>
                                    <p:animEffect transition="in" filter="fade">
                                      <p:cBhvr>
                                        <p:cTn id="47" dur="500"/>
                                        <p:tgtEl>
                                          <p:spTgt spid="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850A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SARIMAX MODEL FOR </a:t>
            </a:r>
            <a:r>
              <a:rPr lang="en-US" sz="3600" b="1" dirty="0" smtClean="0">
                <a:latin typeface="Times New Roman" panose="02020603050405020304" pitchFamily="18" charset="0"/>
                <a:cs typeface="Times New Roman" panose="02020603050405020304" pitchFamily="18" charset="0"/>
              </a:rPr>
              <a:t>WEEK WISE</a:t>
            </a:r>
            <a:endParaRPr lang="en-US" sz="3600" b="1" dirty="0"/>
          </a:p>
        </p:txBody>
      </p:sp>
      <p:sp>
        <p:nvSpPr>
          <p:cNvPr id="4" name="Content Placeholder 3"/>
          <p:cNvSpPr>
            <a:spLocks noGrp="1"/>
          </p:cNvSpPr>
          <p:nvPr>
            <p:ph sz="half" idx="2"/>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Interpretations:</a:t>
            </a:r>
          </a:p>
          <a:p>
            <a:pPr marL="0" indent="0">
              <a:buNone/>
            </a:pPr>
            <a:r>
              <a:rPr lang="en-US" sz="2000" dirty="0">
                <a:latin typeface="Times New Roman" panose="02020603050405020304" pitchFamily="18" charset="0"/>
                <a:cs typeface="Times New Roman" panose="02020603050405020304" pitchFamily="18" charset="0"/>
              </a:rPr>
              <a:t>Blue Line is the observed value</a:t>
            </a:r>
          </a:p>
          <a:p>
            <a:pPr marL="0" indent="0">
              <a:buNone/>
            </a:pPr>
            <a:r>
              <a:rPr lang="en-US" sz="2000" dirty="0">
                <a:latin typeface="Times New Roman" panose="02020603050405020304" pitchFamily="18" charset="0"/>
                <a:cs typeface="Times New Roman" panose="02020603050405020304" pitchFamily="18" charset="0"/>
              </a:rPr>
              <a:t>Orange Line is the forecasted values</a:t>
            </a:r>
          </a:p>
          <a:p>
            <a:pPr marL="0" indent="0">
              <a:buNone/>
            </a:pPr>
            <a:r>
              <a:rPr lang="en-US" sz="2000" dirty="0">
                <a:latin typeface="Times New Roman" panose="02020603050405020304" pitchFamily="18" charset="0"/>
                <a:cs typeface="Times New Roman" panose="02020603050405020304" pitchFamily="18" charset="0"/>
              </a:rPr>
              <a:t>Grey area is the confidence interval at 95% </a:t>
            </a:r>
          </a:p>
        </p:txBody>
      </p:sp>
      <p:pic>
        <p:nvPicPr>
          <p:cNvPr id="5"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6984" y="1690688"/>
            <a:ext cx="5181600" cy="2717087"/>
          </a:xfrm>
        </p:spPr>
      </p:pic>
    </p:spTree>
    <p:extLst>
      <p:ext uri="{BB962C8B-B14F-4D97-AF65-F5344CB8AC3E}">
        <p14:creationId xmlns:p14="http://schemas.microsoft.com/office/powerpoint/2010/main" val="4368240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Vector Auto Regression (Multivariate Analysis for Month Wise)</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VAR is similar to the AR and MA models the only difference that AR and MA are used for univariate analysis where as VAR is a multivariate analysis.</a:t>
            </a:r>
          </a:p>
          <a:p>
            <a:pPr marL="0" indent="0">
              <a:buNone/>
            </a:pPr>
            <a:r>
              <a:rPr lang="en-US" dirty="0" smtClean="0">
                <a:latin typeface="Times New Roman" panose="02020603050405020304" pitchFamily="18" charset="0"/>
                <a:cs typeface="Times New Roman" panose="02020603050405020304" pitchFamily="18" charset="0"/>
              </a:rPr>
              <a:t>The AR and MA models are unidirectional and VAR model is a bidirectional model.</a:t>
            </a:r>
          </a:p>
          <a:p>
            <a:pPr marL="0" indent="0">
              <a:buNone/>
            </a:pPr>
            <a:r>
              <a:rPr lang="en-US" dirty="0" smtClean="0">
                <a:latin typeface="Times New Roman" panose="02020603050405020304" pitchFamily="18" charset="0"/>
                <a:cs typeface="Times New Roman" panose="02020603050405020304" pitchFamily="18" charset="0"/>
              </a:rPr>
              <a:t>The algorithm calculates the vectors of the coefficients and multiplies it to the vectors of (t-1)value and adds the vectors of errors to it.</a:t>
            </a:r>
          </a:p>
          <a:p>
            <a:pPr marL="0" indent="0">
              <a:buNone/>
            </a:pPr>
            <a:r>
              <a:rPr lang="en-US" dirty="0" smtClean="0">
                <a:latin typeface="Times New Roman" panose="02020603050405020304" pitchFamily="18" charset="0"/>
                <a:cs typeface="Times New Roman" panose="02020603050405020304" pitchFamily="18" charset="0"/>
              </a:rPr>
              <a:t>It gives us the RMSE and MAPE for all the variables.</a:t>
            </a:r>
          </a:p>
          <a:p>
            <a:endParaRPr lang="en-US" dirty="0"/>
          </a:p>
        </p:txBody>
      </p:sp>
    </p:spTree>
    <p:extLst>
      <p:ext uri="{BB962C8B-B14F-4D97-AF65-F5344CB8AC3E}">
        <p14:creationId xmlns:p14="http://schemas.microsoft.com/office/powerpoint/2010/main" val="2589493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Conclusions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sz="2000" dirty="0" smtClean="0">
                <a:latin typeface="Times New Roman" panose="02020603050405020304" pitchFamily="18" charset="0"/>
                <a:cs typeface="Times New Roman" panose="02020603050405020304" pitchFamily="18" charset="0"/>
              </a:rPr>
              <a:t>According to the heat map PM2.5, PM10, CO have a high correlation with AQI meaning when AQI is higher the level of these gases present in the air is higher.</a:t>
            </a:r>
          </a:p>
          <a:p>
            <a:pPr marL="0" indent="0">
              <a:buNone/>
            </a:pPr>
            <a:r>
              <a:rPr lang="en-US" sz="2000" dirty="0" smtClean="0">
                <a:latin typeface="Times New Roman" panose="02020603050405020304" pitchFamily="18" charset="0"/>
                <a:cs typeface="Times New Roman" panose="02020603050405020304" pitchFamily="18" charset="0"/>
              </a:rPr>
              <a:t>According to the city wise average graph we see that Ahmedabad has the highest AQI. This is an indication to the state authorities to take measures to reduce the pollution levels in the city</a:t>
            </a:r>
          </a:p>
          <a:p>
            <a:pPr marL="0" indent="0">
              <a:buNone/>
            </a:pPr>
            <a:r>
              <a:rPr lang="en-US" sz="2000" dirty="0" smtClean="0">
                <a:latin typeface="Times New Roman" panose="02020603050405020304" pitchFamily="18" charset="0"/>
                <a:cs typeface="Times New Roman" panose="02020603050405020304" pitchFamily="18" charset="0"/>
              </a:rPr>
              <a:t>Statistical Tests were run on the variables and on the basis of p-values we can conclude that CO, NO2, PM2.5 SO2 are highly significant variables.</a:t>
            </a:r>
          </a:p>
          <a:p>
            <a:pPr marL="0" indent="0">
              <a:buNone/>
            </a:pPr>
            <a:r>
              <a:rPr lang="en-US" sz="2000" dirty="0" smtClean="0">
                <a:latin typeface="Times New Roman" panose="02020603050405020304" pitchFamily="18" charset="0"/>
                <a:cs typeface="Times New Roman" panose="02020603050405020304" pitchFamily="18" charset="0"/>
              </a:rPr>
              <a:t>Predicted AQI for 2020 was very high based on past years. But actual AQI is low. The reason for this was the impact of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ovid</a:t>
            </a:r>
            <a:r>
              <a:rPr lang="en-US" sz="2000" dirty="0" smtClean="0">
                <a:latin typeface="Times New Roman" panose="02020603050405020304" pitchFamily="18" charset="0"/>
                <a:cs typeface="Times New Roman" panose="02020603050405020304" pitchFamily="18" charset="0"/>
              </a:rPr>
              <a:t> 19. The whole nation was on lockdown and movement of people or vehicle was restricted. Hence the AQI levels went down.</a:t>
            </a:r>
          </a:p>
          <a:p>
            <a:pPr marL="0" indent="0">
              <a:buNone/>
            </a:pPr>
            <a:r>
              <a:rPr lang="en-US" sz="2000" dirty="0" smtClean="0">
                <a:latin typeface="Times New Roman" panose="02020603050405020304" pitchFamily="18" charset="0"/>
                <a:cs typeface="Times New Roman" panose="02020603050405020304" pitchFamily="18" charset="0"/>
              </a:rPr>
              <a:t>We have done a Univariate and Multivariate analysis on AQI.</a:t>
            </a:r>
          </a:p>
          <a:p>
            <a:pPr marL="0" indent="0">
              <a:buNone/>
            </a:pPr>
            <a:r>
              <a:rPr lang="en-US" sz="2000" dirty="0" smtClean="0">
                <a:latin typeface="Times New Roman" panose="02020603050405020304" pitchFamily="18" charset="0"/>
                <a:cs typeface="Times New Roman" panose="02020603050405020304" pitchFamily="18" charset="0"/>
              </a:rPr>
              <a:t> Univariate Analysis is done by using ARIMA, Auto-ARIMA and SARIMAX models.</a:t>
            </a:r>
          </a:p>
          <a:p>
            <a:pPr marL="0" indent="0">
              <a:buNone/>
            </a:pPr>
            <a:r>
              <a:rPr lang="en-US" sz="2000" dirty="0" smtClean="0">
                <a:latin typeface="Times New Roman" panose="02020603050405020304" pitchFamily="18" charset="0"/>
                <a:cs typeface="Times New Roman" panose="02020603050405020304" pitchFamily="18" charset="0"/>
              </a:rPr>
              <a:t>Multivariate Analysis is done by using VAR model.</a:t>
            </a:r>
          </a:p>
          <a:p>
            <a:pPr marL="0" indent="0">
              <a:buNone/>
            </a:pPr>
            <a:r>
              <a:rPr lang="en-US" sz="2000" dirty="0" smtClean="0">
                <a:latin typeface="Times New Roman" panose="02020603050405020304" pitchFamily="18" charset="0"/>
                <a:cs typeface="Times New Roman" panose="02020603050405020304" pitchFamily="18" charset="0"/>
              </a:rPr>
              <a:t>We have received the best results for predicting AQI through SARIMAX, therefore we chose SARIMAX as our final model and the forecasted values are visualized through graphical representation.</a:t>
            </a:r>
          </a:p>
          <a:p>
            <a:pPr marL="0" indent="0">
              <a:buNone/>
            </a:pPr>
            <a:r>
              <a:rPr lang="en-US" sz="2000" dirty="0" smtClean="0">
                <a:latin typeface="Times New Roman" panose="02020603050405020304" pitchFamily="18" charset="0"/>
                <a:cs typeface="Times New Roman" panose="02020603050405020304" pitchFamily="18" charset="0"/>
              </a:rPr>
              <a:t>From the forecasted graph we can conclude that AQI will be high for coming year 2021. The focus should be on how the pollutants affecting AQI can be reduced.</a:t>
            </a:r>
          </a:p>
        </p:txBody>
      </p:sp>
    </p:spTree>
    <p:extLst>
      <p:ext uri="{BB962C8B-B14F-4D97-AF65-F5344CB8AC3E}">
        <p14:creationId xmlns:p14="http://schemas.microsoft.com/office/powerpoint/2010/main" val="21824899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extBox 1"/>
          <p:cNvSpPr txBox="1"/>
          <p:nvPr/>
        </p:nvSpPr>
        <p:spPr>
          <a:xfrm>
            <a:off x="3331029" y="2565918"/>
            <a:ext cx="5617028" cy="2308324"/>
          </a:xfrm>
          <a:prstGeom prst="rect">
            <a:avLst/>
          </a:prstGeom>
          <a:noFill/>
        </p:spPr>
        <p:txBody>
          <a:bodyPr wrap="square" rtlCol="0">
            <a:spAutoFit/>
          </a:bodyPr>
          <a:lstStyle/>
          <a:p>
            <a:pPr algn="ctr"/>
            <a:r>
              <a:rPr lang="en-US" sz="7200" b="1" dirty="0" smtClean="0">
                <a:latin typeface="Times New Roman" panose="02020603050405020304" pitchFamily="18" charset="0"/>
                <a:cs typeface="Times New Roman" panose="02020603050405020304" pitchFamily="18" charset="0"/>
              </a:rPr>
              <a:t>THANK YOU</a:t>
            </a:r>
            <a:endParaRPr lang="en-US"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9252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graphicFrame>
        <p:nvGraphicFramePr>
          <p:cNvPr id="21" name="Content Placeholder 20"/>
          <p:cNvGraphicFramePr>
            <a:graphicFrameLocks noGrp="1"/>
          </p:cNvGraphicFramePr>
          <p:nvPr>
            <p:ph idx="1"/>
            <p:extLst>
              <p:ext uri="{D42A27DB-BD31-4B8C-83A1-F6EECF244321}">
                <p14:modId xmlns:p14="http://schemas.microsoft.com/office/powerpoint/2010/main" val="3328924112"/>
              </p:ext>
            </p:extLst>
          </p:nvPr>
        </p:nvGraphicFramePr>
        <p:xfrm>
          <a:off x="1225867" y="159988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Isosceles Triangle 8">
            <a:hlinkClick r:id="rId7" action="ppaction://hlinksldjump"/>
          </p:cNvPr>
          <p:cNvSpPr/>
          <p:nvPr/>
        </p:nvSpPr>
        <p:spPr>
          <a:xfrm rot="5400000">
            <a:off x="11412854" y="6170295"/>
            <a:ext cx="657225" cy="523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32578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alpha val="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PROBLEM STATEMENT</a:t>
            </a:r>
            <a:endParaRPr lang="en-US" sz="3600" b="1" dirty="0">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4033211056"/>
              </p:ext>
            </p:extLst>
          </p:nvPr>
        </p:nvGraphicFramePr>
        <p:xfrm>
          <a:off x="838200" y="1520825"/>
          <a:ext cx="10515600" cy="4656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Isosceles Triangle 5">
            <a:hlinkClick r:id="rId7" action="ppaction://hlinksldjump"/>
          </p:cNvPr>
          <p:cNvSpPr/>
          <p:nvPr/>
        </p:nvSpPr>
        <p:spPr>
          <a:xfrm rot="5400000">
            <a:off x="11311128" y="6219635"/>
            <a:ext cx="618744" cy="533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91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AQI LEVELS</a:t>
            </a:r>
            <a:endParaRPr lang="en-US" sz="36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7408" y="1424051"/>
            <a:ext cx="10086392" cy="5265997"/>
          </a:xfrm>
        </p:spPr>
      </p:pic>
    </p:spTree>
    <p:extLst>
      <p:ext uri="{BB962C8B-B14F-4D97-AF65-F5344CB8AC3E}">
        <p14:creationId xmlns:p14="http://schemas.microsoft.com/office/powerpoint/2010/main" val="3566642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LIST OF ALGORITHMS</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78657713"/>
              </p:ext>
            </p:extLst>
          </p:nvPr>
        </p:nvGraphicFramePr>
        <p:xfrm>
          <a:off x="391885" y="1240971"/>
          <a:ext cx="11728579" cy="5141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Isosceles Triangle 5">
            <a:hlinkClick r:id="rId7" action="ppaction://hlinksldjump"/>
          </p:cNvPr>
          <p:cNvSpPr/>
          <p:nvPr/>
        </p:nvSpPr>
        <p:spPr>
          <a:xfrm rot="5400000">
            <a:off x="10635234" y="5467350"/>
            <a:ext cx="651891" cy="56197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439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smtClean="0">
                <a:latin typeface="Times New Roman" panose="02020603050405020304" pitchFamily="18" charset="0"/>
                <a:cs typeface="Times New Roman" panose="02020603050405020304" pitchFamily="18" charset="0"/>
              </a:rPr>
              <a:t>Graph Visualizations</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b="1" dirty="0" err="1" smtClean="0">
                <a:latin typeface="Times New Roman" panose="02020603050405020304" pitchFamily="18" charset="0"/>
                <a:cs typeface="Times New Roman" panose="02020603050405020304" pitchFamily="18" charset="0"/>
              </a:rPr>
              <a:t>Heatmap</a:t>
            </a:r>
            <a:r>
              <a:rPr lang="en-US" sz="1800" b="1" dirty="0" smtClean="0">
                <a:latin typeface="Times New Roman" panose="02020603050405020304" pitchFamily="18" charset="0"/>
                <a:cs typeface="Times New Roman" panose="02020603050405020304" pitchFamily="18" charset="0"/>
              </a:rPr>
              <a:t> for missing Values  </a:t>
            </a:r>
            <a:endParaRPr lang="en-US" sz="1800" b="1" dirty="0">
              <a:latin typeface="Times New Roman" panose="02020603050405020304" pitchFamily="18" charset="0"/>
              <a:cs typeface="Times New Roman" panose="02020603050405020304" pitchFamily="18" charset="0"/>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061017685"/>
              </p:ext>
            </p:extLst>
          </p:nvPr>
        </p:nvGraphicFramePr>
        <p:xfrm>
          <a:off x="7100595" y="794333"/>
          <a:ext cx="4373724" cy="5466503"/>
        </p:xfrm>
        <a:graphic>
          <a:graphicData uri="http://schemas.openxmlformats.org/drawingml/2006/table">
            <a:tbl>
              <a:tblPr firstRow="1" bandRow="1">
                <a:tableStyleId>{7DF18680-E054-41AD-8BC1-D1AEF772440D}</a:tableStyleId>
              </a:tblPr>
              <a:tblGrid>
                <a:gridCol w="2930610">
                  <a:extLst>
                    <a:ext uri="{9D8B030D-6E8A-4147-A177-3AD203B41FA5}">
                      <a16:colId xmlns:a16="http://schemas.microsoft.com/office/drawing/2014/main" xmlns="" val="801834483"/>
                    </a:ext>
                  </a:extLst>
                </a:gridCol>
                <a:gridCol w="1443114">
                  <a:extLst>
                    <a:ext uri="{9D8B030D-6E8A-4147-A177-3AD203B41FA5}">
                      <a16:colId xmlns:a16="http://schemas.microsoft.com/office/drawing/2014/main" xmlns="" val="2468847399"/>
                    </a:ext>
                  </a:extLst>
                </a:gridCol>
              </a:tblGrid>
              <a:tr h="538951">
                <a:tc>
                  <a:txBody>
                    <a:bodyPr/>
                    <a:lstStyle/>
                    <a:p>
                      <a:r>
                        <a:rPr lang="en-US" sz="1200" dirty="0" smtClean="0">
                          <a:solidFill>
                            <a:schemeClr val="tx1"/>
                          </a:solidFill>
                          <a:latin typeface="Arial Black" panose="020B0A04020102020204" pitchFamily="34" charset="0"/>
                        </a:rPr>
                        <a:t>Columns</a:t>
                      </a:r>
                      <a:endParaRPr lang="en-US" sz="1200" dirty="0">
                        <a:solidFill>
                          <a:schemeClr val="tx1"/>
                        </a:solidFill>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tc>
                  <a:txBody>
                    <a:bodyPr/>
                    <a:lstStyle/>
                    <a:p>
                      <a:r>
                        <a:rPr lang="en-US" sz="1200" dirty="0" smtClean="0">
                          <a:solidFill>
                            <a:schemeClr val="tx1"/>
                          </a:solidFill>
                          <a:latin typeface="Arial Black" panose="020B0A04020102020204" pitchFamily="34" charset="0"/>
                        </a:rPr>
                        <a:t>%</a:t>
                      </a:r>
                      <a:r>
                        <a:rPr lang="en-US" sz="1200" baseline="0" dirty="0" smtClean="0">
                          <a:solidFill>
                            <a:schemeClr val="tx1"/>
                          </a:solidFill>
                          <a:latin typeface="Arial Black" panose="020B0A04020102020204" pitchFamily="34" charset="0"/>
                        </a:rPr>
                        <a:t> of Missing Values</a:t>
                      </a:r>
                      <a:endParaRPr lang="en-US" sz="1200" dirty="0">
                        <a:solidFill>
                          <a:schemeClr val="tx1"/>
                        </a:solidFill>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xmlns="" val="1526830347"/>
                  </a:ext>
                </a:extLst>
              </a:tr>
              <a:tr h="307972">
                <a:tc>
                  <a:txBody>
                    <a:bodyPr/>
                    <a:lstStyle/>
                    <a:p>
                      <a:r>
                        <a:rPr lang="en-US" sz="1200" dirty="0" smtClean="0">
                          <a:latin typeface="Arial Black" panose="020B0A04020102020204" pitchFamily="34" charset="0"/>
                        </a:rPr>
                        <a:t>City</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tc>
                  <a:txBody>
                    <a:bodyPr/>
                    <a:lstStyle/>
                    <a:p>
                      <a:r>
                        <a:rPr lang="en-US" sz="1200" dirty="0" smtClean="0">
                          <a:latin typeface="Arial Black" panose="020B0A04020102020204" pitchFamily="34" charset="0"/>
                        </a:rPr>
                        <a:t>0</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xmlns="" val="933867757"/>
                  </a:ext>
                </a:extLst>
              </a:tr>
              <a:tr h="307972">
                <a:tc>
                  <a:txBody>
                    <a:bodyPr/>
                    <a:lstStyle/>
                    <a:p>
                      <a:r>
                        <a:rPr lang="en-US" sz="1200" dirty="0" err="1" smtClean="0">
                          <a:latin typeface="Arial Black" panose="020B0A04020102020204" pitchFamily="34" charset="0"/>
                        </a:rPr>
                        <a:t>Datetime</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tc>
                  <a:txBody>
                    <a:bodyPr/>
                    <a:lstStyle/>
                    <a:p>
                      <a:r>
                        <a:rPr lang="en-US" sz="1200" dirty="0" smtClean="0">
                          <a:latin typeface="Arial Black" panose="020B0A04020102020204" pitchFamily="34" charset="0"/>
                        </a:rPr>
                        <a:t>0</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xmlns="" val="3308443769"/>
                  </a:ext>
                </a:extLst>
              </a:tr>
              <a:tr h="307972">
                <a:tc>
                  <a:txBody>
                    <a:bodyPr/>
                    <a:lstStyle/>
                    <a:p>
                      <a:r>
                        <a:rPr lang="en-US" sz="1200" dirty="0" smtClean="0">
                          <a:latin typeface="Arial Black" panose="020B0A04020102020204" pitchFamily="34" charset="0"/>
                        </a:rPr>
                        <a:t>PM</a:t>
                      </a:r>
                      <a:r>
                        <a:rPr lang="en-US" sz="1200" baseline="0" dirty="0" smtClean="0">
                          <a:latin typeface="Arial Black" panose="020B0A04020102020204" pitchFamily="34" charset="0"/>
                        </a:rPr>
                        <a:t> 2.5</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tc>
                  <a:txBody>
                    <a:bodyPr/>
                    <a:lstStyle/>
                    <a:p>
                      <a:r>
                        <a:rPr lang="en-US" sz="1200" dirty="0" smtClean="0">
                          <a:latin typeface="Arial Black" panose="020B0A04020102020204" pitchFamily="34" charset="0"/>
                        </a:rPr>
                        <a:t>20.496</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xmlns="" val="1082672052"/>
                  </a:ext>
                </a:extLst>
              </a:tr>
              <a:tr h="307972">
                <a:tc>
                  <a:txBody>
                    <a:bodyPr/>
                    <a:lstStyle/>
                    <a:p>
                      <a:r>
                        <a:rPr lang="en-US" sz="1200" dirty="0" smtClean="0">
                          <a:latin typeface="Arial Black" panose="020B0A04020102020204" pitchFamily="34" charset="0"/>
                        </a:rPr>
                        <a:t>PM 10</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tc>
                  <a:txBody>
                    <a:bodyPr/>
                    <a:lstStyle/>
                    <a:p>
                      <a:r>
                        <a:rPr lang="en-US" sz="1200" dirty="0" smtClean="0">
                          <a:latin typeface="Arial Black" panose="020B0A04020102020204" pitchFamily="34" charset="0"/>
                        </a:rPr>
                        <a:t>41.919</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xmlns="" val="1022039944"/>
                  </a:ext>
                </a:extLst>
              </a:tr>
              <a:tr h="307972">
                <a:tc>
                  <a:txBody>
                    <a:bodyPr/>
                    <a:lstStyle/>
                    <a:p>
                      <a:r>
                        <a:rPr lang="en-US" sz="1200" dirty="0" smtClean="0">
                          <a:latin typeface="Arial Black" panose="020B0A04020102020204" pitchFamily="34" charset="0"/>
                        </a:rPr>
                        <a:t>NO</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tc>
                  <a:txBody>
                    <a:bodyPr/>
                    <a:lstStyle/>
                    <a:p>
                      <a:r>
                        <a:rPr lang="en-US" sz="1200" dirty="0" smtClean="0">
                          <a:latin typeface="Arial Black" panose="020B0A04020102020204" pitchFamily="34" charset="0"/>
                        </a:rPr>
                        <a:t>16.476</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xmlns="" val="3478914033"/>
                  </a:ext>
                </a:extLst>
              </a:tr>
              <a:tr h="307972">
                <a:tc>
                  <a:txBody>
                    <a:bodyPr/>
                    <a:lstStyle/>
                    <a:p>
                      <a:r>
                        <a:rPr lang="en-US" sz="1200" dirty="0" smtClean="0">
                          <a:latin typeface="Arial Black" panose="020B0A04020102020204" pitchFamily="34" charset="0"/>
                        </a:rPr>
                        <a:t>NO2</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tc>
                  <a:txBody>
                    <a:bodyPr/>
                    <a:lstStyle/>
                    <a:p>
                      <a:r>
                        <a:rPr lang="en-US" sz="1200" dirty="0" smtClean="0">
                          <a:latin typeface="Arial Black" panose="020B0A04020102020204" pitchFamily="34" charset="0"/>
                        </a:rPr>
                        <a:t>16.545</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xmlns="" val="4223279317"/>
                  </a:ext>
                </a:extLst>
              </a:tr>
              <a:tr h="307972">
                <a:tc>
                  <a:txBody>
                    <a:bodyPr/>
                    <a:lstStyle/>
                    <a:p>
                      <a:r>
                        <a:rPr lang="en-US" sz="1200" dirty="0" smtClean="0">
                          <a:latin typeface="Arial Black" panose="020B0A04020102020204" pitchFamily="34" charset="0"/>
                        </a:rPr>
                        <a:t>NOx</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tc>
                  <a:txBody>
                    <a:bodyPr/>
                    <a:lstStyle/>
                    <a:p>
                      <a:r>
                        <a:rPr lang="en-US" sz="1200" dirty="0" smtClean="0">
                          <a:latin typeface="Arial Black" panose="020B0A04020102020204" pitchFamily="34" charset="0"/>
                        </a:rPr>
                        <a:t>17.407</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xmlns="" val="1745507586"/>
                  </a:ext>
                </a:extLst>
              </a:tr>
              <a:tr h="307972">
                <a:tc>
                  <a:txBody>
                    <a:bodyPr/>
                    <a:lstStyle/>
                    <a:p>
                      <a:r>
                        <a:rPr lang="en-US" sz="1200" dirty="0" smtClean="0">
                          <a:latin typeface="Arial Black" panose="020B0A04020102020204" pitchFamily="34" charset="0"/>
                        </a:rPr>
                        <a:t>NH3</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tc>
                  <a:txBody>
                    <a:bodyPr/>
                    <a:lstStyle/>
                    <a:p>
                      <a:r>
                        <a:rPr lang="en-US" sz="1200" dirty="0" smtClean="0">
                          <a:latin typeface="Arial Black" panose="020B0A04020102020204" pitchFamily="34" charset="0"/>
                        </a:rPr>
                        <a:t>38.501</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xmlns="" val="2820823926"/>
                  </a:ext>
                </a:extLst>
              </a:tr>
              <a:tr h="307972">
                <a:tc>
                  <a:txBody>
                    <a:bodyPr/>
                    <a:lstStyle/>
                    <a:p>
                      <a:r>
                        <a:rPr lang="en-US" sz="1200" dirty="0" smtClean="0">
                          <a:latin typeface="Arial Black" panose="020B0A04020102020204" pitchFamily="34" charset="0"/>
                        </a:rPr>
                        <a:t>CO</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tc>
                  <a:txBody>
                    <a:bodyPr/>
                    <a:lstStyle/>
                    <a:p>
                      <a:r>
                        <a:rPr lang="en-US" sz="1200" dirty="0" smtClean="0">
                          <a:latin typeface="Arial Black" panose="020B0A04020102020204" pitchFamily="34" charset="0"/>
                        </a:rPr>
                        <a:t>12.222</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xmlns="" val="4033823643"/>
                  </a:ext>
                </a:extLst>
              </a:tr>
              <a:tr h="307972">
                <a:tc>
                  <a:txBody>
                    <a:bodyPr/>
                    <a:lstStyle/>
                    <a:p>
                      <a:r>
                        <a:rPr lang="en-US" sz="1200" dirty="0" smtClean="0">
                          <a:latin typeface="Arial Black" panose="020B0A04020102020204" pitchFamily="34" charset="0"/>
                        </a:rPr>
                        <a:t>SO2</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tc>
                  <a:txBody>
                    <a:bodyPr/>
                    <a:lstStyle/>
                    <a:p>
                      <a:r>
                        <a:rPr lang="en-US" sz="1200" dirty="0" smtClean="0">
                          <a:latin typeface="Arial Black" panose="020B0A04020102020204" pitchFamily="34" charset="0"/>
                        </a:rPr>
                        <a:t>18.417</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xmlns="" val="3281918680"/>
                  </a:ext>
                </a:extLst>
              </a:tr>
              <a:tr h="307972">
                <a:tc>
                  <a:txBody>
                    <a:bodyPr/>
                    <a:lstStyle/>
                    <a:p>
                      <a:r>
                        <a:rPr lang="en-US" sz="1200" dirty="0" smtClean="0">
                          <a:latin typeface="Arial Black" panose="020B0A04020102020204" pitchFamily="34" charset="0"/>
                        </a:rPr>
                        <a:t>O3</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tc>
                  <a:txBody>
                    <a:bodyPr/>
                    <a:lstStyle/>
                    <a:p>
                      <a:r>
                        <a:rPr lang="en-US" sz="1200" dirty="0" smtClean="0">
                          <a:latin typeface="Arial Black" panose="020B0A04020102020204" pitchFamily="34" charset="0"/>
                        </a:rPr>
                        <a:t>18.252</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xmlns="" val="2856040306"/>
                  </a:ext>
                </a:extLst>
              </a:tr>
              <a:tr h="307972">
                <a:tc>
                  <a:txBody>
                    <a:bodyPr/>
                    <a:lstStyle/>
                    <a:p>
                      <a:r>
                        <a:rPr lang="en-US" sz="1200" dirty="0" smtClean="0">
                          <a:latin typeface="Arial Black" panose="020B0A04020102020204" pitchFamily="34" charset="0"/>
                        </a:rPr>
                        <a:t>BENZENE</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tc>
                  <a:txBody>
                    <a:bodyPr/>
                    <a:lstStyle/>
                    <a:p>
                      <a:r>
                        <a:rPr lang="en-US" sz="1200" dirty="0" smtClean="0">
                          <a:latin typeface="Arial Black" panose="020B0A04020102020204" pitchFamily="34" charset="0"/>
                        </a:rPr>
                        <a:t>23.117</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xmlns="" val="2776716129"/>
                  </a:ext>
                </a:extLst>
              </a:tr>
              <a:tr h="307972">
                <a:tc>
                  <a:txBody>
                    <a:bodyPr/>
                    <a:lstStyle/>
                    <a:p>
                      <a:r>
                        <a:rPr lang="en-US" sz="1200" dirty="0" smtClean="0">
                          <a:latin typeface="Arial Black" panose="020B0A04020102020204" pitchFamily="34" charset="0"/>
                        </a:rPr>
                        <a:t>TOLUENE</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tc>
                  <a:txBody>
                    <a:bodyPr/>
                    <a:lstStyle/>
                    <a:p>
                      <a:r>
                        <a:rPr lang="en-US" sz="1200" dirty="0" smtClean="0">
                          <a:latin typeface="Arial Black" panose="020B0A04020102020204" pitchFamily="34" charset="0"/>
                        </a:rPr>
                        <a:t>31.164</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xmlns="" val="1868602694"/>
                  </a:ext>
                </a:extLst>
              </a:tr>
              <a:tr h="307972">
                <a:tc>
                  <a:txBody>
                    <a:bodyPr/>
                    <a:lstStyle/>
                    <a:p>
                      <a:r>
                        <a:rPr lang="en-US" sz="1200" dirty="0" smtClean="0">
                          <a:latin typeface="Arial Black" panose="020B0A04020102020204" pitchFamily="34" charset="0"/>
                        </a:rPr>
                        <a:t>XYLENE</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tc>
                  <a:txBody>
                    <a:bodyPr/>
                    <a:lstStyle/>
                    <a:p>
                      <a:r>
                        <a:rPr lang="en-US" sz="1200" dirty="0" smtClean="0">
                          <a:latin typeface="Arial Black" panose="020B0A04020102020204" pitchFamily="34" charset="0"/>
                        </a:rPr>
                        <a:t>64.393</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xmlns="" val="1731754365"/>
                  </a:ext>
                </a:extLst>
              </a:tr>
              <a:tr h="307972">
                <a:tc>
                  <a:txBody>
                    <a:bodyPr/>
                    <a:lstStyle/>
                    <a:p>
                      <a:r>
                        <a:rPr lang="en-US" sz="1200" dirty="0" smtClean="0">
                          <a:latin typeface="Arial Black" panose="020B0A04020102020204" pitchFamily="34" charset="0"/>
                        </a:rPr>
                        <a:t>AQI</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tc>
                  <a:txBody>
                    <a:bodyPr/>
                    <a:lstStyle/>
                    <a:p>
                      <a:r>
                        <a:rPr lang="en-US" sz="1200" dirty="0" smtClean="0">
                          <a:latin typeface="Arial Black" panose="020B0A04020102020204" pitchFamily="34" charset="0"/>
                        </a:rPr>
                        <a:t>18.234</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xmlns="" val="525966180"/>
                  </a:ext>
                </a:extLst>
              </a:tr>
              <a:tr h="307972">
                <a:tc>
                  <a:txBody>
                    <a:bodyPr/>
                    <a:lstStyle/>
                    <a:p>
                      <a:r>
                        <a:rPr lang="en-US" sz="1200" dirty="0" smtClean="0">
                          <a:latin typeface="Arial Black" panose="020B0A04020102020204" pitchFamily="34" charset="0"/>
                        </a:rPr>
                        <a:t>AQI BUCKET</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tc>
                  <a:txBody>
                    <a:bodyPr/>
                    <a:lstStyle/>
                    <a:p>
                      <a:r>
                        <a:rPr lang="en-US" sz="1200" dirty="0" smtClean="0">
                          <a:latin typeface="Arial Black" panose="020B0A04020102020204" pitchFamily="34" charset="0"/>
                        </a:rPr>
                        <a:t>18.234</a:t>
                      </a:r>
                      <a:endParaRPr lang="en-US" sz="1200" dirty="0">
                        <a:latin typeface="Arial Black" panose="020B0A04020102020204" pitchFamily="34"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xmlns="" val="1957114131"/>
                  </a:ext>
                </a:extLst>
              </a:tr>
            </a:tbl>
          </a:graphicData>
        </a:graphic>
      </p:graphicFrame>
      <p:sp>
        <p:nvSpPr>
          <p:cNvPr id="7" name="Isosceles Triangle 6">
            <a:hlinkClick r:id="rId2" action="ppaction://hlinksldjump"/>
          </p:cNvPr>
          <p:cNvSpPr/>
          <p:nvPr/>
        </p:nvSpPr>
        <p:spPr>
          <a:xfrm rot="5400000">
            <a:off x="11546205" y="6218873"/>
            <a:ext cx="607695" cy="52387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xmlns="" id="{5ED5ACC8-740D-4D4B-83E8-A268DADCA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7" y="1427584"/>
            <a:ext cx="5723742" cy="4749379"/>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a:off x="5971592" y="3097763"/>
            <a:ext cx="933061" cy="70451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7190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75273" y="149225"/>
            <a:ext cx="4823894" cy="1600200"/>
          </a:xfrm>
        </p:spPr>
        <p:txBody>
          <a:bodyPr>
            <a:normAutofit/>
          </a:bodyPr>
          <a:lstStyle/>
          <a:p>
            <a:r>
              <a:rPr lang="en-IN" b="1" dirty="0" smtClean="0">
                <a:latin typeface="Times New Roman" panose="02020603050405020304" pitchFamily="18" charset="0"/>
                <a:cs typeface="Times New Roman" panose="02020603050405020304" pitchFamily="18" charset="0"/>
              </a:rPr>
              <a:t>Distribution of Numerical Columns</a:t>
            </a:r>
            <a:endParaRPr lang="en-US" b="1" dirty="0"/>
          </a:p>
        </p:txBody>
      </p:sp>
      <p:pic>
        <p:nvPicPr>
          <p:cNvPr id="6" name="Picture Placeholder 5"/>
          <p:cNvPicPr>
            <a:picLocks noGrp="1" noChangeAspect="1"/>
          </p:cNvPicPr>
          <p:nvPr>
            <p:ph type="pic" idx="1"/>
          </p:nvPr>
        </p:nvPicPr>
        <p:blipFill>
          <a:blip r:embed="rId2"/>
          <a:srcRect l="262" r="262"/>
          <a:stretch>
            <a:fillRect/>
          </a:stretch>
        </p:blipFill>
        <p:spPr>
          <a:xfrm>
            <a:off x="223935" y="447869"/>
            <a:ext cx="6624734" cy="5924939"/>
          </a:xfrm>
          <a:prstGeom prst="rect">
            <a:avLst/>
          </a:prstGeom>
        </p:spPr>
      </p:pic>
      <p:sp>
        <p:nvSpPr>
          <p:cNvPr id="4" name="Text Placeholder 3"/>
          <p:cNvSpPr>
            <a:spLocks noGrp="1"/>
          </p:cNvSpPr>
          <p:nvPr>
            <p:ph type="body" sz="half" idx="2"/>
          </p:nvPr>
        </p:nvSpPr>
        <p:spPr>
          <a:xfrm>
            <a:off x="7175274" y="2010747"/>
            <a:ext cx="4889208" cy="3811588"/>
          </a:xfrm>
        </p:spPr>
        <p:txBody>
          <a:bodyPr>
            <a:normAutofit/>
          </a:bodyPr>
          <a:lstStyle/>
          <a:p>
            <a:r>
              <a:rPr lang="en-IN" sz="2400" dirty="0" smtClean="0">
                <a:latin typeface="Times New Roman" panose="02020603050405020304" pitchFamily="18" charset="0"/>
                <a:cs typeface="Times New Roman" panose="02020603050405020304" pitchFamily="18" charset="0"/>
              </a:rPr>
              <a:t>From the histogram of all numerical columns, most of  the variables are skewed.</a:t>
            </a:r>
          </a:p>
          <a:p>
            <a:r>
              <a:rPr lang="en-IN" sz="2400" dirty="0" smtClean="0">
                <a:latin typeface="Times New Roman" panose="02020603050405020304" pitchFamily="18" charset="0"/>
                <a:cs typeface="Times New Roman" panose="02020603050405020304" pitchFamily="18" charset="0"/>
              </a:rPr>
              <a:t>All the variables are right skewed.</a:t>
            </a:r>
          </a:p>
          <a:p>
            <a:r>
              <a:rPr lang="en-IN" sz="2400" dirty="0" smtClean="0">
                <a:latin typeface="Times New Roman" panose="02020603050405020304" pitchFamily="18" charset="0"/>
                <a:cs typeface="Times New Roman" panose="02020603050405020304" pitchFamily="18" charset="0"/>
              </a:rPr>
              <a:t>Skewness of the Benzene, Toluene and CO is on higher side then other variables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622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Correlation of Numerical Variables</a:t>
            </a:r>
            <a:endParaRPr lang="en-US" sz="3600" b="1" dirty="0"/>
          </a:p>
        </p:txBody>
      </p:sp>
      <p:pic>
        <p:nvPicPr>
          <p:cNvPr id="5" name="Picture 2">
            <a:extLst>
              <a:ext uri="{FF2B5EF4-FFF2-40B4-BE49-F238E27FC236}">
                <a16:creationId xmlns:a16="http://schemas.microsoft.com/office/drawing/2014/main" xmlns="" id="{39DC6C5D-04F8-425D-B5AB-BEA1EC79F18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61257" y="1825625"/>
            <a:ext cx="575854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p:txBody>
          <a:bodyPr>
            <a:normAutofit/>
          </a:bodyPr>
          <a:lstStyle/>
          <a:p>
            <a:pPr marL="0" indent="0">
              <a:buNone/>
            </a:pPr>
            <a:r>
              <a:rPr lang="en-IN" sz="2000" dirty="0" smtClean="0">
                <a:latin typeface="Times New Roman" panose="02020603050405020304" pitchFamily="18" charset="0"/>
                <a:cs typeface="Times New Roman" panose="02020603050405020304" pitchFamily="18" charset="0"/>
              </a:rPr>
              <a:t>From the </a:t>
            </a:r>
            <a:r>
              <a:rPr lang="en-IN" sz="2000" dirty="0" err="1" smtClean="0">
                <a:latin typeface="Times New Roman" panose="02020603050405020304" pitchFamily="18" charset="0"/>
                <a:cs typeface="Times New Roman" panose="02020603050405020304" pitchFamily="18" charset="0"/>
              </a:rPr>
              <a:t>heatmap</a:t>
            </a:r>
            <a:r>
              <a:rPr lang="en-IN" sz="2000" dirty="0" smtClean="0">
                <a:latin typeface="Times New Roman" panose="02020603050405020304" pitchFamily="18" charset="0"/>
                <a:cs typeface="Times New Roman" panose="02020603050405020304" pitchFamily="18" charset="0"/>
              </a:rPr>
              <a:t> of correlation, PM2.5, PM10 and CO are having a strong positive correlation with AQI. Which means higher the PM2.5, PM10 and CO Higher the AQI</a:t>
            </a:r>
          </a:p>
          <a:p>
            <a:pPr marL="0" indent="0">
              <a:buNone/>
            </a:pPr>
            <a:r>
              <a:rPr lang="en-IN" sz="2000" dirty="0" smtClean="0">
                <a:latin typeface="Times New Roman" panose="02020603050405020304" pitchFamily="18" charset="0"/>
                <a:cs typeface="Times New Roman" panose="02020603050405020304" pitchFamily="18" charset="0"/>
              </a:rPr>
              <a:t>Other pollutants are having a positive correlation with AQI but it is a weak correlation. Which creates less impact on AQI.</a:t>
            </a:r>
            <a:endParaRPr lang="en-US" sz="2000" dirty="0"/>
          </a:p>
        </p:txBody>
      </p:sp>
    </p:spTree>
    <p:extLst>
      <p:ext uri="{BB962C8B-B14F-4D97-AF65-F5344CB8AC3E}">
        <p14:creationId xmlns:p14="http://schemas.microsoft.com/office/powerpoint/2010/main" val="1109046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804</TotalTime>
  <Words>1590</Words>
  <Application>Microsoft Office PowerPoint</Application>
  <PresentationFormat>Widescreen</PresentationFormat>
  <Paragraphs>177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Calibri</vt:lpstr>
      <vt:lpstr>Calibri Light</vt:lpstr>
      <vt:lpstr>Times New Roman</vt:lpstr>
      <vt:lpstr>Tw Cen MT Condensed</vt:lpstr>
      <vt:lpstr>Office Theme</vt:lpstr>
      <vt:lpstr>PowerPoint Presentation</vt:lpstr>
      <vt:lpstr>Capstone Project</vt:lpstr>
      <vt:lpstr>INTRODUCTION</vt:lpstr>
      <vt:lpstr>PROBLEM STATEMENT</vt:lpstr>
      <vt:lpstr>AQI LEVELS</vt:lpstr>
      <vt:lpstr>LIST OF ALGORITHMS </vt:lpstr>
      <vt:lpstr>Graph Visualizations  Heatmap for missing Values  </vt:lpstr>
      <vt:lpstr>Distribution of Numerical Columns</vt:lpstr>
      <vt:lpstr>Correlation of Numerical Variables</vt:lpstr>
      <vt:lpstr>City wise Average AQI</vt:lpstr>
      <vt:lpstr>PowerPoint Presentation</vt:lpstr>
      <vt:lpstr>PowerPoint Presentation</vt:lpstr>
      <vt:lpstr>PowerPoint Presentation</vt:lpstr>
      <vt:lpstr>PowerPoint Presentation</vt:lpstr>
      <vt:lpstr>PowerPoint Presentation</vt:lpstr>
      <vt:lpstr>Steps in Model Building</vt:lpstr>
      <vt:lpstr>AUTO ARIMA MODEL FOR DATA MONTH WISE</vt:lpstr>
      <vt:lpstr>AUTO ARIMA MODEL FOR DATA WEEK WISE</vt:lpstr>
      <vt:lpstr>SARIMAX MODEL FOR MONTH VS WEEK WISE</vt:lpstr>
      <vt:lpstr>SARIMAX MODEL FOR WEEK WISE</vt:lpstr>
      <vt:lpstr>Vector Auto Regression (Multivariate Analysis for Month Wise)</vt:lpstr>
      <vt:lpstr>Conclusions</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Anurag</dc:creator>
  <cp:lastModifiedBy>hp</cp:lastModifiedBy>
  <cp:revision>70</cp:revision>
  <dcterms:created xsi:type="dcterms:W3CDTF">2021-03-30T02:48:10Z</dcterms:created>
  <dcterms:modified xsi:type="dcterms:W3CDTF">2024-03-29T07:28:15Z</dcterms:modified>
</cp:coreProperties>
</file>