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79" r:id="rId2"/>
    <p:sldId id="257" r:id="rId3"/>
    <p:sldId id="258" r:id="rId4"/>
    <p:sldId id="259" r:id="rId5"/>
    <p:sldId id="260" r:id="rId6"/>
    <p:sldId id="262" r:id="rId7"/>
    <p:sldId id="263"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80" r:id="rId23"/>
    <p:sldId id="281" r:id="rId24"/>
    <p:sldId id="282" r:id="rId25"/>
    <p:sldId id="283" r:id="rId26"/>
    <p:sldId id="284" r:id="rId27"/>
    <p:sldId id="285"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61510-F598-415D-B5E1-966EE4B9FF6A}" type="datetimeFigureOut">
              <a:rPr lang="en-IN" smtClean="0"/>
              <a:t>09-12-2024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7D2B1-B38D-424A-90D1-0218EC42852A}" type="slidenum">
              <a:rPr lang="en-IN" smtClean="0"/>
              <a:t>‹#›</a:t>
            </a:fld>
            <a:endParaRPr lang="en-IN"/>
          </a:p>
        </p:txBody>
      </p:sp>
    </p:spTree>
    <p:extLst>
      <p:ext uri="{BB962C8B-B14F-4D97-AF65-F5344CB8AC3E}">
        <p14:creationId xmlns:p14="http://schemas.microsoft.com/office/powerpoint/2010/main" val="352516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72F7C2-8569-4FDC-A788-8552C74110F0}" type="datetime1">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205945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D99D70-EFA1-43CE-B5F8-05458EB218C9}" type="datetime1">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332362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04E4C9-CB01-42DB-897B-E041021A4582}" type="datetime1">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45399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D6214B-40EE-43C7-BA72-F8375F8F802A}" type="datetime1">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284103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5BF26C-DB52-4EC2-847E-D31CCC4BA1ED}" type="datetime1">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316686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EE0CEF9-1755-477B-94C8-F21622FCF0B5}" type="datetime1">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88123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26136F-5F77-4044-89FE-D06E162ED855}" type="datetime1">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261212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155CF6-D5E4-4009-8B02-C07909D75DC0}" type="datetime1">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60633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038BE-31F7-48EC-9F99-BDCAE7491A43}" type="datetime1">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98683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F7D231-8D9B-4063-97D3-8A145E419E64}" type="datetime1">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38534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BAAB22-7672-4F45-BC3E-7A274BC5FE64}" type="datetime1">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525DC-D62A-4B85-8352-F58DF35C3A19}" type="slidenum">
              <a:rPr lang="en-IN" smtClean="0"/>
              <a:t>‹#›</a:t>
            </a:fld>
            <a:endParaRPr lang="en-IN"/>
          </a:p>
        </p:txBody>
      </p:sp>
    </p:spTree>
    <p:extLst>
      <p:ext uri="{BB962C8B-B14F-4D97-AF65-F5344CB8AC3E}">
        <p14:creationId xmlns:p14="http://schemas.microsoft.com/office/powerpoint/2010/main" val="326783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4BF17-C455-4D88-89C6-EA3866877831}" type="datetime1">
              <a:rPr lang="en-IN" smtClean="0"/>
              <a:t>09-12-2024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525DC-D62A-4B85-8352-F58DF35C3A19}" type="slidenum">
              <a:rPr lang="en-IN" smtClean="0"/>
              <a:t>‹#›</a:t>
            </a:fld>
            <a:endParaRPr lang="en-IN"/>
          </a:p>
        </p:txBody>
      </p:sp>
    </p:spTree>
    <p:extLst>
      <p:ext uri="{BB962C8B-B14F-4D97-AF65-F5344CB8AC3E}">
        <p14:creationId xmlns:p14="http://schemas.microsoft.com/office/powerpoint/2010/main" val="47939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1.png" /><Relationship Id="rId5" Type="http://schemas.openxmlformats.org/officeDocument/2006/relationships/image" Target="../media/image6.png"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Therapeutics Potential of Black Turmeric: A Comprehensive Review</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750" y="1620747"/>
            <a:ext cx="2961866" cy="1781175"/>
          </a:xfrm>
        </p:spPr>
      </p:pic>
      <p:sp>
        <p:nvSpPr>
          <p:cNvPr id="5" name="TextBox 4"/>
          <p:cNvSpPr txBox="1"/>
          <p:nvPr/>
        </p:nvSpPr>
        <p:spPr>
          <a:xfrm>
            <a:off x="1227909" y="3775732"/>
            <a:ext cx="3788228" cy="1754326"/>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Presented by</a:t>
            </a:r>
          </a:p>
          <a:p>
            <a:pPr algn="ctr"/>
            <a:r>
              <a:rPr lang="en-US" b="1" dirty="0">
                <a:solidFill>
                  <a:srgbClr val="C00000"/>
                </a:solidFill>
                <a:latin typeface="Times New Roman" panose="02020603050405020304" pitchFamily="18" charset="0"/>
                <a:cs typeface="Times New Roman" panose="02020603050405020304" pitchFamily="18" charset="0"/>
              </a:rPr>
              <a:t>Shraddha Nana Dhole</a:t>
            </a:r>
          </a:p>
          <a:p>
            <a:pPr algn="ctr"/>
            <a:r>
              <a:rPr lang="en-US" dirty="0">
                <a:latin typeface="Times New Roman" panose="02020603050405020304" pitchFamily="18" charset="0"/>
                <a:cs typeface="Times New Roman" panose="02020603050405020304" pitchFamily="18" charset="0"/>
              </a:rPr>
              <a:t>B. Pharm Sem VII</a:t>
            </a:r>
          </a:p>
          <a:p>
            <a:pPr algn="ctr"/>
            <a:r>
              <a:rPr lang="en-US" dirty="0">
                <a:latin typeface="Times New Roman" panose="02020603050405020304" pitchFamily="18" charset="0"/>
                <a:cs typeface="Times New Roman" panose="02020603050405020304" pitchFamily="18" charset="0"/>
              </a:rPr>
              <a:t>PRN No.215450182368</a:t>
            </a:r>
          </a:p>
          <a:p>
            <a:pPr algn="ctr"/>
            <a:r>
              <a:rPr lang="en-US" dirty="0">
                <a:latin typeface="Times New Roman" panose="02020603050405020304" pitchFamily="18" charset="0"/>
                <a:cs typeface="Times New Roman" panose="02020603050405020304" pitchFamily="18" charset="0"/>
              </a:rPr>
              <a:t>Roll No. 56</a:t>
            </a:r>
          </a:p>
          <a:p>
            <a:pPr algn="ctr"/>
            <a:r>
              <a:rPr lang="en-US" b="1" dirty="0">
                <a:latin typeface="Times New Roman" panose="02020603050405020304" pitchFamily="18" charset="0"/>
                <a:cs typeface="Times New Roman" panose="02020603050405020304" pitchFamily="18" charset="0"/>
              </a:rPr>
              <a:t>K. K. Wagh College of Pharmacy</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05303" y="3791313"/>
            <a:ext cx="3682502" cy="1477328"/>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Guided By</a:t>
            </a:r>
          </a:p>
          <a:p>
            <a:pPr algn="ctr"/>
            <a:r>
              <a:rPr lang="en-US" dirty="0" err="1">
                <a:solidFill>
                  <a:srgbClr val="C00000"/>
                </a:solidFill>
                <a:latin typeface="Times New Roman" panose="02020603050405020304" pitchFamily="18" charset="0"/>
                <a:cs typeface="Times New Roman" panose="02020603050405020304" pitchFamily="18" charset="0"/>
              </a:rPr>
              <a:t>Prof.Dr.P.P.Patil</a:t>
            </a:r>
            <a:endParaRPr lang="en-US" dirty="0">
              <a:solidFill>
                <a:srgbClr val="C00000"/>
              </a:solidFill>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(Associate Professor)</a:t>
            </a:r>
          </a:p>
          <a:p>
            <a:pPr algn="ctr"/>
            <a:r>
              <a:rPr lang="en-US" dirty="0">
                <a:latin typeface="Times New Roman" panose="02020603050405020304" pitchFamily="18" charset="0"/>
                <a:cs typeface="Times New Roman" panose="02020603050405020304" pitchFamily="18" charset="0"/>
              </a:rPr>
              <a:t>Department of </a:t>
            </a:r>
            <a:r>
              <a:rPr lang="en-US" dirty="0" err="1">
                <a:latin typeface="Times New Roman" panose="02020603050405020304" pitchFamily="18" charset="0"/>
                <a:cs typeface="Times New Roman" panose="02020603050405020304" pitchFamily="18" charset="0"/>
              </a:rPr>
              <a:t>Pharmacognocy</a:t>
            </a:r>
            <a:endParaRPr lang="en-US" dirty="0">
              <a:latin typeface="Times New Roman" panose="02020603050405020304" pitchFamily="18" charset="0"/>
              <a:cs typeface="Times New Roman" panose="02020603050405020304" pitchFamily="18" charset="0"/>
            </a:endParaRPr>
          </a:p>
          <a:p>
            <a:pPr algn="ctr"/>
            <a:r>
              <a:rPr lang="en-US" b="1" dirty="0" err="1">
                <a:latin typeface="Times New Roman" panose="02020603050405020304" pitchFamily="18" charset="0"/>
                <a:cs typeface="Times New Roman" panose="02020603050405020304" pitchFamily="18" charset="0"/>
              </a:rPr>
              <a:t>K.K.Wagh</a:t>
            </a:r>
            <a:r>
              <a:rPr lang="en-US" b="1" dirty="0">
                <a:latin typeface="Times New Roman" panose="02020603050405020304" pitchFamily="18" charset="0"/>
                <a:cs typeface="Times New Roman" panose="02020603050405020304" pitchFamily="18" charset="0"/>
              </a:rPr>
              <a:t> College Of Pharmacy</a:t>
            </a:r>
            <a:endParaRPr lang="en-IN"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67525DC-D62A-4B85-8352-F58DF35C3A19}" type="slidenum">
              <a:rPr lang="en-IN" smtClean="0"/>
              <a:t>1</a:t>
            </a:fld>
            <a:endParaRPr lang="en-IN"/>
          </a:p>
        </p:txBody>
      </p:sp>
    </p:spTree>
    <p:extLst>
      <p:ext uri="{BB962C8B-B14F-4D97-AF65-F5344CB8AC3E}">
        <p14:creationId xmlns:p14="http://schemas.microsoft.com/office/powerpoint/2010/main" val="298037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a:bodyPr>
          <a:lstStyle/>
          <a:p>
            <a:pPr algn="just">
              <a:buFont typeface="Wingdings" panose="05000000000000000000" pitchFamily="2" charset="2"/>
              <a:buChar char="q"/>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GC-MS Analysis Findings:</a:t>
            </a:r>
          </a:p>
          <a:p>
            <a:pPr algn="just">
              <a:lnSpc>
                <a:spcPct val="10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Pandey et al: Identified 30 major components in the rhizome, including: Camphor (28.3%), </a:t>
            </a:r>
            <a:r>
              <a:rPr lang="en-IN" sz="2000" dirty="0" err="1">
                <a:latin typeface="Times New Roman" panose="02020603050405020304" pitchFamily="18" charset="0"/>
                <a:cs typeface="Times New Roman" panose="02020603050405020304" pitchFamily="18" charset="0"/>
              </a:rPr>
              <a:t>ar-turmerone</a:t>
            </a:r>
            <a:r>
              <a:rPr lang="en-IN" sz="2000" dirty="0">
                <a:latin typeface="Times New Roman" panose="02020603050405020304" pitchFamily="18" charset="0"/>
                <a:cs typeface="Times New Roman" panose="02020603050405020304" pitchFamily="18" charset="0"/>
              </a:rPr>
              <a:t>(12.3%), (Z)-</a:t>
            </a:r>
            <a:r>
              <a:rPr lang="en-IN" sz="2000" dirty="0" err="1">
                <a:latin typeface="Times New Roman" panose="02020603050405020304" pitchFamily="18" charset="0"/>
                <a:cs typeface="Times New Roman" panose="02020603050405020304" pitchFamily="18" charset="0"/>
              </a:rPr>
              <a:t>ocimene</a:t>
            </a:r>
            <a:r>
              <a:rPr lang="en-IN" sz="2000" dirty="0">
                <a:latin typeface="Times New Roman" panose="02020603050405020304" pitchFamily="18" charset="0"/>
                <a:cs typeface="Times New Roman" panose="02020603050405020304" pitchFamily="18" charset="0"/>
              </a:rPr>
              <a:t> (8.2%), 1-ar-curcumene (6.8%), 1,8-cineole (5.3%), and </a:t>
            </a:r>
            <a:r>
              <a:rPr lang="en-IN" sz="2000" dirty="0" err="1">
                <a:latin typeface="Times New Roman" panose="02020603050405020304" pitchFamily="18" charset="0"/>
                <a:cs typeface="Times New Roman" panose="02020603050405020304" pitchFamily="18" charset="0"/>
              </a:rPr>
              <a:t>borneol</a:t>
            </a:r>
            <a:r>
              <a:rPr lang="en-IN" sz="2000" dirty="0">
                <a:latin typeface="Times New Roman" panose="02020603050405020304" pitchFamily="18" charset="0"/>
                <a:cs typeface="Times New Roman" panose="02020603050405020304" pitchFamily="18" charset="0"/>
              </a:rPr>
              <a:t> (4.4%).</a:t>
            </a:r>
          </a:p>
          <a:p>
            <a:pPr algn="just">
              <a:lnSpc>
                <a:spcPct val="100000"/>
              </a:lnSpc>
              <a:buFont typeface="Wingdings" panose="05000000000000000000" pitchFamily="2" charset="2"/>
              <a:buChar char="ü"/>
            </a:pPr>
            <a:r>
              <a:rPr lang="en-IN" sz="2000" dirty="0" err="1">
                <a:latin typeface="Times New Roman" panose="02020603050405020304" pitchFamily="18" charset="0"/>
                <a:cs typeface="Times New Roman" panose="02020603050405020304" pitchFamily="18" charset="0"/>
              </a:rPr>
              <a:t>Rastogi</a:t>
            </a:r>
            <a:r>
              <a:rPr lang="en-IN" sz="2000" dirty="0">
                <a:latin typeface="Times New Roman" panose="02020603050405020304" pitchFamily="18" charset="0"/>
                <a:cs typeface="Times New Roman" panose="02020603050405020304" pitchFamily="18" charset="0"/>
              </a:rPr>
              <a:t> et al: Found: Linalool (20.42%), </a:t>
            </a:r>
            <a:r>
              <a:rPr lang="en-IN" sz="2000" dirty="0" err="1">
                <a:latin typeface="Times New Roman" panose="02020603050405020304" pitchFamily="18" charset="0"/>
                <a:cs typeface="Times New Roman" panose="02020603050405020304" pitchFamily="18" charset="0"/>
              </a:rPr>
              <a:t>ocimene</a:t>
            </a:r>
            <a:r>
              <a:rPr lang="en-IN" sz="2000" dirty="0">
                <a:latin typeface="Times New Roman" panose="02020603050405020304" pitchFamily="18" charset="0"/>
                <a:cs typeface="Times New Roman" panose="02020603050405020304" pitchFamily="18" charset="0"/>
              </a:rPr>
              <a:t> (15.66%), 1-ar-curcumene (14.84%), </a:t>
            </a:r>
            <a:r>
              <a:rPr lang="en-IN" sz="2000" dirty="0" err="1">
                <a:latin typeface="Times New Roman" panose="02020603050405020304" pitchFamily="18" charset="0"/>
                <a:cs typeface="Times New Roman" panose="02020603050405020304" pitchFamily="18" charset="0"/>
              </a:rPr>
              <a:t>zingiberol</a:t>
            </a:r>
            <a:r>
              <a:rPr lang="en-IN" sz="2000" dirty="0">
                <a:latin typeface="Times New Roman" panose="02020603050405020304" pitchFamily="18" charset="0"/>
                <a:cs typeface="Times New Roman" panose="02020603050405020304" pitchFamily="18" charset="0"/>
              </a:rPr>
              <a:t> (12.6%), and 1,8-cineole (9.06%).</a:t>
            </a:r>
          </a:p>
          <a:p>
            <a:pPr algn="just">
              <a:lnSpc>
                <a:spcPct val="10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Banerjee et al: Reported similar findings with: Linalool (20.42%), </a:t>
            </a:r>
            <a:r>
              <a:rPr lang="en-IN" sz="2000" dirty="0" err="1">
                <a:latin typeface="Times New Roman" panose="02020603050405020304" pitchFamily="18" charset="0"/>
                <a:cs typeface="Times New Roman" panose="02020603050405020304" pitchFamily="18" charset="0"/>
              </a:rPr>
              <a:t>ocimene</a:t>
            </a:r>
            <a:r>
              <a:rPr lang="en-IN" sz="2000" dirty="0">
                <a:latin typeface="Times New Roman" panose="02020603050405020304" pitchFamily="18" charset="0"/>
                <a:cs typeface="Times New Roman" panose="02020603050405020304" pitchFamily="18" charset="0"/>
              </a:rPr>
              <a:t> (15.66%), camphor (18.88%), 1-ar-curcumene (14.84%), and </a:t>
            </a:r>
            <a:r>
              <a:rPr lang="el-GR" sz="2000" dirty="0">
                <a:latin typeface="Times New Roman" panose="02020603050405020304" pitchFamily="18" charset="0"/>
                <a:cs typeface="Times New Roman" panose="02020603050405020304" pitchFamily="18" charset="0"/>
              </a:rPr>
              <a:t>α-</a:t>
            </a:r>
            <a:r>
              <a:rPr lang="en-IN" sz="2000" dirty="0" err="1">
                <a:latin typeface="Times New Roman" panose="02020603050405020304" pitchFamily="18" charset="0"/>
                <a:cs typeface="Times New Roman" panose="02020603050405020304" pitchFamily="18" charset="0"/>
              </a:rPr>
              <a:t>borneol</a:t>
            </a:r>
            <a:r>
              <a:rPr lang="en-IN" sz="2000" dirty="0">
                <a:latin typeface="Times New Roman" panose="02020603050405020304" pitchFamily="18" charset="0"/>
                <a:cs typeface="Times New Roman" panose="02020603050405020304" pitchFamily="18" charset="0"/>
              </a:rPr>
              <a:t> (7%).[14]</a:t>
            </a:r>
          </a:p>
          <a:p>
            <a:pPr algn="just">
              <a:lnSpc>
                <a:spcPct val="10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Oil Analysis: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Black turmeric oil major components: Camphor (31.53%), 1,8-cineole (13.33%), </a:t>
            </a:r>
            <a:r>
              <a:rPr lang="en-US" sz="2000" dirty="0" err="1">
                <a:latin typeface="Times New Roman" panose="02020603050405020304" pitchFamily="18" charset="0"/>
                <a:cs typeface="Times New Roman" panose="02020603050405020304" pitchFamily="18" charset="0"/>
              </a:rPr>
              <a:t>curzerene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furanodiene</a:t>
            </a:r>
            <a:r>
              <a:rPr lang="en-US" sz="2000" dirty="0">
                <a:latin typeface="Times New Roman" panose="02020603050405020304" pitchFamily="18" charset="0"/>
                <a:cs typeface="Times New Roman" panose="02020603050405020304" pitchFamily="18" charset="0"/>
              </a:rPr>
              <a:t> (20.85%), and </a:t>
            </a:r>
            <a:r>
              <a:rPr lang="en-US" sz="2000" dirty="0" err="1">
                <a:latin typeface="Times New Roman" panose="02020603050405020304" pitchFamily="18" charset="0"/>
                <a:cs typeface="Times New Roman" panose="02020603050405020304" pitchFamily="18" charset="0"/>
              </a:rPr>
              <a:t>germa</a:t>
            </a:r>
            <a:r>
              <a:rPr lang="en-US" sz="2000" dirty="0">
                <a:latin typeface="Times New Roman" panose="02020603050405020304" pitchFamily="18" charset="0"/>
                <a:cs typeface="Times New Roman" panose="02020603050405020304" pitchFamily="18" charset="0"/>
              </a:rPr>
              <a:t>-crone (4.04%).[15]</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556" y="195943"/>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10</a:t>
            </a:fld>
            <a:endParaRPr lang="en-IN"/>
          </a:p>
        </p:txBody>
      </p:sp>
    </p:spTree>
    <p:extLst>
      <p:ext uri="{BB962C8B-B14F-4D97-AF65-F5344CB8AC3E}">
        <p14:creationId xmlns:p14="http://schemas.microsoft.com/office/powerpoint/2010/main" val="245490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a:bodyPr>
          <a:lstStyle/>
          <a:p>
            <a:pPr marL="342900" indent="-34290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Pharmacological Activity:</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1966"/>
            <a:ext cx="10515600" cy="5144997"/>
          </a:xfrm>
        </p:spPr>
        <p:txBody>
          <a:bodyPr>
            <a:normAutofit fontScale="25000" lnSpcReduction="20000"/>
          </a:bodyPr>
          <a:lstStyle/>
          <a:p>
            <a:pPr marL="457200" indent="-457200">
              <a:buAutoNum type="arabicPeriod"/>
            </a:pPr>
            <a:endParaRPr lang="en-US" sz="3200" b="1" dirty="0">
              <a:latin typeface="Times New Roman" panose="02020603050405020304" pitchFamily="18" charset="0"/>
              <a:cs typeface="Times New Roman" panose="02020603050405020304" pitchFamily="18" charset="0"/>
            </a:endParaRPr>
          </a:p>
          <a:p>
            <a:pPr marL="457200" indent="-457200">
              <a:lnSpc>
                <a:spcPct val="120000"/>
              </a:lnSpc>
              <a:buAutoNum type="arabicPeriod"/>
            </a:pPr>
            <a:r>
              <a:rPr lang="en-US" sz="8000" b="1" dirty="0">
                <a:latin typeface="Times New Roman" panose="02020603050405020304" pitchFamily="18" charset="0"/>
                <a:cs typeface="Times New Roman" panose="02020603050405020304" pitchFamily="18" charset="0"/>
              </a:rPr>
              <a:t>Anti-inflammatory activity: </a:t>
            </a:r>
            <a:r>
              <a:rPr lang="en-US" sz="8000" dirty="0">
                <a:latin typeface="Times New Roman" panose="02020603050405020304" pitchFamily="18" charset="0"/>
                <a:cs typeface="Times New Roman" panose="02020603050405020304" pitchFamily="18" charset="0"/>
              </a:rPr>
              <a:t>By</a:t>
            </a:r>
            <a:r>
              <a:rPr lang="en-IN" sz="8000" dirty="0"/>
              <a:t> </a:t>
            </a:r>
            <a:r>
              <a:rPr lang="en-IN" sz="8000" dirty="0">
                <a:latin typeface="Times New Roman" panose="02020603050405020304" pitchFamily="18" charset="0"/>
                <a:cs typeface="Times New Roman" panose="02020603050405020304" pitchFamily="18" charset="0"/>
              </a:rPr>
              <a:t>Paw </a:t>
            </a:r>
            <a:r>
              <a:rPr lang="en-IN" sz="8000" dirty="0" err="1">
                <a:latin typeface="Times New Roman" panose="02020603050405020304" pitchFamily="18" charset="0"/>
                <a:cs typeface="Times New Roman" panose="02020603050405020304" pitchFamily="18" charset="0"/>
              </a:rPr>
              <a:t>Edema</a:t>
            </a:r>
            <a:r>
              <a:rPr lang="en-IN" sz="8000" dirty="0">
                <a:latin typeface="Times New Roman" panose="02020603050405020304" pitchFamily="18" charset="0"/>
                <a:cs typeface="Times New Roman" panose="02020603050405020304" pitchFamily="18" charset="0"/>
              </a:rPr>
              <a:t> Method Anti-inflammatory activity was tested using carrageenan-induced paw </a:t>
            </a:r>
            <a:r>
              <a:rPr lang="en-IN" sz="8000" dirty="0" err="1">
                <a:latin typeface="Times New Roman" panose="02020603050405020304" pitchFamily="18" charset="0"/>
                <a:cs typeface="Times New Roman" panose="02020603050405020304" pitchFamily="18" charset="0"/>
              </a:rPr>
              <a:t>edema</a:t>
            </a:r>
            <a:r>
              <a:rPr lang="en-IN" sz="8000" dirty="0">
                <a:latin typeface="Times New Roman" panose="02020603050405020304" pitchFamily="18" charset="0"/>
                <a:cs typeface="Times New Roman" panose="02020603050405020304" pitchFamily="18" charset="0"/>
              </a:rPr>
              <a:t> in rats. Inflammation volume was measured using a </a:t>
            </a:r>
            <a:r>
              <a:rPr lang="en-IN" sz="8000" dirty="0" err="1">
                <a:latin typeface="Times New Roman" panose="02020603050405020304" pitchFamily="18" charset="0"/>
                <a:cs typeface="Times New Roman" panose="02020603050405020304" pitchFamily="18" charset="0"/>
              </a:rPr>
              <a:t>plethysmometer</a:t>
            </a:r>
            <a:r>
              <a:rPr lang="en-IN" sz="8000" dirty="0">
                <a:latin typeface="Times New Roman" panose="02020603050405020304" pitchFamily="18" charset="0"/>
                <a:cs typeface="Times New Roman" panose="02020603050405020304" pitchFamily="18" charset="0"/>
              </a:rPr>
              <a:t>. The 250 mg/</a:t>
            </a:r>
            <a:r>
              <a:rPr lang="en-IN" sz="8000" dirty="0" err="1">
                <a:latin typeface="Times New Roman" panose="02020603050405020304" pitchFamily="18" charset="0"/>
                <a:cs typeface="Times New Roman" panose="02020603050405020304" pitchFamily="18" charset="0"/>
              </a:rPr>
              <a:t>kgBW</a:t>
            </a:r>
            <a:r>
              <a:rPr lang="en-IN" sz="8000" dirty="0">
                <a:latin typeface="Times New Roman" panose="02020603050405020304" pitchFamily="18" charset="0"/>
                <a:cs typeface="Times New Roman" panose="02020603050405020304" pitchFamily="18" charset="0"/>
              </a:rPr>
              <a:t> dose showed the highest anti-inflammatory efficacy.[16]  In Late-phase Carrageenan-induced </a:t>
            </a:r>
            <a:r>
              <a:rPr lang="en-IN" sz="8000" dirty="0" err="1">
                <a:latin typeface="Times New Roman" panose="02020603050405020304" pitchFamily="18" charset="0"/>
                <a:cs typeface="Times New Roman" panose="02020603050405020304" pitchFamily="18" charset="0"/>
              </a:rPr>
              <a:t>Edema</a:t>
            </a:r>
            <a:r>
              <a:rPr lang="en-IN" sz="8000" dirty="0">
                <a:latin typeface="Times New Roman" panose="02020603050405020304" pitchFamily="18" charset="0"/>
                <a:cs typeface="Times New Roman" panose="02020603050405020304" pitchFamily="18" charset="0"/>
              </a:rPr>
              <a:t> the </a:t>
            </a:r>
            <a:r>
              <a:rPr lang="en-IN" sz="8000" dirty="0" err="1">
                <a:latin typeface="Times New Roman" panose="02020603050405020304" pitchFamily="18" charset="0"/>
                <a:cs typeface="Times New Roman" panose="02020603050405020304" pitchFamily="18" charset="0"/>
              </a:rPr>
              <a:t>Methanolic</a:t>
            </a:r>
            <a:r>
              <a:rPr lang="en-IN" sz="8000" dirty="0">
                <a:latin typeface="Times New Roman" panose="02020603050405020304" pitchFamily="18" charset="0"/>
                <a:cs typeface="Times New Roman" panose="02020603050405020304" pitchFamily="18" charset="0"/>
              </a:rPr>
              <a:t> extract (200 mg/kg and 400 mg/kg) significantly reduced paw </a:t>
            </a:r>
            <a:r>
              <a:rPr lang="en-IN" sz="8000" dirty="0" err="1">
                <a:latin typeface="Times New Roman" panose="02020603050405020304" pitchFamily="18" charset="0"/>
                <a:cs typeface="Times New Roman" panose="02020603050405020304" pitchFamily="18" charset="0"/>
              </a:rPr>
              <a:t>edema</a:t>
            </a:r>
            <a:r>
              <a:rPr lang="en-IN" sz="8000" dirty="0">
                <a:latin typeface="Times New Roman" panose="02020603050405020304" pitchFamily="18" charset="0"/>
                <a:cs typeface="Times New Roman" panose="02020603050405020304" pitchFamily="18" charset="0"/>
              </a:rPr>
              <a:t> during the late phase (3-5 hours). The reduction is mediated by prostaglandins and leukotrienes.[17] In-vitro study showed the </a:t>
            </a:r>
            <a:r>
              <a:rPr lang="en-IN" sz="8000" i="1" dirty="0" err="1">
                <a:latin typeface="Times New Roman" panose="02020603050405020304" pitchFamily="18" charset="0"/>
                <a:cs typeface="Times New Roman" panose="02020603050405020304" pitchFamily="18" charset="0"/>
              </a:rPr>
              <a:t>C.Caesia</a:t>
            </a:r>
            <a:r>
              <a:rPr lang="en-IN" sz="8000" i="1" dirty="0">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has strong anti-inflammatory activity than the standard sodium diclofenac.[18]</a:t>
            </a:r>
          </a:p>
          <a:p>
            <a:pPr marL="457200" indent="-457200">
              <a:lnSpc>
                <a:spcPct val="120000"/>
              </a:lnSpc>
              <a:buAutoNum type="arabicPeriod"/>
            </a:pPr>
            <a:r>
              <a:rPr lang="en-US" sz="8000" b="1" dirty="0">
                <a:latin typeface="Times New Roman" panose="02020603050405020304" pitchFamily="18" charset="0"/>
                <a:cs typeface="Times New Roman" panose="02020603050405020304" pitchFamily="18" charset="0"/>
              </a:rPr>
              <a:t>Analgesic Activity:</a:t>
            </a:r>
            <a:r>
              <a:rPr lang="en-US" sz="8000" b="1" i="1" dirty="0">
                <a:latin typeface="Times New Roman" panose="02020603050405020304" pitchFamily="18" charset="0"/>
                <a:cs typeface="Times New Roman" panose="02020603050405020304" pitchFamily="18" charset="0"/>
              </a:rPr>
              <a:t> </a:t>
            </a:r>
            <a:r>
              <a:rPr lang="en-US" sz="8000" i="1" dirty="0">
                <a:latin typeface="Times New Roman" panose="02020603050405020304" pitchFamily="18" charset="0"/>
                <a:cs typeface="Times New Roman" panose="02020603050405020304" pitchFamily="18" charset="0"/>
              </a:rPr>
              <a:t>C. Cassia </a:t>
            </a:r>
            <a:r>
              <a:rPr lang="en-US" sz="8000" dirty="0">
                <a:latin typeface="Times New Roman" panose="02020603050405020304" pitchFamily="18" charset="0"/>
                <a:cs typeface="Times New Roman" panose="02020603050405020304" pitchFamily="18" charset="0"/>
              </a:rPr>
              <a:t>Extract Showed significant analgesic activity in the hot plate test and the acetic acid-induced writhing model in mice. Doses of 200 mg/kg and 400 mg/kg reduced pain.[19] At 100, 200, and 400 mg/kg, it substantially reduced writhing in mice compared to the control group. The analgesic effect was demonstrated in Swiss albino mice using the same models and it  Acted as both a central and peripheral analgesic. [20]</a:t>
            </a:r>
            <a:endParaRPr lang="en-US" sz="6200" b="1" dirty="0">
              <a:latin typeface="Times New Roman" panose="02020603050405020304" pitchFamily="18" charset="0"/>
              <a:cs typeface="Times New Roman" panose="02020603050405020304" pitchFamily="18" charset="0"/>
            </a:endParaRPr>
          </a:p>
          <a:p>
            <a:pPr marL="457200" indent="-457200">
              <a:buAutoNum type="arabicPeriod"/>
            </a:pPr>
            <a:endParaRPr lang="en-US" sz="6200" b="1" dirty="0">
              <a:latin typeface="Times New Roman" panose="02020603050405020304" pitchFamily="18" charset="0"/>
              <a:cs typeface="Times New Roman" panose="02020603050405020304" pitchFamily="18" charset="0"/>
            </a:endParaRPr>
          </a:p>
          <a:p>
            <a:pPr marL="457200" indent="-457200">
              <a:buAutoNum type="arabicPeriod"/>
            </a:pPr>
            <a:endParaRPr lang="en-US" sz="6200" b="1" dirty="0">
              <a:latin typeface="Times New Roman" panose="02020603050405020304" pitchFamily="18" charset="0"/>
              <a:cs typeface="Times New Roman" panose="02020603050405020304" pitchFamily="18" charset="0"/>
            </a:endParaRPr>
          </a:p>
          <a:p>
            <a:pPr marL="457200" indent="-457200">
              <a:buAutoNum type="arabicPeriod"/>
            </a:pPr>
            <a:endParaRPr lang="en-US" sz="6200" b="1" dirty="0">
              <a:latin typeface="Times New Roman" panose="02020603050405020304" pitchFamily="18" charset="0"/>
              <a:cs typeface="Times New Roman" panose="02020603050405020304" pitchFamily="18" charset="0"/>
            </a:endParaRPr>
          </a:p>
          <a:p>
            <a:pPr marL="457200" indent="-457200">
              <a:buAutoNum type="arabicPeriod"/>
            </a:pPr>
            <a:endParaRPr lang="en-US" sz="6200" b="1" dirty="0">
              <a:latin typeface="Times New Roman" panose="02020603050405020304" pitchFamily="18" charset="0"/>
              <a:cs typeface="Times New Roman" panose="02020603050405020304" pitchFamily="18" charset="0"/>
            </a:endParaRPr>
          </a:p>
          <a:p>
            <a:pPr marL="457200" indent="-457200">
              <a:buAutoNum type="arabicPeriod"/>
            </a:pPr>
            <a:endParaRPr lang="en-US" sz="6200" b="1" dirty="0">
              <a:latin typeface="Times New Roman" panose="02020603050405020304" pitchFamily="18" charset="0"/>
              <a:cs typeface="Times New Roman" panose="02020603050405020304" pitchFamily="18" charset="0"/>
            </a:endParaRPr>
          </a:p>
          <a:p>
            <a:pPr marL="0" indent="0">
              <a:buNone/>
            </a:pPr>
            <a:endParaRPr lang="en-US" sz="6200" b="1"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619" y="222228"/>
            <a:ext cx="1606730" cy="952636"/>
          </a:xfrm>
          <a:prstGeom prst="rect">
            <a:avLst/>
          </a:prstGeom>
        </p:spPr>
      </p:pic>
      <p:sp>
        <p:nvSpPr>
          <p:cNvPr id="5" name="Slide Number Placeholder 4"/>
          <p:cNvSpPr>
            <a:spLocks noGrp="1"/>
          </p:cNvSpPr>
          <p:nvPr>
            <p:ph type="sldNum" sz="quarter" idx="12"/>
          </p:nvPr>
        </p:nvSpPr>
        <p:spPr/>
        <p:txBody>
          <a:bodyPr/>
          <a:lstStyle/>
          <a:p>
            <a:fld id="{D67525DC-D62A-4B85-8352-F58DF35C3A19}" type="slidenum">
              <a:rPr lang="en-IN" smtClean="0"/>
              <a:t>11</a:t>
            </a:fld>
            <a:endParaRPr lang="en-IN"/>
          </a:p>
        </p:txBody>
      </p:sp>
    </p:spTree>
    <p:extLst>
      <p:ext uri="{BB962C8B-B14F-4D97-AF65-F5344CB8AC3E}">
        <p14:creationId xmlns:p14="http://schemas.microsoft.com/office/powerpoint/2010/main" val="24662979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250" y="296711"/>
            <a:ext cx="10515600" cy="5891349"/>
          </a:xfrm>
        </p:spPr>
        <p:txBody>
          <a:bodyPr>
            <a:normAutofit fontScale="25000" lnSpcReduction="20000"/>
          </a:bodyPr>
          <a:lstStyle/>
          <a:p>
            <a:pPr marL="0" indent="0" rtl="0">
              <a:buNone/>
            </a:pPr>
            <a:endParaRPr lang="en-US" sz="2900" b="1" dirty="0">
              <a:solidFill>
                <a:srgbClr val="000000"/>
              </a:solidFill>
              <a:latin typeface="Times New Roman" panose="02020603050405020304" pitchFamily="18" charset="0"/>
              <a:cs typeface="Times New Roman" panose="02020603050405020304" pitchFamily="18" charset="0"/>
            </a:endParaRPr>
          </a:p>
          <a:p>
            <a:pPr marL="0" indent="0" rtl="0">
              <a:lnSpc>
                <a:spcPct val="120000"/>
              </a:lnSpc>
              <a:buNone/>
            </a:pPr>
            <a:endParaRPr lang="en-US" sz="8000" b="1" dirty="0">
              <a:solidFill>
                <a:srgbClr val="000000"/>
              </a:solidFill>
              <a:latin typeface="Times New Roman" panose="02020603050405020304" pitchFamily="18" charset="0"/>
              <a:cs typeface="Times New Roman" panose="02020603050405020304" pitchFamily="18" charset="0"/>
            </a:endParaRPr>
          </a:p>
          <a:p>
            <a:pPr marL="0" indent="0" rtl="0">
              <a:lnSpc>
                <a:spcPct val="120000"/>
              </a:lnSpc>
              <a:buNone/>
            </a:pPr>
            <a:r>
              <a:rPr lang="en-US" sz="8000" b="1" dirty="0">
                <a:solidFill>
                  <a:srgbClr val="000000"/>
                </a:solidFill>
                <a:latin typeface="Times New Roman" panose="02020603050405020304" pitchFamily="18" charset="0"/>
                <a:cs typeface="Times New Roman" panose="02020603050405020304" pitchFamily="18" charset="0"/>
              </a:rPr>
              <a:t>3. Locomotor activity and anticonvulsant activity:</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The methanolic extract of Curcuma (MECC) exhibits a dose-dependent central nervous system (CNS) depressant effect in mice, reducing locomotor activity, which indicates sedation. It also shows anticonvulsant properties by reducing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clonic</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convulsions induced by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pentylenetetrazole</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MECC causes muscle relaxation, evidenced by reduced grip strength and performance in the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rota</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-rod test, further supporting its CNS-depressant effects. Testing multiple doses is recommended to confirm the dose-dependent effect and determine the most effective dose.[21]</a:t>
            </a:r>
          </a:p>
          <a:p>
            <a:pPr marL="0" indent="0" algn="just" rtl="0">
              <a:buNone/>
            </a:pPr>
            <a:endParaRPr lang="en-US" sz="8000" b="1" dirty="0">
              <a:solidFill>
                <a:srgbClr val="000000"/>
              </a:solidFill>
              <a:latin typeface="Times New Roman" panose="02020603050405020304" pitchFamily="18" charset="0"/>
              <a:cs typeface="Times New Roman" panose="02020603050405020304" pitchFamily="18" charset="0"/>
            </a:endParaRPr>
          </a:p>
          <a:p>
            <a:pPr marL="0" indent="0" algn="just" rtl="0">
              <a:buNone/>
            </a:pPr>
            <a:r>
              <a:rPr lang="en-US" sz="8000" b="1" dirty="0">
                <a:solidFill>
                  <a:srgbClr val="000000"/>
                </a:solidFill>
                <a:latin typeface="Times New Roman" panose="02020603050405020304" pitchFamily="18" charset="0"/>
                <a:cs typeface="Times New Roman" panose="02020603050405020304" pitchFamily="18" charset="0"/>
              </a:rPr>
              <a:t>4</a:t>
            </a:r>
            <a:r>
              <a:rPr lang="en-US" sz="8000" dirty="0">
                <a:solidFill>
                  <a:srgbClr val="000000"/>
                </a:solidFill>
                <a:latin typeface="Times New Roman" panose="02020603050405020304" pitchFamily="18" charset="0"/>
                <a:cs typeface="Times New Roman" panose="02020603050405020304" pitchFamily="18" charset="0"/>
              </a:rPr>
              <a:t>. </a:t>
            </a:r>
            <a:r>
              <a:rPr lang="en-IN" sz="8000" b="1" i="0" u="none" strike="noStrike" dirty="0">
                <a:solidFill>
                  <a:srgbClr val="000000"/>
                </a:solidFill>
                <a:effectLst/>
                <a:latin typeface="Times New Roman" panose="02020603050405020304" pitchFamily="18" charset="0"/>
                <a:cs typeface="Times New Roman" panose="02020603050405020304" pitchFamily="18" charset="0"/>
              </a:rPr>
              <a:t>Skeletal muscle Relaxant activity:</a:t>
            </a:r>
          </a:p>
          <a:p>
            <a:pPr marL="0" indent="0" algn="just" rtl="0">
              <a:lnSpc>
                <a:spcPct val="120000"/>
              </a:lnSpc>
              <a:buNone/>
            </a:pPr>
            <a:r>
              <a:rPr lang="en-US" sz="8000" b="0" i="0" u="none" strike="noStrike" dirty="0">
                <a:solidFill>
                  <a:srgbClr val="000000"/>
                </a:solidFill>
                <a:effectLst/>
                <a:latin typeface="Times New Roman" panose="02020603050405020304" pitchFamily="18" charset="0"/>
                <a:cs typeface="Times New Roman" panose="02020603050405020304" pitchFamily="18" charset="0"/>
              </a:rPr>
              <a:t>  The study investigates the effects of methanolic extract of black turmeric (Curcuma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caesia</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on muscle relaxation and calcium-induced contractions.</a:t>
            </a:r>
            <a:endParaRPr lang="en-US" sz="8000" b="0" dirty="0">
              <a:effectLst/>
              <a:latin typeface="Times New Roman" panose="02020603050405020304" pitchFamily="18" charset="0"/>
              <a:cs typeface="Times New Roman" panose="02020603050405020304" pitchFamily="18" charset="0"/>
            </a:endParaRPr>
          </a:p>
          <a:p>
            <a:pPr algn="just" rtl="0">
              <a:lnSpc>
                <a:spcPct val="120000"/>
              </a:lnSpc>
              <a:buFont typeface="Wingdings" panose="05000000000000000000" pitchFamily="2" charset="2"/>
              <a:buChar char="ü"/>
            </a:pPr>
            <a:r>
              <a:rPr lang="en-US" sz="8000" b="0" i="0" u="none" strike="noStrike" dirty="0">
                <a:solidFill>
                  <a:srgbClr val="000000"/>
                </a:solidFill>
                <a:effectLst/>
                <a:latin typeface="Times New Roman" panose="02020603050405020304" pitchFamily="18" charset="0"/>
                <a:cs typeface="Times New Roman" panose="02020603050405020304" pitchFamily="18" charset="0"/>
              </a:rPr>
              <a:t> In-vitro studies: Trachea tissue of guinea pigs pre-contracted with carbachol showed dose-dependent relaxation (50–800 µg/ml). The relaxation was maintained in the presence of various antagonists indicating involvement of multiple pathways.</a:t>
            </a:r>
            <a:r>
              <a:rPr lang="en-US" sz="8000" dirty="0">
                <a:latin typeface="Times New Roman" panose="02020603050405020304" pitchFamily="18" charset="0"/>
                <a:cs typeface="Times New Roman" panose="02020603050405020304" pitchFamily="18" charset="0"/>
              </a:rPr>
              <a:t> In an </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Rabbit aorta The extract inhibited calcium-induced contractions at a dose of 30 µg/ml, demonstrating its potential calcium channel-blocking activity.[20]</a:t>
            </a:r>
            <a:endParaRPr lang="en-US" sz="8000" b="0" dirty="0">
              <a:effectLst/>
              <a:latin typeface="Times New Roman" panose="02020603050405020304" pitchFamily="18" charset="0"/>
              <a:cs typeface="Times New Roman" panose="02020603050405020304" pitchFamily="18" charset="0"/>
            </a:endParaRPr>
          </a:p>
          <a:p>
            <a:pPr marL="0" indent="0" algn="just" rtl="0">
              <a:lnSpc>
                <a:spcPct val="120000"/>
              </a:lnSpc>
              <a:buNone/>
            </a:pPr>
            <a:br>
              <a:rPr lang="en-US" b="0" dirty="0">
                <a:effectLst/>
              </a:rPr>
            </a:br>
            <a:br>
              <a:rPr lang="en-US" b="0" dirty="0">
                <a:effectLst/>
              </a:rPr>
            </a:br>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430" y="0"/>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12</a:t>
            </a:fld>
            <a:endParaRPr lang="en-IN"/>
          </a:p>
        </p:txBody>
      </p:sp>
    </p:spTree>
    <p:extLst>
      <p:ext uri="{BB962C8B-B14F-4D97-AF65-F5344CB8AC3E}">
        <p14:creationId xmlns:p14="http://schemas.microsoft.com/office/powerpoint/2010/main" val="10964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E95B6-ED6B-4FE2-10B4-E18E71FD5ACD}"/>
              </a:ext>
            </a:extLst>
          </p:cNvPr>
          <p:cNvSpPr>
            <a:spLocks noGrp="1"/>
          </p:cNvSpPr>
          <p:nvPr>
            <p:ph idx="1"/>
          </p:nvPr>
        </p:nvSpPr>
        <p:spPr>
          <a:xfrm>
            <a:off x="879144" y="351639"/>
            <a:ext cx="10515600" cy="5878285"/>
          </a:xfrm>
        </p:spPr>
        <p:txBody>
          <a:bodyPr>
            <a:normAutofit/>
          </a:bodyPr>
          <a:lstStyle/>
          <a:p>
            <a:pPr algn="just">
              <a:lnSpc>
                <a:spcPct val="100000"/>
              </a:lnSpc>
              <a:buFont typeface="Wingdings" panose="05000000000000000000" pitchFamily="2" charset="2"/>
              <a:buChar char="ü"/>
            </a:pPr>
            <a:r>
              <a:rPr lang="en-US" sz="2000" dirty="0">
                <a:solidFill>
                  <a:srgbClr val="000000"/>
                </a:solidFill>
                <a:latin typeface="Times New Roman" panose="02020603050405020304" pitchFamily="18" charset="0"/>
                <a:cs typeface="Times New Roman" panose="02020603050405020304" pitchFamily="18" charset="0"/>
              </a:rPr>
              <a:t>In-vivo studies: Using a </a:t>
            </a:r>
            <a:r>
              <a:rPr lang="en-US" sz="2000" dirty="0" err="1">
                <a:solidFill>
                  <a:srgbClr val="000000"/>
                </a:solidFill>
                <a:latin typeface="Times New Roman" panose="02020603050405020304" pitchFamily="18" charset="0"/>
                <a:cs typeface="Times New Roman" panose="02020603050405020304" pitchFamily="18" charset="0"/>
              </a:rPr>
              <a:t>rota</a:t>
            </a:r>
            <a:r>
              <a:rPr lang="en-US" sz="2000" dirty="0">
                <a:solidFill>
                  <a:srgbClr val="000000"/>
                </a:solidFill>
                <a:latin typeface="Times New Roman" panose="02020603050405020304" pitchFamily="18" charset="0"/>
                <a:cs typeface="Times New Roman" panose="02020603050405020304" pitchFamily="18" charset="0"/>
              </a:rPr>
              <a:t>-rod apparatus, the extract reduced fall-off time                  </a:t>
            </a:r>
          </a:p>
          <a:p>
            <a:pPr marL="0" indent="0" algn="just">
              <a:lnSpc>
                <a:spcPct val="100000"/>
              </a:lnSpc>
              <a:buNone/>
            </a:pPr>
            <a:r>
              <a:rPr lang="en-US" sz="2000" dirty="0">
                <a:solidFill>
                  <a:srgbClr val="000000"/>
                </a:solidFill>
                <a:latin typeface="Times New Roman" panose="02020603050405020304" pitchFamily="18" charset="0"/>
                <a:cs typeface="Times New Roman" panose="02020603050405020304" pitchFamily="18" charset="0"/>
              </a:rPr>
              <a:t> in mice, indicating muscle relaxation and a calming (neurological deficit) effect.[21]</a:t>
            </a:r>
            <a:endParaRPr lang="en-US" sz="2000" dirty="0">
              <a:latin typeface="Times New Roman" panose="02020603050405020304" pitchFamily="18" charset="0"/>
              <a:cs typeface="Times New Roman" panose="02020603050405020304" pitchFamily="18" charset="0"/>
            </a:endParaRPr>
          </a:p>
          <a:p>
            <a:pPr marL="0" indent="0" algn="just" rtl="0">
              <a:lnSpc>
                <a:spcPct val="100000"/>
              </a:lnSpc>
              <a:buNone/>
            </a:pPr>
            <a:r>
              <a:rPr lang="en-US" sz="2000" b="1" i="0" u="none" strike="noStrike" dirty="0">
                <a:solidFill>
                  <a:srgbClr val="000000"/>
                </a:solidFill>
                <a:effectLst/>
                <a:latin typeface="Times New Roman" panose="02020603050405020304" pitchFamily="18" charset="0"/>
              </a:rPr>
              <a:t>5</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Anxiolytic and CNS depressant Action: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For anxiolytic and CNS depressant study the Forced swim test and tail suspension test are carried out. Pentobarbitone induced reduction in onset and prolongation of sleep duration in a dose-dependent manner at a dose of 50 and 100 mg/kg by Methanolic extract of </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Curcuma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caesia</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roxb</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experiment was carried out for 7 successive days at a dose of 50 and 100 mg/kg and decreased the mobility dose in a dose-dependent manner showing the antidepressant’s activity. [19]</a:t>
            </a:r>
          </a:p>
          <a:p>
            <a:pPr marL="0" indent="0" algn="just">
              <a:lnSpc>
                <a:spcPct val="100000"/>
              </a:lnSpc>
              <a:buNone/>
            </a:pPr>
            <a:r>
              <a:rPr lang="en-US" sz="2000" b="1" i="0" u="none" strike="noStrike" dirty="0">
                <a:solidFill>
                  <a:srgbClr val="000000"/>
                </a:solidFill>
                <a:effectLst/>
                <a:latin typeface="Times New Roman" panose="02020603050405020304" pitchFamily="18" charset="0"/>
              </a:rPr>
              <a:t>6.</a:t>
            </a:r>
            <a:r>
              <a:rPr lang="en-US" sz="2000" b="1" dirty="0">
                <a:solidFill>
                  <a:srgbClr val="000000"/>
                </a:solidFill>
                <a:latin typeface="Times New Roman" panose="02020603050405020304" pitchFamily="18" charset="0"/>
              </a:rPr>
              <a:t> Anticancer</a:t>
            </a:r>
            <a:r>
              <a:rPr lang="en-US" sz="2000" dirty="0">
                <a:solidFill>
                  <a:srgbClr val="000000"/>
                </a:solidFill>
                <a:latin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anticancer activity </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of Curcuma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caesia</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Roxb</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attributed to major components such as β-</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elemene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β-germacrene,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curzene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.[23] Ethanolic rhizome extract showed efficacy against Ehrlich's ascites carcinoma (EAC) in mice by reducing tumor volume, weight, and cell viability while increasing lifespan.[24] The extract's cytotoxic and antioxidant effects decreased oxidative stress, enhanced free radical scavenging, and improved hepatic enzyme levels.[25]</a:t>
            </a:r>
            <a:r>
              <a:rPr lang="en-US" sz="2000" dirty="0"/>
              <a:t> </a:t>
            </a:r>
            <a:r>
              <a:rPr lang="en-US" sz="2000" dirty="0">
                <a:latin typeface="Times New Roman" panose="02020603050405020304" pitchFamily="18" charset="0"/>
                <a:cs typeface="Times New Roman" panose="02020603050405020304" pitchFamily="18" charset="0"/>
              </a:rPr>
              <a:t>In cyclophosphamide-treated mice, pretreatment with </a:t>
            </a:r>
            <a:r>
              <a:rPr lang="en-US" sz="2000" dirty="0" err="1">
                <a:latin typeface="Times New Roman" panose="02020603050405020304" pitchFamily="18" charset="0"/>
                <a:cs typeface="Times New Roman" panose="02020603050405020304" pitchFamily="18" charset="0"/>
              </a:rPr>
              <a:t>methanolic</a:t>
            </a:r>
            <a:r>
              <a:rPr lang="en-US" sz="2000" dirty="0">
                <a:latin typeface="Times New Roman" panose="02020603050405020304" pitchFamily="18" charset="0"/>
                <a:cs typeface="Times New Roman" panose="02020603050405020304" pitchFamily="18" charset="0"/>
              </a:rPr>
              <a:t> extract reduced micronuclei formation, indicating </a:t>
            </a:r>
            <a:r>
              <a:rPr lang="en-US" sz="2000" dirty="0" err="1">
                <a:latin typeface="Times New Roman" panose="02020603050405020304" pitchFamily="18" charset="0"/>
                <a:cs typeface="Times New Roman" panose="02020603050405020304" pitchFamily="18" charset="0"/>
              </a:rPr>
              <a:t>hepatoprotective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nephroprotective</a:t>
            </a:r>
            <a:r>
              <a:rPr lang="en-US" sz="2000" dirty="0">
                <a:latin typeface="Times New Roman" panose="02020603050405020304" pitchFamily="18" charset="0"/>
                <a:cs typeface="Times New Roman" panose="02020603050405020304" pitchFamily="18" charset="0"/>
              </a:rPr>
              <a:t> effects, making it suitable as a supplement in chemotherapy.[26]</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430" y="169817"/>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13</a:t>
            </a:fld>
            <a:endParaRPr lang="en-IN"/>
          </a:p>
        </p:txBody>
      </p:sp>
    </p:spTree>
    <p:extLst>
      <p:ext uri="{BB962C8B-B14F-4D97-AF65-F5344CB8AC3E}">
        <p14:creationId xmlns:p14="http://schemas.microsoft.com/office/powerpoint/2010/main" val="183184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51DEC-83FA-2F19-6D50-0A5E3C07A789}"/>
              </a:ext>
            </a:extLst>
          </p:cNvPr>
          <p:cNvSpPr>
            <a:spLocks noGrp="1"/>
          </p:cNvSpPr>
          <p:nvPr>
            <p:ph idx="1"/>
          </p:nvPr>
        </p:nvSpPr>
        <p:spPr>
          <a:xfrm>
            <a:off x="651588" y="186612"/>
            <a:ext cx="10515600" cy="6176865"/>
          </a:xfrm>
        </p:spPr>
        <p:txBody>
          <a:bodyPr>
            <a:normAutofit fontScale="25000" lnSpcReduction="20000"/>
          </a:bodyPr>
          <a:lstStyle/>
          <a:p>
            <a:pPr marL="0" indent="0" rtl="0">
              <a:buNone/>
            </a:pPr>
            <a:endParaRPr lang="en-IN" sz="24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 Hexane extract further demonstrated selective anticancer activity against human liver carcinoma  </a:t>
            </a:r>
            <a:r>
              <a:rPr lang="en-US" sz="8000" dirty="0" err="1">
                <a:latin typeface="Times New Roman" panose="02020603050405020304" pitchFamily="18" charset="0"/>
                <a:cs typeface="Times New Roman" panose="02020603050405020304" pitchFamily="18" charset="0"/>
              </a:rPr>
              <a:t>carcinoma</a:t>
            </a:r>
            <a:r>
              <a:rPr lang="en-US" sz="8000" dirty="0">
                <a:latin typeface="Times New Roman" panose="02020603050405020304" pitchFamily="18" charset="0"/>
                <a:cs typeface="Times New Roman" panose="02020603050405020304" pitchFamily="18" charset="0"/>
              </a:rPr>
              <a:t> cells by inhibiting cell proliferation, arresting the cell cycle at the S and G2/M phases,  phase and inducing caspase-3-mediated apoptosis.[27]</a:t>
            </a:r>
          </a:p>
          <a:p>
            <a:pPr marL="0" indent="0">
              <a:lnSpc>
                <a:spcPct val="120000"/>
              </a:lnSpc>
              <a:buNone/>
            </a:pPr>
            <a:r>
              <a:rPr lang="en-IN" sz="8000" b="1" dirty="0">
                <a:latin typeface="Times New Roman" panose="02020603050405020304" pitchFamily="18" charset="0"/>
                <a:cs typeface="Times New Roman" panose="02020603050405020304" pitchFamily="18" charset="0"/>
              </a:rPr>
              <a:t>7. Antidiabetic Activity</a:t>
            </a:r>
            <a:r>
              <a:rPr lang="en-IN" sz="8000" dirty="0">
                <a:latin typeface="Times New Roman" panose="02020603050405020304" pitchFamily="18" charset="0"/>
                <a:cs typeface="Times New Roman" panose="02020603050405020304" pitchFamily="18" charset="0"/>
              </a:rPr>
              <a:t>:</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 The methanolic extract of Curcuma </a:t>
            </a:r>
            <a:r>
              <a:rPr lang="en-IN" sz="8000" b="0" i="0" u="none" strike="noStrike" dirty="0" err="1">
                <a:solidFill>
                  <a:srgbClr val="000000"/>
                </a:solidFill>
                <a:effectLst/>
                <a:latin typeface="Times New Roman" panose="02020603050405020304" pitchFamily="18" charset="0"/>
                <a:cs typeface="Times New Roman" panose="02020603050405020304" pitchFamily="18" charset="0"/>
              </a:rPr>
              <a:t>caesia</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 rhizome demonstrates significant antidiabetic activity, as studied in STZ-induced diabetic rats. The safe dose is established at 2000 mg/kg body weight. It reduces blood glucose levels by inhibiting </a:t>
            </a:r>
            <a:r>
              <a:rPr lang="el-GR" sz="8000" b="0" i="0" u="none" strike="noStrike" dirty="0">
                <a:solidFill>
                  <a:srgbClr val="000000"/>
                </a:solidFill>
                <a:effectLst/>
                <a:latin typeface="Times New Roman" panose="02020603050405020304" pitchFamily="18" charset="0"/>
                <a:cs typeface="Times New Roman" panose="02020603050405020304" pitchFamily="18" charset="0"/>
              </a:rPr>
              <a:t>α-</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amylase and </a:t>
            </a:r>
            <a:r>
              <a:rPr lang="el-GR" sz="8000" b="0" i="0" u="none" strike="noStrike" dirty="0">
                <a:solidFill>
                  <a:srgbClr val="000000"/>
                </a:solidFill>
                <a:effectLst/>
                <a:latin typeface="Times New Roman" panose="02020603050405020304" pitchFamily="18" charset="0"/>
                <a:cs typeface="Times New Roman" panose="02020603050405020304" pitchFamily="18" charset="0"/>
              </a:rPr>
              <a:t>α-</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glucosidase enzymes, thereby lowering monosaccharide absorption. STZ-induced diabetes involves </a:t>
            </a:r>
            <a:r>
              <a:rPr lang="el-GR" sz="8000" b="0" i="0" u="none" strike="noStrike" dirty="0">
                <a:solidFill>
                  <a:srgbClr val="000000"/>
                </a:solidFill>
                <a:effectLst/>
                <a:latin typeface="Times New Roman" panose="02020603050405020304" pitchFamily="18" charset="0"/>
                <a:cs typeface="Times New Roman" panose="02020603050405020304" pitchFamily="18" charset="0"/>
              </a:rPr>
              <a:t>β-</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cell destruction caused by free radicals, leading to reduced insulin production and increased blood glucose levels.[28] In vitro studies reveal that the ethyl acetate fraction shows potent </a:t>
            </a:r>
            <a:r>
              <a:rPr lang="el-GR" sz="8000" b="0" i="0" u="none" strike="noStrike" dirty="0">
                <a:solidFill>
                  <a:srgbClr val="000000"/>
                </a:solidFill>
                <a:effectLst/>
                <a:latin typeface="Times New Roman" panose="02020603050405020304" pitchFamily="18" charset="0"/>
                <a:cs typeface="Times New Roman" panose="02020603050405020304" pitchFamily="18" charset="0"/>
              </a:rPr>
              <a:t>α-</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amylase inhibition ,outperforming standard curcumin and camphor. Compounds like eucalyptol, camphor, </a:t>
            </a:r>
            <a:r>
              <a:rPr lang="en-IN" sz="8000" b="0" i="0" u="none" strike="noStrike" dirty="0" err="1">
                <a:solidFill>
                  <a:srgbClr val="000000"/>
                </a:solidFill>
                <a:effectLst/>
                <a:latin typeface="Times New Roman" panose="02020603050405020304" pitchFamily="18" charset="0"/>
                <a:cs typeface="Times New Roman" panose="02020603050405020304" pitchFamily="18" charset="0"/>
              </a:rPr>
              <a:t>germacrone</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 caryophyllene, and </a:t>
            </a:r>
            <a:r>
              <a:rPr lang="el-GR" sz="8000" b="0" i="0" u="none" strike="noStrike" dirty="0">
                <a:solidFill>
                  <a:srgbClr val="000000"/>
                </a:solidFill>
                <a:effectLst/>
                <a:latin typeface="Times New Roman" panose="02020603050405020304" pitchFamily="18" charset="0"/>
                <a:cs typeface="Times New Roman" panose="02020603050405020304" pitchFamily="18" charset="0"/>
              </a:rPr>
              <a:t>β-</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sitosterol were identified as contributors to the antidiabetic activity.[29]</a:t>
            </a:r>
          </a:p>
          <a:p>
            <a:pPr marL="0" indent="0" rtl="0">
              <a:lnSpc>
                <a:spcPct val="120000"/>
              </a:lnSpc>
              <a:buNone/>
            </a:pPr>
            <a:r>
              <a:rPr lang="en-IN" sz="8000" b="1" dirty="0">
                <a:effectLst/>
                <a:latin typeface="Times New Roman" panose="02020603050405020304" pitchFamily="18" charset="0"/>
                <a:cs typeface="Times New Roman" panose="02020603050405020304" pitchFamily="18" charset="0"/>
              </a:rPr>
              <a:t>8. Antioxidant Activity:</a:t>
            </a:r>
            <a:r>
              <a:rPr lang="en-IN" sz="8000" b="0" dirty="0">
                <a:effectLst/>
                <a:latin typeface="Times New Roman" panose="02020603050405020304" pitchFamily="18" charset="0"/>
                <a:cs typeface="Times New Roman" panose="02020603050405020304" pitchFamily="18" charset="0"/>
              </a:rPr>
              <a:t> </a:t>
            </a:r>
            <a:endParaRPr lang="en-IN" sz="8000" dirty="0">
              <a:latin typeface="Times New Roman" panose="02020603050405020304" pitchFamily="18" charset="0"/>
              <a:cs typeface="Times New Roman" panose="02020603050405020304" pitchFamily="18" charset="0"/>
            </a:endParaRPr>
          </a:p>
          <a:p>
            <a:pPr rtl="0">
              <a:buFont typeface="Wingdings" panose="05000000000000000000" pitchFamily="2" charset="2"/>
              <a:buChar char="ü"/>
            </a:pPr>
            <a:r>
              <a:rPr lang="en-IN" sz="8000" b="0" i="0" u="none" strike="noStrike" dirty="0">
                <a:solidFill>
                  <a:srgbClr val="000000"/>
                </a:solidFill>
                <a:effectLst/>
                <a:latin typeface="Times New Roman" panose="02020603050405020304" pitchFamily="18" charset="0"/>
                <a:cs typeface="Times New Roman" panose="02020603050405020304" pitchFamily="18" charset="0"/>
              </a:rPr>
              <a:t>Essential Oil: Displays high antioxidant activity, with an IC50 of 48.08 µg/mL, comparable to ascorbic acid.[18]</a:t>
            </a:r>
            <a:endParaRPr lang="en-IN" sz="8000" dirty="0">
              <a:latin typeface="Times New Roman" panose="02020603050405020304" pitchFamily="18" charset="0"/>
              <a:cs typeface="Times New Roman" panose="02020603050405020304" pitchFamily="18" charset="0"/>
            </a:endParaRPr>
          </a:p>
          <a:p>
            <a:pPr rtl="0">
              <a:lnSpc>
                <a:spcPct val="120000"/>
              </a:lnSpc>
              <a:buFont typeface="Wingdings" panose="05000000000000000000" pitchFamily="2" charset="2"/>
              <a:buChar char="ü"/>
            </a:pPr>
            <a:r>
              <a:rPr lang="en-IN" sz="8000" b="0" i="0" u="none" strike="noStrike" dirty="0">
                <a:solidFill>
                  <a:srgbClr val="000000"/>
                </a:solidFill>
                <a:effectLst/>
                <a:latin typeface="Times New Roman" panose="02020603050405020304" pitchFamily="18" charset="0"/>
                <a:cs typeface="Times New Roman" panose="02020603050405020304" pitchFamily="18" charset="0"/>
              </a:rPr>
              <a:t>Ethanolic Extract: Contains free radical scavenging properties, total phenolics, and reducing abilities. It shows dose-dependent inhibition of DPPH, along with scavenging of </a:t>
            </a:r>
            <a:r>
              <a:rPr lang="en-IN" sz="8000" b="0" i="0" u="none" strike="noStrike" dirty="0" err="1">
                <a:solidFill>
                  <a:srgbClr val="000000"/>
                </a:solidFill>
                <a:effectLst/>
                <a:latin typeface="Times New Roman" panose="02020603050405020304" pitchFamily="18" charset="0"/>
                <a:cs typeface="Times New Roman" panose="02020603050405020304" pitchFamily="18" charset="0"/>
              </a:rPr>
              <a:t>peroxynitrite</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 nitric oxide, superoxide, and hydroxyl radicals.[32]</a:t>
            </a:r>
            <a:endParaRPr lang="en-IN" sz="8000" b="0" dirty="0">
              <a:effectLst/>
              <a:latin typeface="Times New Roman" panose="02020603050405020304" pitchFamily="18" charset="0"/>
              <a:cs typeface="Times New Roman" panose="02020603050405020304" pitchFamily="18" charset="0"/>
            </a:endParaRPr>
          </a:p>
          <a:p>
            <a:pPr marL="0" indent="0" rtl="0">
              <a:lnSpc>
                <a:spcPct val="120000"/>
              </a:lnSpc>
              <a:buNone/>
            </a:pPr>
            <a:endParaRPr lang="en-IN" sz="8000"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430" y="169817"/>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14</a:t>
            </a:fld>
            <a:endParaRPr lang="en-IN"/>
          </a:p>
        </p:txBody>
      </p:sp>
    </p:spTree>
    <p:extLst>
      <p:ext uri="{BB962C8B-B14F-4D97-AF65-F5344CB8AC3E}">
        <p14:creationId xmlns:p14="http://schemas.microsoft.com/office/powerpoint/2010/main" val="244488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8889F-162E-DC96-BBAA-3B16F9329A66}"/>
              </a:ext>
            </a:extLst>
          </p:cNvPr>
          <p:cNvSpPr>
            <a:spLocks noGrp="1"/>
          </p:cNvSpPr>
          <p:nvPr>
            <p:ph idx="1"/>
          </p:nvPr>
        </p:nvSpPr>
        <p:spPr>
          <a:xfrm>
            <a:off x="625151" y="284208"/>
            <a:ext cx="10635343" cy="6247221"/>
          </a:xfrm>
        </p:spPr>
        <p:txBody>
          <a:bodyPr>
            <a:normAutofit fontScale="25000" lnSpcReduction="20000"/>
          </a:bodyPr>
          <a:lstStyle/>
          <a:p>
            <a:pPr rtl="0">
              <a:buFont typeface="Wingdings" panose="05000000000000000000" pitchFamily="2" charset="2"/>
              <a:buChar char="ü"/>
            </a:pPr>
            <a:endParaRPr lang="en-IN" sz="2900" b="0" i="0" u="none" strike="noStrike" dirty="0">
              <a:solidFill>
                <a:srgbClr val="000000"/>
              </a:solidFill>
              <a:effectLst/>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IN" sz="8000" dirty="0">
                <a:solidFill>
                  <a:srgbClr val="000000"/>
                </a:solidFill>
                <a:latin typeface="Times New Roman" panose="02020603050405020304" pitchFamily="18" charset="0"/>
                <a:cs typeface="Times New Roman" panose="02020603050405020304" pitchFamily="18" charset="0"/>
              </a:rPr>
              <a:t>Enzymatic and Crude Extracts: The enzymatic extract includes antioxidants like peroxidase, glutathione peroxidase, catalase, and superoxide dismutase. However, the non-enzymatic crude extract exhibits greater antioxidant potential.[33]</a:t>
            </a:r>
          </a:p>
          <a:p>
            <a:pPr rtl="0">
              <a:lnSpc>
                <a:spcPct val="120000"/>
              </a:lnSpc>
              <a:buFont typeface="Wingdings" panose="05000000000000000000" pitchFamily="2" charset="2"/>
              <a:buChar char="ü"/>
            </a:pPr>
            <a:r>
              <a:rPr lang="en-IN" sz="8000" b="0" i="0" u="none" strike="noStrike" dirty="0" err="1">
                <a:solidFill>
                  <a:srgbClr val="000000"/>
                </a:solidFill>
                <a:effectLst/>
                <a:latin typeface="Times New Roman" panose="02020603050405020304" pitchFamily="18" charset="0"/>
                <a:cs typeface="Times New Roman" panose="02020603050405020304" pitchFamily="18" charset="0"/>
              </a:rPr>
              <a:t>Methanolic</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 Extract: Outperforms standard butylated hydroxytoluene in antioxidant activity. It scavenges 50% of the DPPH solution and shows reduced absorbance with increasing concentration.[34]</a:t>
            </a:r>
          </a:p>
          <a:p>
            <a:pPr>
              <a:lnSpc>
                <a:spcPct val="120000"/>
              </a:lnSpc>
              <a:buFont typeface="Wingdings" panose="05000000000000000000" pitchFamily="2" charset="2"/>
              <a:buChar char="ü"/>
            </a:pPr>
            <a:r>
              <a:rPr lang="en-IN" sz="8000" dirty="0">
                <a:solidFill>
                  <a:srgbClr val="000000"/>
                </a:solidFill>
                <a:latin typeface="Times New Roman" panose="02020603050405020304" pitchFamily="18" charset="0"/>
                <a:cs typeface="Times New Roman" panose="02020603050405020304" pitchFamily="18" charset="0"/>
              </a:rPr>
              <a:t>Comparison with </a:t>
            </a:r>
            <a:r>
              <a:rPr lang="en-IN" sz="8000" i="1" dirty="0">
                <a:solidFill>
                  <a:srgbClr val="000000"/>
                </a:solidFill>
                <a:latin typeface="Times New Roman" panose="02020603050405020304" pitchFamily="18" charset="0"/>
                <a:cs typeface="Times New Roman" panose="02020603050405020304" pitchFamily="18" charset="0"/>
              </a:rPr>
              <a:t>C. </a:t>
            </a:r>
            <a:r>
              <a:rPr lang="en-IN" sz="8000" i="1" dirty="0" err="1">
                <a:solidFill>
                  <a:srgbClr val="000000"/>
                </a:solidFill>
                <a:latin typeface="Times New Roman" panose="02020603050405020304" pitchFamily="18" charset="0"/>
                <a:cs typeface="Times New Roman" panose="02020603050405020304" pitchFamily="18" charset="0"/>
              </a:rPr>
              <a:t>amada</a:t>
            </a:r>
            <a:r>
              <a:rPr lang="en-IN" sz="8000" i="1" dirty="0">
                <a:solidFill>
                  <a:srgbClr val="000000"/>
                </a:solidFill>
                <a:latin typeface="Times New Roman" panose="02020603050405020304" pitchFamily="18" charset="0"/>
                <a:cs typeface="Times New Roman" panose="02020603050405020304" pitchFamily="18" charset="0"/>
              </a:rPr>
              <a:t>: C. </a:t>
            </a:r>
            <a:r>
              <a:rPr lang="en-IN" sz="8000" i="1" dirty="0" err="1">
                <a:solidFill>
                  <a:srgbClr val="000000"/>
                </a:solidFill>
                <a:latin typeface="Times New Roman" panose="02020603050405020304" pitchFamily="18" charset="0"/>
                <a:cs typeface="Times New Roman" panose="02020603050405020304" pitchFamily="18" charset="0"/>
              </a:rPr>
              <a:t>caesia</a:t>
            </a:r>
            <a:r>
              <a:rPr lang="en-IN" sz="8000" i="1" dirty="0">
                <a:solidFill>
                  <a:srgbClr val="000000"/>
                </a:solidFill>
                <a:latin typeface="Times New Roman" panose="02020603050405020304" pitchFamily="18" charset="0"/>
                <a:cs typeface="Times New Roman" panose="02020603050405020304" pitchFamily="18" charset="0"/>
              </a:rPr>
              <a:t> </a:t>
            </a:r>
            <a:r>
              <a:rPr lang="en-IN" sz="8000" dirty="0">
                <a:solidFill>
                  <a:srgbClr val="000000"/>
                </a:solidFill>
                <a:latin typeface="Times New Roman" panose="02020603050405020304" pitchFamily="18" charset="0"/>
                <a:cs typeface="Times New Roman" panose="02020603050405020304" pitchFamily="18" charset="0"/>
              </a:rPr>
              <a:t>has superior antioxidant activity, attributed to its higher phenolic content[35]</a:t>
            </a:r>
            <a:endParaRPr lang="en-IN" sz="80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buNone/>
            </a:pPr>
            <a:r>
              <a:rPr lang="en-IN" sz="8000" b="1" i="0" u="none" strike="noStrike" dirty="0">
                <a:solidFill>
                  <a:srgbClr val="000000"/>
                </a:solidFill>
                <a:effectLst/>
                <a:latin typeface="Times New Roman" panose="02020603050405020304" pitchFamily="18" charset="0"/>
                <a:cs typeface="Times New Roman" panose="02020603050405020304" pitchFamily="18" charset="0"/>
              </a:rPr>
              <a:t>9. Antimicrobial</a:t>
            </a:r>
            <a:r>
              <a:rPr lang="en-IN" sz="8000" b="1" dirty="0">
                <a:solidFill>
                  <a:srgbClr val="000000"/>
                </a:solidFill>
                <a:latin typeface="Times New Roman" panose="02020603050405020304" pitchFamily="18" charset="0"/>
                <a:cs typeface="Times New Roman" panose="02020603050405020304" pitchFamily="18" charset="0"/>
              </a:rPr>
              <a:t> Activity:</a:t>
            </a:r>
            <a:endParaRPr lang="en-IN" sz="80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buNone/>
            </a:pPr>
            <a:r>
              <a:rPr lang="en-IN" sz="8000" b="1" i="0" u="none" strike="noStrike" dirty="0">
                <a:solidFill>
                  <a:srgbClr val="000000"/>
                </a:solidFill>
                <a:effectLst/>
                <a:latin typeface="Times New Roman" panose="02020603050405020304" pitchFamily="18" charset="0"/>
                <a:cs typeface="Times New Roman" panose="02020603050405020304" pitchFamily="18" charset="0"/>
              </a:rPr>
              <a:t>9.1.  Antibacterial activity:</a:t>
            </a:r>
          </a:p>
          <a:p>
            <a:pPr marL="342900" indent="-342900" rtl="0">
              <a:lnSpc>
                <a:spcPct val="120000"/>
              </a:lnSpc>
              <a:buFont typeface="+mj-lt"/>
              <a:buAutoNum type="arabicPeriod"/>
            </a:pPr>
            <a:r>
              <a:rPr lang="en-IN" sz="8000" b="0" i="0" u="none" strike="noStrike" dirty="0">
                <a:solidFill>
                  <a:srgbClr val="000000"/>
                </a:solidFill>
                <a:effectLst/>
                <a:latin typeface="Times New Roman" panose="02020603050405020304" pitchFamily="18" charset="0"/>
                <a:cs typeface="Times New Roman" panose="02020603050405020304" pitchFamily="18" charset="0"/>
              </a:rPr>
              <a:t>Broad-spectrum Activity:</a:t>
            </a:r>
            <a:r>
              <a:rPr lang="en-IN" sz="8000" dirty="0">
                <a:latin typeface="Times New Roman" panose="02020603050405020304" pitchFamily="18" charset="0"/>
                <a:cs typeface="Times New Roman" panose="02020603050405020304" pitchFamily="18" charset="0"/>
              </a:rPr>
              <a:t> </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Effective against both Gram-positive and Gram-negative bacteria, including </a:t>
            </a:r>
            <a:r>
              <a:rPr lang="en-IN" sz="8000" b="0" i="1" u="none" strike="noStrike" dirty="0">
                <a:solidFill>
                  <a:srgbClr val="000000"/>
                </a:solidFill>
                <a:effectLst/>
                <a:latin typeface="Times New Roman" panose="02020603050405020304" pitchFamily="18" charset="0"/>
                <a:cs typeface="Times New Roman" panose="02020603050405020304" pitchFamily="18" charset="0"/>
              </a:rPr>
              <a:t>Staphylococcus aureus </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(highest inhibition), Escherichia coli, Pseudomonas aeruginosa, Staphylococcus epidermidis, Streptococcus mutans, Proteus vulgaris, and Klebsiella pneumoniae. Effective against drug-resistant bacteria such as Mycobacterium tuberculosis (</a:t>
            </a:r>
            <a:r>
              <a:rPr lang="en-IN" sz="8000" b="0" i="0" u="none" strike="noStrike" dirty="0" err="1">
                <a:solidFill>
                  <a:srgbClr val="000000"/>
                </a:solidFill>
                <a:effectLst/>
                <a:latin typeface="Times New Roman" panose="02020603050405020304" pitchFamily="18" charset="0"/>
                <a:cs typeface="Times New Roman" panose="02020603050405020304" pitchFamily="18" charset="0"/>
              </a:rPr>
              <a:t>Mtb</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 H37Rv) and multidrug-resistant (MDR) clinical strains of </a:t>
            </a:r>
            <a:r>
              <a:rPr lang="en-IN" sz="8000" b="0" i="0" u="none" strike="noStrike" dirty="0" err="1">
                <a:solidFill>
                  <a:srgbClr val="000000"/>
                </a:solidFill>
                <a:effectLst/>
                <a:latin typeface="Times New Roman" panose="02020603050405020304" pitchFamily="18" charset="0"/>
                <a:cs typeface="Times New Roman" panose="02020603050405020304" pitchFamily="18" charset="0"/>
              </a:rPr>
              <a:t>Mtb</a:t>
            </a:r>
            <a:r>
              <a:rPr lang="en-IN" sz="8000" b="0" i="0" u="none" strike="noStrike" dirty="0">
                <a:solidFill>
                  <a:srgbClr val="000000"/>
                </a:solidFill>
                <a:effectLst/>
                <a:latin typeface="Times New Roman" panose="02020603050405020304" pitchFamily="18" charset="0"/>
                <a:cs typeface="Times New Roman" panose="02020603050405020304" pitchFamily="18" charset="0"/>
              </a:rPr>
              <a:t>.[37]</a:t>
            </a:r>
            <a:endParaRPr lang="en-IN" sz="8000" b="0" dirty="0">
              <a:effectLst/>
              <a:latin typeface="Times New Roman" panose="02020603050405020304" pitchFamily="18" charset="0"/>
              <a:cs typeface="Times New Roman" panose="02020603050405020304" pitchFamily="18" charset="0"/>
            </a:endParaRPr>
          </a:p>
          <a:p>
            <a:pPr marL="0" indent="0" rtl="0">
              <a:lnSpc>
                <a:spcPct val="120000"/>
              </a:lnSpc>
              <a:buNone/>
            </a:pPr>
            <a:r>
              <a:rPr lang="en-IN" sz="8000" b="0" i="0" u="none" strike="noStrike" dirty="0">
                <a:solidFill>
                  <a:srgbClr val="000000"/>
                </a:solidFill>
                <a:effectLst/>
                <a:latin typeface="Times New Roman" panose="02020603050405020304" pitchFamily="18" charset="0"/>
                <a:cs typeface="Times New Roman" panose="02020603050405020304" pitchFamily="18" charset="0"/>
              </a:rPr>
              <a:t>2 . Extract-specific Findings: Ethanolic Extract: Active against Bacillus spp., Salmonella typhi, Vibrio cholera, S. aureus, Streptococcus pyogenes, E. coli, and Pseudomonas aeruginosa.</a:t>
            </a:r>
            <a:endParaRPr lang="en-IN" sz="8000" b="0" dirty="0">
              <a:effectLst/>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7129" y="0"/>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15</a:t>
            </a:fld>
            <a:endParaRPr lang="en-IN"/>
          </a:p>
        </p:txBody>
      </p:sp>
    </p:spTree>
    <p:extLst>
      <p:ext uri="{BB962C8B-B14F-4D97-AF65-F5344CB8AC3E}">
        <p14:creationId xmlns:p14="http://schemas.microsoft.com/office/powerpoint/2010/main" val="427505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3397A-C370-9F48-1CA4-38154B36DA51}"/>
              </a:ext>
            </a:extLst>
          </p:cNvPr>
          <p:cNvSpPr>
            <a:spLocks noGrp="1"/>
          </p:cNvSpPr>
          <p:nvPr>
            <p:ph idx="1"/>
          </p:nvPr>
        </p:nvSpPr>
        <p:spPr>
          <a:xfrm>
            <a:off x="838200" y="522513"/>
            <a:ext cx="10515600" cy="5728161"/>
          </a:xfrm>
        </p:spPr>
        <p:txBody>
          <a:bodyPr>
            <a:normAutofit fontScale="92500" lnSpcReduction="20000"/>
          </a:bodyPr>
          <a:lstStyle/>
          <a:p>
            <a:pPr>
              <a:lnSpc>
                <a:spcPct val="100000"/>
              </a:lnSpc>
              <a:buFont typeface="Wingdings" panose="05000000000000000000" pitchFamily="2" charset="2"/>
              <a:buChar char="ü"/>
            </a:pPr>
            <a:r>
              <a:rPr lang="en-IN" sz="2200" dirty="0">
                <a:solidFill>
                  <a:srgbClr val="000000"/>
                </a:solidFill>
                <a:latin typeface="Times New Roman" panose="02020603050405020304" pitchFamily="18" charset="0"/>
                <a:cs typeface="Times New Roman" panose="02020603050405020304" pitchFamily="18" charset="0"/>
              </a:rPr>
              <a:t>Hexane Extract: Targets </a:t>
            </a:r>
            <a:r>
              <a:rPr lang="en-IN" sz="2200" i="1" dirty="0">
                <a:solidFill>
                  <a:srgbClr val="000000"/>
                </a:solidFill>
                <a:latin typeface="Times New Roman" panose="02020603050405020304" pitchFamily="18" charset="0"/>
                <a:cs typeface="Times New Roman" panose="02020603050405020304" pitchFamily="18" charset="0"/>
              </a:rPr>
              <a:t>Streptococcus </a:t>
            </a:r>
            <a:r>
              <a:rPr lang="en-IN" sz="2200" i="1" dirty="0" err="1">
                <a:solidFill>
                  <a:srgbClr val="000000"/>
                </a:solidFill>
                <a:latin typeface="Times New Roman" panose="02020603050405020304" pitchFamily="18" charset="0"/>
                <a:cs typeface="Times New Roman" panose="02020603050405020304" pitchFamily="18" charset="0"/>
              </a:rPr>
              <a:t>haemolyticus</a:t>
            </a:r>
            <a:r>
              <a:rPr lang="en-IN" sz="2200" i="1" dirty="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and</a:t>
            </a:r>
            <a:r>
              <a:rPr lang="en-IN" sz="2200" i="1" dirty="0">
                <a:solidFill>
                  <a:srgbClr val="000000"/>
                </a:solidFill>
                <a:latin typeface="Times New Roman" panose="02020603050405020304" pitchFamily="18" charset="0"/>
                <a:cs typeface="Times New Roman" panose="02020603050405020304" pitchFamily="18" charset="0"/>
              </a:rPr>
              <a:t> Bacillus cereus</a:t>
            </a:r>
            <a:r>
              <a:rPr lang="en-IN" sz="2200" dirty="0">
                <a:solidFill>
                  <a:srgbClr val="000000"/>
                </a:solidFill>
                <a:latin typeface="Times New Roman" panose="02020603050405020304" pitchFamily="18" charset="0"/>
                <a:cs typeface="Times New Roman" panose="02020603050405020304" pitchFamily="18" charset="0"/>
              </a:rPr>
              <a:t>[</a:t>
            </a:r>
            <a:r>
              <a:rPr lang="en-IN" sz="2200" i="1" dirty="0">
                <a:solidFill>
                  <a:srgbClr val="000000"/>
                </a:solidFill>
                <a:latin typeface="Times New Roman" panose="02020603050405020304" pitchFamily="18" charset="0"/>
                <a:cs typeface="Times New Roman" panose="02020603050405020304" pitchFamily="18" charset="0"/>
              </a:rPr>
              <a:t>39</a:t>
            </a:r>
            <a:r>
              <a:rPr lang="en-IN" sz="2200" dirty="0">
                <a:solidFill>
                  <a:srgbClr val="000000"/>
                </a:solidFill>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IN" sz="2200" dirty="0">
                <a:solidFill>
                  <a:srgbClr val="000000"/>
                </a:solidFill>
                <a:latin typeface="Times New Roman" panose="02020603050405020304" pitchFamily="18" charset="0"/>
                <a:cs typeface="Times New Roman" panose="02020603050405020304" pitchFamily="18" charset="0"/>
              </a:rPr>
              <a:t>Chloroform Extract: Effective against </a:t>
            </a:r>
            <a:r>
              <a:rPr lang="en-IN" sz="2200" i="1" dirty="0">
                <a:solidFill>
                  <a:srgbClr val="000000"/>
                </a:solidFill>
                <a:latin typeface="Times New Roman" panose="02020603050405020304" pitchFamily="18" charset="0"/>
                <a:cs typeface="Times New Roman" panose="02020603050405020304" pitchFamily="18" charset="0"/>
              </a:rPr>
              <a:t>Bacillus cereus</a:t>
            </a:r>
            <a:r>
              <a:rPr lang="en-IN" sz="2200" dirty="0">
                <a:solidFill>
                  <a:srgbClr val="000000"/>
                </a:solidFill>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ü"/>
            </a:pPr>
            <a:r>
              <a:rPr lang="en-IN" sz="2200" dirty="0">
                <a:solidFill>
                  <a:srgbClr val="000000"/>
                </a:solidFill>
                <a:latin typeface="Times New Roman" panose="02020603050405020304" pitchFamily="18" charset="0"/>
                <a:cs typeface="Times New Roman" panose="02020603050405020304" pitchFamily="18" charset="0"/>
              </a:rPr>
              <a:t>Ethyl Acetate Extract: Active against </a:t>
            </a:r>
            <a:r>
              <a:rPr lang="en-IN" sz="2200" i="1" dirty="0">
                <a:solidFill>
                  <a:srgbClr val="000000"/>
                </a:solidFill>
                <a:latin typeface="Times New Roman" panose="02020603050405020304" pitchFamily="18" charset="0"/>
                <a:cs typeface="Times New Roman" panose="02020603050405020304" pitchFamily="18" charset="0"/>
              </a:rPr>
              <a:t>Staphylococcus aureus.</a:t>
            </a:r>
          </a:p>
          <a:p>
            <a:pPr>
              <a:lnSpc>
                <a:spcPct val="100000"/>
              </a:lnSpc>
              <a:buFont typeface="Wingdings" panose="05000000000000000000" pitchFamily="2" charset="2"/>
              <a:buChar char="ü"/>
            </a:pPr>
            <a:r>
              <a:rPr lang="en-IN" sz="2200" dirty="0">
                <a:solidFill>
                  <a:srgbClr val="000000"/>
                </a:solidFill>
                <a:latin typeface="Times New Roman" panose="02020603050405020304" pitchFamily="18" charset="0"/>
                <a:cs typeface="Times New Roman" panose="02020603050405020304" pitchFamily="18" charset="0"/>
              </a:rPr>
              <a:t>Acetone Extract: Inhibits </a:t>
            </a:r>
            <a:r>
              <a:rPr lang="en-IN" sz="2200" i="1" dirty="0">
                <a:solidFill>
                  <a:srgbClr val="000000"/>
                </a:solidFill>
                <a:latin typeface="Times New Roman" panose="02020603050405020304" pitchFamily="18" charset="0"/>
                <a:cs typeface="Times New Roman" panose="02020603050405020304" pitchFamily="18" charset="0"/>
              </a:rPr>
              <a:t>S. aureus, Streptococcus </a:t>
            </a:r>
            <a:r>
              <a:rPr lang="en-IN" sz="2200" i="1" dirty="0" err="1">
                <a:solidFill>
                  <a:srgbClr val="000000"/>
                </a:solidFill>
                <a:latin typeface="Times New Roman" panose="02020603050405020304" pitchFamily="18" charset="0"/>
                <a:cs typeface="Times New Roman" panose="02020603050405020304" pitchFamily="18" charset="0"/>
              </a:rPr>
              <a:t>haemolyticus</a:t>
            </a:r>
            <a:r>
              <a:rPr lang="en-IN" sz="2200" i="1" dirty="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and </a:t>
            </a:r>
            <a:r>
              <a:rPr lang="en-IN" sz="2200" i="1" dirty="0">
                <a:solidFill>
                  <a:srgbClr val="000000"/>
                </a:solidFill>
                <a:latin typeface="Times New Roman" panose="02020603050405020304" pitchFamily="18" charset="0"/>
                <a:cs typeface="Times New Roman" panose="02020603050405020304" pitchFamily="18" charset="0"/>
              </a:rPr>
              <a:t>Bacillus cereus</a:t>
            </a:r>
            <a:endParaRPr lang="en-IN" sz="2200" b="0" i="1"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buFont typeface="Wingdings" panose="05000000000000000000" pitchFamily="2" charset="2"/>
              <a:buChar char="ü"/>
            </a:pPr>
            <a:r>
              <a:rPr lang="en-IN" sz="2200" b="0" i="0" u="none" strike="noStrike" dirty="0">
                <a:solidFill>
                  <a:srgbClr val="000000"/>
                </a:solidFill>
                <a:effectLst/>
                <a:latin typeface="Times New Roman" panose="02020603050405020304" pitchFamily="18" charset="0"/>
                <a:cs typeface="Times New Roman" panose="02020603050405020304" pitchFamily="18" charset="0"/>
              </a:rPr>
              <a:t>Essential Oil: Active </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against Bacillus subtilis, Bacillus cereus, S. aureus, and Salmonella typhimurium,</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with the lowest MIC (2.5 µL) against S. aureus.</a:t>
            </a:r>
            <a:endParaRPr lang="en-IN" sz="2200" b="0" dirty="0">
              <a:effectLst/>
              <a:latin typeface="Times New Roman" panose="02020603050405020304" pitchFamily="18" charset="0"/>
              <a:cs typeface="Times New Roman" panose="02020603050405020304" pitchFamily="18" charset="0"/>
            </a:endParaRPr>
          </a:p>
          <a:p>
            <a:pPr marL="0" indent="0" algn="just" rtl="0">
              <a:lnSpc>
                <a:spcPct val="120000"/>
              </a:lnSpc>
              <a:buNone/>
            </a:pPr>
            <a:r>
              <a:rPr lang="en-IN" sz="2200" b="0" i="0" u="none" strike="noStrike" dirty="0">
                <a:solidFill>
                  <a:srgbClr val="000000"/>
                </a:solidFill>
                <a:effectLst/>
                <a:latin typeface="Times New Roman" panose="02020603050405020304" pitchFamily="18" charset="0"/>
                <a:cs typeface="Times New Roman" panose="02020603050405020304" pitchFamily="18" charset="0"/>
              </a:rPr>
              <a:t>3. Solvent-dependent Effectiveness: Root extracts are more effective than stem or leaf extracts. Solvents used include aqueous, methanol (polar), chloroform (non-polar), and acetone (dipolar)[40]</a:t>
            </a:r>
          </a:p>
          <a:p>
            <a:pPr marL="0" indent="0" algn="just">
              <a:lnSpc>
                <a:spcPct val="100000"/>
              </a:lnSpc>
              <a:buNone/>
            </a:pPr>
            <a:r>
              <a:rPr lang="en-IN" sz="2200" b="1" dirty="0">
                <a:solidFill>
                  <a:srgbClr val="000000"/>
                </a:solidFill>
                <a:effectLst/>
                <a:latin typeface="Times New Roman" panose="02020603050405020304" pitchFamily="18" charset="0"/>
                <a:cs typeface="Times New Roman" panose="02020603050405020304" pitchFamily="18" charset="0"/>
              </a:rPr>
              <a:t>9.2. Antifungal Activity:</a:t>
            </a:r>
          </a:p>
          <a:p>
            <a:pPr algn="just" rtl="0">
              <a:lnSpc>
                <a:spcPct val="100000"/>
              </a:lnSpc>
              <a:buFont typeface="Wingdings" panose="05000000000000000000" pitchFamily="2" charset="2"/>
              <a:buChar char="ü"/>
            </a:pPr>
            <a:r>
              <a:rPr lang="en-IN" sz="2200" b="0" i="0" u="none" strike="noStrike" dirty="0">
                <a:solidFill>
                  <a:srgbClr val="000000"/>
                </a:solidFill>
                <a:effectLst/>
                <a:latin typeface="Times New Roman" panose="02020603050405020304" pitchFamily="18" charset="0"/>
                <a:cs typeface="Times New Roman" panose="02020603050405020304" pitchFamily="18" charset="0"/>
              </a:rPr>
              <a:t> Essential Oil and </a:t>
            </a:r>
            <a:r>
              <a:rPr lang="en-IN" sz="2200" b="0" i="0" u="none" strike="noStrike" dirty="0" err="1">
                <a:solidFill>
                  <a:srgbClr val="000000"/>
                </a:solidFill>
                <a:effectLst/>
                <a:latin typeface="Times New Roman" panose="02020603050405020304" pitchFamily="18" charset="0"/>
                <a:cs typeface="Times New Roman" panose="02020603050405020304" pitchFamily="18" charset="0"/>
              </a:rPr>
              <a:t>Ethanolic</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Extracts:</a:t>
            </a:r>
            <a:r>
              <a:rPr lang="en-IN" sz="2200" dirty="0">
                <a:latin typeface="Times New Roman" panose="02020603050405020304" pitchFamily="18" charset="0"/>
                <a:cs typeface="Times New Roman" panose="02020603050405020304" pitchFamily="18" charset="0"/>
              </a:rPr>
              <a:t> </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Show antifungal activity against </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Aspergillus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flavus</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Aspergillus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fumigatus</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Aspergillus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niger</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Candida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albicans</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u="none" strike="noStrike" dirty="0">
                <a:solidFill>
                  <a:srgbClr val="000000"/>
                </a:solidFill>
                <a:effectLst/>
                <a:latin typeface="Times New Roman" panose="02020603050405020304" pitchFamily="18" charset="0"/>
                <a:cs typeface="Times New Roman" panose="02020603050405020304" pitchFamily="18" charset="0"/>
              </a:rPr>
              <a:t>and</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Saccharomyces cerevisiae</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.[43,44]</a:t>
            </a:r>
            <a:r>
              <a:rPr lang="en-IN" sz="2200" dirty="0">
                <a:latin typeface="Times New Roman" panose="02020603050405020304" pitchFamily="18" charset="0"/>
                <a:cs typeface="Times New Roman" panose="02020603050405020304" pitchFamily="18" charset="0"/>
              </a:rPr>
              <a:t> </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The isolated </a:t>
            </a:r>
            <a:r>
              <a:rPr lang="en-IN" sz="2200" b="0" i="0" u="none" strike="noStrike" dirty="0" err="1">
                <a:solidFill>
                  <a:srgbClr val="000000"/>
                </a:solidFill>
                <a:effectLst/>
                <a:latin typeface="Times New Roman" panose="02020603050405020304" pitchFamily="18" charset="0"/>
                <a:cs typeface="Times New Roman" panose="02020603050405020304" pitchFamily="18" charset="0"/>
              </a:rPr>
              <a:t>terpenoid</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compound (Z)-7-methoxy-1,5-dihydrobenzo[c]</a:t>
            </a:r>
            <a:r>
              <a:rPr lang="en-IN" sz="2200" b="0" i="0" u="none" strike="noStrike" dirty="0" err="1">
                <a:solidFill>
                  <a:srgbClr val="000000"/>
                </a:solidFill>
                <a:effectLst/>
                <a:latin typeface="Times New Roman" panose="02020603050405020304" pitchFamily="18" charset="0"/>
                <a:cs typeface="Times New Roman" panose="02020603050405020304" pitchFamily="18" charset="0"/>
              </a:rPr>
              <a:t>oxepine</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exhibits activity against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Fusarium</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oxysporum</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Botrytis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cinerea</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Rhizopus</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oryzae</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Candida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albicans</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a:t>
            </a:r>
            <a:r>
              <a:rPr lang="en-IN" sz="2200" b="0" u="none" strike="noStrike" dirty="0">
                <a:solidFill>
                  <a:srgbClr val="000000"/>
                </a:solidFill>
                <a:effectLst/>
                <a:latin typeface="Times New Roman" panose="02020603050405020304" pitchFamily="18" charset="0"/>
                <a:cs typeface="Times New Roman" panose="02020603050405020304" pitchFamily="18" charset="0"/>
              </a:rPr>
              <a:t>and</a:t>
            </a:r>
            <a:r>
              <a:rPr lang="en-IN" sz="2200" b="0" i="1" u="none" strike="noStrike" dirty="0">
                <a:solidFill>
                  <a:srgbClr val="000000"/>
                </a:solidFill>
                <a:effectLst/>
                <a:latin typeface="Times New Roman" panose="02020603050405020304" pitchFamily="18" charset="0"/>
                <a:cs typeface="Times New Roman" panose="02020603050405020304" pitchFamily="18" charset="0"/>
              </a:rPr>
              <a:t> Candida </a:t>
            </a:r>
            <a:r>
              <a:rPr lang="en-IN" sz="2200" b="0" i="1" u="none" strike="noStrike" dirty="0" err="1">
                <a:solidFill>
                  <a:srgbClr val="000000"/>
                </a:solidFill>
                <a:effectLst/>
                <a:latin typeface="Times New Roman" panose="02020603050405020304" pitchFamily="18" charset="0"/>
                <a:cs typeface="Times New Roman" panose="02020603050405020304" pitchFamily="18" charset="0"/>
              </a:rPr>
              <a:t>glabrata</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.[45]</a:t>
            </a:r>
          </a:p>
          <a:p>
            <a:pPr marL="0" indent="0" algn="just">
              <a:lnSpc>
                <a:spcPct val="100000"/>
              </a:lnSpc>
              <a:buNone/>
            </a:pPr>
            <a:br>
              <a:rPr lang="en-IN" sz="2200" b="0" dirty="0">
                <a:effectLst/>
                <a:latin typeface="Times New Roman" panose="02020603050405020304" pitchFamily="18" charset="0"/>
                <a:cs typeface="Times New Roman" panose="02020603050405020304" pitchFamily="18" charset="0"/>
              </a:rPr>
            </a:br>
            <a:br>
              <a:rPr lang="en-IN" sz="2200" b="0" dirty="0">
                <a:effectLst/>
                <a:latin typeface="Times New Roman" panose="02020603050405020304" pitchFamily="18" charset="0"/>
                <a:cs typeface="Times New Roman" panose="02020603050405020304" pitchFamily="18" charset="0"/>
              </a:rPr>
            </a:br>
            <a:endParaRPr lang="en-IN" sz="2200" b="0" dirty="0">
              <a:effectLst/>
              <a:latin typeface="Times New Roman" panose="02020603050405020304" pitchFamily="18" charset="0"/>
              <a:cs typeface="Times New Roman" panose="02020603050405020304" pitchFamily="18" charset="0"/>
            </a:endParaRPr>
          </a:p>
          <a:p>
            <a:endParaRPr lang="en-IN" dirty="0"/>
          </a:p>
        </p:txBody>
      </p:sp>
      <p:sp>
        <p:nvSpPr>
          <p:cNvPr id="2" name="Slide Number Placeholder 1"/>
          <p:cNvSpPr>
            <a:spLocks noGrp="1"/>
          </p:cNvSpPr>
          <p:nvPr>
            <p:ph type="sldNum" sz="quarter" idx="12"/>
          </p:nvPr>
        </p:nvSpPr>
        <p:spPr/>
        <p:txBody>
          <a:bodyPr/>
          <a:lstStyle/>
          <a:p>
            <a:fld id="{D67525DC-D62A-4B85-8352-F58DF35C3A19}" type="slidenum">
              <a:rPr lang="en-IN" smtClean="0"/>
              <a:t>16</a:t>
            </a:fld>
            <a:endParaRPr lang="en-IN"/>
          </a:p>
        </p:txBody>
      </p:sp>
      <p:pic>
        <p:nvPicPr>
          <p:cNvPr id="4" name="Picture 3"/>
          <p:cNvPicPr>
            <a:picLocks noChangeAspect="1"/>
          </p:cNvPicPr>
          <p:nvPr/>
        </p:nvPicPr>
        <p:blipFill>
          <a:blip r:embed="rId2"/>
          <a:stretch>
            <a:fillRect/>
          </a:stretch>
        </p:blipFill>
        <p:spPr>
          <a:xfrm>
            <a:off x="9982200" y="236397"/>
            <a:ext cx="1609483" cy="951058"/>
          </a:xfrm>
          <a:prstGeom prst="rect">
            <a:avLst/>
          </a:prstGeom>
        </p:spPr>
      </p:pic>
    </p:spTree>
    <p:extLst>
      <p:ext uri="{BB962C8B-B14F-4D97-AF65-F5344CB8AC3E}">
        <p14:creationId xmlns:p14="http://schemas.microsoft.com/office/powerpoint/2010/main" val="779111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normAutofit/>
          </a:bodyPr>
          <a:lstStyle/>
          <a:p>
            <a:pPr>
              <a:buFont typeface="Wingdings" panose="05000000000000000000" pitchFamily="2" charset="2"/>
              <a:buChar char="ü"/>
            </a:pPr>
            <a:endParaRPr lang="en-IN"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solidFill>
                  <a:srgbClr val="000000"/>
                </a:solidFill>
                <a:latin typeface="Times New Roman" panose="02020603050405020304" pitchFamily="18" charset="0"/>
                <a:cs typeface="Times New Roman" panose="02020603050405020304" pitchFamily="18" charset="0"/>
              </a:rPr>
              <a:t>Diethyl Ether Extracts: </a:t>
            </a:r>
            <a:r>
              <a:rPr lang="en-IN" sz="2000" i="1" dirty="0">
                <a:solidFill>
                  <a:srgbClr val="000000"/>
                </a:solidFill>
                <a:latin typeface="Times New Roman" panose="02020603050405020304" pitchFamily="18" charset="0"/>
                <a:cs typeface="Times New Roman" panose="02020603050405020304" pitchFamily="18" charset="0"/>
              </a:rPr>
              <a:t>C. </a:t>
            </a:r>
            <a:r>
              <a:rPr lang="en-IN" sz="2000" i="1" dirty="0" err="1">
                <a:solidFill>
                  <a:srgbClr val="000000"/>
                </a:solidFill>
                <a:latin typeface="Times New Roman" panose="02020603050405020304" pitchFamily="18" charset="0"/>
                <a:cs typeface="Times New Roman" panose="02020603050405020304" pitchFamily="18" charset="0"/>
              </a:rPr>
              <a:t>caesia</a:t>
            </a:r>
            <a:r>
              <a:rPr lang="en-IN" sz="2000" i="1"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and </a:t>
            </a:r>
            <a:r>
              <a:rPr lang="en-IN" sz="2000" i="1" dirty="0" err="1">
                <a:solidFill>
                  <a:srgbClr val="000000"/>
                </a:solidFill>
                <a:latin typeface="Times New Roman" panose="02020603050405020304" pitchFamily="18" charset="0"/>
                <a:cs typeface="Times New Roman" panose="02020603050405020304" pitchFamily="18" charset="0"/>
              </a:rPr>
              <a:t>Ixora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coccinea</a:t>
            </a:r>
            <a:r>
              <a:rPr lang="en-IN" sz="2000" dirty="0">
                <a:solidFill>
                  <a:srgbClr val="000000"/>
                </a:solidFill>
                <a:latin typeface="Times New Roman" panose="02020603050405020304" pitchFamily="18" charset="0"/>
                <a:cs typeface="Times New Roman" panose="02020603050405020304" pitchFamily="18" charset="0"/>
              </a:rPr>
              <a:t>, show antifungal activity against </a:t>
            </a:r>
            <a:r>
              <a:rPr lang="en-IN" sz="2000" i="1" dirty="0">
                <a:solidFill>
                  <a:srgbClr val="000000"/>
                </a:solidFill>
                <a:latin typeface="Times New Roman" panose="02020603050405020304" pitchFamily="18" charset="0"/>
                <a:cs typeface="Times New Roman" panose="02020603050405020304" pitchFamily="18" charset="0"/>
              </a:rPr>
              <a:t>Botrytis </a:t>
            </a:r>
            <a:r>
              <a:rPr lang="en-IN" sz="2000" i="1" dirty="0" err="1">
                <a:solidFill>
                  <a:srgbClr val="000000"/>
                </a:solidFill>
                <a:latin typeface="Times New Roman" panose="02020603050405020304" pitchFamily="18" charset="0"/>
                <a:cs typeface="Times New Roman" panose="02020603050405020304" pitchFamily="18" charset="0"/>
              </a:rPr>
              <a:t>cinerea</a:t>
            </a:r>
            <a:r>
              <a:rPr lang="en-IN" sz="2000" i="1" dirty="0">
                <a:solidFill>
                  <a:srgbClr val="000000"/>
                </a:solidFill>
                <a:latin typeface="Times New Roman" panose="02020603050405020304" pitchFamily="18" charset="0"/>
                <a:cs typeface="Times New Roman" panose="02020603050405020304" pitchFamily="18" charset="0"/>
              </a:rPr>
              <a:t>.</a:t>
            </a:r>
            <a:endParaRPr lang="en-IN" sz="2000" i="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sz="2000" dirty="0">
                <a:solidFill>
                  <a:srgbClr val="000000"/>
                </a:solidFill>
                <a:latin typeface="Times New Roman" panose="02020603050405020304" pitchFamily="18" charset="0"/>
                <a:cs typeface="Times New Roman" panose="02020603050405020304" pitchFamily="18" charset="0"/>
              </a:rPr>
              <a:t>Broad Antifungal Activity:</a:t>
            </a:r>
            <a:r>
              <a:rPr lang="en-IN" sz="2000" dirty="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Effective against several species, including </a:t>
            </a:r>
            <a:r>
              <a:rPr lang="en-IN" sz="2000" i="1" dirty="0" err="1">
                <a:solidFill>
                  <a:srgbClr val="000000"/>
                </a:solidFill>
                <a:latin typeface="Times New Roman" panose="02020603050405020304" pitchFamily="18" charset="0"/>
                <a:cs typeface="Times New Roman" panose="02020603050405020304" pitchFamily="18" charset="0"/>
              </a:rPr>
              <a:t>Alternaria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alternata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Curvularia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lunata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Fusarium</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equiseti</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Macrophomina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phaseolina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Botryodiplodia</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theobromae</a:t>
            </a:r>
            <a:r>
              <a:rPr lang="en-IN" sz="2000" i="1"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and</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Colletotrichum</a:t>
            </a:r>
            <a:r>
              <a:rPr lang="en-IN" sz="2000" i="1" dirty="0">
                <a:solidFill>
                  <a:srgbClr val="000000"/>
                </a:solidFill>
                <a:latin typeface="Times New Roman" panose="02020603050405020304" pitchFamily="18" charset="0"/>
                <a:cs typeface="Times New Roman" panose="02020603050405020304" pitchFamily="18" charset="0"/>
              </a:rPr>
              <a:t> </a:t>
            </a:r>
            <a:r>
              <a:rPr lang="en-IN" sz="2000" i="1" dirty="0" err="1">
                <a:solidFill>
                  <a:srgbClr val="000000"/>
                </a:solidFill>
                <a:latin typeface="Times New Roman" panose="02020603050405020304" pitchFamily="18" charset="0"/>
                <a:cs typeface="Times New Roman" panose="02020603050405020304" pitchFamily="18" charset="0"/>
              </a:rPr>
              <a:t>corchori</a:t>
            </a:r>
            <a:r>
              <a:rPr lang="en-IN" sz="2000" dirty="0">
                <a:solidFill>
                  <a:srgbClr val="000000"/>
                </a:solidFill>
                <a:latin typeface="Times New Roman" panose="02020603050405020304" pitchFamily="18" charset="0"/>
                <a:cs typeface="Times New Roman" panose="02020603050405020304" pitchFamily="18" charset="0"/>
              </a:rPr>
              <a:t>.[38]</a:t>
            </a:r>
            <a:endParaRPr lang="en-IN" sz="2000"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10.Thrombolytic Activity: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Curcuma </a:t>
            </a:r>
            <a:r>
              <a:rPr lang="en-US" sz="2000" dirty="0" err="1">
                <a:latin typeface="Times New Roman" panose="02020603050405020304" pitchFamily="18" charset="0"/>
                <a:cs typeface="Times New Roman" panose="02020603050405020304" pitchFamily="18" charset="0"/>
              </a:rPr>
              <a:t>Caesia</a:t>
            </a:r>
            <a:r>
              <a:rPr lang="en-US" sz="2000" dirty="0">
                <a:latin typeface="Times New Roman" panose="02020603050405020304" pitchFamily="18" charset="0"/>
                <a:cs typeface="Times New Roman" panose="02020603050405020304" pitchFamily="18" charset="0"/>
              </a:rPr>
              <a:t> Extract: Shows clot lysis of 49.18±3.41%, compared to the positive control (streptokinase) at 71.54±3.26% and the negative control (water) at 2.96±0.28%. This suggests potential use in treating ischemic myocardium or thromboembolic disorders.[47]</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Comparison with C. </a:t>
            </a:r>
            <a:r>
              <a:rPr lang="en-US" sz="2000" dirty="0" err="1">
                <a:latin typeface="Times New Roman" panose="02020603050405020304" pitchFamily="18" charset="0"/>
                <a:cs typeface="Times New Roman" panose="02020603050405020304" pitchFamily="18" charset="0"/>
              </a:rPr>
              <a:t>amada</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caesia</a:t>
            </a:r>
            <a:r>
              <a:rPr lang="en-US" sz="2000" dirty="0">
                <a:latin typeface="Times New Roman" panose="02020603050405020304" pitchFamily="18" charset="0"/>
                <a:cs typeface="Times New Roman" panose="02020603050405020304" pitchFamily="18" charset="0"/>
              </a:rPr>
              <a:t> (38.75%) shows slightly higher thrombolytic activity than C. </a:t>
            </a:r>
            <a:r>
              <a:rPr lang="en-US" sz="2000" dirty="0" err="1">
                <a:latin typeface="Times New Roman" panose="02020603050405020304" pitchFamily="18" charset="0"/>
                <a:cs typeface="Times New Roman" panose="02020603050405020304" pitchFamily="18" charset="0"/>
              </a:rPr>
              <a:t>amada</a:t>
            </a:r>
            <a:r>
              <a:rPr lang="en-US" sz="2000" dirty="0">
                <a:latin typeface="Times New Roman" panose="02020603050405020304" pitchFamily="18" charset="0"/>
                <a:cs typeface="Times New Roman" panose="02020603050405020304" pitchFamily="18" charset="0"/>
              </a:rPr>
              <a:t> (34.74%). [47]</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Silver Nanoparticles: C. </a:t>
            </a:r>
            <a:r>
              <a:rPr lang="en-US" sz="2000" dirty="0" err="1">
                <a:latin typeface="Times New Roman" panose="02020603050405020304" pitchFamily="18" charset="0"/>
                <a:cs typeface="Times New Roman" panose="02020603050405020304" pitchFamily="18" charset="0"/>
              </a:rPr>
              <a:t>caesia</a:t>
            </a:r>
            <a:r>
              <a:rPr lang="en-US" sz="2000" dirty="0">
                <a:latin typeface="Times New Roman" panose="02020603050405020304" pitchFamily="18" charset="0"/>
                <a:cs typeface="Times New Roman" panose="02020603050405020304" pitchFamily="18" charset="0"/>
              </a:rPr>
              <a:t> silver nanoparticles exhibit higher thrombolytic activity than those of C. </a:t>
            </a:r>
            <a:r>
              <a:rPr lang="en-US" sz="2000" dirty="0" err="1">
                <a:latin typeface="Times New Roman" panose="02020603050405020304" pitchFamily="18" charset="0"/>
                <a:cs typeface="Times New Roman" panose="02020603050405020304" pitchFamily="18" charset="0"/>
              </a:rPr>
              <a:t>amada</a:t>
            </a:r>
            <a:r>
              <a:rPr lang="en-US" sz="2000" dirty="0">
                <a:latin typeface="Times New Roman" panose="02020603050405020304" pitchFamily="18" charset="0"/>
                <a:cs typeface="Times New Roman" panose="02020603050405020304" pitchFamily="18" charset="0"/>
              </a:rPr>
              <a:t>.[48]</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67525DC-D62A-4B85-8352-F58DF35C3A19}" type="slidenum">
              <a:rPr lang="en-IN" smtClean="0"/>
              <a:t>17</a:t>
            </a:fld>
            <a:endParaRPr lang="en-IN"/>
          </a:p>
        </p:txBody>
      </p:sp>
      <p:pic>
        <p:nvPicPr>
          <p:cNvPr id="4" name="Picture 3"/>
          <p:cNvPicPr>
            <a:picLocks noChangeAspect="1"/>
          </p:cNvPicPr>
          <p:nvPr/>
        </p:nvPicPr>
        <p:blipFill>
          <a:blip r:embed="rId2"/>
          <a:stretch>
            <a:fillRect/>
          </a:stretch>
        </p:blipFill>
        <p:spPr>
          <a:xfrm>
            <a:off x="10230394" y="70381"/>
            <a:ext cx="1609483" cy="951058"/>
          </a:xfrm>
          <a:prstGeom prst="rect">
            <a:avLst/>
          </a:prstGeom>
        </p:spPr>
      </p:pic>
    </p:spTree>
    <p:extLst>
      <p:ext uri="{BB962C8B-B14F-4D97-AF65-F5344CB8AC3E}">
        <p14:creationId xmlns:p14="http://schemas.microsoft.com/office/powerpoint/2010/main" val="2762353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a:bodyPr>
          <a:lstStyle/>
          <a:p>
            <a:pPr marL="342900" indent="-342900">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Conclusion</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4526"/>
            <a:ext cx="10515600" cy="5112437"/>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Curcuma </a:t>
            </a:r>
            <a:r>
              <a:rPr lang="en-US" sz="2000" dirty="0" err="1">
                <a:latin typeface="Times New Roman" panose="02020603050405020304" pitchFamily="18" charset="0"/>
                <a:cs typeface="Times New Roman" panose="02020603050405020304" pitchFamily="18" charset="0"/>
              </a:rPr>
              <a:t>Caesia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roxb</a:t>
            </a:r>
            <a:r>
              <a:rPr lang="en-US" sz="2000" dirty="0">
                <a:latin typeface="Times New Roman" panose="02020603050405020304" pitchFamily="18" charset="0"/>
                <a:cs typeface="Times New Roman" panose="02020603050405020304" pitchFamily="18" charset="0"/>
              </a:rPr>
              <a:t> is the untouched drug currently gaining popularity due to its health benefits. The rhizome of black turmeric has potential health benefits. In India traditionally black turmeric is used to treat leprosy, asthma, toothache, and vomiting. It contains camphor, </a:t>
            </a:r>
            <a:r>
              <a:rPr lang="en-US" sz="2000" dirty="0" err="1">
                <a:latin typeface="Times New Roman" panose="02020603050405020304" pitchFamily="18" charset="0"/>
                <a:cs typeface="Times New Roman" panose="02020603050405020304" pitchFamily="18" charset="0"/>
              </a:rPr>
              <a:t>ar-turmerone</a:t>
            </a:r>
            <a:r>
              <a:rPr lang="en-US" sz="2000" dirty="0">
                <a:latin typeface="Times New Roman" panose="02020603050405020304" pitchFamily="18" charset="0"/>
                <a:cs typeface="Times New Roman" panose="02020603050405020304" pitchFamily="18" charset="0"/>
              </a:rPr>
              <a:t>, (z)-</a:t>
            </a:r>
            <a:r>
              <a:rPr lang="en-US" sz="2000" dirty="0" err="1">
                <a:latin typeface="Times New Roman" panose="02020603050405020304" pitchFamily="18" charset="0"/>
                <a:cs typeface="Times New Roman" panose="02020603050405020304" pitchFamily="18" charset="0"/>
              </a:rPr>
              <a:t>Ocimene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ar-curcumene</a:t>
            </a:r>
            <a:r>
              <a:rPr lang="en-US" sz="2000" dirty="0">
                <a:latin typeface="Times New Roman" panose="02020603050405020304" pitchFamily="18" charset="0"/>
                <a:cs typeface="Times New Roman" panose="02020603050405020304" pitchFamily="18" charset="0"/>
              </a:rPr>
              <a:t>, 1,8-cineole, </a:t>
            </a:r>
            <a:r>
              <a:rPr lang="en-US" sz="2000" dirty="0" err="1">
                <a:latin typeface="Times New Roman" panose="02020603050405020304" pitchFamily="18" charset="0"/>
                <a:cs typeface="Times New Roman" panose="02020603050405020304" pitchFamily="18" charset="0"/>
              </a:rPr>
              <a:t>elemene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borneol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bornyl</a:t>
            </a:r>
            <a:r>
              <a:rPr lang="en-US" sz="2000" dirty="0">
                <a:latin typeface="Times New Roman" panose="02020603050405020304" pitchFamily="18" charset="0"/>
                <a:cs typeface="Times New Roman" panose="02020603050405020304" pitchFamily="18" charset="0"/>
              </a:rPr>
              <a:t> acetate, and </a:t>
            </a:r>
            <a:r>
              <a:rPr lang="en-US" sz="2000" dirty="0" err="1">
                <a:latin typeface="Times New Roman" panose="02020603050405020304" pitchFamily="18" charset="0"/>
                <a:cs typeface="Times New Roman" panose="02020603050405020304" pitchFamily="18" charset="0"/>
              </a:rPr>
              <a:t>curcumene</a:t>
            </a:r>
            <a:r>
              <a:rPr lang="en-US" sz="2000" dirty="0">
                <a:latin typeface="Times New Roman" panose="02020603050405020304" pitchFamily="18" charset="0"/>
                <a:cs typeface="Times New Roman" panose="02020603050405020304" pitchFamily="18" charset="0"/>
              </a:rPr>
              <a:t> which give the pharmacological activity.  Black turmeric shows anticonvulsant, anti-inflammatory, antidiabetic antioxidant, antibacterial, antifungal, skeletal muscle relaxant, and analgesic activity.  Furthermore, detailed scientific and clinical studies are needed to explore the medicinal benefits of black turmeric and other parts of plant leaves, stems, and flowers.</a:t>
            </a:r>
          </a:p>
          <a:p>
            <a:pPr marL="0" indent="0">
              <a:lnSpc>
                <a:spcPct val="100000"/>
              </a:lnSpc>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67525DC-D62A-4B85-8352-F58DF35C3A19}" type="slidenum">
              <a:rPr lang="en-IN" smtClean="0"/>
              <a:t>18</a:t>
            </a:fld>
            <a:endParaRPr lang="en-IN"/>
          </a:p>
        </p:txBody>
      </p:sp>
      <p:pic>
        <p:nvPicPr>
          <p:cNvPr id="5" name="Picture 4"/>
          <p:cNvPicPr>
            <a:picLocks noChangeAspect="1"/>
          </p:cNvPicPr>
          <p:nvPr/>
        </p:nvPicPr>
        <p:blipFill>
          <a:blip r:embed="rId2"/>
          <a:stretch>
            <a:fillRect/>
          </a:stretch>
        </p:blipFill>
        <p:spPr>
          <a:xfrm>
            <a:off x="10230394" y="70381"/>
            <a:ext cx="1609483" cy="951058"/>
          </a:xfrm>
          <a:prstGeom prst="rect">
            <a:avLst/>
          </a:prstGeom>
        </p:spPr>
      </p:pic>
    </p:spTree>
    <p:extLst>
      <p:ext uri="{BB962C8B-B14F-4D97-AF65-F5344CB8AC3E}">
        <p14:creationId xmlns:p14="http://schemas.microsoft.com/office/powerpoint/2010/main" val="3291267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Future Perspective:</a:t>
            </a:r>
            <a:br>
              <a:rPr lang="en-US"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23582"/>
            <a:ext cx="10515600" cy="5153381"/>
          </a:xfrm>
        </p:spPr>
        <p:txBody>
          <a:bodyPr>
            <a:normAutofit fontScale="92500" lnSpcReduction="20000"/>
          </a:bodyPr>
          <a:lstStyle/>
          <a:p>
            <a:pPr marL="0" indent="0">
              <a:lnSpc>
                <a:spcPct val="110000"/>
              </a:lnSpc>
              <a:buNone/>
            </a:pPr>
            <a:r>
              <a:rPr lang="en-US" sz="2200" dirty="0">
                <a:latin typeface="Times New Roman" panose="02020603050405020304" pitchFamily="18" charset="0"/>
                <a:cs typeface="Times New Roman" panose="02020603050405020304" pitchFamily="18" charset="0"/>
              </a:rPr>
              <a:t>This plant extract has shown some improvement in bronchial asthma, </a:t>
            </a:r>
            <a:r>
              <a:rPr lang="en-US" sz="2200" dirty="0" err="1">
                <a:latin typeface="Times New Roman" panose="02020603050405020304" pitchFamily="18" charset="0"/>
                <a:cs typeface="Times New Roman" panose="02020603050405020304" pitchFamily="18" charset="0"/>
              </a:rPr>
              <a:t>tumour</a:t>
            </a:r>
            <a:r>
              <a:rPr lang="en-US" sz="2200" dirty="0">
                <a:latin typeface="Times New Roman" panose="02020603050405020304" pitchFamily="18" charset="0"/>
                <a:cs typeface="Times New Roman" panose="02020603050405020304" pitchFamily="18" charset="0"/>
              </a:rPr>
              <a:t> control, and allergy. It has also demonstrated anti-inflammatory, anticancer and antimicrobial properties and is   being extensively researched for use in medicaments which aim at treating asthma, cancer and allergy among other disorders. People are looking for better alternatives and demand for natural ingredients is growing. Black turmeric can also be frequently used in food and in cosmetics as well as in the textile industries. For instance, due to its purifying properties, it can serve as a natural dye and preservative to suit the surge in demand for environmentally friendly products. With the growing commercialization of black turmeric, there is need to maintain scientific practices so as to enhance yields and preserve this endangered species. Though still under laboratory evaluation, tissue culture among other techniques can help develop black turmeric at a large scale in a sustainable way. Areas such as India, black turmeric can be regarded culturally important and stand economic benefits for farmers as well. Increased market participation and better farming practices may facilitate better opportunities in livelihoods especially in the rural setups.</a:t>
            </a:r>
          </a:p>
          <a:p>
            <a:pPr marL="0" indent="0">
              <a:lnSpc>
                <a:spcPct val="110000"/>
              </a:lnSpc>
              <a:buNone/>
            </a:pP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marL="0" indent="0">
              <a:buNone/>
            </a:pPr>
            <a:br>
              <a:rPr lang="en-US" dirty="0"/>
            </a:br>
            <a:endParaRPr lang="en-IN" dirty="0"/>
          </a:p>
        </p:txBody>
      </p:sp>
      <p:sp>
        <p:nvSpPr>
          <p:cNvPr id="4" name="Slide Number Placeholder 3"/>
          <p:cNvSpPr>
            <a:spLocks noGrp="1"/>
          </p:cNvSpPr>
          <p:nvPr>
            <p:ph type="sldNum" sz="quarter" idx="12"/>
          </p:nvPr>
        </p:nvSpPr>
        <p:spPr/>
        <p:txBody>
          <a:bodyPr/>
          <a:lstStyle/>
          <a:p>
            <a:fld id="{D67525DC-D62A-4B85-8352-F58DF35C3A19}" type="slidenum">
              <a:rPr lang="en-IN" smtClean="0"/>
              <a:t>19</a:t>
            </a:fld>
            <a:endParaRPr lang="en-IN"/>
          </a:p>
        </p:txBody>
      </p:sp>
      <p:pic>
        <p:nvPicPr>
          <p:cNvPr id="5" name="Picture 4"/>
          <p:cNvPicPr>
            <a:picLocks noChangeAspect="1"/>
          </p:cNvPicPr>
          <p:nvPr/>
        </p:nvPicPr>
        <p:blipFill>
          <a:blip r:embed="rId2"/>
          <a:stretch>
            <a:fillRect/>
          </a:stretch>
        </p:blipFill>
        <p:spPr>
          <a:xfrm>
            <a:off x="10230394" y="70381"/>
            <a:ext cx="1609483" cy="951058"/>
          </a:xfrm>
          <a:prstGeom prst="rect">
            <a:avLst/>
          </a:prstGeom>
        </p:spPr>
      </p:pic>
    </p:spTree>
    <p:extLst>
      <p:ext uri="{BB962C8B-B14F-4D97-AF65-F5344CB8AC3E}">
        <p14:creationId xmlns:p14="http://schemas.microsoft.com/office/powerpoint/2010/main" val="40404583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marL="457200" indent="-457200">
              <a:buFont typeface="Arial" panose="020B0604020202020204" pitchFamily="34" charset="0"/>
              <a:buChar char="•"/>
            </a:pPr>
            <a:r>
              <a:rPr lang="en-US" sz="3200" dirty="0">
                <a:solidFill>
                  <a:srgbClr val="C00000"/>
                </a:solidFill>
                <a:latin typeface="Times New Roman" panose="02020603050405020304" pitchFamily="18" charset="0"/>
                <a:cs typeface="Times New Roman" panose="02020603050405020304" pitchFamily="18" charset="0"/>
              </a:rPr>
              <a:t>Introduction </a:t>
            </a:r>
            <a:r>
              <a:rPr lang="en-US" sz="2000" dirty="0">
                <a:solidFill>
                  <a:srgbClr val="C00000"/>
                </a:solidFill>
                <a:latin typeface="Times New Roman" panose="02020603050405020304" pitchFamily="18" charset="0"/>
                <a:cs typeface="Times New Roman" panose="02020603050405020304" pitchFamily="18" charset="0"/>
              </a:rPr>
              <a:t>:</a:t>
            </a:r>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2594"/>
            <a:ext cx="10515600" cy="5014369"/>
          </a:xfrm>
        </p:spPr>
        <p:txBody>
          <a:bodyPr>
            <a:noAutofit/>
          </a:bodyPr>
          <a:lstStyle/>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Plants and the parts of the plants are the main source of the Natural drug products. Since ancient times plants have been used for medicinal purposes.  According to the World Health Organization (WHO), over 80% of the world's population uses herbal and natural products as medicinal treatment.[1]  </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Similarly, Black turmeric (</a:t>
            </a:r>
            <a:r>
              <a:rPr lang="en-US" sz="2000" i="1" dirty="0">
                <a:latin typeface="Times New Roman" panose="02020603050405020304" pitchFamily="18" charset="0"/>
                <a:cs typeface="Times New Roman" panose="02020603050405020304" pitchFamily="18" charset="0"/>
              </a:rPr>
              <a:t>Curcuma </a:t>
            </a:r>
            <a:r>
              <a:rPr lang="en-US" sz="2000" i="1" dirty="0" err="1">
                <a:latin typeface="Times New Roman" panose="02020603050405020304" pitchFamily="18" charset="0"/>
                <a:cs typeface="Times New Roman" panose="02020603050405020304" pitchFamily="18" charset="0"/>
              </a:rPr>
              <a:t>caesia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Roxb</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a critical medicinal plant belonging to the family </a:t>
            </a:r>
            <a:r>
              <a:rPr lang="en-US" sz="2000" i="1" dirty="0" err="1">
                <a:latin typeface="Times New Roman" panose="02020603050405020304" pitchFamily="18" charset="0"/>
                <a:cs typeface="Times New Roman" panose="02020603050405020304" pitchFamily="18" charset="0"/>
              </a:rPr>
              <a:t>Zingiberaceae</a:t>
            </a:r>
            <a:r>
              <a:rPr lang="en-US" sz="2000" dirty="0">
                <a:latin typeface="Times New Roman" panose="02020603050405020304" pitchFamily="18" charset="0"/>
                <a:cs typeface="Times New Roman" panose="02020603050405020304" pitchFamily="18" charset="0"/>
              </a:rPr>
              <a:t>. The rhizome of black turmeric has very high economic importance because it is very useful in treating several diseases like epilepsy, leprosy, bronchitis, asthma, piles, cancer, fever, wound, impotence, fertility, toothache, vomiting, inflammation .[2,3]</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It is aromatic in nature, the rhizome is blackish-blue internally and it has a bitter taste, and pleasant odor and rhizome is very auspicious spiritually in various regions of India.[4] </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plants originate from India and south-east Asia. It is widely distributed all over India.[5]</a:t>
            </a:r>
            <a:endParaRPr lang="en-US" sz="2000" b="0" dirty="0">
              <a:effectLst/>
              <a:latin typeface="Times New Roman" panose="02020603050405020304" pitchFamily="18" charset="0"/>
              <a:cs typeface="Times New Roman" panose="02020603050405020304" pitchFamily="18" charset="0"/>
            </a:endParaRPr>
          </a:p>
          <a:p>
            <a:pPr marL="0" indent="0">
              <a:buNone/>
            </a:pPr>
            <a:br>
              <a:rPr lang="en-US" sz="2200" dirty="0"/>
            </a:br>
            <a:endParaRPr lang="en-IN" sz="22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2" y="209958"/>
            <a:ext cx="1606730" cy="952636"/>
          </a:xfrm>
          <a:prstGeom prst="rect">
            <a:avLst/>
          </a:prstGeom>
        </p:spPr>
      </p:pic>
      <p:sp>
        <p:nvSpPr>
          <p:cNvPr id="5" name="Slide Number Placeholder 4"/>
          <p:cNvSpPr>
            <a:spLocks noGrp="1"/>
          </p:cNvSpPr>
          <p:nvPr>
            <p:ph type="sldNum" sz="quarter" idx="12"/>
          </p:nvPr>
        </p:nvSpPr>
        <p:spPr/>
        <p:txBody>
          <a:bodyPr/>
          <a:lstStyle/>
          <a:p>
            <a:fld id="{D67525DC-D62A-4B85-8352-F58DF35C3A19}" type="slidenum">
              <a:rPr lang="en-IN" smtClean="0"/>
              <a:t>2</a:t>
            </a:fld>
            <a:endParaRPr lang="en-IN"/>
          </a:p>
        </p:txBody>
      </p:sp>
    </p:spTree>
    <p:extLst>
      <p:ext uri="{BB962C8B-B14F-4D97-AF65-F5344CB8AC3E}">
        <p14:creationId xmlns:p14="http://schemas.microsoft.com/office/powerpoint/2010/main" val="269934738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773"/>
            <a:ext cx="10392770" cy="617514"/>
          </a:xfrm>
        </p:spPr>
        <p:txBody>
          <a:bodyPr>
            <a:normAutofit/>
          </a:bodyPr>
          <a:lstStyle/>
          <a:p>
            <a:pPr marL="342900" indent="-342900">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References:</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96288"/>
            <a:ext cx="10515600" cy="5098788"/>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 Ibrahim NNA, Wan Mustapha WA, Sofian-Seng NS, Lim SJ,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Razali</a:t>
            </a:r>
            <a:r>
              <a:rPr lang="en-IN" sz="2000" dirty="0">
                <a:latin typeface="Times New Roman" panose="02020603050405020304" pitchFamily="18" charset="0"/>
                <a:cs typeface="Times New Roman" panose="02020603050405020304" pitchFamily="18" charset="0"/>
              </a:rPr>
              <a:t> NS, </a:t>
            </a:r>
            <a:r>
              <a:rPr lang="en-IN" sz="2000" dirty="0" err="1">
                <a:latin typeface="Times New Roman" panose="02020603050405020304" pitchFamily="18" charset="0"/>
                <a:cs typeface="Times New Roman" panose="02020603050405020304" pitchFamily="18" charset="0"/>
              </a:rPr>
              <a:t>Teh</a:t>
            </a:r>
            <a:r>
              <a:rPr lang="en-IN" sz="2000" dirty="0">
                <a:latin typeface="Times New Roman" panose="02020603050405020304" pitchFamily="18" charset="0"/>
                <a:cs typeface="Times New Roman" panose="02020603050405020304" pitchFamily="18" charset="0"/>
              </a:rPr>
              <a:t> AH, et al. A Comprehensive Review with Future Prospects on the Medicinal Properties and Biological Activities of </a:t>
            </a:r>
            <a:r>
              <a:rPr lang="en-IN" sz="2000" i="1" dirty="0">
                <a:latin typeface="Times New Roman" panose="02020603050405020304" pitchFamily="18" charset="0"/>
                <a:cs typeface="Times New Roman" panose="02020603050405020304" pitchFamily="18" charset="0"/>
              </a:rPr>
              <a:t>Curcuma </a:t>
            </a:r>
            <a:r>
              <a:rPr lang="en-IN" sz="2000" i="1"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Russo D, editor. </a:t>
            </a:r>
            <a:r>
              <a:rPr lang="en-IN" sz="2000" dirty="0" err="1">
                <a:latin typeface="Times New Roman" panose="02020603050405020304" pitchFamily="18" charset="0"/>
                <a:cs typeface="Times New Roman" panose="02020603050405020304" pitchFamily="18" charset="0"/>
              </a:rPr>
              <a:t>Evid</a:t>
            </a:r>
            <a:r>
              <a:rPr lang="en-IN" sz="2000" dirty="0">
                <a:latin typeface="Times New Roman" panose="02020603050405020304" pitchFamily="18" charset="0"/>
                <a:cs typeface="Times New Roman" panose="02020603050405020304" pitchFamily="18" charset="0"/>
              </a:rPr>
              <a:t> Based Complement </a:t>
            </a:r>
            <a:r>
              <a:rPr lang="en-IN" sz="2000" dirty="0" err="1">
                <a:latin typeface="Times New Roman" panose="02020603050405020304" pitchFamily="18" charset="0"/>
                <a:cs typeface="Times New Roman" panose="02020603050405020304" pitchFamily="18" charset="0"/>
              </a:rPr>
              <a:t>Alternat</a:t>
            </a:r>
            <a:r>
              <a:rPr lang="en-IN" sz="2000" dirty="0">
                <a:latin typeface="Times New Roman" panose="02020603050405020304" pitchFamily="18" charset="0"/>
                <a:cs typeface="Times New Roman" panose="02020603050405020304" pitchFamily="18" charset="0"/>
              </a:rPr>
              <a:t> Med. 2023 Jan;2023(1):7006565. </a:t>
            </a:r>
          </a:p>
          <a:p>
            <a:pPr marL="0" indent="0">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Bhupendra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Sahu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Rameshroo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Kenwat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Shashikant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Chandrakar</a:t>
            </a:r>
            <a:r>
              <a:rPr lang="en-IN" sz="2000" dirty="0">
                <a:latin typeface="Times New Roman" panose="02020603050405020304" pitchFamily="18" charset="0"/>
                <a:cs typeface="Times New Roman" panose="02020603050405020304" pitchFamily="18" charset="0"/>
              </a:rPr>
              <a:t>. Medicinal Value of Curcuma cassia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An Overview. Pharm </a:t>
            </a:r>
            <a:r>
              <a:rPr lang="en-IN" sz="2000" dirty="0" err="1">
                <a:latin typeface="Times New Roman" panose="02020603050405020304" pitchFamily="18" charset="0"/>
                <a:cs typeface="Times New Roman" panose="02020603050405020304" pitchFamily="18" charset="0"/>
              </a:rPr>
              <a:t>Biosci</a:t>
            </a:r>
            <a:r>
              <a:rPr lang="en-IN" sz="2000" dirty="0">
                <a:latin typeface="Times New Roman" panose="02020603050405020304" pitchFamily="18" charset="0"/>
                <a:cs typeface="Times New Roman" panose="02020603050405020304" pitchFamily="18" charset="0"/>
              </a:rPr>
              <a:t> J. 2016 Dec 22;69–74. </a:t>
            </a:r>
          </a:p>
          <a:p>
            <a:pPr marL="0" indent="0">
              <a:buNone/>
            </a:pPr>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Khare</a:t>
            </a:r>
            <a:r>
              <a:rPr lang="en-IN" sz="2000" dirty="0">
                <a:latin typeface="Times New Roman" panose="02020603050405020304" pitchFamily="18" charset="0"/>
                <a:cs typeface="Times New Roman" panose="02020603050405020304" pitchFamily="18" charset="0"/>
              </a:rPr>
              <a:t> S.P. Indian medicinal plants: an illustrated dictionary. Springer Science &amp; Business Media. 2008. </a:t>
            </a:r>
          </a:p>
          <a:p>
            <a:pPr marL="0" indent="0">
              <a:buNone/>
            </a:pP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Venugopal</a:t>
            </a:r>
            <a:r>
              <a:rPr lang="en-IN" sz="2000" dirty="0">
                <a:latin typeface="Times New Roman" panose="02020603050405020304" pitchFamily="18" charset="0"/>
                <a:cs typeface="Times New Roman" panose="02020603050405020304" pitchFamily="18" charset="0"/>
              </a:rPr>
              <a:t> A. MEDICINAL PROPERTIES OF BLACK TURMERIC: A REVIEW. 2017;4(3). </a:t>
            </a:r>
          </a:p>
          <a:p>
            <a:pPr marL="0" indent="0">
              <a:buNone/>
            </a:pPr>
            <a:r>
              <a:rPr lang="en-IN" sz="2000" dirty="0">
                <a:latin typeface="Times New Roman" panose="02020603050405020304" pitchFamily="18" charset="0"/>
                <a:cs typeface="Times New Roman" panose="02020603050405020304" pitchFamily="18" charset="0"/>
              </a:rPr>
              <a:t>5. Sharma DA, Singh DJ, Sharma MS, Kumar MA, Singh MD. TREASURE OF MEDICINAL VALUE- BLACK TURMERIC. Des Eng. 2021;(8). </a:t>
            </a:r>
          </a:p>
          <a:p>
            <a:pPr marL="0" indent="0">
              <a:buNone/>
            </a:pPr>
            <a:r>
              <a:rPr lang="en-IN" sz="2000" dirty="0"/>
              <a:t>6. </a:t>
            </a:r>
            <a:r>
              <a:rPr lang="en-IN" sz="2000" dirty="0" err="1">
                <a:latin typeface="Times New Roman" panose="02020603050405020304" pitchFamily="18" charset="0"/>
                <a:cs typeface="Times New Roman" panose="02020603050405020304" pitchFamily="18" charset="0"/>
              </a:rPr>
              <a:t>Violina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Kalita</a:t>
            </a:r>
            <a:r>
              <a:rPr lang="en-IN" sz="2000" dirty="0">
                <a:latin typeface="Times New Roman" panose="02020603050405020304" pitchFamily="18" charset="0"/>
                <a:cs typeface="Times New Roman" panose="02020603050405020304" pitchFamily="18" charset="0"/>
              </a:rPr>
              <a:t> PP, </a:t>
            </a:r>
            <a:r>
              <a:rPr lang="en-IN" sz="2000" dirty="0" err="1">
                <a:latin typeface="Times New Roman" panose="02020603050405020304" pitchFamily="18" charset="0"/>
                <a:cs typeface="Times New Roman" panose="02020603050405020304" pitchFamily="18" charset="0"/>
              </a:rPr>
              <a:t>Purbajit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Chetia</a:t>
            </a:r>
            <a:r>
              <a:rPr lang="en-IN" sz="2000" dirty="0">
                <a:latin typeface="Times New Roman" panose="02020603050405020304" pitchFamily="18" charset="0"/>
                <a:cs typeface="Times New Roman" panose="02020603050405020304" pitchFamily="18" charset="0"/>
              </a:rPr>
              <a:t>. A Review on </a:t>
            </a:r>
            <a:r>
              <a:rPr lang="en-IN" sz="2000" dirty="0" err="1">
                <a:latin typeface="Times New Roman" panose="02020603050405020304" pitchFamily="18" charset="0"/>
                <a:cs typeface="Times New Roman" panose="02020603050405020304" pitchFamily="18" charset="0"/>
              </a:rPr>
              <a:t>Phramacological</a:t>
            </a:r>
            <a:r>
              <a:rPr lang="en-IN" sz="2000" dirty="0">
                <a:latin typeface="Times New Roman" panose="02020603050405020304" pitchFamily="18" charset="0"/>
                <a:cs typeface="Times New Roman" panose="02020603050405020304" pitchFamily="18" charset="0"/>
              </a:rPr>
              <a:t> Properties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J Pharm </a:t>
            </a:r>
            <a:r>
              <a:rPr lang="en-IN" sz="2000" dirty="0" err="1">
                <a:latin typeface="Times New Roman" panose="02020603050405020304" pitchFamily="18" charset="0"/>
                <a:cs typeface="Times New Roman" panose="02020603050405020304" pitchFamily="18" charset="0"/>
              </a:rPr>
              <a:t>Pharm</a:t>
            </a:r>
            <a:r>
              <a:rPr lang="en-IN" sz="2000" dirty="0">
                <a:latin typeface="Times New Roman" panose="02020603050405020304" pitchFamily="18" charset="0"/>
                <a:cs typeface="Times New Roman" panose="02020603050405020304" pitchFamily="18" charset="0"/>
              </a:rPr>
              <a:t> Res. 2018 Mar;11(4).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67525DC-D62A-4B85-8352-F58DF35C3A19}" type="slidenum">
              <a:rPr lang="en-IN" smtClean="0"/>
              <a:t>20</a:t>
            </a:fld>
            <a:endParaRPr lang="en-IN"/>
          </a:p>
        </p:txBody>
      </p:sp>
      <p:pic>
        <p:nvPicPr>
          <p:cNvPr id="5" name="Picture 4"/>
          <p:cNvPicPr>
            <a:picLocks noChangeAspect="1"/>
          </p:cNvPicPr>
          <p:nvPr/>
        </p:nvPicPr>
        <p:blipFill>
          <a:blip r:embed="rId2"/>
          <a:stretch>
            <a:fillRect/>
          </a:stretch>
        </p:blipFill>
        <p:spPr>
          <a:xfrm>
            <a:off x="10230394" y="70381"/>
            <a:ext cx="1609483" cy="951058"/>
          </a:xfrm>
          <a:prstGeom prst="rect">
            <a:avLst/>
          </a:prstGeom>
        </p:spPr>
      </p:pic>
    </p:spTree>
    <p:extLst>
      <p:ext uri="{BB962C8B-B14F-4D97-AF65-F5344CB8AC3E}">
        <p14:creationId xmlns:p14="http://schemas.microsoft.com/office/powerpoint/2010/main" val="195353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015621" y="354344"/>
            <a:ext cx="10515600" cy="5883275"/>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7.Baghel R, Sharma K, </a:t>
            </a:r>
            <a:r>
              <a:rPr lang="en-IN" sz="2000" dirty="0" err="1">
                <a:latin typeface="Times New Roman" panose="02020603050405020304" pitchFamily="18" charset="0"/>
                <a:cs typeface="Times New Roman" panose="02020603050405020304" pitchFamily="18" charset="0"/>
              </a:rPr>
              <a:t>Sikarwar</a:t>
            </a:r>
            <a:r>
              <a:rPr lang="en-IN" sz="2000" dirty="0">
                <a:latin typeface="Times New Roman" panose="02020603050405020304" pitchFamily="18" charset="0"/>
                <a:cs typeface="Times New Roman" panose="02020603050405020304" pitchFamily="18" charset="0"/>
              </a:rPr>
              <a:t> I. Pharmacological activities of </a:t>
            </a:r>
            <a:r>
              <a:rPr lang="en-IN" sz="2000" i="1" dirty="0">
                <a:latin typeface="Times New Roman" panose="02020603050405020304" pitchFamily="18" charset="0"/>
                <a:cs typeface="Times New Roman" panose="02020603050405020304" pitchFamily="18" charset="0"/>
              </a:rPr>
              <a:t>Curcuma </a:t>
            </a:r>
            <a:r>
              <a:rPr lang="en-IN" sz="2000" i="1"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J Green Pharm. 2013;7(1):1. </a:t>
            </a:r>
          </a:p>
          <a:p>
            <a:pPr marL="0" indent="0">
              <a:buNone/>
            </a:pPr>
            <a:r>
              <a:rPr lang="en-IN" sz="2000" dirty="0">
                <a:latin typeface="Times New Roman" panose="02020603050405020304" pitchFamily="18" charset="0"/>
                <a:cs typeface="Times New Roman" panose="02020603050405020304" pitchFamily="18" charset="0"/>
              </a:rPr>
              <a:t>8. Borah A, Kumar D, Paw M, Begum T, Lal M. A review on ethnobotany and promising pharmacological aspects of an endangered medicinal plant,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Turk J Bot. 2020 Apr 6;44(3):205–13. </a:t>
            </a:r>
          </a:p>
          <a:p>
            <a:pPr marL="0" indent="0">
              <a:buNone/>
            </a:pPr>
            <a:r>
              <a:rPr lang="en-IN" sz="2000" dirty="0">
                <a:latin typeface="Times New Roman" panose="02020603050405020304" pitchFamily="18" charset="0"/>
                <a:cs typeface="Times New Roman" panose="02020603050405020304" pitchFamily="18" charset="0"/>
              </a:rPr>
              <a:t>9. </a:t>
            </a:r>
            <a:r>
              <a:rPr lang="en-IN" sz="2000" dirty="0" err="1">
                <a:latin typeface="Times New Roman" panose="02020603050405020304" pitchFamily="18" charset="0"/>
                <a:cs typeface="Times New Roman" panose="02020603050405020304" pitchFamily="18" charset="0"/>
              </a:rPr>
              <a:t>Paliwal</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Pancholi</a:t>
            </a:r>
            <a:r>
              <a:rPr lang="en-IN" sz="2000" dirty="0">
                <a:latin typeface="Times New Roman" panose="02020603050405020304" pitchFamily="18" charset="0"/>
                <a:cs typeface="Times New Roman" panose="02020603050405020304" pitchFamily="18" charset="0"/>
              </a:rPr>
              <a:t> S, Patel R. </a:t>
            </a:r>
            <a:r>
              <a:rPr lang="en-IN" sz="2000" dirty="0" err="1">
                <a:latin typeface="Times New Roman" panose="02020603050405020304" pitchFamily="18" charset="0"/>
                <a:cs typeface="Times New Roman" panose="02020603050405020304" pitchFamily="18" charset="0"/>
              </a:rPr>
              <a:t>Pharmacognostic</a:t>
            </a:r>
            <a:r>
              <a:rPr lang="en-IN" sz="2000" dirty="0">
                <a:latin typeface="Times New Roman" panose="02020603050405020304" pitchFamily="18" charset="0"/>
                <a:cs typeface="Times New Roman" panose="02020603050405020304" pitchFamily="18" charset="0"/>
              </a:rPr>
              <a:t> parameters for evaluation of the rhizomes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Adv</a:t>
            </a:r>
            <a:r>
              <a:rPr lang="en-IN" sz="2000" dirty="0">
                <a:latin typeface="Times New Roman" panose="02020603050405020304" pitchFamily="18" charset="0"/>
                <a:cs typeface="Times New Roman" panose="02020603050405020304" pitchFamily="18" charset="0"/>
              </a:rPr>
              <a:t> Pharm </a:t>
            </a:r>
            <a:r>
              <a:rPr lang="en-IN" sz="2000" dirty="0" err="1">
                <a:latin typeface="Times New Roman" panose="02020603050405020304" pitchFamily="18" charset="0"/>
                <a:cs typeface="Times New Roman" panose="02020603050405020304" pitchFamily="18" charset="0"/>
              </a:rPr>
              <a:t>Technol</a:t>
            </a:r>
            <a:r>
              <a:rPr lang="en-IN" sz="2000" dirty="0">
                <a:latin typeface="Times New Roman" panose="02020603050405020304" pitchFamily="18" charset="0"/>
                <a:cs typeface="Times New Roman" panose="02020603050405020304" pitchFamily="18" charset="0"/>
              </a:rPr>
              <a:t> Res. 2011;2(1):56. </a:t>
            </a:r>
          </a:p>
          <a:p>
            <a:pPr marL="0" indent="0">
              <a:buNone/>
            </a:pPr>
            <a:r>
              <a:rPr lang="en-IN" sz="2000" dirty="0">
                <a:latin typeface="Times New Roman" panose="02020603050405020304" pitchFamily="18" charset="0"/>
                <a:cs typeface="Times New Roman" panose="02020603050405020304" pitchFamily="18" charset="0"/>
              </a:rPr>
              <a:t>10. </a:t>
            </a:r>
            <a:r>
              <a:rPr lang="en-IN" sz="2000" dirty="0" err="1">
                <a:latin typeface="Times New Roman" panose="02020603050405020304" pitchFamily="18" charset="0"/>
                <a:cs typeface="Times New Roman" panose="02020603050405020304" pitchFamily="18" charset="0"/>
              </a:rPr>
              <a:t>Donipati</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Sreeramulu</a:t>
            </a:r>
            <a:r>
              <a:rPr lang="en-IN" sz="2000" dirty="0">
                <a:latin typeface="Times New Roman" panose="02020603050405020304" pitchFamily="18" charset="0"/>
                <a:cs typeface="Times New Roman" panose="02020603050405020304" pitchFamily="18" charset="0"/>
              </a:rPr>
              <a:t> SH. Preliminary Phytochemical Screening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2015; </a:t>
            </a:r>
          </a:p>
          <a:p>
            <a:pPr marL="0" indent="0">
              <a:buNone/>
            </a:pPr>
            <a:r>
              <a:rPr lang="en-IN" sz="2000" dirty="0">
                <a:latin typeface="Times New Roman" panose="02020603050405020304" pitchFamily="18" charset="0"/>
                <a:cs typeface="Times New Roman" panose="02020603050405020304" pitchFamily="18" charset="0"/>
              </a:rPr>
              <a:t>11. Pandey S, Pandey S, Mishra M, Tiwari P. Morphological, phytochemical, and pharmacological investigation of Black Turmeric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2022;13(2). </a:t>
            </a:r>
          </a:p>
          <a:p>
            <a:pPr marL="0" indent="0">
              <a:buNone/>
            </a:pPr>
            <a:r>
              <a:rPr lang="en-IN" sz="2000" dirty="0">
                <a:latin typeface="Times New Roman" panose="02020603050405020304" pitchFamily="18" charset="0"/>
                <a:cs typeface="Times New Roman" panose="02020603050405020304" pitchFamily="18" charset="0"/>
              </a:rPr>
              <a:t>12. </a:t>
            </a:r>
            <a:r>
              <a:rPr lang="en-IN" sz="2000" dirty="0" err="1">
                <a:latin typeface="Times New Roman" panose="02020603050405020304" pitchFamily="18" charset="0"/>
                <a:cs typeface="Times New Roman" panose="02020603050405020304" pitchFamily="18" charset="0"/>
              </a:rPr>
              <a:t>Dosoky</a:t>
            </a:r>
            <a:r>
              <a:rPr lang="en-IN" sz="2000" dirty="0">
                <a:latin typeface="Times New Roman" panose="02020603050405020304" pitchFamily="18" charset="0"/>
                <a:cs typeface="Times New Roman" panose="02020603050405020304" pitchFamily="18" charset="0"/>
              </a:rPr>
              <a:t> NS, </a:t>
            </a:r>
            <a:r>
              <a:rPr lang="en-IN" sz="2000" dirty="0" err="1">
                <a:latin typeface="Times New Roman" panose="02020603050405020304" pitchFamily="18" charset="0"/>
                <a:cs typeface="Times New Roman" panose="02020603050405020304" pitchFamily="18" charset="0"/>
              </a:rPr>
              <a:t>Setzer</a:t>
            </a:r>
            <a:r>
              <a:rPr lang="en-IN" sz="2000" dirty="0">
                <a:latin typeface="Times New Roman" panose="02020603050405020304" pitchFamily="18" charset="0"/>
                <a:cs typeface="Times New Roman" panose="02020603050405020304" pitchFamily="18" charset="0"/>
              </a:rPr>
              <a:t> WN. Chemical Composition and Biological Activities of Essential Oils of Curcuma Species. Nutrients. 2018 Sep 1;10(9):1196. </a:t>
            </a:r>
          </a:p>
          <a:p>
            <a:pPr marL="0" indent="0">
              <a:buNone/>
            </a:pPr>
            <a:r>
              <a:rPr lang="en-IN" sz="2000" dirty="0">
                <a:latin typeface="Times New Roman" panose="02020603050405020304" pitchFamily="18" charset="0"/>
                <a:cs typeface="Times New Roman" panose="02020603050405020304" pitchFamily="18" charset="0"/>
              </a:rPr>
              <a:t>13. </a:t>
            </a:r>
            <a:r>
              <a:rPr lang="en-IN" sz="2000" dirty="0" err="1">
                <a:latin typeface="Times New Roman" panose="02020603050405020304" pitchFamily="18" charset="0"/>
                <a:cs typeface="Times New Roman" panose="02020603050405020304" pitchFamily="18" charset="0"/>
              </a:rPr>
              <a:t>Behura</a:t>
            </a:r>
            <a:r>
              <a:rPr lang="en-IN" sz="2000" dirty="0">
                <a:latin typeface="Times New Roman" panose="02020603050405020304" pitchFamily="18" charset="0"/>
                <a:cs typeface="Times New Roman" panose="02020603050405020304" pitchFamily="18" charset="0"/>
              </a:rPr>
              <a:t> S, Srivastava VK. Essential Oils of Leaves of </a:t>
            </a:r>
            <a:r>
              <a:rPr lang="en-IN" sz="2000" i="1" dirty="0">
                <a:latin typeface="Times New Roman" panose="02020603050405020304" pitchFamily="18" charset="0"/>
                <a:cs typeface="Times New Roman" panose="02020603050405020304" pitchFamily="18" charset="0"/>
              </a:rPr>
              <a:t>Curcuma</a:t>
            </a:r>
            <a:r>
              <a:rPr lang="en-IN" sz="2000" dirty="0">
                <a:latin typeface="Times New Roman" panose="02020603050405020304" pitchFamily="18" charset="0"/>
                <a:cs typeface="Times New Roman" panose="02020603050405020304" pitchFamily="18" charset="0"/>
              </a:rPr>
              <a:t> Species. J </a:t>
            </a:r>
            <a:r>
              <a:rPr lang="en-IN" sz="2000" dirty="0" err="1">
                <a:latin typeface="Times New Roman" panose="02020603050405020304" pitchFamily="18" charset="0"/>
                <a:cs typeface="Times New Roman" panose="02020603050405020304" pitchFamily="18" charset="0"/>
              </a:rPr>
              <a:t>Essent</a:t>
            </a:r>
            <a:r>
              <a:rPr lang="en-IN" sz="2000" dirty="0">
                <a:latin typeface="Times New Roman" panose="02020603050405020304" pitchFamily="18" charset="0"/>
                <a:cs typeface="Times New Roman" panose="02020603050405020304" pitchFamily="18" charset="0"/>
              </a:rPr>
              <a:t> Oil Res. 2004 Mar;16(2):109–10</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p:cNvSpPr>
            <a:spLocks noGrp="1"/>
          </p:cNvSpPr>
          <p:nvPr>
            <p:ph type="sldNum" sz="quarter" idx="12"/>
          </p:nvPr>
        </p:nvSpPr>
        <p:spPr/>
        <p:txBody>
          <a:bodyPr/>
          <a:lstStyle/>
          <a:p>
            <a:fld id="{D67525DC-D62A-4B85-8352-F58DF35C3A19}" type="slidenum">
              <a:rPr lang="en-IN" smtClean="0"/>
              <a:t>21</a:t>
            </a:fld>
            <a:endParaRPr lang="en-IN"/>
          </a:p>
        </p:txBody>
      </p:sp>
      <p:pic>
        <p:nvPicPr>
          <p:cNvPr id="4" name="Picture 3"/>
          <p:cNvPicPr>
            <a:picLocks noChangeAspect="1"/>
          </p:cNvPicPr>
          <p:nvPr/>
        </p:nvPicPr>
        <p:blipFill>
          <a:blip r:embed="rId2"/>
          <a:stretch>
            <a:fillRect/>
          </a:stretch>
        </p:blipFill>
        <p:spPr>
          <a:xfrm>
            <a:off x="10256520" y="-121185"/>
            <a:ext cx="1609483" cy="951058"/>
          </a:xfrm>
          <a:prstGeom prst="rect">
            <a:avLst/>
          </a:prstGeom>
        </p:spPr>
      </p:pic>
    </p:spTree>
    <p:extLst>
      <p:ext uri="{BB962C8B-B14F-4D97-AF65-F5344CB8AC3E}">
        <p14:creationId xmlns:p14="http://schemas.microsoft.com/office/powerpoint/2010/main" val="3805878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7525DC-D62A-4B85-8352-F58DF35C3A19}" type="slidenum">
              <a:rPr lang="en-IN" smtClean="0"/>
              <a:t>22</a:t>
            </a:fld>
            <a:endParaRPr lang="en-IN"/>
          </a:p>
        </p:txBody>
      </p:sp>
      <p:sp>
        <p:nvSpPr>
          <p:cNvPr id="6" name="Title 1"/>
          <p:cNvSpPr>
            <a:spLocks noGrp="1"/>
          </p:cNvSpPr>
          <p:nvPr>
            <p:ph idx="1"/>
          </p:nvPr>
        </p:nvSpPr>
        <p:spPr>
          <a:xfrm>
            <a:off x="838200" y="274638"/>
            <a:ext cx="10515600" cy="5902325"/>
          </a:xfrm>
        </p:spPr>
        <p:txBody>
          <a:bodyPr>
            <a:normAutofit fontScale="85000" lnSpcReduction="20000"/>
          </a:bodyPr>
          <a:lstStyle/>
          <a:p>
            <a:endParaRPr lang="en-IN" sz="20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13</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Behura</a:t>
            </a:r>
            <a:r>
              <a:rPr lang="en-IN" sz="2400" dirty="0">
                <a:latin typeface="Times New Roman" panose="02020603050405020304" pitchFamily="18" charset="0"/>
                <a:cs typeface="Times New Roman" panose="02020603050405020304" pitchFamily="18" charset="0"/>
              </a:rPr>
              <a:t> S, Srivastava VK. Essential Oils of Leaves of </a:t>
            </a:r>
            <a:r>
              <a:rPr lang="en-IN" sz="2400" i="1" dirty="0">
                <a:latin typeface="Times New Roman" panose="02020603050405020304" pitchFamily="18" charset="0"/>
                <a:cs typeface="Times New Roman" panose="02020603050405020304" pitchFamily="18" charset="0"/>
              </a:rPr>
              <a:t>Curcuma</a:t>
            </a:r>
            <a:r>
              <a:rPr lang="en-IN" sz="2400" dirty="0">
                <a:latin typeface="Times New Roman" panose="02020603050405020304" pitchFamily="18" charset="0"/>
                <a:cs typeface="Times New Roman" panose="02020603050405020304" pitchFamily="18" charset="0"/>
              </a:rPr>
              <a:t> Species. J </a:t>
            </a:r>
            <a:r>
              <a:rPr lang="en-IN" sz="2400" dirty="0" err="1">
                <a:latin typeface="Times New Roman" panose="02020603050405020304" pitchFamily="18" charset="0"/>
                <a:cs typeface="Times New Roman" panose="02020603050405020304" pitchFamily="18" charset="0"/>
              </a:rPr>
              <a:t>Essent</a:t>
            </a:r>
            <a:r>
              <a:rPr lang="en-IN" sz="2400" dirty="0">
                <a:latin typeface="Times New Roman" panose="02020603050405020304" pitchFamily="18" charset="0"/>
                <a:cs typeface="Times New Roman" panose="02020603050405020304" pitchFamily="18" charset="0"/>
              </a:rPr>
              <a:t> Oil Res. 2004  Res.2004Mar;16(2):109–10. </a:t>
            </a:r>
          </a:p>
          <a:p>
            <a:pPr marL="0" indent="0">
              <a:buNone/>
            </a:pPr>
            <a:r>
              <a:rPr lang="en-IN" sz="2400" dirty="0">
                <a:latin typeface="Times New Roman" panose="02020603050405020304" pitchFamily="18" charset="0"/>
                <a:cs typeface="Times New Roman" panose="02020603050405020304" pitchFamily="18" charset="0"/>
              </a:rPr>
              <a:t>14. Das, S., </a:t>
            </a:r>
            <a:r>
              <a:rPr lang="en-IN" sz="2400" dirty="0" err="1">
                <a:latin typeface="Times New Roman" panose="02020603050405020304" pitchFamily="18" charset="0"/>
                <a:cs typeface="Times New Roman" panose="02020603050405020304" pitchFamily="18" charset="0"/>
              </a:rPr>
              <a:t>Mondal</a:t>
            </a:r>
            <a:r>
              <a:rPr lang="en-IN" sz="2400" dirty="0">
                <a:latin typeface="Times New Roman" panose="02020603050405020304" pitchFamily="18" charset="0"/>
                <a:cs typeface="Times New Roman" panose="02020603050405020304" pitchFamily="18" charset="0"/>
              </a:rPr>
              <a:t>, P., &amp; Zaman, Md. K. (2013). CURCUMA CAESIA ROXB. AND IT’S MEDICINAL USES: A REVIEW. </a:t>
            </a:r>
            <a:r>
              <a:rPr lang="en-IN" sz="2400" i="1" dirty="0">
                <a:latin typeface="Times New Roman" panose="02020603050405020304" pitchFamily="18" charset="0"/>
                <a:cs typeface="Times New Roman" panose="02020603050405020304" pitchFamily="18" charset="0"/>
              </a:rPr>
              <a:t>International Journal of Research in Pharmacy and Chemistry</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370–371</a:t>
            </a:r>
          </a:p>
          <a:p>
            <a:pPr marL="0" indent="0">
              <a:buNone/>
            </a:pPr>
            <a:r>
              <a:rPr lang="en-IN" sz="2400" dirty="0">
                <a:latin typeface="Times New Roman" panose="02020603050405020304" pitchFamily="18" charset="0"/>
                <a:cs typeface="Times New Roman" panose="02020603050405020304" pitchFamily="18" charset="0"/>
              </a:rPr>
              <a:t>15. </a:t>
            </a:r>
            <a:r>
              <a:rPr lang="en-IN" sz="2400" dirty="0" err="1">
                <a:latin typeface="Times New Roman" panose="02020603050405020304" pitchFamily="18" charset="0"/>
                <a:cs typeface="Times New Roman" panose="02020603050405020304" pitchFamily="18" charset="0"/>
              </a:rPr>
              <a:t>Mahanta</a:t>
            </a:r>
            <a:r>
              <a:rPr lang="en-IN" sz="2400" dirty="0">
                <a:latin typeface="Times New Roman" panose="02020603050405020304" pitchFamily="18" charset="0"/>
                <a:cs typeface="Times New Roman" panose="02020603050405020304" pitchFamily="18" charset="0"/>
              </a:rPr>
              <a:t> BP, </a:t>
            </a:r>
            <a:r>
              <a:rPr lang="en-IN" sz="2400" dirty="0" err="1">
                <a:latin typeface="Times New Roman" panose="02020603050405020304" pitchFamily="18" charset="0"/>
                <a:cs typeface="Times New Roman" panose="02020603050405020304" pitchFamily="18" charset="0"/>
              </a:rPr>
              <a:t>Kemprai</a:t>
            </a:r>
            <a:r>
              <a:rPr lang="en-IN" sz="2400" dirty="0">
                <a:latin typeface="Times New Roman" panose="02020603050405020304" pitchFamily="18" charset="0"/>
                <a:cs typeface="Times New Roman" panose="02020603050405020304" pitchFamily="18" charset="0"/>
              </a:rPr>
              <a:t> P, Bora PK, Lal M, </a:t>
            </a:r>
            <a:r>
              <a:rPr lang="en-IN" sz="2400" dirty="0" err="1">
                <a:latin typeface="Times New Roman" panose="02020603050405020304" pitchFamily="18" charset="0"/>
                <a:cs typeface="Times New Roman" panose="02020603050405020304" pitchFamily="18" charset="0"/>
              </a:rPr>
              <a:t>Haldar</a:t>
            </a:r>
            <a:r>
              <a:rPr lang="en-IN" sz="2400" dirty="0">
                <a:latin typeface="Times New Roman" panose="02020603050405020304" pitchFamily="18" charset="0"/>
                <a:cs typeface="Times New Roman" panose="02020603050405020304" pitchFamily="18" charset="0"/>
              </a:rPr>
              <a:t> S. Phytotoxic essential oil from black turmeric (Curcuma </a:t>
            </a:r>
            <a:r>
              <a:rPr lang="en-IN" sz="2400" dirty="0" err="1">
                <a:latin typeface="Times New Roman" panose="02020603050405020304" pitchFamily="18" charset="0"/>
                <a:cs typeface="Times New Roman" panose="02020603050405020304" pitchFamily="18" charset="0"/>
              </a:rPr>
              <a:t>caesia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Roxb</a:t>
            </a:r>
            <a:r>
              <a:rPr lang="en-IN" sz="2400" dirty="0">
                <a:latin typeface="Times New Roman" panose="02020603050405020304" pitchFamily="18" charset="0"/>
                <a:cs typeface="Times New Roman" panose="02020603050405020304" pitchFamily="18" charset="0"/>
              </a:rPr>
              <a:t>.) rhizome: Screening, efficacy, chemical basis, uptake and mode of transport. </a:t>
            </a:r>
            <a:r>
              <a:rPr lang="en-IN" sz="2400" dirty="0" err="1">
                <a:latin typeface="Times New Roman" panose="02020603050405020304" pitchFamily="18" charset="0"/>
                <a:cs typeface="Times New Roman" panose="02020603050405020304" pitchFamily="18" charset="0"/>
              </a:rPr>
              <a:t>Ind</a:t>
            </a:r>
            <a:r>
              <a:rPr lang="en-IN" sz="2400" dirty="0">
                <a:latin typeface="Times New Roman" panose="02020603050405020304" pitchFamily="18" charset="0"/>
                <a:cs typeface="Times New Roman" panose="02020603050405020304" pitchFamily="18" charset="0"/>
              </a:rPr>
              <a:t> Crops Prod. 2022 Jun;180:114788. </a:t>
            </a:r>
          </a:p>
          <a:p>
            <a:pPr marL="0" indent="0">
              <a:buNone/>
            </a:pPr>
            <a:r>
              <a:rPr lang="en-IN" sz="2400" dirty="0">
                <a:latin typeface="Times New Roman" panose="02020603050405020304" pitchFamily="18" charset="0"/>
                <a:cs typeface="Times New Roman" panose="02020603050405020304" pitchFamily="18" charset="0"/>
              </a:rPr>
              <a:t>16. </a:t>
            </a:r>
            <a:r>
              <a:rPr lang="en-IN" sz="2400" dirty="0" err="1">
                <a:latin typeface="Times New Roman" panose="02020603050405020304" pitchFamily="18" charset="0"/>
                <a:cs typeface="Times New Roman" panose="02020603050405020304" pitchFamily="18" charset="0"/>
              </a:rPr>
              <a:t>Sawant</a:t>
            </a:r>
            <a:r>
              <a:rPr lang="en-IN" sz="2400" dirty="0">
                <a:latin typeface="Times New Roman" panose="02020603050405020304" pitchFamily="18" charset="0"/>
                <a:cs typeface="Times New Roman" panose="02020603050405020304" pitchFamily="18" charset="0"/>
              </a:rPr>
              <a:t> SB, </a:t>
            </a:r>
            <a:r>
              <a:rPr lang="en-IN" sz="2400" dirty="0" err="1">
                <a:latin typeface="Times New Roman" panose="02020603050405020304" pitchFamily="18" charset="0"/>
                <a:cs typeface="Times New Roman" panose="02020603050405020304" pitchFamily="18" charset="0"/>
              </a:rPr>
              <a:t>Bihani</a:t>
            </a:r>
            <a:r>
              <a:rPr lang="en-IN" sz="2400" dirty="0">
                <a:latin typeface="Times New Roman" panose="02020603050405020304" pitchFamily="18" charset="0"/>
                <a:cs typeface="Times New Roman" panose="02020603050405020304" pitchFamily="18" charset="0"/>
              </a:rPr>
              <a:t> G, </a:t>
            </a:r>
            <a:r>
              <a:rPr lang="en-IN" sz="2400" dirty="0" err="1">
                <a:latin typeface="Times New Roman" panose="02020603050405020304" pitchFamily="18" charset="0"/>
                <a:cs typeface="Times New Roman" panose="02020603050405020304" pitchFamily="18" charset="0"/>
              </a:rPr>
              <a:t>Mohod</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Bodhankar</a:t>
            </a:r>
            <a:r>
              <a:rPr lang="en-IN" sz="2400" dirty="0">
                <a:latin typeface="Times New Roman" panose="02020603050405020304" pitchFamily="18" charset="0"/>
                <a:cs typeface="Times New Roman" panose="02020603050405020304" pitchFamily="18" charset="0"/>
              </a:rPr>
              <a:t> S. EVALUATION OF ANALGESIC AND ANTI-INFLAMMATORY ACTIVITY OF METHANOLIC EXTRACT OF CURCUMA CAESIA ROXB. RHIZOMES IN LABORATORY ANIMALS. 6(2). </a:t>
            </a:r>
          </a:p>
          <a:p>
            <a:pPr marL="0" indent="0">
              <a:buNone/>
            </a:pPr>
            <a:r>
              <a:rPr lang="en-IN" sz="2400" dirty="0">
                <a:latin typeface="Times New Roman" panose="02020603050405020304" pitchFamily="18" charset="0"/>
                <a:cs typeface="Times New Roman" panose="02020603050405020304" pitchFamily="18" charset="0"/>
              </a:rPr>
              <a:t>17. </a:t>
            </a:r>
            <a:r>
              <a:rPr lang="en-IN" sz="2400" dirty="0" err="1">
                <a:latin typeface="Times New Roman" panose="02020603050405020304" pitchFamily="18" charset="0"/>
                <a:cs typeface="Times New Roman" panose="02020603050405020304" pitchFamily="18" charset="0"/>
              </a:rPr>
              <a:t>Udayani</a:t>
            </a:r>
            <a:r>
              <a:rPr lang="en-IN" sz="2400" dirty="0">
                <a:latin typeface="Times New Roman" panose="02020603050405020304" pitchFamily="18" charset="0"/>
                <a:cs typeface="Times New Roman" panose="02020603050405020304" pitchFamily="18" charset="0"/>
              </a:rPr>
              <a:t> NNW, </a:t>
            </a:r>
            <a:r>
              <a:rPr lang="en-IN" sz="2400" dirty="0" err="1">
                <a:latin typeface="Times New Roman" panose="02020603050405020304" pitchFamily="18" charset="0"/>
                <a:cs typeface="Times New Roman" panose="02020603050405020304" pitchFamily="18" charset="0"/>
              </a:rPr>
              <a:t>Nida</a:t>
            </a:r>
            <a:r>
              <a:rPr lang="en-IN" sz="2400" dirty="0">
                <a:latin typeface="Times New Roman" panose="02020603050405020304" pitchFamily="18" charset="0"/>
                <a:cs typeface="Times New Roman" panose="02020603050405020304" pitchFamily="18" charset="0"/>
              </a:rPr>
              <a:t> AY. The Anti-Inflammatory Activity Of The Black Turmeric (Curcuma </a:t>
            </a:r>
            <a:r>
              <a:rPr lang="en-IN" sz="2400" dirty="0" err="1">
                <a:latin typeface="Times New Roman" panose="02020603050405020304" pitchFamily="18" charset="0"/>
                <a:cs typeface="Times New Roman" panose="02020603050405020304" pitchFamily="18" charset="0"/>
              </a:rPr>
              <a:t>Caesia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Roxb</a:t>
            </a:r>
            <a:r>
              <a:rPr lang="en-IN" sz="2400" dirty="0">
                <a:latin typeface="Times New Roman" panose="02020603050405020304" pitchFamily="18" charset="0"/>
                <a:cs typeface="Times New Roman" panose="02020603050405020304" pitchFamily="18" charset="0"/>
              </a:rPr>
              <a:t>.) Ethanol Extract In Carrageenan Induced Male </a:t>
            </a:r>
            <a:r>
              <a:rPr lang="en-IN" sz="2400" dirty="0" err="1">
                <a:latin typeface="Times New Roman" panose="02020603050405020304" pitchFamily="18" charset="0"/>
                <a:cs typeface="Times New Roman" panose="02020603050405020304" pitchFamily="18" charset="0"/>
              </a:rPr>
              <a:t>Wistar</a:t>
            </a:r>
            <a:r>
              <a:rPr lang="en-IN" sz="2400" dirty="0">
                <a:latin typeface="Times New Roman" panose="02020603050405020304" pitchFamily="18" charset="0"/>
                <a:cs typeface="Times New Roman" panose="02020603050405020304" pitchFamily="18" charset="0"/>
              </a:rPr>
              <a:t> Stream Rats. Neuro </a:t>
            </a:r>
            <a:r>
              <a:rPr lang="en-IN" sz="2400" dirty="0" err="1">
                <a:latin typeface="Times New Roman" panose="02020603050405020304" pitchFamily="18" charset="0"/>
                <a:cs typeface="Times New Roman" panose="02020603050405020304" pitchFamily="18" charset="0"/>
              </a:rPr>
              <a:t>Quantology</a:t>
            </a:r>
            <a:r>
              <a:rPr lang="en-IN" sz="2400" dirty="0">
                <a:latin typeface="Times New Roman" panose="02020603050405020304" pitchFamily="18" charset="0"/>
                <a:cs typeface="Times New Roman" panose="02020603050405020304" pitchFamily="18" charset="0"/>
              </a:rPr>
              <a:t>. 2022;20(9). </a:t>
            </a:r>
          </a:p>
          <a:p>
            <a:pPr marL="0" indent="0">
              <a:buNone/>
            </a:pPr>
            <a:r>
              <a:rPr lang="en-IN" sz="2400" dirty="0">
                <a:latin typeface="Times New Roman" panose="02020603050405020304" pitchFamily="18" charset="0"/>
                <a:cs typeface="Times New Roman" panose="02020603050405020304" pitchFamily="18" charset="0"/>
              </a:rPr>
              <a:t>18. Borah A, Paw M, </a:t>
            </a:r>
            <a:r>
              <a:rPr lang="en-IN" sz="2400" dirty="0" err="1">
                <a:latin typeface="Times New Roman" panose="02020603050405020304" pitchFamily="18" charset="0"/>
                <a:cs typeface="Times New Roman" panose="02020603050405020304" pitchFamily="18" charset="0"/>
              </a:rPr>
              <a:t>Gogoi</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Loying</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Sarma</a:t>
            </a:r>
            <a:r>
              <a:rPr lang="en-IN" sz="2400" dirty="0">
                <a:latin typeface="Times New Roman" panose="02020603050405020304" pitchFamily="18" charset="0"/>
                <a:cs typeface="Times New Roman" panose="02020603050405020304" pitchFamily="18" charset="0"/>
              </a:rPr>
              <a:t> N, Munda S, et al. Chemical composition, antioxidant, anti-inflammatory, anti-microbial and in-vitro cytotoxic efficacy of essential oil of Curcuma </a:t>
            </a:r>
            <a:r>
              <a:rPr lang="en-IN" sz="2400" dirty="0" err="1">
                <a:latin typeface="Times New Roman" panose="02020603050405020304" pitchFamily="18" charset="0"/>
                <a:cs typeface="Times New Roman" panose="02020603050405020304" pitchFamily="18" charset="0"/>
              </a:rPr>
              <a:t>caesia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Roxb</a:t>
            </a:r>
            <a:r>
              <a:rPr lang="en-IN" sz="2400" dirty="0">
                <a:latin typeface="Times New Roman" panose="02020603050405020304" pitchFamily="18" charset="0"/>
                <a:cs typeface="Times New Roman" panose="02020603050405020304" pitchFamily="18" charset="0"/>
              </a:rPr>
              <a:t>. leaves: An endangered medicinal plant of North East India. </a:t>
            </a:r>
            <a:r>
              <a:rPr lang="en-IN" sz="2400" dirty="0" err="1">
                <a:latin typeface="Times New Roman" panose="02020603050405020304" pitchFamily="18" charset="0"/>
                <a:cs typeface="Times New Roman" panose="02020603050405020304" pitchFamily="18" charset="0"/>
              </a:rPr>
              <a:t>Ind</a:t>
            </a:r>
            <a:r>
              <a:rPr lang="en-IN" sz="2400" dirty="0">
                <a:latin typeface="Times New Roman" panose="02020603050405020304" pitchFamily="18" charset="0"/>
                <a:cs typeface="Times New Roman" panose="02020603050405020304" pitchFamily="18" charset="0"/>
              </a:rPr>
              <a:t> Crops Prod. 2019 Mar;129:448–54. </a:t>
            </a:r>
          </a:p>
          <a:p>
            <a:pPr marL="0" indent="0">
              <a:buNone/>
            </a:pP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982200" y="274638"/>
            <a:ext cx="1609483" cy="951058"/>
          </a:xfrm>
          <a:prstGeom prst="rect">
            <a:avLst/>
          </a:prstGeom>
        </p:spPr>
      </p:pic>
    </p:spTree>
    <p:extLst>
      <p:ext uri="{BB962C8B-B14F-4D97-AF65-F5344CB8AC3E}">
        <p14:creationId xmlns:p14="http://schemas.microsoft.com/office/powerpoint/2010/main" val="65967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noAutofit/>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19.Karmakar I, </a:t>
            </a:r>
            <a:r>
              <a:rPr lang="en-IN" sz="2000" dirty="0" err="1">
                <a:latin typeface="Times New Roman" panose="02020603050405020304" pitchFamily="18" charset="0"/>
                <a:cs typeface="Times New Roman" panose="02020603050405020304" pitchFamily="18" charset="0"/>
              </a:rPr>
              <a:t>Saha</a:t>
            </a:r>
            <a:r>
              <a:rPr lang="en-IN" sz="2000" dirty="0">
                <a:latin typeface="Times New Roman" panose="02020603050405020304" pitchFamily="18" charset="0"/>
                <a:cs typeface="Times New Roman" panose="02020603050405020304" pitchFamily="18" charset="0"/>
              </a:rPr>
              <a:t> P, Sarkar N, Bhattacharya S, </a:t>
            </a:r>
            <a:r>
              <a:rPr lang="en-IN" sz="2000" dirty="0" err="1">
                <a:latin typeface="Times New Roman" panose="02020603050405020304" pitchFamily="18" charset="0"/>
                <a:cs typeface="Times New Roman" panose="02020603050405020304" pitchFamily="18" charset="0"/>
              </a:rPr>
              <a:t>Haldar</a:t>
            </a:r>
            <a:r>
              <a:rPr lang="en-IN" sz="2000" dirty="0">
                <a:latin typeface="Times New Roman" panose="02020603050405020304" pitchFamily="18" charset="0"/>
                <a:cs typeface="Times New Roman" panose="02020603050405020304" pitchFamily="18" charset="0"/>
              </a:rPr>
              <a:t> PK. </a:t>
            </a:r>
            <a:r>
              <a:rPr lang="en-IN" sz="2000" dirty="0" err="1">
                <a:latin typeface="Times New Roman" panose="02020603050405020304" pitchFamily="18" charset="0"/>
                <a:cs typeface="Times New Roman" panose="02020603050405020304" pitchFamily="18" charset="0"/>
              </a:rPr>
              <a:t>Neuropharmacological</a:t>
            </a:r>
            <a:r>
              <a:rPr lang="en-IN" sz="2000" dirty="0">
                <a:latin typeface="Times New Roman" panose="02020603050405020304" pitchFamily="18" charset="0"/>
                <a:cs typeface="Times New Roman" panose="02020603050405020304" pitchFamily="18" charset="0"/>
              </a:rPr>
              <a:t> assessment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rhizome in experimental animal models. Orient Pharm </a:t>
            </a:r>
            <a:r>
              <a:rPr lang="en-IN" sz="2000" dirty="0" err="1">
                <a:latin typeface="Times New Roman" panose="02020603050405020304" pitchFamily="18" charset="0"/>
                <a:cs typeface="Times New Roman" panose="02020603050405020304" pitchFamily="18" charset="0"/>
              </a:rPr>
              <a:t>Exp</a:t>
            </a:r>
            <a:r>
              <a:rPr lang="en-IN" sz="2000" dirty="0">
                <a:latin typeface="Times New Roman" panose="02020603050405020304" pitchFamily="18" charset="0"/>
                <a:cs typeface="Times New Roman" panose="02020603050405020304" pitchFamily="18" charset="0"/>
              </a:rPr>
              <a:t> Med. 2011 Dec;11(4):251–5. </a:t>
            </a:r>
          </a:p>
          <a:p>
            <a:pPr marL="0" indent="0">
              <a:buNone/>
            </a:pPr>
            <a:r>
              <a:rPr lang="en-IN" sz="2000" dirty="0">
                <a:latin typeface="Times New Roman" panose="02020603050405020304" pitchFamily="18" charset="0"/>
                <a:cs typeface="Times New Roman" panose="02020603050405020304" pitchFamily="18" charset="0"/>
              </a:rPr>
              <a:t>20. </a:t>
            </a:r>
            <a:r>
              <a:rPr lang="en-IN" sz="2000" dirty="0" err="1">
                <a:latin typeface="Times New Roman" panose="02020603050405020304" pitchFamily="18" charset="0"/>
                <a:cs typeface="Times New Roman" panose="02020603050405020304" pitchFamily="18" charset="0"/>
              </a:rPr>
              <a:t>Arulmozhi</a:t>
            </a:r>
            <a:r>
              <a:rPr lang="en-IN" sz="2000" dirty="0">
                <a:latin typeface="Times New Roman" panose="02020603050405020304" pitchFamily="18" charset="0"/>
                <a:cs typeface="Times New Roman" panose="02020603050405020304" pitchFamily="18" charset="0"/>
              </a:rPr>
              <a:t> DK, Sridhar N, </a:t>
            </a:r>
            <a:r>
              <a:rPr lang="en-IN" sz="2000" dirty="0" err="1">
                <a:latin typeface="Times New Roman" panose="02020603050405020304" pitchFamily="18" charset="0"/>
                <a:cs typeface="Times New Roman" panose="02020603050405020304" pitchFamily="18" charset="0"/>
              </a:rPr>
              <a:t>Veeranjaneyulu</a:t>
            </a:r>
            <a:r>
              <a:rPr lang="en-IN" sz="2000" dirty="0">
                <a:latin typeface="Times New Roman" panose="02020603050405020304" pitchFamily="18" charset="0"/>
                <a:cs typeface="Times New Roman" panose="02020603050405020304" pitchFamily="18" charset="0"/>
              </a:rPr>
              <a:t> A, Arora SK. Preliminary Mechanistic Studies on the Smooth Muscle Relaxant Effect of </a:t>
            </a:r>
            <a:r>
              <a:rPr lang="en-IN" sz="2000" dirty="0" err="1">
                <a:latin typeface="Times New Roman" panose="02020603050405020304" pitchFamily="18" charset="0"/>
                <a:cs typeface="Times New Roman" panose="02020603050405020304" pitchFamily="18" charset="0"/>
              </a:rPr>
              <a:t>Hydroalcoholic</a:t>
            </a:r>
            <a:r>
              <a:rPr lang="en-IN" sz="2000" dirty="0">
                <a:latin typeface="Times New Roman" panose="02020603050405020304" pitchFamily="18" charset="0"/>
                <a:cs typeface="Times New Roman" panose="02020603050405020304" pitchFamily="18" charset="0"/>
              </a:rPr>
              <a:t> Extract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J Herb </a:t>
            </a:r>
            <a:r>
              <a:rPr lang="en-IN" sz="2000" dirty="0" err="1">
                <a:latin typeface="Times New Roman" panose="02020603050405020304" pitchFamily="18" charset="0"/>
                <a:cs typeface="Times New Roman" panose="02020603050405020304" pitchFamily="18" charset="0"/>
              </a:rPr>
              <a:t>Pharmacother</a:t>
            </a:r>
            <a:r>
              <a:rPr lang="en-IN" sz="2000" dirty="0">
                <a:latin typeface="Times New Roman" panose="02020603050405020304" pitchFamily="18" charset="0"/>
                <a:cs typeface="Times New Roman" panose="02020603050405020304" pitchFamily="18" charset="0"/>
              </a:rPr>
              <a:t>. 2007 Jan 30;6(3):117–24. </a:t>
            </a:r>
          </a:p>
          <a:p>
            <a:pPr marL="0" indent="0">
              <a:buNone/>
            </a:pPr>
            <a:r>
              <a:rPr lang="en-IN" sz="2000" dirty="0">
                <a:latin typeface="Times New Roman" panose="02020603050405020304" pitchFamily="18" charset="0"/>
                <a:cs typeface="Times New Roman" panose="02020603050405020304" pitchFamily="18" charset="0"/>
              </a:rPr>
              <a:t>21. Preliminary Investigation of Pharmacological Activities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Methanol Extracts. (2015). In INTERNATIONAL JOURNAL OF PHARMACY &amp; LIFE SCIENCES (Vols. 6–6, pp. 4551–4556) </a:t>
            </a:r>
          </a:p>
          <a:p>
            <a:pPr marL="0" indent="0">
              <a:buNone/>
            </a:pPr>
            <a:r>
              <a:rPr lang="en-IN" sz="2000" dirty="0">
                <a:latin typeface="Times New Roman" panose="02020603050405020304" pitchFamily="18" charset="0"/>
                <a:cs typeface="Times New Roman" panose="02020603050405020304" pitchFamily="18" charset="0"/>
              </a:rPr>
              <a:t>22. </a:t>
            </a:r>
            <a:r>
              <a:rPr lang="en-IN" sz="2000" dirty="0" err="1">
                <a:latin typeface="Times New Roman" panose="02020603050405020304" pitchFamily="18" charset="0"/>
                <a:cs typeface="Times New Roman" panose="02020603050405020304" pitchFamily="18" charset="0"/>
              </a:rPr>
              <a:t>Karmakar</a:t>
            </a:r>
            <a:r>
              <a:rPr lang="en-IN" sz="2000" dirty="0">
                <a:latin typeface="Times New Roman" panose="02020603050405020304" pitchFamily="18" charset="0"/>
                <a:cs typeface="Times New Roman" panose="02020603050405020304" pitchFamily="18" charset="0"/>
              </a:rPr>
              <a:t> I, </a:t>
            </a:r>
            <a:r>
              <a:rPr lang="en-IN" sz="2000" dirty="0" err="1">
                <a:latin typeface="Times New Roman" panose="02020603050405020304" pitchFamily="18" charset="0"/>
                <a:cs typeface="Times New Roman" panose="02020603050405020304" pitchFamily="18" charset="0"/>
              </a:rPr>
              <a:t>Saha</a:t>
            </a:r>
            <a:r>
              <a:rPr lang="en-IN" sz="2000" dirty="0">
                <a:latin typeface="Times New Roman" panose="02020603050405020304" pitchFamily="18" charset="0"/>
                <a:cs typeface="Times New Roman" panose="02020603050405020304" pitchFamily="18" charset="0"/>
              </a:rPr>
              <a:t> P, Sarkar N, Bhattacharya S, </a:t>
            </a:r>
            <a:r>
              <a:rPr lang="en-IN" sz="2000" dirty="0" err="1">
                <a:latin typeface="Times New Roman" panose="02020603050405020304" pitchFamily="18" charset="0"/>
                <a:cs typeface="Times New Roman" panose="02020603050405020304" pitchFamily="18" charset="0"/>
              </a:rPr>
              <a:t>Haldar</a:t>
            </a:r>
            <a:r>
              <a:rPr lang="en-IN" sz="2000" dirty="0">
                <a:latin typeface="Times New Roman" panose="02020603050405020304" pitchFamily="18" charset="0"/>
                <a:cs typeface="Times New Roman" panose="02020603050405020304" pitchFamily="18" charset="0"/>
              </a:rPr>
              <a:t> PK. </a:t>
            </a:r>
            <a:r>
              <a:rPr lang="en-IN" sz="2000" dirty="0" err="1">
                <a:latin typeface="Times New Roman" panose="02020603050405020304" pitchFamily="18" charset="0"/>
                <a:cs typeface="Times New Roman" panose="02020603050405020304" pitchFamily="18" charset="0"/>
              </a:rPr>
              <a:t>Neuropharmacological</a:t>
            </a:r>
            <a:r>
              <a:rPr lang="en-IN" sz="2000" dirty="0">
                <a:latin typeface="Times New Roman" panose="02020603050405020304" pitchFamily="18" charset="0"/>
                <a:cs typeface="Times New Roman" panose="02020603050405020304" pitchFamily="18" charset="0"/>
              </a:rPr>
              <a:t> assessment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rhizome in experimental animal models. Orient Pharm </a:t>
            </a:r>
            <a:r>
              <a:rPr lang="en-IN" sz="2000" dirty="0" err="1">
                <a:latin typeface="Times New Roman" panose="02020603050405020304" pitchFamily="18" charset="0"/>
                <a:cs typeface="Times New Roman" panose="02020603050405020304" pitchFamily="18" charset="0"/>
              </a:rPr>
              <a:t>Exp</a:t>
            </a:r>
            <a:r>
              <a:rPr lang="en-IN" sz="2000" dirty="0">
                <a:latin typeface="Times New Roman" panose="02020603050405020304" pitchFamily="18" charset="0"/>
                <a:cs typeface="Times New Roman" panose="02020603050405020304" pitchFamily="18" charset="0"/>
              </a:rPr>
              <a:t> Med. 2011 Dec;11(4):251–5. </a:t>
            </a:r>
          </a:p>
          <a:p>
            <a:pPr marL="0" indent="0">
              <a:buNone/>
            </a:pPr>
            <a:r>
              <a:rPr lang="en-IN" sz="2000" dirty="0">
                <a:latin typeface="Times New Roman" panose="02020603050405020304" pitchFamily="18" charset="0"/>
                <a:cs typeface="Times New Roman" panose="02020603050405020304" pitchFamily="18" charset="0"/>
              </a:rPr>
              <a:t>23. </a:t>
            </a:r>
            <a:r>
              <a:rPr lang="en-IN" sz="2000" dirty="0" err="1">
                <a:latin typeface="Times New Roman" panose="02020603050405020304" pitchFamily="18" charset="0"/>
                <a:cs typeface="Times New Roman" panose="02020603050405020304" pitchFamily="18" charset="0"/>
              </a:rPr>
              <a:t>Gusti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Ayu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Mayani</a:t>
            </a:r>
            <a:r>
              <a:rPr lang="en-IN" sz="2000" dirty="0">
                <a:latin typeface="Times New Roman" panose="02020603050405020304" pitchFamily="18" charset="0"/>
                <a:cs typeface="Times New Roman" panose="02020603050405020304" pitchFamily="18" charset="0"/>
              </a:rPr>
              <a:t> Kristina </a:t>
            </a:r>
            <a:r>
              <a:rPr lang="en-IN" sz="2000" dirty="0" err="1">
                <a:latin typeface="Times New Roman" panose="02020603050405020304" pitchFamily="18" charset="0"/>
                <a:cs typeface="Times New Roman" panose="02020603050405020304" pitchFamily="18" charset="0"/>
              </a:rPr>
              <a:t>Dewi</a:t>
            </a:r>
            <a:r>
              <a:rPr lang="en-IN" sz="2000" dirty="0">
                <a:latin typeface="Times New Roman" panose="02020603050405020304" pitchFamily="18" charset="0"/>
                <a:cs typeface="Times New Roman" panose="02020603050405020304" pitchFamily="18" charset="0"/>
              </a:rPr>
              <a:t>. NLS, Ni G. A. ME, Ting Seng </a:t>
            </a:r>
            <a:r>
              <a:rPr lang="en-IN" sz="2000" dirty="0" err="1">
                <a:latin typeface="Times New Roman" panose="02020603050405020304" pitchFamily="18" charset="0"/>
                <a:cs typeface="Times New Roman" panose="02020603050405020304" pitchFamily="18" charset="0"/>
              </a:rPr>
              <a:t>Ho</a:t>
            </a:r>
            <a:r>
              <a:rPr lang="en-IN" sz="2000" dirty="0">
                <a:latin typeface="Times New Roman" panose="02020603050405020304" pitchFamily="18" charset="0"/>
                <a:cs typeface="Times New Roman" panose="02020603050405020304" pitchFamily="18" charset="0"/>
              </a:rPr>
              <a:t> SR. Toxicity Test of Black Turmeric Extract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on </a:t>
            </a:r>
            <a:r>
              <a:rPr lang="en-IN" sz="2000" dirty="0" err="1">
                <a:latin typeface="Times New Roman" panose="02020603050405020304" pitchFamily="18" charset="0"/>
                <a:cs typeface="Times New Roman" panose="02020603050405020304" pitchFamily="18" charset="0"/>
              </a:rPr>
              <a:t>Artemia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salina</a:t>
            </a:r>
            <a:r>
              <a:rPr lang="en-IN" sz="2000" dirty="0">
                <a:latin typeface="Times New Roman" panose="02020603050405020304" pitchFamily="18" charset="0"/>
                <a:cs typeface="Times New Roman" panose="02020603050405020304" pitchFamily="18" charset="0"/>
              </a:rPr>
              <a:t> Larva and Its Potential as an Anti-Cancer Agent. East J </a:t>
            </a:r>
            <a:r>
              <a:rPr lang="en-IN" sz="2000" dirty="0" err="1">
                <a:latin typeface="Times New Roman" panose="02020603050405020304" pitchFamily="18" charset="0"/>
                <a:cs typeface="Times New Roman" panose="02020603050405020304" pitchFamily="18" charset="0"/>
              </a:rPr>
              <a:t>Agric</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Biol</a:t>
            </a:r>
            <a:r>
              <a:rPr lang="en-IN" sz="2000" dirty="0">
                <a:latin typeface="Times New Roman" panose="02020603050405020304" pitchFamily="18" charset="0"/>
                <a:cs typeface="Times New Roman" panose="02020603050405020304" pitchFamily="18" charset="0"/>
              </a:rPr>
              <a:t> Sci. 4(1). </a:t>
            </a:r>
          </a:p>
          <a:p>
            <a:pPr marL="0" indent="0">
              <a:buNone/>
            </a:pPr>
            <a:r>
              <a:rPr lang="en-IN" sz="2000" dirty="0">
                <a:latin typeface="Times New Roman" panose="02020603050405020304" pitchFamily="18" charset="0"/>
                <a:cs typeface="Times New Roman" panose="02020603050405020304" pitchFamily="18" charset="0"/>
              </a:rPr>
              <a:t>24. </a:t>
            </a:r>
            <a:r>
              <a:rPr lang="en-IN" sz="2000" dirty="0" err="1">
                <a:latin typeface="Times New Roman" panose="02020603050405020304" pitchFamily="18" charset="0"/>
                <a:cs typeface="Times New Roman" panose="02020603050405020304" pitchFamily="18" charset="0"/>
              </a:rPr>
              <a:t>Karmakar</a:t>
            </a:r>
            <a:r>
              <a:rPr lang="en-IN" sz="2000" dirty="0">
                <a:latin typeface="Times New Roman" panose="02020603050405020304" pitchFamily="18" charset="0"/>
                <a:cs typeface="Times New Roman" panose="02020603050405020304" pitchFamily="18" charset="0"/>
              </a:rPr>
              <a:t> I, </a:t>
            </a:r>
            <a:r>
              <a:rPr lang="en-IN" sz="2000" dirty="0" err="1">
                <a:latin typeface="Times New Roman" panose="02020603050405020304" pitchFamily="18" charset="0"/>
                <a:cs typeface="Times New Roman" panose="02020603050405020304" pitchFamily="18" charset="0"/>
              </a:rPr>
              <a:t>Dolai</a:t>
            </a:r>
            <a:r>
              <a:rPr lang="en-IN" sz="2000" dirty="0">
                <a:latin typeface="Times New Roman" panose="02020603050405020304" pitchFamily="18" charset="0"/>
                <a:cs typeface="Times New Roman" panose="02020603050405020304" pitchFamily="18" charset="0"/>
              </a:rPr>
              <a:t> N, Suresh Kumar RB, </a:t>
            </a:r>
            <a:r>
              <a:rPr lang="en-IN" sz="2000" dirty="0" err="1">
                <a:latin typeface="Times New Roman" panose="02020603050405020304" pitchFamily="18" charset="0"/>
                <a:cs typeface="Times New Roman" panose="02020603050405020304" pitchFamily="18" charset="0"/>
              </a:rPr>
              <a:t>Kar</a:t>
            </a:r>
            <a:r>
              <a:rPr lang="en-IN" sz="2000" dirty="0">
                <a:latin typeface="Times New Roman" panose="02020603050405020304" pitchFamily="18" charset="0"/>
                <a:cs typeface="Times New Roman" panose="02020603050405020304" pitchFamily="18" charset="0"/>
              </a:rPr>
              <a:t> B, Roy SN, </a:t>
            </a:r>
            <a:r>
              <a:rPr lang="en-IN" sz="2000" dirty="0" err="1">
                <a:latin typeface="Times New Roman" panose="02020603050405020304" pitchFamily="18" charset="0"/>
                <a:cs typeface="Times New Roman" panose="02020603050405020304" pitchFamily="18" charset="0"/>
              </a:rPr>
              <a:t>Haldar</a:t>
            </a:r>
            <a:r>
              <a:rPr lang="en-IN" sz="2000" dirty="0">
                <a:latin typeface="Times New Roman" panose="02020603050405020304" pitchFamily="18" charset="0"/>
                <a:cs typeface="Times New Roman" panose="02020603050405020304" pitchFamily="18" charset="0"/>
              </a:rPr>
              <a:t> PK. Antitumor activity and antioxidant property of </a:t>
            </a:r>
            <a:r>
              <a:rPr lang="en-IN" sz="2000" i="1" dirty="0">
                <a:latin typeface="Times New Roman" panose="02020603050405020304" pitchFamily="18" charset="0"/>
                <a:cs typeface="Times New Roman" panose="02020603050405020304" pitchFamily="18" charset="0"/>
              </a:rPr>
              <a:t>Curcuma </a:t>
            </a:r>
            <a:r>
              <a:rPr lang="en-IN" sz="2000" i="1"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against Ehrlich’s ascites carcinoma bearing mice. Pharm Biol. 2013 Jun;51(6):753–9. </a:t>
            </a:r>
          </a:p>
          <a:p>
            <a:pPr marL="0" indent="0">
              <a:buNone/>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67525DC-D62A-4B85-8352-F58DF35C3A19}" type="slidenum">
              <a:rPr lang="en-IN" smtClean="0"/>
              <a:t>23</a:t>
            </a:fld>
            <a:endParaRPr lang="en-IN"/>
          </a:p>
        </p:txBody>
      </p:sp>
      <p:pic>
        <p:nvPicPr>
          <p:cNvPr id="5" name="Picture 4"/>
          <p:cNvPicPr>
            <a:picLocks noChangeAspect="1"/>
          </p:cNvPicPr>
          <p:nvPr/>
        </p:nvPicPr>
        <p:blipFill>
          <a:blip r:embed="rId2"/>
          <a:stretch>
            <a:fillRect/>
          </a:stretch>
        </p:blipFill>
        <p:spPr>
          <a:xfrm>
            <a:off x="9982200" y="0"/>
            <a:ext cx="1609483" cy="951058"/>
          </a:xfrm>
          <a:prstGeom prst="rect">
            <a:avLst/>
          </a:prstGeom>
        </p:spPr>
      </p:pic>
    </p:spTree>
    <p:extLst>
      <p:ext uri="{BB962C8B-B14F-4D97-AF65-F5344CB8AC3E}">
        <p14:creationId xmlns:p14="http://schemas.microsoft.com/office/powerpoint/2010/main" val="22228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normAutofit fontScale="70000" lnSpcReduction="20000"/>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25. </a:t>
            </a:r>
            <a:r>
              <a:rPr lang="en-IN" dirty="0" err="1">
                <a:latin typeface="Times New Roman" panose="02020603050405020304" pitchFamily="18" charset="0"/>
                <a:cs typeface="Times New Roman" panose="02020603050405020304" pitchFamily="18" charset="0"/>
              </a:rPr>
              <a:t>Kma</a:t>
            </a:r>
            <a:r>
              <a:rPr lang="en-IN" dirty="0">
                <a:latin typeface="Times New Roman" panose="02020603050405020304" pitchFamily="18" charset="0"/>
                <a:cs typeface="Times New Roman" panose="02020603050405020304" pitchFamily="18" charset="0"/>
              </a:rPr>
              <a:t> L, </a:t>
            </a:r>
            <a:r>
              <a:rPr lang="en-IN" dirty="0" err="1">
                <a:latin typeface="Times New Roman" panose="02020603050405020304" pitchFamily="18" charset="0"/>
                <a:cs typeface="Times New Roman" panose="02020603050405020304" pitchFamily="18" charset="0"/>
              </a:rPr>
              <a:t>Sharan</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Hadem</a:t>
            </a:r>
            <a:r>
              <a:rPr lang="en-IN" dirty="0">
                <a:latin typeface="Times New Roman" panose="02020603050405020304" pitchFamily="18" charset="0"/>
                <a:cs typeface="Times New Roman" panose="02020603050405020304" pitchFamily="18" charset="0"/>
              </a:rPr>
              <a:t> KL. Inhibitory potential of </a:t>
            </a:r>
            <a:r>
              <a:rPr lang="en-IN" dirty="0" err="1">
                <a:latin typeface="Times New Roman" panose="02020603050405020304" pitchFamily="18" charset="0"/>
                <a:cs typeface="Times New Roman" panose="02020603050405020304" pitchFamily="18" charset="0"/>
              </a:rPr>
              <a:t>methanolic</a:t>
            </a:r>
            <a:r>
              <a:rPr lang="en-IN" dirty="0">
                <a:latin typeface="Times New Roman" panose="02020603050405020304" pitchFamily="18" charset="0"/>
                <a:cs typeface="Times New Roman" panose="02020603050405020304" pitchFamily="18" charset="0"/>
              </a:rPr>
              <a:t> extracts of </a:t>
            </a:r>
            <a:r>
              <a:rPr lang="en-IN" i="1" dirty="0" err="1">
                <a:latin typeface="Times New Roman" panose="02020603050405020304" pitchFamily="18" charset="0"/>
                <a:cs typeface="Times New Roman" panose="02020603050405020304" pitchFamily="18" charset="0"/>
              </a:rPr>
              <a:t>Aristolochia</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tagala</a:t>
            </a:r>
            <a:r>
              <a:rPr lang="en-IN"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tagala</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Curcuma </a:t>
            </a:r>
            <a:r>
              <a:rPr lang="en-IN" i="1" dirty="0" err="1">
                <a:latin typeface="Times New Roman" panose="02020603050405020304" pitchFamily="18" charset="0"/>
                <a:cs typeface="Times New Roman" panose="02020603050405020304" pitchFamily="18" charset="0"/>
              </a:rPr>
              <a:t>caesia</a:t>
            </a:r>
            <a:r>
              <a:rPr lang="en-IN" dirty="0">
                <a:latin typeface="Times New Roman" panose="02020603050405020304" pitchFamily="18" charset="0"/>
                <a:cs typeface="Times New Roman" panose="02020603050405020304" pitchFamily="18" charset="0"/>
              </a:rPr>
              <a:t> on hepatocellular carcinoma induced by </a:t>
            </a:r>
            <a:r>
              <a:rPr lang="en-IN" dirty="0" err="1">
                <a:latin typeface="Times New Roman" panose="02020603050405020304" pitchFamily="18" charset="0"/>
                <a:cs typeface="Times New Roman" panose="02020603050405020304" pitchFamily="18" charset="0"/>
              </a:rPr>
              <a:t>diethylnitrosamine</a:t>
            </a:r>
            <a:r>
              <a:rPr lang="en-IN" dirty="0">
                <a:latin typeface="Times New Roman" panose="02020603050405020304" pitchFamily="18" charset="0"/>
                <a:cs typeface="Times New Roman" panose="02020603050405020304" pitchFamily="18" charset="0"/>
              </a:rPr>
              <a:t> in BALB/c mice. J </a:t>
            </a:r>
            <a:r>
              <a:rPr lang="en-IN" dirty="0" err="1">
                <a:latin typeface="Times New Roman" panose="02020603050405020304" pitchFamily="18" charset="0"/>
                <a:cs typeface="Times New Roman" panose="02020603050405020304" pitchFamily="18" charset="0"/>
              </a:rPr>
              <a:t>Carcinog</a:t>
            </a:r>
            <a:r>
              <a:rPr lang="en-IN" dirty="0">
                <a:latin typeface="Times New Roman" panose="02020603050405020304" pitchFamily="18" charset="0"/>
                <a:cs typeface="Times New Roman" panose="02020603050405020304" pitchFamily="18" charset="0"/>
              </a:rPr>
              <a:t>. 2014;13(1):7. </a:t>
            </a:r>
          </a:p>
          <a:p>
            <a:pPr marL="0" indent="0">
              <a:buNone/>
            </a:pPr>
            <a:r>
              <a:rPr lang="en-IN" dirty="0">
                <a:latin typeface="Times New Roman" panose="02020603050405020304" pitchFamily="18" charset="0"/>
                <a:cs typeface="Times New Roman" panose="02020603050405020304" pitchFamily="18" charset="0"/>
              </a:rPr>
              <a:t>26. Devi H, </a:t>
            </a:r>
            <a:r>
              <a:rPr lang="en-IN" dirty="0" err="1">
                <a:latin typeface="Times New Roman" panose="02020603050405020304" pitchFamily="18" charset="0"/>
                <a:cs typeface="Times New Roman" panose="02020603050405020304" pitchFamily="18" charset="0"/>
              </a:rPr>
              <a:t>Mazumder</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Methanolic</a:t>
            </a:r>
            <a:r>
              <a:rPr lang="en-IN" dirty="0">
                <a:latin typeface="Times New Roman" panose="02020603050405020304" pitchFamily="18" charset="0"/>
                <a:cs typeface="Times New Roman" panose="02020603050405020304" pitchFamily="18" charset="0"/>
              </a:rPr>
              <a:t> Extract of Curcuma </a:t>
            </a:r>
            <a:r>
              <a:rPr lang="en-IN" dirty="0" err="1">
                <a:latin typeface="Times New Roman" panose="02020603050405020304" pitchFamily="18" charset="0"/>
                <a:cs typeface="Times New Roman" panose="02020603050405020304" pitchFamily="18" charset="0"/>
              </a:rPr>
              <a:t>caesia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Roxb</a:t>
            </a:r>
            <a:r>
              <a:rPr lang="en-IN" dirty="0">
                <a:latin typeface="Times New Roman" panose="02020603050405020304" pitchFamily="18" charset="0"/>
                <a:cs typeface="Times New Roman" panose="02020603050405020304" pitchFamily="18" charset="0"/>
              </a:rPr>
              <a:t>. prevents the toxicity caused by Cyclophosphamide to bone marrow cells, liver and kidney of mice. </a:t>
            </a:r>
            <a:r>
              <a:rPr lang="en-IN" dirty="0" err="1">
                <a:latin typeface="Times New Roman" panose="02020603050405020304" pitchFamily="18" charset="0"/>
                <a:cs typeface="Times New Roman" panose="02020603050405020304" pitchFamily="18" charset="0"/>
              </a:rPr>
              <a:t>Pharmacogn</a:t>
            </a:r>
            <a:r>
              <a:rPr lang="en-IN" dirty="0">
                <a:latin typeface="Times New Roman" panose="02020603050405020304" pitchFamily="18" charset="0"/>
                <a:cs typeface="Times New Roman" panose="02020603050405020304" pitchFamily="18" charset="0"/>
              </a:rPr>
              <a:t> Res. 2016;8(1):43. </a:t>
            </a:r>
          </a:p>
          <a:p>
            <a:pPr marL="0" indent="0">
              <a:buNone/>
            </a:pPr>
            <a:r>
              <a:rPr lang="en-IN" dirty="0">
                <a:latin typeface="Times New Roman" panose="02020603050405020304" pitchFamily="18" charset="0"/>
                <a:cs typeface="Times New Roman" panose="02020603050405020304" pitchFamily="18" charset="0"/>
              </a:rPr>
              <a:t>27. </a:t>
            </a:r>
            <a:r>
              <a:rPr lang="en-IN" dirty="0" err="1">
                <a:latin typeface="Times New Roman" panose="02020603050405020304" pitchFamily="18" charset="0"/>
                <a:cs typeface="Times New Roman" panose="02020603050405020304" pitchFamily="18" charset="0"/>
              </a:rPr>
              <a:t>Mukunthan</a:t>
            </a:r>
            <a:r>
              <a:rPr lang="en-IN" dirty="0">
                <a:latin typeface="Times New Roman" panose="02020603050405020304" pitchFamily="18" charset="0"/>
                <a:cs typeface="Times New Roman" panose="02020603050405020304" pitchFamily="18" charset="0"/>
              </a:rPr>
              <a:t> KS, </a:t>
            </a:r>
            <a:r>
              <a:rPr lang="en-IN" dirty="0" err="1">
                <a:latin typeface="Times New Roman" panose="02020603050405020304" pitchFamily="18" charset="0"/>
                <a:cs typeface="Times New Roman" panose="02020603050405020304" pitchFamily="18" charset="0"/>
              </a:rPr>
              <a:t>Satyan</a:t>
            </a:r>
            <a:r>
              <a:rPr lang="en-IN" dirty="0">
                <a:latin typeface="Times New Roman" panose="02020603050405020304" pitchFamily="18" charset="0"/>
                <a:cs typeface="Times New Roman" panose="02020603050405020304" pitchFamily="18" charset="0"/>
              </a:rPr>
              <a:t> RS, Patel TN. Pharmacological evaluation of phytochemicals from South Indian Black Turmeric (</a:t>
            </a:r>
            <a:r>
              <a:rPr lang="en-IN" i="1" dirty="0">
                <a:latin typeface="Times New Roman" panose="02020603050405020304" pitchFamily="18" charset="0"/>
                <a:cs typeface="Times New Roman" panose="02020603050405020304" pitchFamily="18" charset="0"/>
              </a:rPr>
              <a:t>Curcuma </a:t>
            </a:r>
            <a:r>
              <a:rPr lang="en-IN" i="1" dirty="0" err="1">
                <a:latin typeface="Times New Roman" panose="02020603050405020304" pitchFamily="18" charset="0"/>
                <a:cs typeface="Times New Roman" panose="02020603050405020304" pitchFamily="18" charset="0"/>
              </a:rPr>
              <a:t>caesia</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Roxb</a:t>
            </a:r>
            <a:r>
              <a:rPr lang="en-IN" dirty="0">
                <a:latin typeface="Times New Roman" panose="02020603050405020304" pitchFamily="18" charset="0"/>
                <a:cs typeface="Times New Roman" panose="02020603050405020304" pitchFamily="18" charset="0"/>
              </a:rPr>
              <a:t>.) to target cancer apoptosis. J </a:t>
            </a:r>
            <a:r>
              <a:rPr lang="en-IN" dirty="0" err="1">
                <a:latin typeface="Times New Roman" panose="02020603050405020304" pitchFamily="18" charset="0"/>
                <a:cs typeface="Times New Roman" panose="02020603050405020304" pitchFamily="18" charset="0"/>
              </a:rPr>
              <a:t>Ethnopharmacol</a:t>
            </a:r>
            <a:r>
              <a:rPr lang="en-IN" dirty="0">
                <a:latin typeface="Times New Roman" panose="02020603050405020304" pitchFamily="18" charset="0"/>
                <a:cs typeface="Times New Roman" panose="02020603050405020304" pitchFamily="18" charset="0"/>
              </a:rPr>
              <a:t>. 2017 Sep;209:82–90. </a:t>
            </a:r>
          </a:p>
          <a:p>
            <a:pPr marL="0" indent="0">
              <a:buNone/>
            </a:pPr>
            <a:r>
              <a:rPr lang="en-IN" dirty="0">
                <a:latin typeface="Times New Roman" panose="02020603050405020304" pitchFamily="18" charset="0"/>
                <a:cs typeface="Times New Roman" panose="02020603050405020304" pitchFamily="18" charset="0"/>
              </a:rPr>
              <a:t>28. </a:t>
            </a:r>
            <a:r>
              <a:rPr lang="en-IN" dirty="0" err="1">
                <a:latin typeface="Times New Roman" panose="02020603050405020304" pitchFamily="18" charset="0"/>
                <a:cs typeface="Times New Roman" panose="02020603050405020304" pitchFamily="18" charset="0"/>
              </a:rPr>
              <a:t>Majumder</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Mazumder</a:t>
            </a:r>
            <a:r>
              <a:rPr lang="en-IN" dirty="0">
                <a:latin typeface="Times New Roman" panose="02020603050405020304" pitchFamily="18" charset="0"/>
                <a:cs typeface="Times New Roman" panose="02020603050405020304" pitchFamily="18" charset="0"/>
              </a:rPr>
              <a:t> S, Chakraborty M, Chowdhury SG, </a:t>
            </a:r>
            <a:r>
              <a:rPr lang="en-IN" dirty="0" err="1">
                <a:latin typeface="Times New Roman" panose="02020603050405020304" pitchFamily="18" charset="0"/>
                <a:cs typeface="Times New Roman" panose="02020603050405020304" pitchFamily="18" charset="0"/>
              </a:rPr>
              <a:t>Karmakar</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Haldar</a:t>
            </a:r>
            <a:r>
              <a:rPr lang="en-IN" dirty="0">
                <a:latin typeface="Times New Roman" panose="02020603050405020304" pitchFamily="18" charset="0"/>
                <a:cs typeface="Times New Roman" panose="02020603050405020304" pitchFamily="18" charset="0"/>
              </a:rPr>
              <a:t> PK. Preclinical evaluation of Kali </a:t>
            </a:r>
            <a:r>
              <a:rPr lang="en-IN" dirty="0" err="1">
                <a:latin typeface="Times New Roman" panose="02020603050405020304" pitchFamily="18" charset="0"/>
                <a:cs typeface="Times New Roman" panose="02020603050405020304" pitchFamily="18" charset="0"/>
              </a:rPr>
              <a:t>Haldi</a:t>
            </a:r>
            <a:r>
              <a:rPr lang="en-IN" dirty="0">
                <a:latin typeface="Times New Roman" panose="02020603050405020304" pitchFamily="18" charset="0"/>
                <a:cs typeface="Times New Roman" panose="02020603050405020304" pitchFamily="18" charset="0"/>
              </a:rPr>
              <a:t> (Curcuma </a:t>
            </a:r>
            <a:r>
              <a:rPr lang="en-IN" dirty="0" err="1">
                <a:latin typeface="Times New Roman" panose="02020603050405020304" pitchFamily="18" charset="0"/>
                <a:cs typeface="Times New Roman" panose="02020603050405020304" pitchFamily="18" charset="0"/>
              </a:rPr>
              <a:t>caesia</a:t>
            </a:r>
            <a:r>
              <a:rPr lang="en-IN" dirty="0">
                <a:latin typeface="Times New Roman" panose="02020603050405020304" pitchFamily="18" charset="0"/>
                <a:cs typeface="Times New Roman" panose="02020603050405020304" pitchFamily="18" charset="0"/>
              </a:rPr>
              <a:t>): a promising herb to treat type-2 diabetes. Orient Pharm </a:t>
            </a:r>
            <a:r>
              <a:rPr lang="en-IN" dirty="0" err="1">
                <a:latin typeface="Times New Roman" panose="02020603050405020304" pitchFamily="18" charset="0"/>
                <a:cs typeface="Times New Roman" panose="02020603050405020304" pitchFamily="18" charset="0"/>
              </a:rPr>
              <a:t>Exp</a:t>
            </a:r>
            <a:r>
              <a:rPr lang="en-IN" dirty="0">
                <a:latin typeface="Times New Roman" panose="02020603050405020304" pitchFamily="18" charset="0"/>
                <a:cs typeface="Times New Roman" panose="02020603050405020304" pitchFamily="18" charset="0"/>
              </a:rPr>
              <a:t> Med. 2017 Jun;17(2):161–9. </a:t>
            </a:r>
          </a:p>
          <a:p>
            <a:pPr marL="0" indent="0">
              <a:buNone/>
            </a:pPr>
            <a:r>
              <a:rPr lang="en-IN" dirty="0">
                <a:latin typeface="Times New Roman" panose="02020603050405020304" pitchFamily="18" charset="0"/>
                <a:cs typeface="Times New Roman" panose="02020603050405020304" pitchFamily="18" charset="0"/>
              </a:rPr>
              <a:t>29. Jain A PD. In-vitro antidiabetic potential of endangered Curcuma </a:t>
            </a:r>
            <a:r>
              <a:rPr lang="en-IN" dirty="0" err="1">
                <a:latin typeface="Times New Roman" panose="02020603050405020304" pitchFamily="18" charset="0"/>
                <a:cs typeface="Times New Roman" panose="02020603050405020304" pitchFamily="18" charset="0"/>
              </a:rPr>
              <a:t>caesia</a:t>
            </a:r>
            <a:r>
              <a:rPr lang="en-IN" dirty="0">
                <a:latin typeface="Times New Roman" panose="02020603050405020304" pitchFamily="18" charset="0"/>
                <a:cs typeface="Times New Roman" panose="02020603050405020304" pitchFamily="18" charset="0"/>
              </a:rPr>
              <a:t> rhizome extracts and its characterization by FTIR and GC/HR-MS analysis.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Adv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Eng</a:t>
            </a:r>
            <a:r>
              <a:rPr lang="en-IN" dirty="0">
                <a:latin typeface="Times New Roman" panose="02020603050405020304" pitchFamily="18" charset="0"/>
                <a:cs typeface="Times New Roman" panose="02020603050405020304" pitchFamily="18" charset="0"/>
              </a:rPr>
              <a:t> Technol. </a:t>
            </a:r>
          </a:p>
          <a:p>
            <a:pPr marL="0" indent="0">
              <a:buNone/>
            </a:pPr>
            <a:r>
              <a:rPr lang="en-IN" dirty="0">
                <a:latin typeface="Times New Roman" panose="02020603050405020304" pitchFamily="18" charset="0"/>
                <a:cs typeface="Times New Roman" panose="02020603050405020304" pitchFamily="18" charset="0"/>
              </a:rPr>
              <a:t>30. Devi HP, </a:t>
            </a:r>
            <a:r>
              <a:rPr lang="en-IN" dirty="0" err="1">
                <a:latin typeface="Times New Roman" panose="02020603050405020304" pitchFamily="18" charset="0"/>
                <a:cs typeface="Times New Roman" panose="02020603050405020304" pitchFamily="18" charset="0"/>
              </a:rPr>
              <a:t>Mazumder</a:t>
            </a:r>
            <a:r>
              <a:rPr lang="en-IN" dirty="0">
                <a:latin typeface="Times New Roman" panose="02020603050405020304" pitchFamily="18" charset="0"/>
                <a:cs typeface="Times New Roman" panose="02020603050405020304" pitchFamily="18" charset="0"/>
              </a:rPr>
              <a:t> PB, Devi LP. Antioxidant and </a:t>
            </a:r>
            <a:r>
              <a:rPr lang="en-IN" dirty="0" err="1">
                <a:latin typeface="Times New Roman" panose="02020603050405020304" pitchFamily="18" charset="0"/>
                <a:cs typeface="Times New Roman" panose="02020603050405020304" pitchFamily="18" charset="0"/>
              </a:rPr>
              <a:t>antimutagenic</a:t>
            </a:r>
            <a:r>
              <a:rPr lang="en-IN" dirty="0">
                <a:latin typeface="Times New Roman" panose="02020603050405020304" pitchFamily="18" charset="0"/>
                <a:cs typeface="Times New Roman" panose="02020603050405020304" pitchFamily="18" charset="0"/>
              </a:rPr>
              <a:t> activity of Curcuma </a:t>
            </a:r>
            <a:r>
              <a:rPr lang="en-IN" dirty="0" err="1">
                <a:latin typeface="Times New Roman" panose="02020603050405020304" pitchFamily="18" charset="0"/>
                <a:cs typeface="Times New Roman" panose="02020603050405020304" pitchFamily="18" charset="0"/>
              </a:rPr>
              <a:t>caesia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Roxb</a:t>
            </a:r>
            <a:r>
              <a:rPr lang="en-IN" dirty="0">
                <a:latin typeface="Times New Roman" panose="02020603050405020304" pitchFamily="18" charset="0"/>
                <a:cs typeface="Times New Roman" panose="02020603050405020304" pitchFamily="18" charset="0"/>
              </a:rPr>
              <a:t>. rhizome extracts. </a:t>
            </a:r>
            <a:r>
              <a:rPr lang="en-IN" dirty="0" err="1">
                <a:latin typeface="Times New Roman" panose="02020603050405020304" pitchFamily="18" charset="0"/>
                <a:cs typeface="Times New Roman" panose="02020603050405020304" pitchFamily="18" charset="0"/>
              </a:rPr>
              <a:t>Toxicol</a:t>
            </a:r>
            <a:r>
              <a:rPr lang="en-IN" dirty="0">
                <a:latin typeface="Times New Roman" panose="02020603050405020304" pitchFamily="18" charset="0"/>
                <a:cs typeface="Times New Roman" panose="02020603050405020304" pitchFamily="18" charset="0"/>
              </a:rPr>
              <a:t> Rep. 2015;2:423–8. </a:t>
            </a:r>
          </a:p>
          <a:p>
            <a:pPr marL="0" indent="0">
              <a:buNone/>
            </a:pPr>
            <a:r>
              <a:rPr lang="en-IN" dirty="0">
                <a:latin typeface="Times New Roman" panose="02020603050405020304" pitchFamily="18" charset="0"/>
                <a:cs typeface="Times New Roman" panose="02020603050405020304" pitchFamily="18" charset="0"/>
              </a:rPr>
              <a:t>31. </a:t>
            </a:r>
            <a:r>
              <a:rPr lang="en-IN" dirty="0" err="1">
                <a:latin typeface="Times New Roman" panose="02020603050405020304" pitchFamily="18" charset="0"/>
                <a:cs typeface="Times New Roman" panose="02020603050405020304" pitchFamily="18" charset="0"/>
              </a:rPr>
              <a:t>Sahu</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Saxena</a:t>
            </a:r>
            <a:r>
              <a:rPr lang="en-IN" dirty="0">
                <a:latin typeface="Times New Roman" panose="02020603050405020304" pitchFamily="18" charset="0"/>
                <a:cs typeface="Times New Roman" panose="02020603050405020304" pitchFamily="18" charset="0"/>
              </a:rPr>
              <a:t> J. Screening of Total Phenolic and Flavonoid Content in Conventional and Non-Conventional Species of Curcuma. </a:t>
            </a:r>
          </a:p>
          <a:p>
            <a:pPr marL="0" indent="0">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67525DC-D62A-4B85-8352-F58DF35C3A19}" type="slidenum">
              <a:rPr lang="en-IN" smtClean="0"/>
              <a:t>24</a:t>
            </a:fld>
            <a:endParaRPr lang="en-IN"/>
          </a:p>
        </p:txBody>
      </p:sp>
      <p:pic>
        <p:nvPicPr>
          <p:cNvPr id="5" name="Picture 4"/>
          <p:cNvPicPr>
            <a:picLocks noChangeAspect="1"/>
          </p:cNvPicPr>
          <p:nvPr/>
        </p:nvPicPr>
        <p:blipFill>
          <a:blip r:embed="rId2"/>
          <a:stretch>
            <a:fillRect/>
          </a:stretch>
        </p:blipFill>
        <p:spPr>
          <a:xfrm>
            <a:off x="10400211" y="2255"/>
            <a:ext cx="1609483" cy="951058"/>
          </a:xfrm>
          <a:prstGeom prst="rect">
            <a:avLst/>
          </a:prstGeom>
        </p:spPr>
      </p:pic>
    </p:spTree>
    <p:extLst>
      <p:ext uri="{BB962C8B-B14F-4D97-AF65-F5344CB8AC3E}">
        <p14:creationId xmlns:p14="http://schemas.microsoft.com/office/powerpoint/2010/main" val="1994027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313509"/>
            <a:ext cx="10515600" cy="5863454"/>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32.Karmakar I, </a:t>
            </a:r>
            <a:r>
              <a:rPr lang="en-IN" sz="2000" dirty="0" err="1">
                <a:latin typeface="Times New Roman" panose="02020603050405020304" pitchFamily="18" charset="0"/>
                <a:cs typeface="Times New Roman" panose="02020603050405020304" pitchFamily="18" charset="0"/>
              </a:rPr>
              <a:t>Dolai</a:t>
            </a:r>
            <a:r>
              <a:rPr lang="en-IN" sz="2000" dirty="0">
                <a:latin typeface="Times New Roman" panose="02020603050405020304" pitchFamily="18" charset="0"/>
                <a:cs typeface="Times New Roman" panose="02020603050405020304" pitchFamily="18" charset="0"/>
              </a:rPr>
              <a:t> N, </a:t>
            </a:r>
            <a:r>
              <a:rPr lang="en-IN" sz="2000" dirty="0" err="1">
                <a:latin typeface="Times New Roman" panose="02020603050405020304" pitchFamily="18" charset="0"/>
                <a:cs typeface="Times New Roman" panose="02020603050405020304" pitchFamily="18" charset="0"/>
              </a:rPr>
              <a:t>Saha</a:t>
            </a:r>
            <a:r>
              <a:rPr lang="en-IN" sz="2000" dirty="0">
                <a:latin typeface="Times New Roman" panose="02020603050405020304" pitchFamily="18" charset="0"/>
                <a:cs typeface="Times New Roman" panose="02020603050405020304" pitchFamily="18" charset="0"/>
              </a:rPr>
              <a:t> P, Sarkar N, </a:t>
            </a:r>
            <a:r>
              <a:rPr lang="en-IN" sz="2000" dirty="0" err="1">
                <a:latin typeface="Times New Roman" panose="02020603050405020304" pitchFamily="18" charset="0"/>
                <a:cs typeface="Times New Roman" panose="02020603050405020304" pitchFamily="18" charset="0"/>
              </a:rPr>
              <a:t>Bala</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Haldar</a:t>
            </a:r>
            <a:r>
              <a:rPr lang="en-IN" sz="2000" dirty="0">
                <a:latin typeface="Times New Roman" panose="02020603050405020304" pitchFamily="18" charset="0"/>
                <a:cs typeface="Times New Roman" panose="02020603050405020304" pitchFamily="18" charset="0"/>
              </a:rPr>
              <a:t> PK. Scavenging activity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rhizome against reactive oxygen and nitrogen species. Orient Pharm </a:t>
            </a:r>
            <a:r>
              <a:rPr lang="en-IN" sz="2000" dirty="0" err="1">
                <a:latin typeface="Times New Roman" panose="02020603050405020304" pitchFamily="18" charset="0"/>
                <a:cs typeface="Times New Roman" panose="02020603050405020304" pitchFamily="18" charset="0"/>
              </a:rPr>
              <a:t>Exp</a:t>
            </a:r>
            <a:r>
              <a:rPr lang="en-IN" sz="2000" dirty="0">
                <a:latin typeface="Times New Roman" panose="02020603050405020304" pitchFamily="18" charset="0"/>
                <a:cs typeface="Times New Roman" panose="02020603050405020304" pitchFamily="18" charset="0"/>
              </a:rPr>
              <a:t> Med. 2011 Dec;11(4):221–8. </a:t>
            </a:r>
          </a:p>
          <a:p>
            <a:pPr marL="0" indent="0">
              <a:buNone/>
            </a:pPr>
            <a:r>
              <a:rPr lang="en-IN" sz="2000" dirty="0">
                <a:latin typeface="Times New Roman" panose="02020603050405020304" pitchFamily="18" charset="0"/>
                <a:cs typeface="Times New Roman" panose="02020603050405020304" pitchFamily="18" charset="0"/>
              </a:rPr>
              <a:t>33. Dhal Y, </a:t>
            </a:r>
            <a:r>
              <a:rPr lang="en-IN" sz="2000" dirty="0" err="1">
                <a:latin typeface="Times New Roman" panose="02020603050405020304" pitchFamily="18" charset="0"/>
                <a:cs typeface="Times New Roman" panose="02020603050405020304" pitchFamily="18" charset="0"/>
              </a:rPr>
              <a:t>Deo</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Sahu</a:t>
            </a:r>
            <a:r>
              <a:rPr lang="en-IN" sz="2000" dirty="0">
                <a:latin typeface="Times New Roman" panose="02020603050405020304" pitchFamily="18" charset="0"/>
                <a:cs typeface="Times New Roman" panose="02020603050405020304" pitchFamily="18" charset="0"/>
              </a:rPr>
              <a:t> RK. COMPARATIVE ANTIOXIDANT ACTIVITY OF NON-ENZYMATIC AND ENZYMATIC EXTRACTS OF CURCUMA ZEDOARIA, CURCUMA ANGUSTIFOLIA AND CURCUMA CAESIA. </a:t>
            </a:r>
          </a:p>
          <a:p>
            <a:pPr marL="0" indent="0">
              <a:buNone/>
            </a:pPr>
            <a:r>
              <a:rPr lang="en-IN" sz="2000" dirty="0">
                <a:latin typeface="Times New Roman" panose="02020603050405020304" pitchFamily="18" charset="0"/>
                <a:cs typeface="Times New Roman" panose="02020603050405020304" pitchFamily="18" charset="0"/>
              </a:rPr>
              <a:t>34.  </a:t>
            </a:r>
            <a:r>
              <a:rPr lang="en-IN" sz="2000" dirty="0" err="1">
                <a:latin typeface="Times New Roman" panose="02020603050405020304" pitchFamily="18" charset="0"/>
                <a:cs typeface="Times New Roman" panose="02020603050405020304" pitchFamily="18" charset="0"/>
              </a:rPr>
              <a:t>Mangla</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Shuaib</a:t>
            </a:r>
            <a:r>
              <a:rPr lang="en-IN" sz="2000" dirty="0">
                <a:latin typeface="Times New Roman" panose="02020603050405020304" pitchFamily="18" charset="0"/>
                <a:cs typeface="Times New Roman" panose="02020603050405020304" pitchFamily="18" charset="0"/>
              </a:rPr>
              <a:t>, M., Jain, J., &amp; </a:t>
            </a:r>
            <a:r>
              <a:rPr lang="en-IN" sz="2000" dirty="0" err="1">
                <a:latin typeface="Times New Roman" panose="02020603050405020304" pitchFamily="18" charset="0"/>
                <a:cs typeface="Times New Roman" panose="02020603050405020304" pitchFamily="18" charset="0"/>
              </a:rPr>
              <a:t>Mangla</a:t>
            </a:r>
            <a:r>
              <a:rPr lang="en-IN" sz="2000" dirty="0">
                <a:latin typeface="Times New Roman" panose="02020603050405020304" pitchFamily="18" charset="0"/>
                <a:cs typeface="Times New Roman" panose="02020603050405020304" pitchFamily="18" charset="0"/>
              </a:rPr>
              <a:t>, M. (2010). In-vitro evaluation of antioxidant activity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[Research Article]. </a:t>
            </a:r>
            <a:r>
              <a:rPr lang="en-IN" sz="2000" i="1" dirty="0">
                <a:latin typeface="Times New Roman" panose="02020603050405020304" pitchFamily="18" charset="0"/>
                <a:cs typeface="Times New Roman" panose="02020603050405020304" pitchFamily="18" charset="0"/>
              </a:rPr>
              <a:t>International Journal of Pharmaceutical Sciences and Research</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9–Suppl.</a:t>
            </a:r>
            <a:r>
              <a:rPr lang="en-IN" sz="2000" dirty="0">
                <a:latin typeface="Times New Roman" panose="02020603050405020304" pitchFamily="18" charset="0"/>
                <a:cs typeface="Times New Roman" panose="02020603050405020304" pitchFamily="18" charset="0"/>
              </a:rPr>
              <a:t>, 98–102.  </a:t>
            </a:r>
          </a:p>
          <a:p>
            <a:pPr marL="0" indent="0">
              <a:buNone/>
            </a:pPr>
            <a:r>
              <a:rPr lang="en-IN" sz="2000" dirty="0">
                <a:latin typeface="Times New Roman" panose="02020603050405020304" pitchFamily="18" charset="0"/>
                <a:cs typeface="Times New Roman" panose="02020603050405020304" pitchFamily="18" charset="0"/>
              </a:rPr>
              <a:t>35. </a:t>
            </a:r>
            <a:r>
              <a:rPr lang="en-IN" sz="2000" dirty="0" err="1">
                <a:latin typeface="Times New Roman" panose="02020603050405020304" pitchFamily="18" charset="0"/>
                <a:cs typeface="Times New Roman" panose="02020603050405020304" pitchFamily="18" charset="0"/>
              </a:rPr>
              <a:t>Reenu</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Azeez</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Bhageerathy</a:t>
            </a:r>
            <a:r>
              <a:rPr lang="en-IN" sz="2000" dirty="0">
                <a:latin typeface="Times New Roman" panose="02020603050405020304" pitchFamily="18" charset="0"/>
                <a:cs typeface="Times New Roman" panose="02020603050405020304" pitchFamily="18" charset="0"/>
              </a:rPr>
              <a:t> C. In vitro antioxidant potential in sequential extracts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rhizomes. Indian J Pharm Sci. 2015;77(1):41. </a:t>
            </a:r>
          </a:p>
          <a:p>
            <a:pPr marL="0" indent="0">
              <a:buNone/>
            </a:pPr>
            <a:r>
              <a:rPr lang="en-IN" sz="2000" dirty="0">
                <a:latin typeface="Times New Roman" panose="02020603050405020304" pitchFamily="18" charset="0"/>
                <a:cs typeface="Times New Roman" panose="02020603050405020304" pitchFamily="18" charset="0"/>
              </a:rPr>
              <a:t>36. </a:t>
            </a:r>
            <a:r>
              <a:rPr lang="en-IN" sz="2000" dirty="0" err="1">
                <a:latin typeface="Times New Roman" panose="02020603050405020304" pitchFamily="18" charset="0"/>
                <a:cs typeface="Times New Roman" panose="02020603050405020304" pitchFamily="18" charset="0"/>
              </a:rPr>
              <a:t>Krishnaraj</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Manibhushanrao</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Mathivanan</a:t>
            </a:r>
            <a:r>
              <a:rPr lang="en-IN" sz="2000" dirty="0">
                <a:latin typeface="Times New Roman" panose="02020603050405020304" pitchFamily="18" charset="0"/>
                <a:cs typeface="Times New Roman" panose="02020603050405020304" pitchFamily="18" charset="0"/>
              </a:rPr>
              <a:t> N. A comparative study of phenol content and antioxidant activity between non-conventional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and Curcuma </a:t>
            </a:r>
            <a:r>
              <a:rPr lang="en-IN" sz="2000" dirty="0" err="1">
                <a:latin typeface="Times New Roman" panose="02020603050405020304" pitchFamily="18" charset="0"/>
                <a:cs typeface="Times New Roman" panose="02020603050405020304" pitchFamily="18" charset="0"/>
              </a:rPr>
              <a:t>amada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37. </a:t>
            </a:r>
            <a:r>
              <a:rPr lang="en-IN" sz="2000" dirty="0" err="1">
                <a:latin typeface="Times New Roman" panose="02020603050405020304" pitchFamily="18" charset="0"/>
                <a:cs typeface="Times New Roman" panose="02020603050405020304" pitchFamily="18" charset="0"/>
              </a:rPr>
              <a:t>Siti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Juariah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Fazleen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Izzany</a:t>
            </a:r>
            <a:r>
              <a:rPr lang="en-IN" sz="2000" dirty="0">
                <a:latin typeface="Times New Roman" panose="02020603050405020304" pitchFamily="18" charset="0"/>
                <a:cs typeface="Times New Roman" panose="02020603050405020304" pitchFamily="18" charset="0"/>
              </a:rPr>
              <a:t> Abu Bakar,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Fadzelly</a:t>
            </a:r>
            <a:r>
              <a:rPr lang="en-IN" sz="2000" dirty="0">
                <a:latin typeface="Times New Roman" panose="02020603050405020304" pitchFamily="18" charset="0"/>
                <a:cs typeface="Times New Roman" panose="02020603050405020304" pitchFamily="18" charset="0"/>
              </a:rPr>
              <a:t> Abu Bakar, Susi </a:t>
            </a:r>
            <a:r>
              <a:rPr lang="en-IN" sz="2000" dirty="0" err="1">
                <a:latin typeface="Times New Roman" panose="02020603050405020304" pitchFamily="18" charset="0"/>
                <a:cs typeface="Times New Roman" panose="02020603050405020304" pitchFamily="18" charset="0"/>
              </a:rPr>
              <a:t>Endrini</a:t>
            </a:r>
            <a:r>
              <a:rPr lang="en-IN" sz="2000" dirty="0">
                <a:latin typeface="Times New Roman" panose="02020603050405020304" pitchFamily="18" charset="0"/>
                <a:cs typeface="Times New Roman" panose="02020603050405020304" pitchFamily="18" charset="0"/>
              </a:rPr>
              <a:t>. Antibacterial potential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ethanol extract against nosocomial infections. Bali Med J. 2023 Jun 21;12(2):1959–63</a:t>
            </a:r>
            <a:r>
              <a:rPr lang="en-IN" dirty="0"/>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67525DC-D62A-4B85-8352-F58DF35C3A19}" type="slidenum">
              <a:rPr lang="en-IN" smtClean="0"/>
              <a:t>25</a:t>
            </a:fld>
            <a:endParaRPr lang="en-IN"/>
          </a:p>
        </p:txBody>
      </p:sp>
      <p:pic>
        <p:nvPicPr>
          <p:cNvPr id="5" name="Picture 4"/>
          <p:cNvPicPr>
            <a:picLocks noChangeAspect="1"/>
          </p:cNvPicPr>
          <p:nvPr/>
        </p:nvPicPr>
        <p:blipFill>
          <a:blip r:embed="rId2"/>
          <a:stretch>
            <a:fillRect/>
          </a:stretch>
        </p:blipFill>
        <p:spPr>
          <a:xfrm>
            <a:off x="10493254" y="0"/>
            <a:ext cx="1609483" cy="951058"/>
          </a:xfrm>
          <a:prstGeom prst="rect">
            <a:avLst/>
          </a:prstGeom>
        </p:spPr>
      </p:pic>
    </p:spTree>
    <p:extLst>
      <p:ext uri="{BB962C8B-B14F-4D97-AF65-F5344CB8AC3E}">
        <p14:creationId xmlns:p14="http://schemas.microsoft.com/office/powerpoint/2010/main" val="570316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noAutofit/>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38. Chowdhury Z, Islam MS, </a:t>
            </a:r>
            <a:r>
              <a:rPr lang="en-IN" sz="2000" dirty="0" err="1">
                <a:latin typeface="Times New Roman" panose="02020603050405020304" pitchFamily="18" charset="0"/>
                <a:cs typeface="Times New Roman" panose="02020603050405020304" pitchFamily="18" charset="0"/>
              </a:rPr>
              <a:t>Hoque</a:t>
            </a:r>
            <a:r>
              <a:rPr lang="en-IN" sz="2000" dirty="0">
                <a:latin typeface="Times New Roman" panose="02020603050405020304" pitchFamily="18" charset="0"/>
                <a:cs typeface="Times New Roman" panose="02020603050405020304" pitchFamily="18" charset="0"/>
              </a:rPr>
              <a:t> MR, Chowdhury AMA, </a:t>
            </a:r>
            <a:r>
              <a:rPr lang="en-IN" sz="2000" dirty="0" err="1">
                <a:latin typeface="Times New Roman" panose="02020603050405020304" pitchFamily="18" charset="0"/>
                <a:cs typeface="Times New Roman" panose="02020603050405020304" pitchFamily="18" charset="0"/>
              </a:rPr>
              <a:t>Bhuiyan</a:t>
            </a:r>
            <a:r>
              <a:rPr lang="en-IN" sz="2000" dirty="0">
                <a:latin typeface="Times New Roman" panose="02020603050405020304" pitchFamily="18" charset="0"/>
                <a:cs typeface="Times New Roman" panose="02020603050405020304" pitchFamily="18" charset="0"/>
              </a:rPr>
              <a:t> RH, </a:t>
            </a:r>
            <a:r>
              <a:rPr lang="en-IN" sz="2000" dirty="0" err="1">
                <a:latin typeface="Times New Roman" panose="02020603050405020304" pitchFamily="18" charset="0"/>
                <a:cs typeface="Times New Roman" panose="02020603050405020304" pitchFamily="18" charset="0"/>
              </a:rPr>
              <a:t>Alauddin</a:t>
            </a:r>
            <a:r>
              <a:rPr lang="en-IN" sz="2000" dirty="0">
                <a:latin typeface="Times New Roman" panose="02020603050405020304" pitchFamily="18" charset="0"/>
                <a:cs typeface="Times New Roman" panose="02020603050405020304" pitchFamily="18" charset="0"/>
              </a:rPr>
              <a:t> M. Antibacterial and antifungal activity of ethanol extract of Curcuma </a:t>
            </a:r>
            <a:r>
              <a:rPr lang="en-IN" sz="2000" dirty="0" err="1">
                <a:latin typeface="Times New Roman" panose="02020603050405020304" pitchFamily="18" charset="0"/>
                <a:cs typeface="Times New Roman" panose="02020603050405020304" pitchFamily="18" charset="0"/>
              </a:rPr>
              <a:t>casiea</a:t>
            </a:r>
            <a:r>
              <a:rPr lang="en-IN" sz="2000" dirty="0">
                <a:latin typeface="Times New Roman" panose="02020603050405020304" pitchFamily="18" charset="0"/>
                <a:cs typeface="Times New Roman" panose="02020603050405020304" pitchFamily="18" charset="0"/>
              </a:rPr>
              <a:t>. Chittagong </a:t>
            </a:r>
            <a:r>
              <a:rPr lang="en-IN" sz="2000" dirty="0" err="1">
                <a:latin typeface="Times New Roman" panose="02020603050405020304" pitchFamily="18" charset="0"/>
                <a:cs typeface="Times New Roman" panose="02020603050405020304" pitchFamily="18" charset="0"/>
              </a:rPr>
              <a:t>Univ</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Biol</a:t>
            </a:r>
            <a:r>
              <a:rPr lang="en-IN" sz="2000" dirty="0">
                <a:latin typeface="Times New Roman" panose="02020603050405020304" pitchFamily="18" charset="0"/>
                <a:cs typeface="Times New Roman" panose="02020603050405020304" pitchFamily="18" charset="0"/>
              </a:rPr>
              <a:t> Sci. 2013 Jan 18;149–54. </a:t>
            </a:r>
          </a:p>
          <a:p>
            <a:pPr marL="0" indent="0">
              <a:buNone/>
            </a:pPr>
            <a:r>
              <a:rPr lang="en-IN" sz="2000" dirty="0">
                <a:latin typeface="Times New Roman" panose="02020603050405020304" pitchFamily="18" charset="0"/>
                <a:cs typeface="Times New Roman" panose="02020603050405020304" pitchFamily="18" charset="0"/>
              </a:rPr>
              <a:t>39. Thomas Td, Jose S. Comparative phytochemical and anti-bacterial studies of two indigenous medicinal plants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and Curcuma aeruginosa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J Green Pharm. 2014;8(1):65. </a:t>
            </a:r>
          </a:p>
          <a:p>
            <a:pPr marL="0" indent="0">
              <a:buNone/>
            </a:pPr>
            <a:r>
              <a:rPr lang="en-IN" sz="2000" dirty="0">
                <a:latin typeface="Times New Roman" panose="02020603050405020304" pitchFamily="18" charset="0"/>
                <a:cs typeface="Times New Roman" panose="02020603050405020304" pitchFamily="18" charset="0"/>
              </a:rPr>
              <a:t>40. Pandey, D. G AK. ANTIBACTERIAL EFFICACY OF CURCUMA CAESIA FROM BASTAR DISTRICT OF CHHATTISGARH, INDIA. </a:t>
            </a:r>
            <a:r>
              <a:rPr lang="en-IN" sz="2000" dirty="0" err="1">
                <a:latin typeface="Times New Roman" panose="02020603050405020304" pitchFamily="18" charset="0"/>
                <a:cs typeface="Times New Roman" panose="02020603050405020304" pitchFamily="18" charset="0"/>
              </a:rPr>
              <a:t>Nternational</a:t>
            </a:r>
            <a:r>
              <a:rPr lang="en-IN" sz="2000" dirty="0">
                <a:latin typeface="Times New Roman" panose="02020603050405020304" pitchFamily="18" charset="0"/>
                <a:cs typeface="Times New Roman" panose="02020603050405020304" pitchFamily="18" charset="0"/>
              </a:rPr>
              <a:t> J Pharm </a:t>
            </a:r>
            <a:r>
              <a:rPr lang="en-IN" sz="2000" dirty="0" err="1">
                <a:latin typeface="Times New Roman" panose="02020603050405020304" pitchFamily="18" charset="0"/>
                <a:cs typeface="Times New Roman" panose="02020603050405020304" pitchFamily="18" charset="0"/>
              </a:rPr>
              <a:t>Sci</a:t>
            </a:r>
            <a:r>
              <a:rPr lang="en-IN" sz="2000" dirty="0">
                <a:latin typeface="Times New Roman" panose="02020603050405020304" pitchFamily="18" charset="0"/>
                <a:cs typeface="Times New Roman" panose="02020603050405020304" pitchFamily="18" charset="0"/>
              </a:rPr>
              <a:t> Res. </a:t>
            </a:r>
          </a:p>
          <a:p>
            <a:pPr marL="0" indent="0">
              <a:buNone/>
            </a:pPr>
            <a:r>
              <a:rPr lang="en-IN" sz="2000" dirty="0">
                <a:latin typeface="Times New Roman" panose="02020603050405020304" pitchFamily="18" charset="0"/>
                <a:cs typeface="Times New Roman" panose="02020603050405020304" pitchFamily="18" charset="0"/>
              </a:rPr>
              <a:t>41. Gupta VK, Kaushik A, Chauhan DS, </a:t>
            </a:r>
            <a:r>
              <a:rPr lang="en-IN" sz="2000" dirty="0" err="1">
                <a:latin typeface="Times New Roman" panose="02020603050405020304" pitchFamily="18" charset="0"/>
                <a:cs typeface="Times New Roman" panose="02020603050405020304" pitchFamily="18" charset="0"/>
              </a:rPr>
              <a:t>Ahirwar</a:t>
            </a:r>
            <a:r>
              <a:rPr lang="en-IN" sz="2000" dirty="0">
                <a:latin typeface="Times New Roman" panose="02020603050405020304" pitchFamily="18" charset="0"/>
                <a:cs typeface="Times New Roman" panose="02020603050405020304" pitchFamily="18" charset="0"/>
              </a:rPr>
              <a:t> RK, Sharma S, </a:t>
            </a:r>
            <a:r>
              <a:rPr lang="en-IN" sz="2000" dirty="0" err="1">
                <a:latin typeface="Times New Roman" panose="02020603050405020304" pitchFamily="18" charset="0"/>
                <a:cs typeface="Times New Roman" panose="02020603050405020304" pitchFamily="18" charset="0"/>
              </a:rPr>
              <a:t>Bisht</a:t>
            </a:r>
            <a:r>
              <a:rPr lang="en-IN" sz="2000" dirty="0">
                <a:latin typeface="Times New Roman" panose="02020603050405020304" pitchFamily="18" charset="0"/>
                <a:cs typeface="Times New Roman" panose="02020603050405020304" pitchFamily="18" charset="0"/>
              </a:rPr>
              <a:t> D. Anti-mycobacterial activity of some medicinal plants used traditionally by tribes from Madhya Pradesh, India for treating tuberculosis related symptoms. J </a:t>
            </a:r>
            <a:r>
              <a:rPr lang="en-IN" sz="2000" dirty="0" err="1">
                <a:latin typeface="Times New Roman" panose="02020603050405020304" pitchFamily="18" charset="0"/>
                <a:cs typeface="Times New Roman" panose="02020603050405020304" pitchFamily="18" charset="0"/>
              </a:rPr>
              <a:t>Ethnopharmacol</a:t>
            </a:r>
            <a:r>
              <a:rPr lang="en-IN" sz="2000" dirty="0">
                <a:latin typeface="Times New Roman" panose="02020603050405020304" pitchFamily="18" charset="0"/>
                <a:cs typeface="Times New Roman" panose="02020603050405020304" pitchFamily="18" charset="0"/>
              </a:rPr>
              <a:t>. 2018 Dec;227:113–20. </a:t>
            </a:r>
          </a:p>
          <a:p>
            <a:pPr marL="0" indent="0">
              <a:buNone/>
            </a:pPr>
            <a:r>
              <a:rPr lang="en-IN" sz="2000" dirty="0">
                <a:latin typeface="Times New Roman" panose="02020603050405020304" pitchFamily="18" charset="0"/>
                <a:cs typeface="Times New Roman" panose="02020603050405020304" pitchFamily="18" charset="0"/>
              </a:rPr>
              <a:t>42. Kaur R, Kaur B, Suttee A, </a:t>
            </a:r>
            <a:r>
              <a:rPr lang="en-IN" sz="2000" dirty="0" err="1">
                <a:latin typeface="Times New Roman" panose="02020603050405020304" pitchFamily="18" charset="0"/>
                <a:cs typeface="Times New Roman" panose="02020603050405020304" pitchFamily="18" charset="0"/>
              </a:rPr>
              <a:t>Kalsi</a:t>
            </a:r>
            <a:r>
              <a:rPr lang="en-IN" sz="2000" dirty="0">
                <a:latin typeface="Times New Roman" panose="02020603050405020304" pitchFamily="18" charset="0"/>
                <a:cs typeface="Times New Roman" panose="02020603050405020304" pitchFamily="18" charset="0"/>
              </a:rPr>
              <a:t> V. COMPARATIVE ASSESSMENT OF IN VITRO ANTIMICROBIAL ACTIVITY OF CURCUMA CAESIA ROXB. AND CURCUMA AMADA ROXB. Asian J Pharm </a:t>
            </a:r>
            <a:r>
              <a:rPr lang="en-IN" sz="2000" dirty="0" err="1">
                <a:latin typeface="Times New Roman" panose="02020603050405020304" pitchFamily="18" charset="0"/>
                <a:cs typeface="Times New Roman" panose="02020603050405020304" pitchFamily="18" charset="0"/>
              </a:rPr>
              <a:t>Clin</a:t>
            </a:r>
            <a:r>
              <a:rPr lang="en-IN" sz="2000" dirty="0">
                <a:latin typeface="Times New Roman" panose="02020603050405020304" pitchFamily="18" charset="0"/>
                <a:cs typeface="Times New Roman" panose="02020603050405020304" pitchFamily="18" charset="0"/>
              </a:rPr>
              <a:t> Res. 2018 Jul 27;11(14):94. </a:t>
            </a:r>
          </a:p>
          <a:p>
            <a:pPr marL="0" indent="0">
              <a:buNone/>
            </a:pPr>
            <a:r>
              <a:rPr lang="en-IN" sz="2000" dirty="0">
                <a:latin typeface="Times New Roman" panose="02020603050405020304" pitchFamily="18" charset="0"/>
                <a:cs typeface="Times New Roman" panose="02020603050405020304" pitchFamily="18" charset="0"/>
              </a:rPr>
              <a:t>43. </a:t>
            </a:r>
            <a:r>
              <a:rPr lang="en-IN" sz="2000" dirty="0" err="1">
                <a:latin typeface="Times New Roman" panose="02020603050405020304" pitchFamily="18" charset="0"/>
                <a:cs typeface="Times New Roman" panose="02020603050405020304" pitchFamily="18" charset="0"/>
              </a:rPr>
              <a:t>Harit</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Barapatre</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Prajapati</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Aadil</a:t>
            </a:r>
            <a:r>
              <a:rPr lang="en-IN" sz="2000" dirty="0">
                <a:latin typeface="Times New Roman" panose="02020603050405020304" pitchFamily="18" charset="0"/>
                <a:cs typeface="Times New Roman" panose="02020603050405020304" pitchFamily="18" charset="0"/>
              </a:rPr>
              <a:t> KR, </a:t>
            </a:r>
            <a:r>
              <a:rPr lang="en-IN" sz="2000" dirty="0" err="1">
                <a:latin typeface="Times New Roman" panose="02020603050405020304" pitchFamily="18" charset="0"/>
                <a:cs typeface="Times New Roman" panose="02020603050405020304" pitchFamily="18" charset="0"/>
              </a:rPr>
              <a:t>Senapati</a:t>
            </a:r>
            <a:r>
              <a:rPr lang="en-IN" sz="2000" dirty="0">
                <a:latin typeface="Times New Roman" panose="02020603050405020304" pitchFamily="18" charset="0"/>
                <a:cs typeface="Times New Roman" panose="02020603050405020304" pitchFamily="18" charset="0"/>
              </a:rPr>
              <a:t> S. ANTIMICROBIAL ACTIVITY OF RHIZOME OF SELECTED CURCUMA VARIETY. Pharm Res. 2013; </a:t>
            </a:r>
          </a:p>
          <a:p>
            <a:pPr marL="0" indent="0">
              <a:buNone/>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67525DC-D62A-4B85-8352-F58DF35C3A19}" type="slidenum">
              <a:rPr lang="en-IN" smtClean="0"/>
              <a:t>26</a:t>
            </a:fld>
            <a:endParaRPr lang="en-IN"/>
          </a:p>
        </p:txBody>
      </p:sp>
      <p:pic>
        <p:nvPicPr>
          <p:cNvPr id="6" name="Picture 5"/>
          <p:cNvPicPr>
            <a:picLocks noChangeAspect="1"/>
          </p:cNvPicPr>
          <p:nvPr/>
        </p:nvPicPr>
        <p:blipFill>
          <a:blip r:embed="rId2"/>
          <a:stretch>
            <a:fillRect/>
          </a:stretch>
        </p:blipFill>
        <p:spPr>
          <a:xfrm>
            <a:off x="10166683" y="209006"/>
            <a:ext cx="1609483" cy="951058"/>
          </a:xfrm>
          <a:prstGeom prst="rect">
            <a:avLst/>
          </a:prstGeom>
        </p:spPr>
      </p:pic>
    </p:spTree>
    <p:extLst>
      <p:ext uri="{BB962C8B-B14F-4D97-AF65-F5344CB8AC3E}">
        <p14:creationId xmlns:p14="http://schemas.microsoft.com/office/powerpoint/2010/main" val="141062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706700"/>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44. Ghosh A. </a:t>
            </a:r>
            <a:r>
              <a:rPr lang="en-IN" sz="2000" dirty="0" err="1">
                <a:latin typeface="Times New Roman" panose="02020603050405020304" pitchFamily="18" charset="0"/>
                <a:cs typeface="Times New Roman" panose="02020603050405020304" pitchFamily="18" charset="0"/>
              </a:rPr>
              <a:t>Bioformulation</a:t>
            </a:r>
            <a:r>
              <a:rPr lang="en-IN" sz="2000" dirty="0">
                <a:latin typeface="Times New Roman" panose="02020603050405020304" pitchFamily="18" charset="0"/>
                <a:cs typeface="Times New Roman" panose="02020603050405020304" pitchFamily="18" charset="0"/>
              </a:rPr>
              <a:t> of antifungal herbal extract from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Ixora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coccinea</a:t>
            </a:r>
            <a:r>
              <a:rPr lang="en-IN" sz="2000" dirty="0">
                <a:latin typeface="Times New Roman" panose="02020603050405020304" pitchFamily="18" charset="0"/>
                <a:cs typeface="Times New Roman" panose="02020603050405020304" pitchFamily="18" charset="0"/>
              </a:rPr>
              <a:t> L. against Botrytis </a:t>
            </a:r>
            <a:r>
              <a:rPr lang="en-IN" sz="2000" dirty="0" err="1">
                <a:latin typeface="Times New Roman" panose="02020603050405020304" pitchFamily="18" charset="0"/>
                <a:cs typeface="Times New Roman" panose="02020603050405020304" pitchFamily="18" charset="0"/>
              </a:rPr>
              <a:t>cinerea</a:t>
            </a:r>
            <a:r>
              <a:rPr lang="en-IN" sz="2000" dirty="0">
                <a:latin typeface="Times New Roman" panose="02020603050405020304" pitchFamily="18" charset="0"/>
                <a:cs typeface="Times New Roman" panose="02020603050405020304" pitchFamily="18" charset="0"/>
              </a:rPr>
              <a:t> Pers. J </a:t>
            </a:r>
            <a:r>
              <a:rPr lang="en-IN" sz="2000" dirty="0" err="1">
                <a:latin typeface="Times New Roman" panose="02020603050405020304" pitchFamily="18" charset="0"/>
                <a:cs typeface="Times New Roman" panose="02020603050405020304" pitchFamily="18" charset="0"/>
              </a:rPr>
              <a:t>Phytopharm</a:t>
            </a:r>
            <a:r>
              <a:rPr lang="en-IN" sz="2000" dirty="0">
                <a:latin typeface="Times New Roman" panose="02020603050405020304" pitchFamily="18" charset="0"/>
                <a:cs typeface="Times New Roman" panose="02020603050405020304" pitchFamily="18" charset="0"/>
              </a:rPr>
              <a:t>. 2018;56–9. </a:t>
            </a:r>
          </a:p>
          <a:p>
            <a:pPr marL="0" indent="0">
              <a:buNone/>
            </a:pPr>
            <a:r>
              <a:rPr lang="en-IN" sz="2000" dirty="0">
                <a:latin typeface="Times New Roman" panose="02020603050405020304" pitchFamily="18" charset="0"/>
                <a:cs typeface="Times New Roman" panose="02020603050405020304" pitchFamily="18" charset="0"/>
              </a:rPr>
              <a:t>45. Ghosh, A., C P. Evaluation of Antimicrobial and Antifungal potential of (Z)-7-methoxy-1, 5-dihydrobenzo[c] </a:t>
            </a:r>
            <a:r>
              <a:rPr lang="en-IN" sz="2000" dirty="0" err="1">
                <a:latin typeface="Times New Roman" panose="02020603050405020304" pitchFamily="18" charset="0"/>
                <a:cs typeface="Times New Roman" panose="02020603050405020304" pitchFamily="18" charset="0"/>
              </a:rPr>
              <a:t>oxepine</a:t>
            </a:r>
            <a:r>
              <a:rPr lang="en-IN" sz="2000" dirty="0">
                <a:latin typeface="Times New Roman" panose="02020603050405020304" pitchFamily="18" charset="0"/>
                <a:cs typeface="Times New Roman" panose="02020603050405020304" pitchFamily="18" charset="0"/>
              </a:rPr>
              <a:t>, isolated from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Roxb</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Sci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Innov</a:t>
            </a:r>
            <a:r>
              <a:rPr lang="en-IN" sz="2000" dirty="0">
                <a:latin typeface="Times New Roman" panose="02020603050405020304" pitchFamily="18" charset="0"/>
                <a:cs typeface="Times New Roman" panose="02020603050405020304" pitchFamily="18" charset="0"/>
              </a:rPr>
              <a:t> Res. 2013;745–50. </a:t>
            </a:r>
          </a:p>
          <a:p>
            <a:pPr marL="0" indent="0">
              <a:buNone/>
            </a:pPr>
            <a:r>
              <a:rPr lang="en-IN" sz="2000" dirty="0">
                <a:latin typeface="Times New Roman" panose="02020603050405020304" pitchFamily="18" charset="0"/>
                <a:cs typeface="Times New Roman" panose="02020603050405020304" pitchFamily="18" charset="0"/>
              </a:rPr>
              <a:t>46. </a:t>
            </a:r>
            <a:r>
              <a:rPr lang="en-IN" sz="2000" dirty="0" err="1">
                <a:latin typeface="Times New Roman" panose="02020603050405020304" pitchFamily="18" charset="0"/>
                <a:cs typeface="Times New Roman" panose="02020603050405020304" pitchFamily="18" charset="0"/>
              </a:rPr>
              <a:t>Dineja</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Savithri</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Rajkumar</a:t>
            </a:r>
            <a:r>
              <a:rPr lang="en-IN" sz="2000" dirty="0">
                <a:latin typeface="Times New Roman" panose="02020603050405020304" pitchFamily="18" charset="0"/>
                <a:cs typeface="Times New Roman" panose="02020603050405020304" pitchFamily="18" charset="0"/>
              </a:rPr>
              <a:t>, K., Bose, D., &amp; </a:t>
            </a:r>
            <a:r>
              <a:rPr lang="en-IN" sz="2000" dirty="0" err="1">
                <a:latin typeface="Times New Roman" panose="02020603050405020304" pitchFamily="18" charset="0"/>
                <a:cs typeface="Times New Roman" panose="02020603050405020304" pitchFamily="18" charset="0"/>
              </a:rPr>
              <a:t>Vasanthi</a:t>
            </a:r>
            <a:r>
              <a:rPr lang="en-IN" sz="2000" dirty="0">
                <a:latin typeface="Times New Roman" panose="02020603050405020304" pitchFamily="18" charset="0"/>
                <a:cs typeface="Times New Roman" panose="02020603050405020304" pitchFamily="18" charset="0"/>
              </a:rPr>
              <a:t>, V. Evaluation of an Antifungal Property of Curcuma </a:t>
            </a:r>
            <a:r>
              <a:rPr lang="en-IN" sz="2000" dirty="0" err="1">
                <a:latin typeface="Times New Roman" panose="02020603050405020304" pitchFamily="18" charset="0"/>
                <a:cs typeface="Times New Roman" panose="02020603050405020304" pitchFamily="18" charset="0"/>
              </a:rPr>
              <a:t>caesia</a:t>
            </a:r>
            <a:r>
              <a:rPr lang="en-IN" sz="2000" dirty="0">
                <a:latin typeface="Times New Roman" panose="02020603050405020304" pitchFamily="18" charset="0"/>
                <a:cs typeface="Times New Roman" panose="02020603050405020304" pitchFamily="18" charset="0"/>
              </a:rPr>
              <a:t> a Traditional Herb against Candida Species: An In vitro Study. J Nat </a:t>
            </a:r>
            <a:r>
              <a:rPr lang="en-IN" sz="2000" dirty="0" err="1">
                <a:latin typeface="Times New Roman" panose="02020603050405020304" pitchFamily="18" charset="0"/>
                <a:cs typeface="Times New Roman" panose="02020603050405020304" pitchFamily="18" charset="0"/>
              </a:rPr>
              <a:t>Sci</a:t>
            </a:r>
            <a:r>
              <a:rPr lang="en-IN" sz="2000" dirty="0">
                <a:latin typeface="Times New Roman" panose="02020603050405020304" pitchFamily="18" charset="0"/>
                <a:cs typeface="Times New Roman" panose="02020603050405020304" pitchFamily="18" charset="0"/>
              </a:rPr>
              <a:t> Med. 2023;6(2):206–9. </a:t>
            </a:r>
          </a:p>
          <a:p>
            <a:pPr marL="0" indent="0">
              <a:buNone/>
            </a:pPr>
            <a:r>
              <a:rPr lang="en-IN" sz="2000" dirty="0">
                <a:latin typeface="Times New Roman" panose="02020603050405020304" pitchFamily="18" charset="0"/>
                <a:cs typeface="Times New Roman" panose="02020603050405020304" pitchFamily="18" charset="0"/>
              </a:rPr>
              <a:t>47. </a:t>
            </a:r>
            <a:r>
              <a:rPr lang="en-IN" sz="2000" dirty="0" err="1">
                <a:latin typeface="Times New Roman" panose="02020603050405020304" pitchFamily="18" charset="0"/>
                <a:cs typeface="Times New Roman" panose="02020603050405020304" pitchFamily="18" charset="0"/>
              </a:rPr>
              <a:t>Fathima</a:t>
            </a:r>
            <a:r>
              <a:rPr lang="en-IN" sz="2000" dirty="0">
                <a:latin typeface="Times New Roman" panose="02020603050405020304" pitchFamily="18" charset="0"/>
                <a:cs typeface="Times New Roman" panose="02020603050405020304" pitchFamily="18" charset="0"/>
              </a:rPr>
              <a:t>, N., </a:t>
            </a:r>
            <a:r>
              <a:rPr lang="en-IN" sz="2000" dirty="0" err="1">
                <a:latin typeface="Times New Roman" panose="02020603050405020304" pitchFamily="18" charset="0"/>
                <a:cs typeface="Times New Roman" panose="02020603050405020304" pitchFamily="18" charset="0"/>
              </a:rPr>
              <a:t>Syeda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Nishat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Fathima</a:t>
            </a:r>
            <a:r>
              <a:rPr lang="en-IN" sz="2000" dirty="0">
                <a:latin typeface="Times New Roman" panose="02020603050405020304" pitchFamily="18" charset="0"/>
                <a:cs typeface="Times New Roman" panose="02020603050405020304" pitchFamily="18" charset="0"/>
              </a:rPr>
              <a:t>, Ahmad, V., &amp; Kumar, R. Evaluation of In Vitro Thrombolytic Activity of </a:t>
            </a:r>
            <a:r>
              <a:rPr lang="en-IN" sz="2000" dirty="0" err="1">
                <a:latin typeface="Times New Roman" panose="02020603050405020304" pitchFamily="18" charset="0"/>
                <a:cs typeface="Times New Roman" panose="02020603050405020304" pitchFamily="18" charset="0"/>
              </a:rPr>
              <a:t>Ethanolic</a:t>
            </a:r>
            <a:r>
              <a:rPr lang="en-IN" sz="2000" dirty="0">
                <a:latin typeface="Times New Roman" panose="02020603050405020304" pitchFamily="18" charset="0"/>
                <a:cs typeface="Times New Roman" panose="02020603050405020304" pitchFamily="18" charset="0"/>
              </a:rPr>
              <a:t> Extract of CURCUMA CAESIA Rhizomes.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J Pharma Res Rev. 2015;4(11):50–4. </a:t>
            </a:r>
          </a:p>
          <a:p>
            <a:pPr marL="0" indent="0">
              <a:buNone/>
            </a:pPr>
            <a:r>
              <a:rPr lang="en-IN" sz="2000" dirty="0">
                <a:latin typeface="Times New Roman" panose="02020603050405020304" pitchFamily="18" charset="0"/>
                <a:cs typeface="Times New Roman" panose="02020603050405020304" pitchFamily="18" charset="0"/>
              </a:rPr>
              <a:t>48. </a:t>
            </a:r>
            <a:r>
              <a:rPr lang="en-IN" sz="2000" dirty="0" err="1">
                <a:latin typeface="Times New Roman" panose="02020603050405020304" pitchFamily="18" charset="0"/>
                <a:cs typeface="Times New Roman" panose="02020603050405020304" pitchFamily="18" charset="0"/>
              </a:rPr>
              <a:t>Saravana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Sankar</a:t>
            </a:r>
            <a:r>
              <a:rPr lang="en-IN" sz="2000" dirty="0">
                <a:latin typeface="Times New Roman" panose="02020603050405020304" pitchFamily="18" charset="0"/>
                <a:cs typeface="Times New Roman" panose="02020603050405020304" pitchFamily="18" charset="0"/>
              </a:rPr>
              <a:t> VB, V A, Ahmad A, Tajo SM. THROMBOLYTIC ACTIVITY OF C.AMADA AND C.CAESIA. Asian J Pharm </a:t>
            </a:r>
            <a:r>
              <a:rPr lang="en-IN" sz="2000" dirty="0" err="1">
                <a:latin typeface="Times New Roman" panose="02020603050405020304" pitchFamily="18" charset="0"/>
                <a:cs typeface="Times New Roman" panose="02020603050405020304" pitchFamily="18" charset="0"/>
              </a:rPr>
              <a:t>Clin</a:t>
            </a:r>
            <a:r>
              <a:rPr lang="en-IN" sz="2000" dirty="0">
                <a:latin typeface="Times New Roman" panose="02020603050405020304" pitchFamily="18" charset="0"/>
                <a:cs typeface="Times New Roman" panose="02020603050405020304" pitchFamily="18" charset="0"/>
              </a:rPr>
              <a:t> Res. 2017 Feb 1;10(2):317. </a:t>
            </a:r>
          </a:p>
          <a:p>
            <a:pPr marL="0" indent="0">
              <a:buNone/>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67525DC-D62A-4B85-8352-F58DF35C3A19}" type="slidenum">
              <a:rPr lang="en-IN" smtClean="0"/>
              <a:t>27</a:t>
            </a:fld>
            <a:endParaRPr lang="en-IN"/>
          </a:p>
        </p:txBody>
      </p:sp>
      <p:pic>
        <p:nvPicPr>
          <p:cNvPr id="5" name="Picture 4"/>
          <p:cNvPicPr>
            <a:picLocks noChangeAspect="1"/>
          </p:cNvPicPr>
          <p:nvPr/>
        </p:nvPicPr>
        <p:blipFill>
          <a:blip r:embed="rId2"/>
          <a:stretch>
            <a:fillRect/>
          </a:stretch>
        </p:blipFill>
        <p:spPr>
          <a:xfrm>
            <a:off x="10258123" y="0"/>
            <a:ext cx="1609483" cy="951058"/>
          </a:xfrm>
          <a:prstGeom prst="rect">
            <a:avLst/>
          </a:prstGeom>
        </p:spPr>
      </p:pic>
    </p:spTree>
    <p:extLst>
      <p:ext uri="{BB962C8B-B14F-4D97-AF65-F5344CB8AC3E}">
        <p14:creationId xmlns:p14="http://schemas.microsoft.com/office/powerpoint/2010/main" val="3527675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382" y="1815152"/>
            <a:ext cx="10515600" cy="3357349"/>
          </a:xfrm>
        </p:spPr>
        <p:txBody>
          <a:bodyPr>
            <a:normAutofit/>
          </a:bodyPr>
          <a:lstStyle/>
          <a:p>
            <a:r>
              <a:rPr lang="en-US" sz="6000">
                <a:solidFill>
                  <a:srgbClr val="C00000"/>
                </a:solidFill>
                <a:latin typeface="Times New Roman" panose="02020603050405020304" pitchFamily="18" charset="0"/>
                <a:cs typeface="Times New Roman" panose="02020603050405020304" pitchFamily="18" charset="0"/>
              </a:rPr>
              <a:t>             </a:t>
            </a:r>
            <a:r>
              <a:rPr lang="en-US" sz="8800">
                <a:solidFill>
                  <a:srgbClr val="C00000"/>
                </a:solidFill>
                <a:latin typeface="Times New Roman" panose="02020603050405020304" pitchFamily="18" charset="0"/>
                <a:cs typeface="Times New Roman" panose="02020603050405020304" pitchFamily="18" charset="0"/>
              </a:rPr>
              <a:t>Thank </a:t>
            </a:r>
            <a:r>
              <a:rPr lang="en-US" sz="8800" dirty="0">
                <a:solidFill>
                  <a:srgbClr val="C00000"/>
                </a:solidFill>
                <a:latin typeface="Times New Roman" panose="02020603050405020304" pitchFamily="18" charset="0"/>
                <a:cs typeface="Times New Roman" panose="02020603050405020304" pitchFamily="18" charset="0"/>
              </a:rPr>
              <a:t>You!</a:t>
            </a:r>
            <a:endParaRPr lang="en-IN" sz="8800"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67525DC-D62A-4B85-8352-F58DF35C3A19}" type="slidenum">
              <a:rPr lang="en-IN" smtClean="0"/>
              <a:t>28</a:t>
            </a:fld>
            <a:endParaRPr lang="en-IN"/>
          </a:p>
        </p:txBody>
      </p:sp>
    </p:spTree>
    <p:extLst>
      <p:ext uri="{BB962C8B-B14F-4D97-AF65-F5344CB8AC3E}">
        <p14:creationId xmlns:p14="http://schemas.microsoft.com/office/powerpoint/2010/main" val="351875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Aims and Objective:</a:t>
            </a: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3406"/>
            <a:ext cx="10515600" cy="5053557"/>
          </a:xfrm>
        </p:spPr>
        <p:txBody>
          <a:bodyPr>
            <a:noAutofit/>
          </a:bodyPr>
          <a:lstStyle/>
          <a:p>
            <a:r>
              <a:rPr lang="en-US" sz="2000" b="1" dirty="0">
                <a:latin typeface="Times New Roman" panose="02020603050405020304" pitchFamily="18" charset="0"/>
                <a:cs typeface="Times New Roman" panose="02020603050405020304" pitchFamily="18" charset="0"/>
              </a:rPr>
              <a:t>Aim:</a:t>
            </a:r>
            <a:endParaRPr lang="en-US" sz="2000" b="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1. To provide a comprehensive review of the current scientific understanding of black turmeric's medicinal properties and uses.</a:t>
            </a:r>
            <a:endParaRPr lang="en-US" sz="2000" b="0" dirty="0">
              <a:effectLst/>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2. To assess the effectiveness and safety of black turmeric as a therapeutic agent for various health conditions.</a:t>
            </a:r>
            <a:endParaRPr lang="en-US" sz="2000" b="0" dirty="0">
              <a:effectLst/>
              <a:latin typeface="Times New Roman" panose="02020603050405020304" pitchFamily="18" charset="0"/>
              <a:cs typeface="Times New Roman" panose="02020603050405020304" pitchFamily="18" charset="0"/>
            </a:endParaRPr>
          </a:p>
          <a:p>
            <a:pPr algn="just">
              <a:lnSpc>
                <a:spcPct val="100000"/>
              </a:lnSpc>
            </a:pPr>
            <a:r>
              <a:rPr lang="en-US" sz="2000" b="1" dirty="0">
                <a:latin typeface="Times New Roman" panose="02020603050405020304" pitchFamily="18" charset="0"/>
                <a:cs typeface="Times New Roman" panose="02020603050405020304" pitchFamily="18" charset="0"/>
              </a:rPr>
              <a:t>Objective:</a:t>
            </a:r>
            <a:endParaRPr lang="en-US" sz="2000" b="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1. To Summarize the chemical composition and pharmacological properties of black turmeric.</a:t>
            </a:r>
            <a:endParaRPr lang="en-US" sz="2000" b="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2. To provide an overview of black turmeric’s pharmacological characteristics and chemical composition </a:t>
            </a:r>
            <a:endParaRPr lang="en-US" sz="2000" b="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3. To review existing literature on black turmeric's therapeutic application on various health conditions.</a:t>
            </a:r>
            <a:endParaRPr lang="en-US" sz="2000" b="0" dirty="0">
              <a:effectLst/>
              <a:latin typeface="Times New Roman" panose="02020603050405020304" pitchFamily="18" charset="0"/>
              <a:cs typeface="Times New Roman" panose="02020603050405020304" pitchFamily="18" charset="0"/>
            </a:endParaRPr>
          </a:p>
          <a:p>
            <a:pPr marL="0" indent="0">
              <a:buNone/>
            </a:pP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631" y="365125"/>
            <a:ext cx="1606730" cy="952636"/>
          </a:xfrm>
          <a:prstGeom prst="rect">
            <a:avLst/>
          </a:prstGeom>
        </p:spPr>
      </p:pic>
      <p:sp>
        <p:nvSpPr>
          <p:cNvPr id="5" name="Slide Number Placeholder 4"/>
          <p:cNvSpPr>
            <a:spLocks noGrp="1"/>
          </p:cNvSpPr>
          <p:nvPr>
            <p:ph type="sldNum" sz="quarter" idx="12"/>
          </p:nvPr>
        </p:nvSpPr>
        <p:spPr/>
        <p:txBody>
          <a:bodyPr/>
          <a:lstStyle/>
          <a:p>
            <a:fld id="{D67525DC-D62A-4B85-8352-F58DF35C3A19}" type="slidenum">
              <a:rPr lang="en-IN" smtClean="0"/>
              <a:t>3</a:t>
            </a:fld>
            <a:endParaRPr lang="en-IN"/>
          </a:p>
        </p:txBody>
      </p:sp>
    </p:spTree>
    <p:extLst>
      <p:ext uri="{BB962C8B-B14F-4D97-AF65-F5344CB8AC3E}">
        <p14:creationId xmlns:p14="http://schemas.microsoft.com/office/powerpoint/2010/main" val="347308953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212516"/>
          </a:xfrm>
        </p:spPr>
        <p:txBody>
          <a:bodyPr>
            <a:normAutofit fontScale="90000"/>
          </a:bodyPr>
          <a:lstStyle/>
          <a:p>
            <a:pPr marL="571500" indent="-571500">
              <a:buFont typeface="Arial" panose="020B0604020202020204" pitchFamily="34" charset="0"/>
              <a:buChar char="•"/>
            </a:pPr>
            <a:r>
              <a:rPr lang="en-IN" sz="3600" b="1" dirty="0">
                <a:solidFill>
                  <a:srgbClr val="C00000"/>
                </a:solidFill>
                <a:latin typeface="Times New Roman" panose="02020603050405020304" pitchFamily="18" charset="0"/>
                <a:cs typeface="Times New Roman" panose="02020603050405020304" pitchFamily="18" charset="0"/>
              </a:rPr>
              <a:t>Literature Survey:</a:t>
            </a:r>
            <a:br>
              <a:rPr lang="en-IN" sz="3600" b="0" dirty="0">
                <a:effectLst/>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96287"/>
            <a:ext cx="10515600" cy="5581934"/>
          </a:xfrm>
        </p:spPr>
        <p:txBody>
          <a:bodyPr>
            <a:normAutofit/>
          </a:bodyPr>
          <a:lstStyle/>
          <a:p>
            <a:pPr marL="0" indent="0">
              <a:buNone/>
            </a:pPr>
            <a:r>
              <a:rPr lang="en-IN" sz="2200" b="1" i="1" dirty="0">
                <a:solidFill>
                  <a:srgbClr val="FF0000"/>
                </a:solidFill>
                <a:latin typeface="Times New Roman" panose="02020603050405020304" pitchFamily="18" charset="0"/>
                <a:cs typeface="Times New Roman" panose="02020603050405020304" pitchFamily="18" charset="0"/>
              </a:rPr>
              <a:t>Curcuma </a:t>
            </a:r>
            <a:r>
              <a:rPr lang="en-IN" sz="2200" b="1" i="1" dirty="0" err="1">
                <a:solidFill>
                  <a:srgbClr val="FF0000"/>
                </a:solidFill>
                <a:latin typeface="Times New Roman" panose="02020603050405020304" pitchFamily="18" charset="0"/>
                <a:cs typeface="Times New Roman" panose="02020603050405020304" pitchFamily="18" charset="0"/>
              </a:rPr>
              <a:t>Caesia</a:t>
            </a:r>
            <a:r>
              <a:rPr lang="en-IN" sz="2200" b="1" i="1" dirty="0">
                <a:solidFill>
                  <a:srgbClr val="FF0000"/>
                </a:solidFill>
                <a:latin typeface="Times New Roman" panose="02020603050405020304" pitchFamily="18" charset="0"/>
                <a:cs typeface="Times New Roman" panose="02020603050405020304" pitchFamily="18" charset="0"/>
              </a:rPr>
              <a:t> </a:t>
            </a:r>
            <a:r>
              <a:rPr lang="en-IN" sz="2200" b="1" i="1" dirty="0" err="1">
                <a:solidFill>
                  <a:srgbClr val="FF0000"/>
                </a:solidFill>
                <a:latin typeface="Times New Roman" panose="02020603050405020304" pitchFamily="18" charset="0"/>
                <a:cs typeface="Times New Roman" panose="02020603050405020304" pitchFamily="18" charset="0"/>
              </a:rPr>
              <a:t>Roxb</a:t>
            </a:r>
            <a:r>
              <a:rPr lang="en-IN" sz="2200" b="1" i="1" dirty="0">
                <a:solidFill>
                  <a:srgbClr val="FF0000"/>
                </a:solidFill>
                <a:latin typeface="Times New Roman" panose="02020603050405020304" pitchFamily="18" charset="0"/>
                <a:cs typeface="Times New Roman" panose="02020603050405020304" pitchFamily="18" charset="0"/>
              </a:rPr>
              <a:t> </a:t>
            </a:r>
            <a:r>
              <a:rPr lang="en-IN" sz="2200" b="1" dirty="0">
                <a:solidFill>
                  <a:srgbClr val="FF0000"/>
                </a:solidFill>
                <a:latin typeface="Times New Roman" panose="02020603050405020304" pitchFamily="18" charset="0"/>
                <a:cs typeface="Times New Roman" panose="02020603050405020304" pitchFamily="18" charset="0"/>
              </a:rPr>
              <a:t>(Black Turmeric)</a:t>
            </a:r>
            <a:endParaRPr lang="en-IN" sz="2200" b="0" dirty="0">
              <a:solidFill>
                <a:srgbClr val="FF0000"/>
              </a:solidFill>
              <a:effectLst/>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Botanical Name</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Curcuma </a:t>
            </a:r>
            <a:r>
              <a:rPr lang="en-IN" sz="2000" i="1" dirty="0" err="1">
                <a:latin typeface="Times New Roman" panose="02020603050405020304" pitchFamily="18" charset="0"/>
                <a:cs typeface="Times New Roman" panose="02020603050405020304" pitchFamily="18" charset="0"/>
              </a:rPr>
              <a:t>Caesia</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roxb</a:t>
            </a:r>
            <a:endParaRPr lang="en-IN" sz="2000" b="0" dirty="0">
              <a:effectLst/>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Biological Source</a:t>
            </a:r>
            <a:r>
              <a:rPr lang="en-IN" sz="2000" dirty="0">
                <a:latin typeface="Times New Roman" panose="02020603050405020304" pitchFamily="18" charset="0"/>
                <a:cs typeface="Times New Roman" panose="02020603050405020304" pitchFamily="18" charset="0"/>
              </a:rPr>
              <a:t>: The rhizome obtained from the plant of </a:t>
            </a:r>
            <a:r>
              <a:rPr lang="en-IN" sz="2000" i="1" dirty="0">
                <a:latin typeface="Times New Roman" panose="02020603050405020304" pitchFamily="18" charset="0"/>
                <a:cs typeface="Times New Roman" panose="02020603050405020304" pitchFamily="18" charset="0"/>
              </a:rPr>
              <a:t>curcuma </a:t>
            </a:r>
            <a:r>
              <a:rPr lang="en-IN" sz="2000" i="1" dirty="0" err="1">
                <a:latin typeface="Times New Roman" panose="02020603050405020304" pitchFamily="18" charset="0"/>
                <a:cs typeface="Times New Roman" panose="02020603050405020304" pitchFamily="18" charset="0"/>
              </a:rPr>
              <a:t>caesia</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roxb</a:t>
            </a:r>
            <a:r>
              <a:rPr lang="en-IN" sz="2000" i="1" dirty="0">
                <a:latin typeface="Times New Roman" panose="02020603050405020304" pitchFamily="18" charset="0"/>
                <a:cs typeface="Times New Roman" panose="02020603050405020304" pitchFamily="18" charset="0"/>
              </a:rPr>
              <a:t>.</a:t>
            </a:r>
            <a:endParaRPr lang="en-IN" sz="2000" b="0" dirty="0">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Family: </a:t>
            </a:r>
            <a:r>
              <a:rPr lang="en-IN" sz="2000" i="1" dirty="0" err="1">
                <a:latin typeface="Times New Roman" panose="02020603050405020304" pitchFamily="18" charset="0"/>
                <a:cs typeface="Times New Roman" panose="02020603050405020304" pitchFamily="18" charset="0"/>
              </a:rPr>
              <a:t>Zingiberaceae</a:t>
            </a:r>
            <a:r>
              <a:rPr lang="en-IN" sz="2000" dirty="0">
                <a:latin typeface="Times New Roman" panose="02020603050405020304" pitchFamily="18" charset="0"/>
                <a:cs typeface="Times New Roman" panose="02020603050405020304" pitchFamily="18" charset="0"/>
              </a:rPr>
              <a:t> </a:t>
            </a:r>
            <a:endParaRPr lang="en-IN" sz="2000" b="0" dirty="0">
              <a:effectLst/>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Appearance</a:t>
            </a:r>
            <a:r>
              <a:rPr lang="en-IN" sz="2000" dirty="0">
                <a:latin typeface="Times New Roman" panose="02020603050405020304" pitchFamily="18" charset="0"/>
                <a:cs typeface="Times New Roman" panose="02020603050405020304" pitchFamily="18" charset="0"/>
              </a:rPr>
              <a:t>:</a:t>
            </a:r>
            <a:endParaRPr lang="en-IN" sz="2000" b="0" dirty="0">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Rhizome: Dark bluish or blackish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with a strong </a:t>
            </a:r>
            <a:r>
              <a:rPr lang="en-IN" sz="2000" dirty="0" err="1">
                <a:latin typeface="Times New Roman" panose="02020603050405020304" pitchFamily="18" charset="0"/>
                <a:cs typeface="Times New Roman" panose="02020603050405020304" pitchFamily="18" charset="0"/>
              </a:rPr>
              <a:t>camphoraceous</a:t>
            </a:r>
            <a:r>
              <a:rPr lang="en-IN" sz="2000" dirty="0">
                <a:latin typeface="Times New Roman" panose="02020603050405020304" pitchFamily="18" charset="0"/>
                <a:cs typeface="Times New Roman" panose="02020603050405020304" pitchFamily="18" charset="0"/>
              </a:rPr>
              <a:t> aroma.</a:t>
            </a:r>
            <a:endParaRPr lang="en-IN" sz="2000" b="0" dirty="0">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Leaves: Broad, dark green with a purplish underside.</a:t>
            </a:r>
            <a:endParaRPr lang="en-IN" sz="2000" b="0" dirty="0">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Flowers: Pale yellow or white with a pinkish tinge.</a:t>
            </a:r>
          </a:p>
          <a:p>
            <a:pPr algn="just">
              <a:buFont typeface="Wingdings" panose="05000000000000000000" pitchFamily="2" charset="2"/>
              <a:buChar char="v"/>
            </a:pPr>
            <a:r>
              <a:rPr lang="en-IN" sz="2400" dirty="0"/>
              <a:t> </a:t>
            </a:r>
            <a:r>
              <a:rPr lang="en-IN" sz="2000" b="1" dirty="0"/>
              <a:t>Different Names of </a:t>
            </a:r>
            <a:r>
              <a:rPr lang="en-IN" sz="2000" b="1" i="1" dirty="0"/>
              <a:t>Curcuma </a:t>
            </a:r>
            <a:r>
              <a:rPr lang="en-IN" sz="2000" b="1" i="1" dirty="0" err="1"/>
              <a:t>Caesia</a:t>
            </a:r>
            <a:r>
              <a:rPr lang="en-IN" sz="2000" b="1" i="1" dirty="0"/>
              <a:t> </a:t>
            </a:r>
            <a:r>
              <a:rPr lang="en-IN" sz="2000" b="1" i="1" dirty="0" err="1"/>
              <a:t>roxb</a:t>
            </a:r>
            <a:r>
              <a:rPr lang="en-IN" sz="2000" b="1" dirty="0"/>
              <a:t>:</a:t>
            </a:r>
            <a:endParaRPr lang="en-IN" sz="2000" dirty="0"/>
          </a:p>
          <a:p>
            <a:pPr marL="0" indent="0" algn="just">
              <a:lnSpc>
                <a:spcPct val="120000"/>
              </a:lnSpc>
              <a:buNone/>
            </a:pPr>
            <a:r>
              <a:rPr lang="en-IN" sz="2000" dirty="0"/>
              <a:t>Kali </a:t>
            </a:r>
            <a:r>
              <a:rPr lang="en-IN" sz="2000" dirty="0" err="1"/>
              <a:t>Haldi</a:t>
            </a:r>
            <a:r>
              <a:rPr lang="en-IN" sz="2000" dirty="0"/>
              <a:t> (Hindi), (Bengali) Kala </a:t>
            </a:r>
            <a:r>
              <a:rPr lang="en-IN" sz="2000" dirty="0" err="1"/>
              <a:t>Haldi</a:t>
            </a:r>
            <a:r>
              <a:rPr lang="en-IN" sz="2000" dirty="0"/>
              <a:t>, (Manipuri) Nanga </a:t>
            </a:r>
            <a:r>
              <a:rPr lang="en-IN" sz="2000" dirty="0" err="1"/>
              <a:t>gamba</a:t>
            </a:r>
            <a:r>
              <a:rPr lang="en-IN" sz="2000" dirty="0"/>
              <a:t> or </a:t>
            </a:r>
            <a:r>
              <a:rPr lang="en-IN" sz="2000" dirty="0" err="1"/>
              <a:t>Yaiku</a:t>
            </a:r>
            <a:r>
              <a:rPr lang="en-IN" sz="2000" dirty="0"/>
              <a:t>, (Marathi)Kala-</a:t>
            </a:r>
            <a:r>
              <a:rPr lang="en-IN" sz="2000" dirty="0" err="1"/>
              <a:t>halad</a:t>
            </a:r>
            <a:r>
              <a:rPr lang="en-IN" sz="2000" dirty="0"/>
              <a:t>, (Kannada)</a:t>
            </a:r>
            <a:r>
              <a:rPr lang="en-IN" sz="2000" dirty="0" err="1"/>
              <a:t>Kariarishina</a:t>
            </a:r>
            <a:r>
              <a:rPr lang="en-IN" sz="2000" dirty="0"/>
              <a:t>, </a:t>
            </a:r>
            <a:r>
              <a:rPr lang="en-IN" sz="2000" dirty="0" err="1"/>
              <a:t>NaruKachora</a:t>
            </a:r>
            <a:r>
              <a:rPr lang="en-IN" sz="2000" dirty="0"/>
              <a:t>, (Telugu)</a:t>
            </a:r>
            <a:r>
              <a:rPr lang="en-IN" sz="2000" dirty="0" err="1"/>
              <a:t>Nalla</a:t>
            </a:r>
            <a:r>
              <a:rPr lang="en-IN" sz="2000" dirty="0"/>
              <a:t> </a:t>
            </a:r>
            <a:r>
              <a:rPr lang="en-IN" sz="2000" dirty="0" err="1"/>
              <a:t>Pasupu</a:t>
            </a:r>
            <a:r>
              <a:rPr lang="en-IN" sz="2000" dirty="0"/>
              <a:t>, (Assamese)Kala </a:t>
            </a:r>
            <a:r>
              <a:rPr lang="en-IN" sz="2000" dirty="0" err="1"/>
              <a:t>Haladhi</a:t>
            </a:r>
            <a:r>
              <a:rPr lang="en-IN" sz="2000" dirty="0"/>
              <a:t>, (Nepalese)</a:t>
            </a:r>
            <a:r>
              <a:rPr lang="en-IN" sz="2000" dirty="0" err="1"/>
              <a:t>KaaloHaled</a:t>
            </a:r>
            <a:r>
              <a:rPr lang="en-IN" sz="2000" dirty="0"/>
              <a:t>. [6]</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b="0" dirty="0">
              <a:effectLst/>
              <a:latin typeface="Times New Roman" panose="02020603050405020304" pitchFamily="18" charset="0"/>
              <a:cs typeface="Times New Roman" panose="02020603050405020304" pitchFamily="18" charset="0"/>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1385" y="182245"/>
            <a:ext cx="1606730" cy="952636"/>
          </a:xfrm>
          <a:prstGeom prst="rect">
            <a:avLst/>
          </a:prstGeom>
        </p:spPr>
      </p:pic>
      <p:sp>
        <p:nvSpPr>
          <p:cNvPr id="6" name="Slide Number Placeholder 5"/>
          <p:cNvSpPr>
            <a:spLocks noGrp="1"/>
          </p:cNvSpPr>
          <p:nvPr>
            <p:ph type="sldNum" sz="quarter" idx="12"/>
          </p:nvPr>
        </p:nvSpPr>
        <p:spPr/>
        <p:txBody>
          <a:bodyPr/>
          <a:lstStyle/>
          <a:p>
            <a:fld id="{D67525DC-D62A-4B85-8352-F58DF35C3A19}" type="slidenum">
              <a:rPr lang="en-IN" smtClean="0"/>
              <a:t>4</a:t>
            </a:fld>
            <a:endParaRPr lang="en-IN"/>
          </a:p>
        </p:txBody>
      </p:sp>
    </p:spTree>
    <p:extLst>
      <p:ext uri="{BB962C8B-B14F-4D97-AF65-F5344CB8AC3E}">
        <p14:creationId xmlns:p14="http://schemas.microsoft.com/office/powerpoint/2010/main" val="138209517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388" y="391886"/>
            <a:ext cx="10515600" cy="5693637"/>
          </a:xfrm>
        </p:spPr>
        <p:txBody>
          <a:bodyPr>
            <a:normAutofit/>
          </a:bodyPr>
          <a:lstStyle/>
          <a:p>
            <a:pPr algn="just">
              <a:buFont typeface="Courier New" panose="02070309020205020404" pitchFamily="49" charset="0"/>
              <a:buChar char="o"/>
            </a:pPr>
            <a:endParaRPr lang="en-IN" sz="2000" b="1" dirty="0"/>
          </a:p>
          <a:p>
            <a:pPr algn="just">
              <a:buFont typeface="Wingdings" panose="05000000000000000000" pitchFamily="2" charset="2"/>
              <a:buChar char="v"/>
            </a:pPr>
            <a:r>
              <a:rPr lang="en-IN" sz="2000" b="1" dirty="0"/>
              <a:t>Taxonomic Classification:</a:t>
            </a:r>
            <a:endParaRPr lang="en-IN" sz="2000" b="0" dirty="0">
              <a:effectLst/>
            </a:endParaRPr>
          </a:p>
          <a:p>
            <a:pPr algn="just"/>
            <a:r>
              <a:rPr lang="en-IN" sz="2000" dirty="0"/>
              <a:t>Kingdom: Plantae  </a:t>
            </a:r>
            <a:endParaRPr lang="en-IN" sz="2000" b="0" dirty="0">
              <a:effectLst/>
            </a:endParaRPr>
          </a:p>
          <a:p>
            <a:pPr algn="just"/>
            <a:r>
              <a:rPr lang="en-IN" sz="2000" dirty="0"/>
              <a:t>Subkingdom: </a:t>
            </a:r>
            <a:r>
              <a:rPr lang="en-IN" sz="2000" dirty="0" err="1"/>
              <a:t>Viridiplantae</a:t>
            </a:r>
            <a:endParaRPr lang="en-IN" sz="2000" b="0" dirty="0">
              <a:effectLst/>
            </a:endParaRPr>
          </a:p>
          <a:p>
            <a:pPr algn="just"/>
            <a:r>
              <a:rPr lang="en-IN" sz="2000" dirty="0"/>
              <a:t>Phylum: </a:t>
            </a:r>
            <a:r>
              <a:rPr lang="en-IN" sz="2000" dirty="0" err="1"/>
              <a:t>Tracheophyta</a:t>
            </a:r>
            <a:r>
              <a:rPr lang="en-IN" sz="2000" dirty="0"/>
              <a:t> </a:t>
            </a:r>
            <a:r>
              <a:rPr lang="en-IN" sz="2000" dirty="0" err="1"/>
              <a:t>Sinnott</a:t>
            </a:r>
            <a:endParaRPr lang="en-IN" sz="2000" b="0" dirty="0">
              <a:effectLst/>
            </a:endParaRPr>
          </a:p>
          <a:p>
            <a:pPr algn="just"/>
            <a:r>
              <a:rPr lang="en-IN" sz="2000" dirty="0"/>
              <a:t>Subphylum: </a:t>
            </a:r>
            <a:r>
              <a:rPr lang="en-IN" sz="2000" dirty="0" err="1"/>
              <a:t>Euphyllophytes</a:t>
            </a:r>
            <a:endParaRPr lang="en-IN" sz="2000" b="0" dirty="0">
              <a:effectLst/>
            </a:endParaRPr>
          </a:p>
          <a:p>
            <a:pPr algn="just"/>
            <a:r>
              <a:rPr lang="en-IN" sz="2000" dirty="0"/>
              <a:t>Class: Magnoliopsida </a:t>
            </a:r>
            <a:endParaRPr lang="en-IN" sz="2000" b="0" dirty="0">
              <a:effectLst/>
            </a:endParaRPr>
          </a:p>
          <a:p>
            <a:pPr algn="just"/>
            <a:r>
              <a:rPr lang="en-IN" sz="2000" dirty="0"/>
              <a:t>Order: </a:t>
            </a:r>
            <a:r>
              <a:rPr lang="en-IN" sz="2000" dirty="0" err="1"/>
              <a:t>Zingiberales</a:t>
            </a:r>
            <a:endParaRPr lang="en-IN" sz="2000" b="0" dirty="0">
              <a:effectLst/>
            </a:endParaRPr>
          </a:p>
          <a:p>
            <a:pPr algn="just"/>
            <a:r>
              <a:rPr lang="en-IN" sz="2000" dirty="0"/>
              <a:t>Family: </a:t>
            </a:r>
            <a:r>
              <a:rPr lang="en-IN" sz="2000" dirty="0" err="1"/>
              <a:t>Zingiberaceae</a:t>
            </a:r>
            <a:r>
              <a:rPr lang="en-IN" sz="2000" dirty="0"/>
              <a:t>  </a:t>
            </a:r>
            <a:endParaRPr lang="en-IN" sz="2000" b="0" dirty="0">
              <a:effectLst/>
            </a:endParaRPr>
          </a:p>
          <a:p>
            <a:pPr algn="just"/>
            <a:r>
              <a:rPr lang="en-IN" sz="2000" dirty="0"/>
              <a:t>Subfamily: </a:t>
            </a:r>
            <a:r>
              <a:rPr lang="en-IN" sz="2000" dirty="0" err="1"/>
              <a:t>Zingiberaceae</a:t>
            </a:r>
            <a:endParaRPr lang="en-IN" sz="2000" b="0" dirty="0">
              <a:effectLst/>
            </a:endParaRPr>
          </a:p>
          <a:p>
            <a:pPr algn="just"/>
            <a:r>
              <a:rPr lang="en-IN" sz="2000" dirty="0"/>
              <a:t>Tribe: </a:t>
            </a:r>
            <a:r>
              <a:rPr lang="en-IN" sz="2000" dirty="0" err="1"/>
              <a:t>Hedychieae</a:t>
            </a:r>
            <a:r>
              <a:rPr lang="en-IN" sz="2000" dirty="0"/>
              <a:t> </a:t>
            </a:r>
            <a:endParaRPr lang="en-IN" sz="2000" b="0" dirty="0">
              <a:effectLst/>
            </a:endParaRPr>
          </a:p>
          <a:p>
            <a:pPr algn="just"/>
            <a:r>
              <a:rPr lang="en-IN" sz="2000" dirty="0"/>
              <a:t>Genus: Curcuma</a:t>
            </a:r>
            <a:endParaRPr lang="en-IN" sz="2000" b="0" dirty="0">
              <a:effectLst/>
            </a:endParaRPr>
          </a:p>
          <a:p>
            <a:pPr algn="just"/>
            <a:r>
              <a:rPr lang="en-IN" sz="2000" dirty="0"/>
              <a:t>Species</a:t>
            </a:r>
            <a:r>
              <a:rPr lang="en-IN" sz="2000" i="1" dirty="0"/>
              <a:t>: C. </a:t>
            </a:r>
            <a:r>
              <a:rPr lang="en-IN" sz="2000" i="1" dirty="0" err="1"/>
              <a:t>Caesia</a:t>
            </a:r>
            <a:r>
              <a:rPr lang="en-IN" sz="2000" i="1" dirty="0"/>
              <a:t> </a:t>
            </a:r>
            <a:r>
              <a:rPr lang="en-IN" sz="2000" i="1" dirty="0" err="1"/>
              <a:t>Roxb</a:t>
            </a:r>
            <a:r>
              <a:rPr lang="en-IN" sz="2000" dirty="0"/>
              <a:t>[6]</a:t>
            </a:r>
            <a:endParaRPr lang="en-IN" sz="2000" b="0" dirty="0">
              <a:effectLst/>
            </a:endParaRPr>
          </a:p>
          <a:p>
            <a:pPr marL="0" indent="0" algn="just">
              <a:buNone/>
            </a:pPr>
            <a:endParaRPr lang="en-IN" sz="2000" dirty="0"/>
          </a:p>
        </p:txBody>
      </p:sp>
      <p:pic>
        <p:nvPicPr>
          <p:cNvPr id="4" name="Picture 4" descr="https://lh7-rt.googleusercontent.com/docsz/AD_4nXe2jpPmpMODHV-9MlGASkXTkjQrIED_dqvWMqzxga-jVJYyHO4svwXJfNhMFaxBoRRXQPtkfooP1wNuK__cAnv9h7Z6-7qxHEVGEsz1ZkhzSUj0pPe08iqqQ0urAax1EcC5UFj6?key=O-LS3vALGqfblvCoWqFUyHs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9833" y="1535539"/>
            <a:ext cx="2676525" cy="24955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29833" y="4162568"/>
            <a:ext cx="2819636"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1 Whole Plant of Black        Turmeric</a:t>
            </a:r>
            <a:endParaRPr lang="en-IN" sz="1600"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6104" y="391886"/>
            <a:ext cx="1606730" cy="952636"/>
          </a:xfrm>
          <a:prstGeom prst="rect">
            <a:avLst/>
          </a:prstGeom>
        </p:spPr>
      </p:pic>
      <p:sp>
        <p:nvSpPr>
          <p:cNvPr id="7" name="Slide Number Placeholder 6"/>
          <p:cNvSpPr>
            <a:spLocks noGrp="1"/>
          </p:cNvSpPr>
          <p:nvPr>
            <p:ph type="sldNum" sz="quarter" idx="12"/>
          </p:nvPr>
        </p:nvSpPr>
        <p:spPr/>
        <p:txBody>
          <a:bodyPr/>
          <a:lstStyle/>
          <a:p>
            <a:fld id="{D67525DC-D62A-4B85-8352-F58DF35C3A19}" type="slidenum">
              <a:rPr lang="en-IN" smtClean="0"/>
              <a:t>5</a:t>
            </a:fld>
            <a:endParaRPr lang="en-IN"/>
          </a:p>
        </p:txBody>
      </p:sp>
    </p:spTree>
    <p:extLst>
      <p:ext uri="{BB962C8B-B14F-4D97-AF65-F5344CB8AC3E}">
        <p14:creationId xmlns:p14="http://schemas.microsoft.com/office/powerpoint/2010/main" val="179319484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6"/>
          </a:xfrm>
        </p:spPr>
        <p:txBody>
          <a:bodyPr>
            <a:normAutofit/>
          </a:bodyPr>
          <a:lstStyle/>
          <a:p>
            <a:pPr marL="457200" indent="-457200">
              <a:buFont typeface="Arial" panose="020B0604020202020204" pitchFamily="34" charset="0"/>
              <a:buChar char="•"/>
            </a:pP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Pharamacgosy</a:t>
            </a:r>
            <a:r>
              <a:rPr lang="en-US" sz="3200" dirty="0">
                <a:solidFill>
                  <a:srgbClr val="C00000"/>
                </a:solidFill>
                <a:latin typeface="Times New Roman" panose="02020603050405020304" pitchFamily="18" charset="0"/>
                <a:cs typeface="Times New Roman" panose="02020603050405020304" pitchFamily="18" charset="0"/>
              </a:rPr>
              <a:t> and </a:t>
            </a:r>
            <a:r>
              <a:rPr lang="en-US" sz="3200" dirty="0" err="1">
                <a:solidFill>
                  <a:srgbClr val="C00000"/>
                </a:solidFill>
                <a:latin typeface="Times New Roman" panose="02020603050405020304" pitchFamily="18" charset="0"/>
                <a:cs typeface="Times New Roman" panose="02020603050405020304" pitchFamily="18" charset="0"/>
              </a:rPr>
              <a:t>Phytochemistry</a:t>
            </a: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1892" y="1110343"/>
            <a:ext cx="10515600" cy="5042262"/>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Morphology</a:t>
            </a:r>
            <a:endParaRPr lang="en-IN" sz="2400" b="1" dirty="0">
              <a:solidFill>
                <a:srgbClr val="FF0000"/>
              </a:solidFill>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1. Rhizome</a:t>
            </a:r>
            <a:r>
              <a:rPr lang="en-IN"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Tuberous, camphor-scented, 2-6 cm in diameter, with unpredictable size and shape.</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Sessile, laterally flattened, and covered in warts, root scars, adventitious roots, and longitudinal wrinkles.</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Outer surface dark brown, bluish-black, or buff with circular patterns resembling growth rings.</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Microscopically, it contains thickened vascular bundles, resin cells, and starch-filled parenchyma.[6]</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2. Roots:</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Primary roots are absent; propagation occurs via rhizomes.</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Long, fibrous, tapering adventitious roots, yellow-brown in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cover the rhizome surface.[7,8]</a:t>
            </a:r>
          </a:p>
          <a:p>
            <a:pPr marL="0" indent="0">
              <a:buNone/>
            </a:pP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104" y="391886"/>
            <a:ext cx="1606730" cy="952636"/>
          </a:xfrm>
          <a:prstGeom prst="rect">
            <a:avLst/>
          </a:prstGeom>
        </p:spPr>
      </p:pic>
      <p:sp>
        <p:nvSpPr>
          <p:cNvPr id="5" name="Slide Number Placeholder 4"/>
          <p:cNvSpPr>
            <a:spLocks noGrp="1"/>
          </p:cNvSpPr>
          <p:nvPr>
            <p:ph type="sldNum" sz="quarter" idx="12"/>
          </p:nvPr>
        </p:nvSpPr>
        <p:spPr/>
        <p:txBody>
          <a:bodyPr/>
          <a:lstStyle/>
          <a:p>
            <a:fld id="{D67525DC-D62A-4B85-8352-F58DF35C3A19}" type="slidenum">
              <a:rPr lang="en-IN" smtClean="0"/>
              <a:t>6</a:t>
            </a:fld>
            <a:endParaRPr lang="en-IN"/>
          </a:p>
        </p:txBody>
      </p:sp>
    </p:spTree>
    <p:extLst>
      <p:ext uri="{BB962C8B-B14F-4D97-AF65-F5344CB8AC3E}">
        <p14:creationId xmlns:p14="http://schemas.microsoft.com/office/powerpoint/2010/main" val="273871712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469900"/>
            <a:ext cx="10515600" cy="5943600"/>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3. Leaves</a:t>
            </a:r>
            <a:r>
              <a:rPr lang="en-IN"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Grouped in clusters of 10-20, broad, oblong, lanceolate, and </a:t>
            </a:r>
            <a:r>
              <a:rPr lang="en-IN" sz="2000" dirty="0" err="1">
                <a:latin typeface="Times New Roman" panose="02020603050405020304" pitchFamily="18" charset="0"/>
                <a:cs typeface="Times New Roman" panose="02020603050405020304" pitchFamily="18" charset="0"/>
              </a:rPr>
              <a:t>glabrous</a:t>
            </a:r>
            <a:r>
              <a:rPr lang="en-IN"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Lamina displays purplish shades in the </a:t>
            </a:r>
            <a:r>
              <a:rPr lang="en-IN" sz="2000" dirty="0" err="1">
                <a:latin typeface="Times New Roman" panose="02020603050405020304" pitchFamily="18" charset="0"/>
                <a:cs typeface="Times New Roman" panose="02020603050405020304" pitchFamily="18" charset="0"/>
              </a:rPr>
              <a:t>center</a:t>
            </a:r>
            <a:r>
              <a:rPr lang="en-IN"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Ivory-</a:t>
            </a:r>
            <a:r>
              <a:rPr lang="en-IN" sz="2000" dirty="0" err="1">
                <a:latin typeface="Times New Roman" panose="02020603050405020304" pitchFamily="18" charset="0"/>
                <a:cs typeface="Times New Roman" panose="02020603050405020304" pitchFamily="18" charset="0"/>
              </a:rPr>
              <a:t>colored</a:t>
            </a:r>
            <a:r>
              <a:rPr lang="en-IN" sz="2000" dirty="0">
                <a:latin typeface="Times New Roman" panose="02020603050405020304" pitchFamily="18" charset="0"/>
                <a:cs typeface="Times New Roman" panose="02020603050405020304" pitchFamily="18" charset="0"/>
              </a:rPr>
              <a:t> petioles form a pseudo-axis when unsheathed.</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Parallel venation typical of monocots.[7]</a:t>
            </a:r>
          </a:p>
          <a:p>
            <a:pPr marL="0" indent="0" algn="just">
              <a:buNone/>
            </a:pP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4. Inflorescence:</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 thick spike, 15-20 cm long, appearing before leaves.</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Young bracts are deep red, turning scarlet with age, with some green bracts.[9]</a:t>
            </a:r>
          </a:p>
          <a:p>
            <a:pPr marL="0" indent="0" algn="just">
              <a:buNone/>
            </a:pP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5. Flowers:</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Pale yellow with reddish borders, smaller than the bracts.</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Calyx: 3-teethed, 10-15 mm long.</a:t>
            </a:r>
          </a:p>
          <a:p>
            <a:pPr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Corolla: Tubular, pale yellow, 3-lobed lip, </a:t>
            </a:r>
            <a:r>
              <a:rPr lang="en-IN" sz="2000">
                <a:latin typeface="Times New Roman" panose="02020603050405020304" pitchFamily="18" charset="0"/>
                <a:cs typeface="Times New Roman" panose="02020603050405020304" pitchFamily="18" charset="0"/>
              </a:rPr>
              <a:t>semi-elliptical.</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482" y="469900"/>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7</a:t>
            </a:fld>
            <a:endParaRPr lang="en-IN"/>
          </a:p>
        </p:txBody>
      </p:sp>
    </p:spTree>
    <p:extLst>
      <p:ext uri="{BB962C8B-B14F-4D97-AF65-F5344CB8AC3E}">
        <p14:creationId xmlns:p14="http://schemas.microsoft.com/office/powerpoint/2010/main" val="19278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7-rt.googleusercontent.com/docsz/AD_4nXd1hUChoBqawylYEqHpVhs7DZ0i-J5VNwCxnANEPqUoRr36VmeKqlEZhN1nOKSQ8Yu1JrgT-U4v0BzS0PtdJH_esOtA91lWndDB6P2eWaEAQIVf8tUk8dXaI3uma6R9CEY0Uu5Lxg?key=O-LS3vALGqfblvCoWqFUyHs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594" y="3277876"/>
            <a:ext cx="2441335" cy="20856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7-rt.googleusercontent.com/docsz/AD_4nXfWI_ihQd7JhSLcUIXd9BLUJvE2AYPcBmPtucsQAV14HSZddVEUhoODGvxIc-jbaKhG2tnpaPSXk45jmQsFU1eq8408Jy6yWEaFoj9C_Jt1GtFWVAuAsJGqllPcgHCNtKskj6e1fg?key=O-LS3vALGqfblvCoWqFUyHs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0183" y="450378"/>
            <a:ext cx="2401739" cy="205391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7-rt.googleusercontent.com/docsz/AD_4nXeBYQI494j6ELCXrHTQ08nWtsbIev7cAycfOPYIttOEFAhhj1BW4P_jckZVfgg4mGgQ3aYVSPMsedWPLMEMo1VrBY2pgmiLAKVtaAKdv1bJWQRJEKGfT5UXrkJkVuMM_l16gfXHCA?key=O-LS3vALGqfblvCoWqFUyHs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594" y="450377"/>
            <a:ext cx="2414042" cy="20539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lh7-rt.googleusercontent.com/docsz/AD_4nXfsarVj8wTWRrYPjue7eO1RwAfuym3AQuMyMD1yOQXU4ZWtiM9CXRvb_Xa3D_CyKsZrG7Se6gAbEJJpfG9S7jig2uskjezvbnl8bwx4CcJ_Q2MHNNGmfg-EQkRq0U5I7RjGvvEVIw?key=O-LS3vALGqfblvCoWqFUyHs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0183" y="3277876"/>
            <a:ext cx="2533812" cy="20856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39594" y="2504295"/>
            <a:ext cx="2318507"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2 Rhizome of black Turmeric</a:t>
            </a:r>
            <a:endParaRPr lang="en-IN"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520183" y="2504295"/>
            <a:ext cx="2361062"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3 Roots of Black Turmeric</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39594" y="5367709"/>
            <a:ext cx="2427688"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4 Leaves of Black Turmeric</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520183" y="5367709"/>
            <a:ext cx="2533812"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5 Flower of Black Turmeric</a:t>
            </a:r>
            <a:endParaRPr lang="en-IN" sz="1600" dirty="0">
              <a:latin typeface="Times New Roman" panose="02020603050405020304" pitchFamily="18" charset="0"/>
              <a:cs typeface="Times New Roman" panose="02020603050405020304" pitchFamily="18" charset="0"/>
            </a:endParaRPr>
          </a:p>
        </p:txBody>
      </p: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3995" y="450377"/>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8</a:t>
            </a:fld>
            <a:endParaRPr lang="en-IN"/>
          </a:p>
        </p:txBody>
      </p:sp>
    </p:spTree>
    <p:extLst>
      <p:ext uri="{BB962C8B-B14F-4D97-AF65-F5344CB8AC3E}">
        <p14:creationId xmlns:p14="http://schemas.microsoft.com/office/powerpoint/2010/main" val="1128245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2"/>
            <a:ext cx="10515600" cy="5995851"/>
          </a:xfrm>
        </p:spPr>
        <p:txBody>
          <a:bodyPr>
            <a:normAutofit fontScale="25000" lnSpcReduction="20000"/>
          </a:bodyPr>
          <a:lstStyle/>
          <a:p>
            <a:r>
              <a:rPr lang="en-US" sz="9600" b="1" dirty="0" err="1">
                <a:solidFill>
                  <a:srgbClr val="FF0000"/>
                </a:solidFill>
                <a:latin typeface="Times New Roman" panose="02020603050405020304" pitchFamily="18" charset="0"/>
                <a:cs typeface="Times New Roman" panose="02020603050405020304" pitchFamily="18" charset="0"/>
              </a:rPr>
              <a:t>Phytochemistry</a:t>
            </a:r>
            <a:r>
              <a:rPr lang="en-US" sz="9600" b="1"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sz="9600"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8000" b="1" dirty="0">
                <a:latin typeface="Times New Roman" panose="02020603050405020304" pitchFamily="18" charset="0"/>
                <a:cs typeface="Times New Roman" panose="02020603050405020304" pitchFamily="18" charset="0"/>
              </a:rPr>
              <a:t>Primary Metabolite</a:t>
            </a:r>
            <a:r>
              <a:rPr lang="en-US" sz="7400" dirty="0">
                <a:latin typeface="Times New Roman" panose="02020603050405020304" pitchFamily="18" charset="0"/>
                <a:cs typeface="Times New Roman" panose="02020603050405020304" pitchFamily="18" charset="0"/>
              </a:rPr>
              <a:t>:</a:t>
            </a:r>
          </a:p>
          <a:p>
            <a:pPr marL="0" indent="0" algn="just">
              <a:lnSpc>
                <a:spcPct val="120000"/>
              </a:lnSpc>
              <a:buNone/>
            </a:pPr>
            <a:r>
              <a:rPr lang="en-IN" sz="8000" dirty="0">
                <a:latin typeface="Times New Roman" panose="02020603050405020304" pitchFamily="18" charset="0"/>
                <a:cs typeface="Times New Roman" panose="02020603050405020304" pitchFamily="18" charset="0"/>
              </a:rPr>
              <a:t>      Curcuma </a:t>
            </a:r>
            <a:r>
              <a:rPr lang="en-IN" sz="8000" dirty="0" err="1">
                <a:latin typeface="Times New Roman" panose="02020603050405020304" pitchFamily="18" charset="0"/>
                <a:cs typeface="Times New Roman" panose="02020603050405020304" pitchFamily="18" charset="0"/>
              </a:rPr>
              <a:t>caesia</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Roxb</a:t>
            </a:r>
            <a:r>
              <a:rPr lang="en-IN" sz="8000" dirty="0">
                <a:latin typeface="Times New Roman" panose="02020603050405020304" pitchFamily="18" charset="0"/>
                <a:cs typeface="Times New Roman" panose="02020603050405020304" pitchFamily="18" charset="0"/>
              </a:rPr>
              <a:t>. (Black Turmeric) contains primary metabolites such as </a:t>
            </a:r>
            <a:r>
              <a:rPr lang="en-IN" sz="8000" b="1" dirty="0">
                <a:latin typeface="Times New Roman" panose="02020603050405020304" pitchFamily="18" charset="0"/>
                <a:cs typeface="Times New Roman" panose="02020603050405020304" pitchFamily="18" charset="0"/>
              </a:rPr>
              <a:t>carbohydrates,</a:t>
            </a:r>
            <a:r>
              <a:rPr lang="en-IN" sz="8000" dirty="0">
                <a:latin typeface="Times New Roman" panose="02020603050405020304" pitchFamily="18" charset="0"/>
                <a:cs typeface="Times New Roman" panose="02020603050405020304" pitchFamily="18" charset="0"/>
              </a:rPr>
              <a:t> </a:t>
            </a:r>
            <a:r>
              <a:rPr lang="en-IN" sz="8000" b="1" dirty="0">
                <a:latin typeface="Times New Roman" panose="02020603050405020304" pitchFamily="18" charset="0"/>
                <a:cs typeface="Times New Roman" panose="02020603050405020304" pitchFamily="18" charset="0"/>
              </a:rPr>
              <a:t>phenols, tannins, alkaloids, flavonoids, cardiac glycosides, and </a:t>
            </a:r>
            <a:r>
              <a:rPr lang="en-IN" sz="8000" b="1" dirty="0" err="1">
                <a:latin typeface="Times New Roman" panose="02020603050405020304" pitchFamily="18" charset="0"/>
                <a:cs typeface="Times New Roman" panose="02020603050405020304" pitchFamily="18" charset="0"/>
              </a:rPr>
              <a:t>quinones</a:t>
            </a:r>
            <a:r>
              <a:rPr lang="en-IN" sz="8000" dirty="0">
                <a:latin typeface="Times New Roman" panose="02020603050405020304" pitchFamily="18" charset="0"/>
                <a:cs typeface="Times New Roman" panose="02020603050405020304" pitchFamily="18" charset="0"/>
              </a:rPr>
              <a:t>.[10] These metabolites are present in </a:t>
            </a:r>
            <a:r>
              <a:rPr lang="en-IN" sz="8000" dirty="0" err="1">
                <a:latin typeface="Times New Roman" panose="02020603050405020304" pitchFamily="18" charset="0"/>
                <a:cs typeface="Times New Roman" panose="02020603050405020304" pitchFamily="18" charset="0"/>
              </a:rPr>
              <a:t>methanolic</a:t>
            </a:r>
            <a:r>
              <a:rPr lang="en-IN" sz="8000" dirty="0">
                <a:latin typeface="Times New Roman" panose="02020603050405020304" pitchFamily="18" charset="0"/>
                <a:cs typeface="Times New Roman" panose="02020603050405020304" pitchFamily="18" charset="0"/>
              </a:rPr>
              <a:t>, aqueous, and chloroform extracts and include additional compounds like </a:t>
            </a:r>
            <a:r>
              <a:rPr lang="en-IN" sz="8000" dirty="0" err="1">
                <a:latin typeface="Times New Roman" panose="02020603050405020304" pitchFamily="18" charset="0"/>
                <a:cs typeface="Times New Roman" panose="02020603050405020304" pitchFamily="18" charset="0"/>
              </a:rPr>
              <a:t>phytosterols</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terpenoids</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diterpenes</a:t>
            </a:r>
            <a:r>
              <a:rPr lang="en-IN" sz="8000" dirty="0">
                <a:latin typeface="Times New Roman" panose="02020603050405020304" pitchFamily="18" charset="0"/>
                <a:cs typeface="Times New Roman" panose="02020603050405020304" pitchFamily="18" charset="0"/>
              </a:rPr>
              <a:t>, starch, glycosides, steroids, resins, and oils[11]</a:t>
            </a:r>
          </a:p>
          <a:p>
            <a:pPr marL="0" indent="0" algn="just">
              <a:lnSpc>
                <a:spcPct val="120000"/>
              </a:lnSpc>
              <a:buNone/>
            </a:pPr>
            <a:endParaRPr lang="en-IN" sz="8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8000" b="1" dirty="0">
                <a:latin typeface="Times New Roman" panose="02020603050405020304" pitchFamily="18" charset="0"/>
                <a:cs typeface="Times New Roman" panose="02020603050405020304" pitchFamily="18" charset="0"/>
              </a:rPr>
              <a:t>Essential Oil Composition:</a:t>
            </a:r>
          </a:p>
          <a:p>
            <a:pPr marL="0" indent="0" algn="just">
              <a:buNone/>
            </a:pPr>
            <a:r>
              <a:rPr lang="en-IN" sz="8000" dirty="0">
                <a:latin typeface="Times New Roman" panose="02020603050405020304" pitchFamily="18" charset="0"/>
                <a:cs typeface="Times New Roman" panose="02020603050405020304" pitchFamily="18" charset="0"/>
              </a:rPr>
              <a:t> 1. Rhizome Oils:</a:t>
            </a:r>
          </a:p>
          <a:p>
            <a:pPr algn="just">
              <a:buFont typeface="Wingdings" panose="05000000000000000000" pitchFamily="2" charset="2"/>
              <a:buChar char="ü"/>
            </a:pPr>
            <a:r>
              <a:rPr lang="en-IN" sz="8000" dirty="0">
                <a:latin typeface="Times New Roman" panose="02020603050405020304" pitchFamily="18" charset="0"/>
                <a:cs typeface="Times New Roman" panose="02020603050405020304" pitchFamily="18" charset="0"/>
              </a:rPr>
              <a:t> South Indian rhizomes: Dominated by 1,8-cineole (30.1%), camphor, </a:t>
            </a:r>
            <a:r>
              <a:rPr lang="en-IN" sz="8000" dirty="0" err="1">
                <a:latin typeface="Times New Roman" panose="02020603050405020304" pitchFamily="18" charset="0"/>
                <a:cs typeface="Times New Roman" panose="02020603050405020304" pitchFamily="18" charset="0"/>
              </a:rPr>
              <a:t>ar-curcumene</a:t>
            </a:r>
            <a:r>
              <a:rPr lang="en-IN" sz="8000" dirty="0">
                <a:latin typeface="Times New Roman" panose="02020603050405020304" pitchFamily="18" charset="0"/>
                <a:cs typeface="Times New Roman" panose="02020603050405020304" pitchFamily="18" charset="0"/>
              </a:rPr>
              <a:t>, and camphene.</a:t>
            </a:r>
          </a:p>
          <a:p>
            <a:pPr algn="just">
              <a:buFont typeface="Wingdings" panose="05000000000000000000" pitchFamily="2" charset="2"/>
              <a:buChar char="ü"/>
            </a:pPr>
            <a:r>
              <a:rPr lang="en-IN" sz="8000" dirty="0">
                <a:latin typeface="Times New Roman" panose="02020603050405020304" pitchFamily="18" charset="0"/>
                <a:cs typeface="Times New Roman" panose="02020603050405020304" pitchFamily="18" charset="0"/>
              </a:rPr>
              <a:t> Central Indian rhizomes: Rich in camphor (28.3%), </a:t>
            </a:r>
            <a:r>
              <a:rPr lang="en-IN" sz="8000" dirty="0" err="1">
                <a:latin typeface="Times New Roman" panose="02020603050405020304" pitchFamily="18" charset="0"/>
                <a:cs typeface="Times New Roman" panose="02020603050405020304" pitchFamily="18" charset="0"/>
              </a:rPr>
              <a:t>ar-turmerone</a:t>
            </a:r>
            <a:r>
              <a:rPr lang="en-IN" sz="8000" dirty="0">
                <a:latin typeface="Times New Roman" panose="02020603050405020304" pitchFamily="18" charset="0"/>
                <a:cs typeface="Times New Roman" panose="02020603050405020304" pitchFamily="18" charset="0"/>
              </a:rPr>
              <a:t>, (Z)-</a:t>
            </a:r>
            <a:r>
              <a:rPr lang="el-GR" sz="8000" dirty="0">
                <a:latin typeface="Times New Roman" panose="02020603050405020304" pitchFamily="18" charset="0"/>
                <a:cs typeface="Times New Roman" panose="02020603050405020304" pitchFamily="18" charset="0"/>
              </a:rPr>
              <a:t>β-</a:t>
            </a:r>
            <a:r>
              <a:rPr lang="en-IN" sz="8000" dirty="0" err="1">
                <a:latin typeface="Times New Roman" panose="02020603050405020304" pitchFamily="18" charset="0"/>
                <a:cs typeface="Times New Roman" panose="02020603050405020304" pitchFamily="18" charset="0"/>
              </a:rPr>
              <a:t>ocimene</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ar-curcumene</a:t>
            </a:r>
            <a:r>
              <a:rPr lang="en-IN" sz="8000" dirty="0">
                <a:latin typeface="Times New Roman" panose="02020603050405020304" pitchFamily="18" charset="0"/>
                <a:cs typeface="Times New Roman" panose="02020603050405020304" pitchFamily="18" charset="0"/>
              </a:rPr>
              <a:t>, and 1,8-cineole.</a:t>
            </a:r>
          </a:p>
          <a:p>
            <a:pPr marL="0" indent="0" algn="just">
              <a:buNone/>
            </a:pPr>
            <a:r>
              <a:rPr lang="en-IN" sz="8000" dirty="0">
                <a:latin typeface="Times New Roman" panose="02020603050405020304" pitchFamily="18" charset="0"/>
                <a:cs typeface="Times New Roman" panose="02020603050405020304" pitchFamily="18" charset="0"/>
              </a:rPr>
              <a:t>2. Leaf Oils: </a:t>
            </a:r>
          </a:p>
          <a:p>
            <a:pPr algn="just">
              <a:buFont typeface="Wingdings" panose="05000000000000000000" pitchFamily="2" charset="2"/>
              <a:buChar char="ü"/>
            </a:pPr>
            <a:r>
              <a:rPr lang="en-IN" sz="8000" dirty="0">
                <a:latin typeface="Times New Roman" panose="02020603050405020304" pitchFamily="18" charset="0"/>
                <a:cs typeface="Times New Roman" panose="02020603050405020304" pitchFamily="18" charset="0"/>
              </a:rPr>
              <a:t>Contains 1,8-cineole (27.0%), camphor (16.8%), and </a:t>
            </a:r>
            <a:r>
              <a:rPr lang="en-IN" sz="8000" dirty="0" err="1">
                <a:latin typeface="Times New Roman" panose="02020603050405020304" pitchFamily="18" charset="0"/>
                <a:cs typeface="Times New Roman" panose="02020603050405020304" pitchFamily="18" charset="0"/>
              </a:rPr>
              <a:t>borneol</a:t>
            </a:r>
            <a:r>
              <a:rPr lang="en-IN" sz="8000" dirty="0">
                <a:latin typeface="Times New Roman" panose="02020603050405020304" pitchFamily="18" charset="0"/>
                <a:cs typeface="Times New Roman" panose="02020603050405020304" pitchFamily="18" charset="0"/>
              </a:rPr>
              <a:t> (8.7%).[12,13]</a:t>
            </a:r>
          </a:p>
          <a:p>
            <a:pPr algn="just"/>
            <a:endParaRPr lang="en-IN" sz="8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br>
              <a:rPr lang="en-IN" sz="4200" dirty="0">
                <a:latin typeface="Times New Roman" panose="02020603050405020304" pitchFamily="18" charset="0"/>
                <a:cs typeface="Times New Roman" panose="02020603050405020304" pitchFamily="18" charset="0"/>
              </a:rPr>
            </a:br>
            <a:endParaRPr lang="en-IN" sz="42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618" y="378822"/>
            <a:ext cx="1606730" cy="952636"/>
          </a:xfrm>
          <a:prstGeom prst="rect">
            <a:avLst/>
          </a:prstGeom>
        </p:spPr>
      </p:pic>
      <p:sp>
        <p:nvSpPr>
          <p:cNvPr id="2" name="Slide Number Placeholder 1"/>
          <p:cNvSpPr>
            <a:spLocks noGrp="1"/>
          </p:cNvSpPr>
          <p:nvPr>
            <p:ph type="sldNum" sz="quarter" idx="12"/>
          </p:nvPr>
        </p:nvSpPr>
        <p:spPr/>
        <p:txBody>
          <a:bodyPr/>
          <a:lstStyle/>
          <a:p>
            <a:fld id="{D67525DC-D62A-4B85-8352-F58DF35C3A19}" type="slidenum">
              <a:rPr lang="en-IN" smtClean="0"/>
              <a:t>9</a:t>
            </a:fld>
            <a:endParaRPr lang="en-IN"/>
          </a:p>
        </p:txBody>
      </p:sp>
    </p:spTree>
    <p:extLst>
      <p:ext uri="{BB962C8B-B14F-4D97-AF65-F5344CB8AC3E}">
        <p14:creationId xmlns:p14="http://schemas.microsoft.com/office/powerpoint/2010/main" val="1592023130"/>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2195</Words>
  <Application>Microsoft Office PowerPoint</Application>
  <PresentationFormat>Widescreen</PresentationFormat>
  <Paragraphs>256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Therapeutics Potential of Black Turmeric: A Comprehensive Review</vt:lpstr>
      <vt:lpstr>Introduction :</vt:lpstr>
      <vt:lpstr>Aims and Objective:</vt:lpstr>
      <vt:lpstr>Literature Survey:  </vt:lpstr>
      <vt:lpstr>PowerPoint Presentation</vt:lpstr>
      <vt:lpstr> Pharamacgosy and Phytochemistry</vt:lpstr>
      <vt:lpstr>PowerPoint Presentation</vt:lpstr>
      <vt:lpstr>PowerPoint Presentation</vt:lpstr>
      <vt:lpstr>PowerPoint Presentation</vt:lpstr>
      <vt:lpstr>PowerPoint Presentation</vt:lpstr>
      <vt:lpstr>Pharmacological Activity:</vt:lpstr>
      <vt:lpstr>PowerPoint Presentation</vt:lpstr>
      <vt:lpstr>PowerPoint Presentation</vt:lpstr>
      <vt:lpstr>PowerPoint Presentation</vt:lpstr>
      <vt:lpstr>PowerPoint Presentation</vt:lpstr>
      <vt:lpstr>PowerPoint Presentation</vt:lpstr>
      <vt:lpstr>PowerPoint Presentation</vt:lpstr>
      <vt:lpstr>Conclusion</vt:lpstr>
      <vt:lpstr>Future Perspective: </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shraddha.dhole364@gmail.com</cp:lastModifiedBy>
  <cp:revision>49</cp:revision>
  <dcterms:created xsi:type="dcterms:W3CDTF">2024-12-06T11:04:01Z</dcterms:created>
  <dcterms:modified xsi:type="dcterms:W3CDTF">2024-12-09T08:29:03Z</dcterms:modified>
</cp:coreProperties>
</file>