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2"/>
  </p:notesMasterIdLst>
  <p:sldIdLst>
    <p:sldId id="256" r:id="rId2"/>
    <p:sldId id="273" r:id="rId3"/>
    <p:sldId id="257" r:id="rId4"/>
    <p:sldId id="258" r:id="rId5"/>
    <p:sldId id="259" r:id="rId6"/>
    <p:sldId id="260" r:id="rId7"/>
    <p:sldId id="261" r:id="rId8"/>
    <p:sldId id="262" r:id="rId9"/>
    <p:sldId id="263" r:id="rId10"/>
    <p:sldId id="264" r:id="rId11"/>
    <p:sldId id="265" r:id="rId12"/>
    <p:sldId id="276" r:id="rId13"/>
    <p:sldId id="277" r:id="rId14"/>
    <p:sldId id="278" r:id="rId15"/>
    <p:sldId id="266" r:id="rId16"/>
    <p:sldId id="267" r:id="rId17"/>
    <p:sldId id="268" r:id="rId18"/>
    <p:sldId id="269" r:id="rId19"/>
    <p:sldId id="287" r:id="rId20"/>
    <p:sldId id="275" r:id="rId21"/>
    <p:sldId id="284" r:id="rId22"/>
    <p:sldId id="286" r:id="rId23"/>
    <p:sldId id="279" r:id="rId24"/>
    <p:sldId id="280" r:id="rId25"/>
    <p:sldId id="281" r:id="rId26"/>
    <p:sldId id="282" r:id="rId27"/>
    <p:sldId id="283" r:id="rId28"/>
    <p:sldId id="288" r:id="rId29"/>
    <p:sldId id="271" r:id="rId30"/>
    <p:sldId id="272" r:id="rId31"/>
  </p:sldIdLst>
  <p:sldSz cx="9144000" cy="5143500" type="screen16x9"/>
  <p:notesSz cx="6858000" cy="9144000"/>
  <p:embeddedFontLst>
    <p:embeddedFont>
      <p:font typeface="Caveat" panose="020B0604020202020204" charset="0"/>
      <p:regular r:id="rId33"/>
      <p:bold r:id="rId34"/>
    </p:embeddedFont>
    <p:embeddedFont>
      <p:font typeface="Times" panose="02020603050405020304" pitchFamily="18"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C545A4-AC9B-459F-8DA5-C9A9E6CB3702}">
  <a:tblStyle styleId="{C3C545A4-AC9B-459F-8DA5-C9A9E6CB37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18BFA4D-FEFD-4E88-88D3-FC6DE5CA63A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105" d="100"/>
          <a:sy n="105" d="100"/>
        </p:scale>
        <p:origin x="528"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8388e9c43_0_222: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 name="Google Shape;88;g158388e9c43_0_22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015df55cac_0_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015df55cac_0_2: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2015df55cac_0_2: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015df55cac_0_1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015df55cac_0_16: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2015df55cac_0_16: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58388e9c43_0_31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58388e9c43_0_315: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158388e9c43_0_315: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15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58388e9c43_0_32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58388e9c43_0_322: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158388e9c43_0_322: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16</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da0a22618_0_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da0a22618_0_8: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eda0a22618_0_8: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17</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eda0a22618_0_2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da0a22618_0_21: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1eda0a22618_0_21: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18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da0a22618_0_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da0a22618_0_8: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eda0a22618_0_8: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19</a:t>
            </a:fld>
            <a:endParaRPr/>
          </a:p>
        </p:txBody>
      </p:sp>
    </p:spTree>
    <p:extLst>
      <p:ext uri="{BB962C8B-B14F-4D97-AF65-F5344CB8AC3E}">
        <p14:creationId xmlns:p14="http://schemas.microsoft.com/office/powerpoint/2010/main" val="1593879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da0a22618_0_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da0a22618_0_8: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eda0a22618_0_8: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20</a:t>
            </a:fld>
            <a:endParaRPr/>
          </a:p>
        </p:txBody>
      </p:sp>
    </p:spTree>
    <p:extLst>
      <p:ext uri="{BB962C8B-B14F-4D97-AF65-F5344CB8AC3E}">
        <p14:creationId xmlns:p14="http://schemas.microsoft.com/office/powerpoint/2010/main" val="3526684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da0a22618_0_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da0a22618_0_8: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eda0a22618_0_8: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21</a:t>
            </a:fld>
            <a:endParaRPr/>
          </a:p>
        </p:txBody>
      </p:sp>
    </p:spTree>
    <p:extLst>
      <p:ext uri="{BB962C8B-B14F-4D97-AF65-F5344CB8AC3E}">
        <p14:creationId xmlns:p14="http://schemas.microsoft.com/office/powerpoint/2010/main" val="875062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da0a22618_0_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da0a22618_0_8: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eda0a22618_0_8: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22</a:t>
            </a:fld>
            <a:endParaRPr/>
          </a:p>
        </p:txBody>
      </p:sp>
    </p:spTree>
    <p:extLst>
      <p:ext uri="{BB962C8B-B14F-4D97-AF65-F5344CB8AC3E}">
        <p14:creationId xmlns:p14="http://schemas.microsoft.com/office/powerpoint/2010/main" val="401544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8388e9c43_0_233: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158388e9c43_0_23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0522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da0a22618_0_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da0a22618_0_8: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eda0a22618_0_8: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23</a:t>
            </a:fld>
            <a:endParaRPr/>
          </a:p>
        </p:txBody>
      </p:sp>
    </p:spTree>
    <p:extLst>
      <p:ext uri="{BB962C8B-B14F-4D97-AF65-F5344CB8AC3E}">
        <p14:creationId xmlns:p14="http://schemas.microsoft.com/office/powerpoint/2010/main" val="168512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da0a22618_0_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da0a22618_0_8: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eda0a22618_0_8: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24</a:t>
            </a:fld>
            <a:endParaRPr/>
          </a:p>
        </p:txBody>
      </p:sp>
    </p:spTree>
    <p:extLst>
      <p:ext uri="{BB962C8B-B14F-4D97-AF65-F5344CB8AC3E}">
        <p14:creationId xmlns:p14="http://schemas.microsoft.com/office/powerpoint/2010/main" val="3678722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da0a22618_0_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da0a22618_0_8: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eda0a22618_0_8: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25</a:t>
            </a:fld>
            <a:endParaRPr/>
          </a:p>
        </p:txBody>
      </p:sp>
    </p:spTree>
    <p:extLst>
      <p:ext uri="{BB962C8B-B14F-4D97-AF65-F5344CB8AC3E}">
        <p14:creationId xmlns:p14="http://schemas.microsoft.com/office/powerpoint/2010/main" val="3403073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da0a22618_0_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da0a22618_0_8: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eda0a22618_0_8: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26</a:t>
            </a:fld>
            <a:endParaRPr/>
          </a:p>
        </p:txBody>
      </p:sp>
    </p:spTree>
    <p:extLst>
      <p:ext uri="{BB962C8B-B14F-4D97-AF65-F5344CB8AC3E}">
        <p14:creationId xmlns:p14="http://schemas.microsoft.com/office/powerpoint/2010/main" val="3058941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da0a22618_0_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da0a22618_0_8: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eda0a22618_0_8: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27</a:t>
            </a:fld>
            <a:endParaRPr/>
          </a:p>
        </p:txBody>
      </p:sp>
    </p:spTree>
    <p:extLst>
      <p:ext uri="{BB962C8B-B14F-4D97-AF65-F5344CB8AC3E}">
        <p14:creationId xmlns:p14="http://schemas.microsoft.com/office/powerpoint/2010/main" val="738066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da0a22618_0_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da0a22618_0_8: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eda0a22618_0_8: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28</a:t>
            </a:fld>
            <a:endParaRPr/>
          </a:p>
        </p:txBody>
      </p:sp>
    </p:spTree>
    <p:extLst>
      <p:ext uri="{BB962C8B-B14F-4D97-AF65-F5344CB8AC3E}">
        <p14:creationId xmlns:p14="http://schemas.microsoft.com/office/powerpoint/2010/main" val="1699597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58388e9c43_0_39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58388e9c43_0_398: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158388e9c43_0_398: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29</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8388e9c43_0_41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8388e9c43_0_413: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158388e9c43_0_413: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8388e9c43_0_233: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158388e9c43_0_23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8388e9c43_0_239: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58388e9c43_0_23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8388e9c43_0_24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8388e9c43_0_246: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158388e9c43_0_246: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58388e9c43_0_254: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158388e9c43_0_25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58388e9c43_0_26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58388e9c43_0_260: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158388e9c43_0_260: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8388e9c43_0_267: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158388e9c43_0_26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8388e9c43_0_2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8388e9c43_0_274: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158388e9c43_0_274: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6010"/>
            <a:ext cx="8229300" cy="8571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13"/>
          <p:cNvSpPr txBox="1">
            <a:spLocks noGrp="1"/>
          </p:cNvSpPr>
          <p:nvPr>
            <p:ph type="subTitle" idx="1"/>
          </p:nvPr>
        </p:nvSpPr>
        <p:spPr>
          <a:xfrm>
            <a:off x="457200" y="1200150"/>
            <a:ext cx="8229300" cy="3394200"/>
          </a:xfrm>
          <a:prstGeom prst="rect">
            <a:avLst/>
          </a:prstGeom>
          <a:noFill/>
          <a:ln>
            <a:noFill/>
          </a:ln>
        </p:spPr>
        <p:txBody>
          <a:bodyPr spcFirstLastPara="1" wrap="square" lIns="0" tIns="0" rIns="0" bIns="0" anchor="ctr" anchorCtr="0">
            <a:norm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57200" y="206010"/>
            <a:ext cx="8229300" cy="8571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457200" y="1200150"/>
            <a:ext cx="8229300" cy="33942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1">
  <p:cSld name="AUTOLAYOUT_8">
    <p:bg>
      <p:bgPr>
        <a:solidFill>
          <a:srgbClr val="FFFFFF"/>
        </a:solidFill>
        <a:effectLst/>
      </p:bgPr>
    </p:bg>
    <p:spTree>
      <p:nvGrpSpPr>
        <p:cNvPr id="1" name="Shape 58"/>
        <p:cNvGrpSpPr/>
        <p:nvPr/>
      </p:nvGrpSpPr>
      <p:grpSpPr>
        <a:xfrm>
          <a:off x="0" y="0"/>
          <a:ext cx="0" cy="0"/>
          <a:chOff x="0" y="0"/>
          <a:chExt cx="0" cy="0"/>
        </a:xfrm>
      </p:grpSpPr>
      <p:sp>
        <p:nvSpPr>
          <p:cNvPr id="59" name="Google Shape;59;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5" y="0"/>
            <a:ext cx="9144000" cy="17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6551675" y="0"/>
            <a:ext cx="2592300" cy="1741500"/>
          </a:xfrm>
          <a:prstGeom prst="rect">
            <a:avLst/>
          </a:prstGeom>
          <a:solidFill>
            <a:srgbClr val="FFFFFF">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rot="10800000">
            <a:off x="3991228"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rot="10800000">
            <a:off x="3991228" y="0"/>
            <a:ext cx="1727100" cy="1741500"/>
          </a:xfrm>
          <a:prstGeom prst="flowChartDelay">
            <a:avLst/>
          </a:pr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rot="10800000">
            <a:off x="4431837"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10800000">
            <a:off x="4431837" y="0"/>
            <a:ext cx="1727100" cy="1741500"/>
          </a:xfrm>
          <a:prstGeom prst="flowChartDelay">
            <a:avLst/>
          </a:pr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rot="10800000">
            <a:off x="4856511"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10800000">
            <a:off x="4856511" y="0"/>
            <a:ext cx="1727100" cy="1741500"/>
          </a:xfrm>
          <a:prstGeom prst="flowChartDelay">
            <a:avLst/>
          </a:prstGeom>
          <a:solidFill>
            <a:srgbClr val="FFFFFF">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324475" y="148225"/>
            <a:ext cx="3559500" cy="13737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None/>
              <a:defRPr sz="2800" b="1">
                <a:solidFill>
                  <a:schemeClr val="lt1"/>
                </a:solidFill>
              </a:defRPr>
            </a:lvl1pPr>
            <a:lvl2pPr lvl="1" algn="l" rtl="0">
              <a:lnSpc>
                <a:spcPct val="100000"/>
              </a:lnSpc>
              <a:spcBef>
                <a:spcPts val="0"/>
              </a:spcBef>
              <a:spcAft>
                <a:spcPts val="0"/>
              </a:spcAft>
              <a:buNone/>
              <a:defRPr sz="2800" b="1">
                <a:solidFill>
                  <a:schemeClr val="lt1"/>
                </a:solidFill>
              </a:defRPr>
            </a:lvl2pPr>
            <a:lvl3pPr lvl="2" algn="l" rtl="0">
              <a:lnSpc>
                <a:spcPct val="100000"/>
              </a:lnSpc>
              <a:spcBef>
                <a:spcPts val="0"/>
              </a:spcBef>
              <a:spcAft>
                <a:spcPts val="0"/>
              </a:spcAft>
              <a:buNone/>
              <a:defRPr sz="2800" b="1">
                <a:solidFill>
                  <a:schemeClr val="lt1"/>
                </a:solidFill>
              </a:defRPr>
            </a:lvl3pPr>
            <a:lvl4pPr lvl="3" algn="l" rtl="0">
              <a:lnSpc>
                <a:spcPct val="100000"/>
              </a:lnSpc>
              <a:spcBef>
                <a:spcPts val="0"/>
              </a:spcBef>
              <a:spcAft>
                <a:spcPts val="0"/>
              </a:spcAft>
              <a:buNone/>
              <a:defRPr sz="2800" b="1">
                <a:solidFill>
                  <a:schemeClr val="lt1"/>
                </a:solidFill>
              </a:defRPr>
            </a:lvl4pPr>
            <a:lvl5pPr lvl="4" algn="l" rtl="0">
              <a:lnSpc>
                <a:spcPct val="100000"/>
              </a:lnSpc>
              <a:spcBef>
                <a:spcPts val="0"/>
              </a:spcBef>
              <a:spcAft>
                <a:spcPts val="0"/>
              </a:spcAft>
              <a:buNone/>
              <a:defRPr sz="2800" b="1">
                <a:solidFill>
                  <a:schemeClr val="lt1"/>
                </a:solidFill>
              </a:defRPr>
            </a:lvl5pPr>
            <a:lvl6pPr lvl="5" algn="l" rtl="0">
              <a:lnSpc>
                <a:spcPct val="100000"/>
              </a:lnSpc>
              <a:spcBef>
                <a:spcPts val="0"/>
              </a:spcBef>
              <a:spcAft>
                <a:spcPts val="0"/>
              </a:spcAft>
              <a:buNone/>
              <a:defRPr sz="2800" b="1">
                <a:solidFill>
                  <a:schemeClr val="lt1"/>
                </a:solidFill>
              </a:defRPr>
            </a:lvl6pPr>
            <a:lvl7pPr lvl="6" algn="l" rtl="0">
              <a:lnSpc>
                <a:spcPct val="100000"/>
              </a:lnSpc>
              <a:spcBef>
                <a:spcPts val="0"/>
              </a:spcBef>
              <a:spcAft>
                <a:spcPts val="0"/>
              </a:spcAft>
              <a:buNone/>
              <a:defRPr sz="2800" b="1">
                <a:solidFill>
                  <a:schemeClr val="lt1"/>
                </a:solidFill>
              </a:defRPr>
            </a:lvl7pPr>
            <a:lvl8pPr lvl="7" algn="l" rtl="0">
              <a:lnSpc>
                <a:spcPct val="100000"/>
              </a:lnSpc>
              <a:spcBef>
                <a:spcPts val="0"/>
              </a:spcBef>
              <a:spcAft>
                <a:spcPts val="0"/>
              </a:spcAft>
              <a:buNone/>
              <a:defRPr sz="2800" b="1">
                <a:solidFill>
                  <a:schemeClr val="lt1"/>
                </a:solidFill>
              </a:defRPr>
            </a:lvl8pPr>
            <a:lvl9pPr lvl="8" algn="l" rtl="0">
              <a:lnSpc>
                <a:spcPct val="100000"/>
              </a:lnSpc>
              <a:spcBef>
                <a:spcPts val="0"/>
              </a:spcBef>
              <a:spcAft>
                <a:spcPts val="0"/>
              </a:spcAft>
              <a:buNone/>
              <a:defRPr sz="2800" b="1">
                <a:solidFill>
                  <a:schemeClr val="lt1"/>
                </a:solidFill>
              </a:defRPr>
            </a:lvl9pPr>
          </a:lstStyle>
          <a:p>
            <a:endParaRPr/>
          </a:p>
        </p:txBody>
      </p:sp>
      <p:sp>
        <p:nvSpPr>
          <p:cNvPr id="69" name="Google Shape;69;p15"/>
          <p:cNvSpPr txBox="1">
            <a:spLocks noGrp="1"/>
          </p:cNvSpPr>
          <p:nvPr>
            <p:ph type="body" idx="1"/>
          </p:nvPr>
        </p:nvSpPr>
        <p:spPr>
          <a:xfrm>
            <a:off x="324475" y="1920450"/>
            <a:ext cx="8494800" cy="2704200"/>
          </a:xfrm>
          <a:prstGeom prst="rect">
            <a:avLst/>
          </a:prstGeom>
          <a:noFill/>
          <a:ln>
            <a:noFill/>
          </a:ln>
        </p:spPr>
        <p:txBody>
          <a:bodyPr spcFirstLastPara="1" wrap="square" lIns="0" tIns="0" rIns="0" bIns="0" anchor="t" anchorCtr="0">
            <a:normAutofit/>
          </a:bodyPr>
          <a:lstStyle>
            <a:lvl1pPr marL="457200" lvl="0" indent="-342900" algn="l" rtl="0">
              <a:lnSpc>
                <a:spcPct val="115000"/>
              </a:lnSpc>
              <a:spcBef>
                <a:spcPts val="0"/>
              </a:spcBef>
              <a:spcAft>
                <a:spcPts val="0"/>
              </a:spcAft>
              <a:buClr>
                <a:schemeClr val="dk2"/>
              </a:buClr>
              <a:buSzPts val="1800"/>
              <a:buChar char="●"/>
              <a:defRPr sz="1800">
                <a:solidFill>
                  <a:schemeClr val="dk2"/>
                </a:solidFill>
              </a:defRPr>
            </a:lvl1pPr>
            <a:lvl2pPr marL="914400" lvl="1" indent="-317500" algn="l" rtl="0">
              <a:lnSpc>
                <a:spcPct val="115000"/>
              </a:lnSpc>
              <a:spcBef>
                <a:spcPts val="1600"/>
              </a:spcBef>
              <a:spcAft>
                <a:spcPts val="0"/>
              </a:spcAft>
              <a:buClr>
                <a:schemeClr val="dk2"/>
              </a:buClr>
              <a:buSzPts val="1400"/>
              <a:buChar char="○"/>
              <a:defRPr sz="1400">
                <a:solidFill>
                  <a:schemeClr val="dk2"/>
                </a:solidFill>
              </a:defRPr>
            </a:lvl2pPr>
            <a:lvl3pPr marL="1371600" lvl="2" indent="-317500" algn="l" rtl="0">
              <a:lnSpc>
                <a:spcPct val="115000"/>
              </a:lnSpc>
              <a:spcBef>
                <a:spcPts val="1600"/>
              </a:spcBef>
              <a:spcAft>
                <a:spcPts val="0"/>
              </a:spcAft>
              <a:buClr>
                <a:schemeClr val="dk2"/>
              </a:buClr>
              <a:buSzPts val="1400"/>
              <a:buChar char="■"/>
              <a:defRPr sz="1400">
                <a:solidFill>
                  <a:schemeClr val="dk2"/>
                </a:solidFill>
              </a:defRPr>
            </a:lvl3pPr>
            <a:lvl4pPr marL="1828800" lvl="3" indent="-317500" algn="l" rtl="0">
              <a:lnSpc>
                <a:spcPct val="115000"/>
              </a:lnSpc>
              <a:spcBef>
                <a:spcPts val="1600"/>
              </a:spcBef>
              <a:spcAft>
                <a:spcPts val="0"/>
              </a:spcAft>
              <a:buClr>
                <a:schemeClr val="dk2"/>
              </a:buClr>
              <a:buSzPts val="1400"/>
              <a:buChar char="●"/>
              <a:defRPr sz="1400">
                <a:solidFill>
                  <a:schemeClr val="dk2"/>
                </a:solidFill>
              </a:defRPr>
            </a:lvl4pPr>
            <a:lvl5pPr marL="2286000" lvl="4" indent="-317500" algn="l" rtl="0">
              <a:lnSpc>
                <a:spcPct val="115000"/>
              </a:lnSpc>
              <a:spcBef>
                <a:spcPts val="1600"/>
              </a:spcBef>
              <a:spcAft>
                <a:spcPts val="0"/>
              </a:spcAft>
              <a:buClr>
                <a:schemeClr val="dk2"/>
              </a:buClr>
              <a:buSzPts val="1400"/>
              <a:buChar char="○"/>
              <a:defRPr sz="1400">
                <a:solidFill>
                  <a:schemeClr val="dk2"/>
                </a:solidFill>
              </a:defRPr>
            </a:lvl5pPr>
            <a:lvl6pPr marL="2743200" lvl="5" indent="-317500" algn="l" rtl="0">
              <a:lnSpc>
                <a:spcPct val="115000"/>
              </a:lnSpc>
              <a:spcBef>
                <a:spcPts val="1600"/>
              </a:spcBef>
              <a:spcAft>
                <a:spcPts val="0"/>
              </a:spcAft>
              <a:buClr>
                <a:schemeClr val="dk2"/>
              </a:buClr>
              <a:buSzPts val="1400"/>
              <a:buChar char="■"/>
              <a:defRPr sz="1400">
                <a:solidFill>
                  <a:schemeClr val="dk2"/>
                </a:solidFill>
              </a:defRPr>
            </a:lvl6pPr>
            <a:lvl7pPr marL="3200400" lvl="6" indent="-317500" algn="l" rtl="0">
              <a:lnSpc>
                <a:spcPct val="115000"/>
              </a:lnSpc>
              <a:spcBef>
                <a:spcPts val="1600"/>
              </a:spcBef>
              <a:spcAft>
                <a:spcPts val="0"/>
              </a:spcAft>
              <a:buClr>
                <a:schemeClr val="dk2"/>
              </a:buClr>
              <a:buSzPts val="1400"/>
              <a:buChar char="●"/>
              <a:defRPr sz="1400">
                <a:solidFill>
                  <a:schemeClr val="dk2"/>
                </a:solidFill>
              </a:defRPr>
            </a:lvl7pPr>
            <a:lvl8pPr marL="3657600" lvl="7" indent="-317500" algn="l" rtl="0">
              <a:lnSpc>
                <a:spcPct val="115000"/>
              </a:lnSpc>
              <a:spcBef>
                <a:spcPts val="1600"/>
              </a:spcBef>
              <a:spcAft>
                <a:spcPts val="0"/>
              </a:spcAft>
              <a:buClr>
                <a:schemeClr val="dk2"/>
              </a:buClr>
              <a:buSzPts val="1400"/>
              <a:buChar char="○"/>
              <a:defRPr sz="1400">
                <a:solidFill>
                  <a:schemeClr val="dk2"/>
                </a:solidFill>
              </a:defRPr>
            </a:lvl8pPr>
            <a:lvl9pPr marL="4114800" lvl="8" indent="-317500" algn="l"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70" name="Google Shape;70;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3">
  <p:cSld name="AUTOLAYOUT_4">
    <p:spTree>
      <p:nvGrpSpPr>
        <p:cNvPr id="1" name="Shape 71"/>
        <p:cNvGrpSpPr/>
        <p:nvPr/>
      </p:nvGrpSpPr>
      <p:grpSpPr>
        <a:xfrm>
          <a:off x="0" y="0"/>
          <a:ext cx="0" cy="0"/>
          <a:chOff x="0" y="0"/>
          <a:chExt cx="0" cy="0"/>
        </a:xfrm>
      </p:grpSpPr>
      <p:sp>
        <p:nvSpPr>
          <p:cNvPr id="72" name="Google Shape;72;p16"/>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6"/>
          <p:cNvSpPr/>
          <p:nvPr/>
        </p:nvSpPr>
        <p:spPr>
          <a:xfrm>
            <a:off x="0" y="0"/>
            <a:ext cx="3048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a:off x="3341300" y="314875"/>
            <a:ext cx="5486400" cy="1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title"/>
          </p:nvPr>
        </p:nvSpPr>
        <p:spPr>
          <a:xfrm>
            <a:off x="348300" y="428200"/>
            <a:ext cx="2351400" cy="4399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FFFFFF"/>
              </a:buClr>
              <a:buSzPts val="2800"/>
              <a:buNone/>
              <a:defRPr sz="2800" b="1">
                <a:solidFill>
                  <a:srgbClr val="FFFFFF"/>
                </a:solidFill>
              </a:defRPr>
            </a:lvl1pPr>
            <a:lvl2pPr lvl="1" algn="l" rtl="0">
              <a:lnSpc>
                <a:spcPct val="100000"/>
              </a:lnSpc>
              <a:spcBef>
                <a:spcPts val="0"/>
              </a:spcBef>
              <a:spcAft>
                <a:spcPts val="0"/>
              </a:spcAft>
              <a:buClr>
                <a:srgbClr val="FFFFFF"/>
              </a:buClr>
              <a:buSzPts val="2800"/>
              <a:buNone/>
              <a:defRPr sz="2800" b="1">
                <a:solidFill>
                  <a:srgbClr val="FFFFFF"/>
                </a:solidFill>
              </a:defRPr>
            </a:lvl2pPr>
            <a:lvl3pPr lvl="2" algn="l" rtl="0">
              <a:lnSpc>
                <a:spcPct val="100000"/>
              </a:lnSpc>
              <a:spcBef>
                <a:spcPts val="0"/>
              </a:spcBef>
              <a:spcAft>
                <a:spcPts val="0"/>
              </a:spcAft>
              <a:buClr>
                <a:srgbClr val="FFFFFF"/>
              </a:buClr>
              <a:buSzPts val="2800"/>
              <a:buNone/>
              <a:defRPr sz="2800" b="1">
                <a:solidFill>
                  <a:srgbClr val="FFFFFF"/>
                </a:solidFill>
              </a:defRPr>
            </a:lvl3pPr>
            <a:lvl4pPr lvl="3" algn="l" rtl="0">
              <a:lnSpc>
                <a:spcPct val="100000"/>
              </a:lnSpc>
              <a:spcBef>
                <a:spcPts val="0"/>
              </a:spcBef>
              <a:spcAft>
                <a:spcPts val="0"/>
              </a:spcAft>
              <a:buClr>
                <a:srgbClr val="FFFFFF"/>
              </a:buClr>
              <a:buSzPts val="2800"/>
              <a:buNone/>
              <a:defRPr sz="2800" b="1">
                <a:solidFill>
                  <a:srgbClr val="FFFFFF"/>
                </a:solidFill>
              </a:defRPr>
            </a:lvl4pPr>
            <a:lvl5pPr lvl="4" algn="l" rtl="0">
              <a:lnSpc>
                <a:spcPct val="100000"/>
              </a:lnSpc>
              <a:spcBef>
                <a:spcPts val="0"/>
              </a:spcBef>
              <a:spcAft>
                <a:spcPts val="0"/>
              </a:spcAft>
              <a:buClr>
                <a:srgbClr val="FFFFFF"/>
              </a:buClr>
              <a:buSzPts val="2800"/>
              <a:buNone/>
              <a:defRPr sz="2800" b="1">
                <a:solidFill>
                  <a:srgbClr val="FFFFFF"/>
                </a:solidFill>
              </a:defRPr>
            </a:lvl5pPr>
            <a:lvl6pPr lvl="5" algn="l" rtl="0">
              <a:lnSpc>
                <a:spcPct val="100000"/>
              </a:lnSpc>
              <a:spcBef>
                <a:spcPts val="0"/>
              </a:spcBef>
              <a:spcAft>
                <a:spcPts val="0"/>
              </a:spcAft>
              <a:buClr>
                <a:srgbClr val="FFFFFF"/>
              </a:buClr>
              <a:buSzPts val="2800"/>
              <a:buNone/>
              <a:defRPr sz="2800" b="1">
                <a:solidFill>
                  <a:srgbClr val="FFFFFF"/>
                </a:solidFill>
              </a:defRPr>
            </a:lvl6pPr>
            <a:lvl7pPr lvl="6" algn="l" rtl="0">
              <a:lnSpc>
                <a:spcPct val="100000"/>
              </a:lnSpc>
              <a:spcBef>
                <a:spcPts val="0"/>
              </a:spcBef>
              <a:spcAft>
                <a:spcPts val="0"/>
              </a:spcAft>
              <a:buClr>
                <a:srgbClr val="FFFFFF"/>
              </a:buClr>
              <a:buSzPts val="2800"/>
              <a:buNone/>
              <a:defRPr sz="2800" b="1">
                <a:solidFill>
                  <a:srgbClr val="FFFFFF"/>
                </a:solidFill>
              </a:defRPr>
            </a:lvl7pPr>
            <a:lvl8pPr lvl="7" algn="l" rtl="0">
              <a:lnSpc>
                <a:spcPct val="100000"/>
              </a:lnSpc>
              <a:spcBef>
                <a:spcPts val="0"/>
              </a:spcBef>
              <a:spcAft>
                <a:spcPts val="0"/>
              </a:spcAft>
              <a:buClr>
                <a:srgbClr val="FFFFFF"/>
              </a:buClr>
              <a:buSzPts val="2800"/>
              <a:buNone/>
              <a:defRPr sz="2800" b="1">
                <a:solidFill>
                  <a:srgbClr val="FFFFFF"/>
                </a:solidFill>
              </a:defRPr>
            </a:lvl8pPr>
            <a:lvl9pPr lvl="8" algn="l" rtl="0">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77" name="Google Shape;77;p16"/>
          <p:cNvSpPr txBox="1">
            <a:spLocks noGrp="1"/>
          </p:cNvSpPr>
          <p:nvPr>
            <p:ph type="body" idx="1"/>
          </p:nvPr>
        </p:nvSpPr>
        <p:spPr>
          <a:xfrm>
            <a:off x="3539325" y="593900"/>
            <a:ext cx="5090400" cy="4011600"/>
          </a:xfrm>
          <a:prstGeom prst="rect">
            <a:avLst/>
          </a:prstGeom>
          <a:noFill/>
          <a:ln>
            <a:noFill/>
          </a:ln>
        </p:spPr>
        <p:txBody>
          <a:bodyPr spcFirstLastPara="1" wrap="square" lIns="0" tIns="0" rIns="0" bIns="0" anchor="t" anchorCtr="0">
            <a:normAutofit/>
          </a:bodyPr>
          <a:lstStyle>
            <a:lvl1pPr marL="457200" lvl="0" indent="-317500" algn="l" rtl="0">
              <a:lnSpc>
                <a:spcPct val="115000"/>
              </a:lnSpc>
              <a:spcBef>
                <a:spcPts val="0"/>
              </a:spcBef>
              <a:spcAft>
                <a:spcPts val="0"/>
              </a:spcAft>
              <a:buClr>
                <a:srgbClr val="666666"/>
              </a:buClr>
              <a:buSzPts val="1400"/>
              <a:buChar char="●"/>
              <a:defRPr sz="1400">
                <a:solidFill>
                  <a:srgbClr val="666666"/>
                </a:solidFill>
              </a:defRPr>
            </a:lvl1pPr>
            <a:lvl2pPr marL="914400" lvl="1" indent="-304800" algn="l" rtl="0">
              <a:lnSpc>
                <a:spcPct val="115000"/>
              </a:lnSpc>
              <a:spcBef>
                <a:spcPts val="1600"/>
              </a:spcBef>
              <a:spcAft>
                <a:spcPts val="0"/>
              </a:spcAft>
              <a:buClr>
                <a:srgbClr val="666666"/>
              </a:buClr>
              <a:buSzPts val="1200"/>
              <a:buChar char="○"/>
              <a:defRPr sz="1200">
                <a:solidFill>
                  <a:srgbClr val="666666"/>
                </a:solidFill>
              </a:defRPr>
            </a:lvl2pPr>
            <a:lvl3pPr marL="1371600" lvl="2" indent="-304800" algn="l" rtl="0">
              <a:lnSpc>
                <a:spcPct val="115000"/>
              </a:lnSpc>
              <a:spcBef>
                <a:spcPts val="1600"/>
              </a:spcBef>
              <a:spcAft>
                <a:spcPts val="0"/>
              </a:spcAft>
              <a:buClr>
                <a:srgbClr val="666666"/>
              </a:buClr>
              <a:buSzPts val="1200"/>
              <a:buChar char="■"/>
              <a:defRPr sz="1200">
                <a:solidFill>
                  <a:srgbClr val="666666"/>
                </a:solidFill>
              </a:defRPr>
            </a:lvl3pPr>
            <a:lvl4pPr marL="1828800" lvl="3" indent="-304800" algn="l" rtl="0">
              <a:lnSpc>
                <a:spcPct val="115000"/>
              </a:lnSpc>
              <a:spcBef>
                <a:spcPts val="1600"/>
              </a:spcBef>
              <a:spcAft>
                <a:spcPts val="0"/>
              </a:spcAft>
              <a:buClr>
                <a:srgbClr val="666666"/>
              </a:buClr>
              <a:buSzPts val="1200"/>
              <a:buChar char="●"/>
              <a:defRPr sz="1200">
                <a:solidFill>
                  <a:srgbClr val="666666"/>
                </a:solidFill>
              </a:defRPr>
            </a:lvl4pPr>
            <a:lvl5pPr marL="2286000" lvl="4" indent="-304800" algn="l" rtl="0">
              <a:lnSpc>
                <a:spcPct val="115000"/>
              </a:lnSpc>
              <a:spcBef>
                <a:spcPts val="1600"/>
              </a:spcBef>
              <a:spcAft>
                <a:spcPts val="0"/>
              </a:spcAft>
              <a:buClr>
                <a:srgbClr val="666666"/>
              </a:buClr>
              <a:buSzPts val="1200"/>
              <a:buChar char="○"/>
              <a:defRPr sz="1200">
                <a:solidFill>
                  <a:srgbClr val="666666"/>
                </a:solidFill>
              </a:defRPr>
            </a:lvl5pPr>
            <a:lvl6pPr marL="2743200" lvl="5" indent="-304800" algn="l" rtl="0">
              <a:lnSpc>
                <a:spcPct val="115000"/>
              </a:lnSpc>
              <a:spcBef>
                <a:spcPts val="1600"/>
              </a:spcBef>
              <a:spcAft>
                <a:spcPts val="0"/>
              </a:spcAft>
              <a:buClr>
                <a:srgbClr val="666666"/>
              </a:buClr>
              <a:buSzPts val="1200"/>
              <a:buChar char="■"/>
              <a:defRPr sz="1200">
                <a:solidFill>
                  <a:srgbClr val="666666"/>
                </a:solidFill>
              </a:defRPr>
            </a:lvl6pPr>
            <a:lvl7pPr marL="3200400" lvl="6" indent="-304800" algn="l" rtl="0">
              <a:lnSpc>
                <a:spcPct val="115000"/>
              </a:lnSpc>
              <a:spcBef>
                <a:spcPts val="1600"/>
              </a:spcBef>
              <a:spcAft>
                <a:spcPts val="0"/>
              </a:spcAft>
              <a:buClr>
                <a:srgbClr val="666666"/>
              </a:buClr>
              <a:buSzPts val="1200"/>
              <a:buChar char="●"/>
              <a:defRPr sz="1200">
                <a:solidFill>
                  <a:srgbClr val="666666"/>
                </a:solidFill>
              </a:defRPr>
            </a:lvl7pPr>
            <a:lvl8pPr marL="3657600" lvl="7" indent="-304800" algn="l" rtl="0">
              <a:lnSpc>
                <a:spcPct val="115000"/>
              </a:lnSpc>
              <a:spcBef>
                <a:spcPts val="1600"/>
              </a:spcBef>
              <a:spcAft>
                <a:spcPts val="0"/>
              </a:spcAft>
              <a:buClr>
                <a:srgbClr val="666666"/>
              </a:buClr>
              <a:buSzPts val="1200"/>
              <a:buChar char="○"/>
              <a:defRPr sz="1200">
                <a:solidFill>
                  <a:srgbClr val="666666"/>
                </a:solidFill>
              </a:defRPr>
            </a:lvl8pPr>
            <a:lvl9pPr marL="4114800" lvl="8" indent="-304800" algn="l" rtl="0">
              <a:lnSpc>
                <a:spcPct val="115000"/>
              </a:lnSpc>
              <a:spcBef>
                <a:spcPts val="1600"/>
              </a:spcBef>
              <a:spcAft>
                <a:spcPts val="1600"/>
              </a:spcAft>
              <a:buClr>
                <a:srgbClr val="666666"/>
              </a:buClr>
              <a:buSzPts val="1200"/>
              <a:buChar char="■"/>
              <a:defRPr sz="1200">
                <a:solidFill>
                  <a:srgbClr val="666666"/>
                </a:solidFill>
              </a:defRPr>
            </a:lvl9pPr>
          </a:lstStyle>
          <a:p>
            <a:endParaRPr/>
          </a:p>
        </p:txBody>
      </p:sp>
      <p:sp>
        <p:nvSpPr>
          <p:cNvPr id="78" name="Google Shape;78;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666666"/>
                </a:solidFill>
              </a:defRPr>
            </a:lvl1pPr>
            <a:lvl2pPr lvl="1" algn="r" rtl="0">
              <a:lnSpc>
                <a:spcPct val="100000"/>
              </a:lnSpc>
              <a:spcAft>
                <a:spcPts val="0"/>
              </a:spcAft>
              <a:buNone/>
              <a:defRPr sz="1000">
                <a:solidFill>
                  <a:srgbClr val="666666"/>
                </a:solidFill>
              </a:defRPr>
            </a:lvl2pPr>
            <a:lvl3pPr lvl="2" algn="r" rtl="0">
              <a:lnSpc>
                <a:spcPct val="100000"/>
              </a:lnSpc>
              <a:spcAft>
                <a:spcPts val="0"/>
              </a:spcAft>
              <a:buNone/>
              <a:defRPr sz="1000">
                <a:solidFill>
                  <a:srgbClr val="666666"/>
                </a:solidFill>
              </a:defRPr>
            </a:lvl3pPr>
            <a:lvl4pPr lvl="3" algn="r" rtl="0">
              <a:lnSpc>
                <a:spcPct val="100000"/>
              </a:lnSpc>
              <a:spcAft>
                <a:spcPts val="0"/>
              </a:spcAft>
              <a:buNone/>
              <a:defRPr sz="1000">
                <a:solidFill>
                  <a:srgbClr val="666666"/>
                </a:solidFill>
              </a:defRPr>
            </a:lvl4pPr>
            <a:lvl5pPr lvl="4" algn="r" rtl="0">
              <a:lnSpc>
                <a:spcPct val="100000"/>
              </a:lnSpc>
              <a:spcAft>
                <a:spcPts val="0"/>
              </a:spcAft>
              <a:buNone/>
              <a:defRPr sz="1000">
                <a:solidFill>
                  <a:srgbClr val="666666"/>
                </a:solidFill>
              </a:defRPr>
            </a:lvl5pPr>
            <a:lvl6pPr lvl="5" algn="r" rtl="0">
              <a:lnSpc>
                <a:spcPct val="100000"/>
              </a:lnSpc>
              <a:spcAft>
                <a:spcPts val="0"/>
              </a:spcAft>
              <a:buNone/>
              <a:defRPr sz="1000">
                <a:solidFill>
                  <a:srgbClr val="666666"/>
                </a:solidFill>
              </a:defRPr>
            </a:lvl6pPr>
            <a:lvl7pPr lvl="6" algn="r" rtl="0">
              <a:lnSpc>
                <a:spcPct val="100000"/>
              </a:lnSpc>
              <a:spcAft>
                <a:spcPts val="0"/>
              </a:spcAft>
              <a:buNone/>
              <a:defRPr sz="1000">
                <a:solidFill>
                  <a:srgbClr val="666666"/>
                </a:solidFill>
              </a:defRPr>
            </a:lvl7pPr>
            <a:lvl8pPr lvl="7" algn="r" rtl="0">
              <a:lnSpc>
                <a:spcPct val="100000"/>
              </a:lnSpc>
              <a:spcAft>
                <a:spcPts val="0"/>
              </a:spcAft>
              <a:buNone/>
              <a:defRPr sz="1000">
                <a:solidFill>
                  <a:srgbClr val="666666"/>
                </a:solidFill>
              </a:defRPr>
            </a:lvl8pPr>
            <a:lvl9pPr lvl="8" algn="r" rtl="0">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4">
  <p:cSld name="AUTOLAYOUT_5">
    <p:bg>
      <p:bgPr>
        <a:solidFill>
          <a:srgbClr val="FFFFFF"/>
        </a:solidFill>
        <a:effectLst/>
      </p:bgPr>
    </p:bg>
    <p:spTree>
      <p:nvGrpSpPr>
        <p:cNvPr id="1"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a:off x="0" y="4665575"/>
            <a:ext cx="9144000" cy="477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 name="Google Shape;82;p17"/>
          <p:cNvCxnSpPr/>
          <p:nvPr/>
        </p:nvCxnSpPr>
        <p:spPr>
          <a:xfrm>
            <a:off x="1128750" y="1995025"/>
            <a:ext cx="6886500" cy="0"/>
          </a:xfrm>
          <a:prstGeom prst="straightConnector1">
            <a:avLst/>
          </a:prstGeom>
          <a:noFill/>
          <a:ln w="9525" cap="flat" cmpd="sng">
            <a:solidFill>
              <a:schemeClr val="dk1"/>
            </a:solidFill>
            <a:prstDash val="dot"/>
            <a:round/>
            <a:headEnd type="none" w="sm" len="sm"/>
            <a:tailEnd type="none" w="sm" len="sm"/>
          </a:ln>
        </p:spPr>
      </p:cxnSp>
      <p:sp>
        <p:nvSpPr>
          <p:cNvPr id="83" name="Google Shape;83;p17"/>
          <p:cNvSpPr txBox="1">
            <a:spLocks noGrp="1"/>
          </p:cNvSpPr>
          <p:nvPr>
            <p:ph type="title"/>
          </p:nvPr>
        </p:nvSpPr>
        <p:spPr>
          <a:xfrm>
            <a:off x="1128750" y="394200"/>
            <a:ext cx="6886500" cy="1412100"/>
          </a:xfrm>
          <a:prstGeom prst="rect">
            <a:avLst/>
          </a:prstGeom>
          <a:noFill/>
          <a:ln>
            <a:noFill/>
          </a:ln>
        </p:spPr>
        <p:txBody>
          <a:bodyPr spcFirstLastPara="1" wrap="square" lIns="0" tIns="0" rIns="0" bIns="0" anchor="b" anchorCtr="0">
            <a:noAutofit/>
          </a:bodyPr>
          <a:lstStyle>
            <a:lvl1pPr lvl="0" algn="ctr" rtl="0">
              <a:lnSpc>
                <a:spcPct val="100000"/>
              </a:lnSpc>
              <a:spcBef>
                <a:spcPts val="0"/>
              </a:spcBef>
              <a:spcAft>
                <a:spcPts val="0"/>
              </a:spcAft>
              <a:buClr>
                <a:schemeClr val="dk1"/>
              </a:buClr>
              <a:buSzPts val="3600"/>
              <a:buNone/>
              <a:defRPr sz="3600" b="1">
                <a:solidFill>
                  <a:schemeClr val="dk1"/>
                </a:solidFill>
              </a:defRPr>
            </a:lvl1pPr>
            <a:lvl2pPr lvl="1" algn="ctr" rtl="0">
              <a:lnSpc>
                <a:spcPct val="100000"/>
              </a:lnSpc>
              <a:spcBef>
                <a:spcPts val="0"/>
              </a:spcBef>
              <a:spcAft>
                <a:spcPts val="0"/>
              </a:spcAft>
              <a:buClr>
                <a:schemeClr val="dk1"/>
              </a:buClr>
              <a:buSzPts val="3600"/>
              <a:buNone/>
              <a:defRPr sz="3600" b="1">
                <a:solidFill>
                  <a:schemeClr val="dk1"/>
                </a:solidFill>
              </a:defRPr>
            </a:lvl2pPr>
            <a:lvl3pPr lvl="2" algn="ctr" rtl="0">
              <a:lnSpc>
                <a:spcPct val="100000"/>
              </a:lnSpc>
              <a:spcBef>
                <a:spcPts val="0"/>
              </a:spcBef>
              <a:spcAft>
                <a:spcPts val="0"/>
              </a:spcAft>
              <a:buClr>
                <a:schemeClr val="dk1"/>
              </a:buClr>
              <a:buSzPts val="3600"/>
              <a:buNone/>
              <a:defRPr sz="3600" b="1">
                <a:solidFill>
                  <a:schemeClr val="dk1"/>
                </a:solidFill>
              </a:defRPr>
            </a:lvl3pPr>
            <a:lvl4pPr lvl="3" algn="ctr" rtl="0">
              <a:lnSpc>
                <a:spcPct val="100000"/>
              </a:lnSpc>
              <a:spcBef>
                <a:spcPts val="0"/>
              </a:spcBef>
              <a:spcAft>
                <a:spcPts val="0"/>
              </a:spcAft>
              <a:buClr>
                <a:schemeClr val="dk1"/>
              </a:buClr>
              <a:buSzPts val="3600"/>
              <a:buNone/>
              <a:defRPr sz="3600" b="1">
                <a:solidFill>
                  <a:schemeClr val="dk1"/>
                </a:solidFill>
              </a:defRPr>
            </a:lvl4pPr>
            <a:lvl5pPr lvl="4" algn="ctr" rtl="0">
              <a:lnSpc>
                <a:spcPct val="100000"/>
              </a:lnSpc>
              <a:spcBef>
                <a:spcPts val="0"/>
              </a:spcBef>
              <a:spcAft>
                <a:spcPts val="0"/>
              </a:spcAft>
              <a:buClr>
                <a:schemeClr val="dk1"/>
              </a:buClr>
              <a:buSzPts val="3600"/>
              <a:buNone/>
              <a:defRPr sz="3600" b="1">
                <a:solidFill>
                  <a:schemeClr val="dk1"/>
                </a:solidFill>
              </a:defRPr>
            </a:lvl5pPr>
            <a:lvl6pPr lvl="5" algn="ctr" rtl="0">
              <a:lnSpc>
                <a:spcPct val="100000"/>
              </a:lnSpc>
              <a:spcBef>
                <a:spcPts val="0"/>
              </a:spcBef>
              <a:spcAft>
                <a:spcPts val="0"/>
              </a:spcAft>
              <a:buClr>
                <a:schemeClr val="dk1"/>
              </a:buClr>
              <a:buSzPts val="3600"/>
              <a:buNone/>
              <a:defRPr sz="3600" b="1">
                <a:solidFill>
                  <a:schemeClr val="dk1"/>
                </a:solidFill>
              </a:defRPr>
            </a:lvl6pPr>
            <a:lvl7pPr lvl="6" algn="ctr" rtl="0">
              <a:lnSpc>
                <a:spcPct val="100000"/>
              </a:lnSpc>
              <a:spcBef>
                <a:spcPts val="0"/>
              </a:spcBef>
              <a:spcAft>
                <a:spcPts val="0"/>
              </a:spcAft>
              <a:buClr>
                <a:schemeClr val="dk1"/>
              </a:buClr>
              <a:buSzPts val="3600"/>
              <a:buNone/>
              <a:defRPr sz="3600" b="1">
                <a:solidFill>
                  <a:schemeClr val="dk1"/>
                </a:solidFill>
              </a:defRPr>
            </a:lvl7pPr>
            <a:lvl8pPr lvl="7" algn="ctr" rtl="0">
              <a:lnSpc>
                <a:spcPct val="100000"/>
              </a:lnSpc>
              <a:spcBef>
                <a:spcPts val="0"/>
              </a:spcBef>
              <a:spcAft>
                <a:spcPts val="0"/>
              </a:spcAft>
              <a:buClr>
                <a:schemeClr val="dk1"/>
              </a:buClr>
              <a:buSzPts val="3600"/>
              <a:buNone/>
              <a:defRPr sz="3600" b="1">
                <a:solidFill>
                  <a:schemeClr val="dk1"/>
                </a:solidFill>
              </a:defRPr>
            </a:lvl8pPr>
            <a:lvl9pPr lvl="8" algn="ctr" rtl="0">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84" name="Google Shape;84;p17"/>
          <p:cNvSpPr txBox="1">
            <a:spLocks noGrp="1"/>
          </p:cNvSpPr>
          <p:nvPr>
            <p:ph type="body" idx="1"/>
          </p:nvPr>
        </p:nvSpPr>
        <p:spPr>
          <a:xfrm>
            <a:off x="1128750" y="2225463"/>
            <a:ext cx="6886500" cy="2197200"/>
          </a:xfrm>
          <a:prstGeom prst="rect">
            <a:avLst/>
          </a:prstGeom>
          <a:noFill/>
          <a:ln>
            <a:noFill/>
          </a:ln>
        </p:spPr>
        <p:txBody>
          <a:bodyPr spcFirstLastPara="1" wrap="square" lIns="0" tIns="0" rIns="0" bIns="0" anchor="t" anchorCtr="0">
            <a:normAutofit/>
          </a:bodyPr>
          <a:lstStyle>
            <a:lvl1pPr marL="457200" lvl="0" indent="-330200" algn="ctr" rtl="0">
              <a:lnSpc>
                <a:spcPct val="115000"/>
              </a:lnSpc>
              <a:spcBef>
                <a:spcPts val="0"/>
              </a:spcBef>
              <a:spcAft>
                <a:spcPts val="0"/>
              </a:spcAft>
              <a:buClr>
                <a:schemeClr val="dk2"/>
              </a:buClr>
              <a:buSzPts val="1600"/>
              <a:buChar char="●"/>
              <a:defRPr sz="1600">
                <a:solidFill>
                  <a:schemeClr val="dk2"/>
                </a:solidFill>
              </a:defRPr>
            </a:lvl1pPr>
            <a:lvl2pPr marL="914400" lvl="1" indent="-317500" algn="ctr" rtl="0">
              <a:lnSpc>
                <a:spcPct val="115000"/>
              </a:lnSpc>
              <a:spcBef>
                <a:spcPts val="1600"/>
              </a:spcBef>
              <a:spcAft>
                <a:spcPts val="0"/>
              </a:spcAft>
              <a:buClr>
                <a:schemeClr val="dk2"/>
              </a:buClr>
              <a:buSzPts val="1400"/>
              <a:buChar char="○"/>
              <a:defRPr sz="1400">
                <a:solidFill>
                  <a:schemeClr val="dk2"/>
                </a:solidFill>
              </a:defRPr>
            </a:lvl2pPr>
            <a:lvl3pPr marL="1371600" lvl="2" indent="-317500" algn="ctr" rtl="0">
              <a:lnSpc>
                <a:spcPct val="115000"/>
              </a:lnSpc>
              <a:spcBef>
                <a:spcPts val="1600"/>
              </a:spcBef>
              <a:spcAft>
                <a:spcPts val="0"/>
              </a:spcAft>
              <a:buClr>
                <a:schemeClr val="dk2"/>
              </a:buClr>
              <a:buSzPts val="1400"/>
              <a:buChar char="■"/>
              <a:defRPr sz="1400">
                <a:solidFill>
                  <a:schemeClr val="dk2"/>
                </a:solidFill>
              </a:defRPr>
            </a:lvl3pPr>
            <a:lvl4pPr marL="1828800" lvl="3" indent="-317500" algn="ctr" rtl="0">
              <a:lnSpc>
                <a:spcPct val="115000"/>
              </a:lnSpc>
              <a:spcBef>
                <a:spcPts val="1600"/>
              </a:spcBef>
              <a:spcAft>
                <a:spcPts val="0"/>
              </a:spcAft>
              <a:buClr>
                <a:schemeClr val="dk2"/>
              </a:buClr>
              <a:buSzPts val="1400"/>
              <a:buChar char="●"/>
              <a:defRPr sz="1400">
                <a:solidFill>
                  <a:schemeClr val="dk2"/>
                </a:solidFill>
              </a:defRPr>
            </a:lvl4pPr>
            <a:lvl5pPr marL="2286000" lvl="4" indent="-317500" algn="ctr" rtl="0">
              <a:lnSpc>
                <a:spcPct val="115000"/>
              </a:lnSpc>
              <a:spcBef>
                <a:spcPts val="1600"/>
              </a:spcBef>
              <a:spcAft>
                <a:spcPts val="0"/>
              </a:spcAft>
              <a:buClr>
                <a:schemeClr val="dk2"/>
              </a:buClr>
              <a:buSzPts val="1400"/>
              <a:buChar char="○"/>
              <a:defRPr sz="1400">
                <a:solidFill>
                  <a:schemeClr val="dk2"/>
                </a:solidFill>
              </a:defRPr>
            </a:lvl5pPr>
            <a:lvl6pPr marL="2743200" lvl="5" indent="-317500" algn="ctr" rtl="0">
              <a:lnSpc>
                <a:spcPct val="115000"/>
              </a:lnSpc>
              <a:spcBef>
                <a:spcPts val="1600"/>
              </a:spcBef>
              <a:spcAft>
                <a:spcPts val="0"/>
              </a:spcAft>
              <a:buClr>
                <a:schemeClr val="dk2"/>
              </a:buClr>
              <a:buSzPts val="1400"/>
              <a:buChar char="■"/>
              <a:defRPr sz="1400">
                <a:solidFill>
                  <a:schemeClr val="dk2"/>
                </a:solidFill>
              </a:defRPr>
            </a:lvl6pPr>
            <a:lvl7pPr marL="3200400" lvl="6" indent="-317500" algn="ctr" rtl="0">
              <a:lnSpc>
                <a:spcPct val="115000"/>
              </a:lnSpc>
              <a:spcBef>
                <a:spcPts val="1600"/>
              </a:spcBef>
              <a:spcAft>
                <a:spcPts val="0"/>
              </a:spcAft>
              <a:buClr>
                <a:schemeClr val="dk2"/>
              </a:buClr>
              <a:buSzPts val="1400"/>
              <a:buChar char="●"/>
              <a:defRPr sz="1400">
                <a:solidFill>
                  <a:schemeClr val="dk2"/>
                </a:solidFill>
              </a:defRPr>
            </a:lvl7pPr>
            <a:lvl8pPr marL="3657600" lvl="7" indent="-317500" algn="ctr" rtl="0">
              <a:lnSpc>
                <a:spcPct val="115000"/>
              </a:lnSpc>
              <a:spcBef>
                <a:spcPts val="1600"/>
              </a:spcBef>
              <a:spcAft>
                <a:spcPts val="0"/>
              </a:spcAft>
              <a:buClr>
                <a:schemeClr val="dk2"/>
              </a:buClr>
              <a:buSzPts val="1400"/>
              <a:buChar char="○"/>
              <a:defRPr sz="1400">
                <a:solidFill>
                  <a:schemeClr val="dk2"/>
                </a:solidFill>
              </a:defRPr>
            </a:lvl8pPr>
            <a:lvl9pPr marL="4114800" lvl="8" indent="-317500" algn="ctr"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85" name="Google Shape;85;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s://ieee-dataport.org/open-access/silhouettes-human-posture-recognit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228600" y="1285739"/>
            <a:ext cx="8856000" cy="956717"/>
          </a:xfrm>
          <a:prstGeom prst="rect">
            <a:avLst/>
          </a:prstGeom>
          <a:noFill/>
          <a:ln>
            <a:noFill/>
          </a:ln>
        </p:spPr>
        <p:txBody>
          <a:bodyPr spcFirstLastPara="1" wrap="square" lIns="91425" tIns="45700" rIns="91425" bIns="45700" anchor="ctr" anchorCtr="0">
            <a:noAutofit/>
          </a:bodyPr>
          <a:lstStyle/>
          <a:p>
            <a:pPr lvl="0" algn="ctr">
              <a:buSzPts val="1800"/>
            </a:pPr>
            <a:br>
              <a:rPr lang="en" sz="1800" b="0" i="0" u="none" strike="noStrike" cap="none" dirty="0">
                <a:solidFill>
                  <a:schemeClr val="dk1"/>
                </a:solidFill>
                <a:latin typeface="Arial"/>
                <a:ea typeface="Arial"/>
                <a:cs typeface="Arial"/>
                <a:sym typeface="Arial"/>
              </a:rPr>
            </a:br>
            <a:br>
              <a:rPr lang="en" sz="1800" b="0" i="0" u="none" strike="noStrike" cap="none" dirty="0">
                <a:solidFill>
                  <a:schemeClr val="dk1"/>
                </a:solidFill>
                <a:latin typeface="Arial"/>
                <a:ea typeface="Arial"/>
                <a:cs typeface="Arial"/>
                <a:sym typeface="Arial"/>
              </a:rPr>
            </a:br>
            <a:br>
              <a:rPr lang="en" sz="1800" b="0" i="0" u="none" strike="noStrike" cap="none" dirty="0">
                <a:solidFill>
                  <a:schemeClr val="dk1"/>
                </a:solidFill>
                <a:latin typeface="Arial"/>
                <a:ea typeface="Arial"/>
                <a:cs typeface="Arial"/>
                <a:sym typeface="Arial"/>
              </a:rPr>
            </a:br>
            <a:br>
              <a:rPr lang="en" sz="1800" b="0" i="0" u="none" strike="noStrike" cap="none" dirty="0">
                <a:solidFill>
                  <a:schemeClr val="dk1"/>
                </a:solidFill>
                <a:latin typeface="Arial"/>
                <a:ea typeface="Arial"/>
                <a:cs typeface="Arial"/>
                <a:sym typeface="Arial"/>
              </a:rPr>
            </a:br>
            <a:br>
              <a:rPr lang="en" sz="1800" b="0" i="0" u="none" strike="noStrike" cap="none" dirty="0">
                <a:solidFill>
                  <a:schemeClr val="dk1"/>
                </a:solidFill>
                <a:latin typeface="Arial"/>
                <a:ea typeface="Arial"/>
                <a:cs typeface="Arial"/>
                <a:sym typeface="Arial"/>
              </a:rPr>
            </a:br>
            <a:r>
              <a:rPr lang="en" sz="3200" b="1" i="0" u="sng" strike="noStrike" cap="none" dirty="0">
                <a:solidFill>
                  <a:srgbClr val="000000"/>
                </a:solidFill>
                <a:latin typeface="Times New Roman"/>
                <a:ea typeface="Times New Roman"/>
                <a:cs typeface="Times New Roman"/>
                <a:sym typeface="Times New Roman"/>
              </a:rPr>
              <a:t>B</a:t>
            </a:r>
            <a:r>
              <a:rPr lang="en" sz="3200" b="1" u="sng" dirty="0">
                <a:latin typeface="Times New Roman"/>
                <a:ea typeface="Times New Roman"/>
                <a:cs typeface="Times New Roman"/>
                <a:sym typeface="Times New Roman"/>
              </a:rPr>
              <a:t>.Tech Project</a:t>
            </a:r>
            <a:r>
              <a:rPr lang="en" sz="3200" b="1" i="0" u="sng" strike="noStrike" cap="none" dirty="0">
                <a:solidFill>
                  <a:srgbClr val="000000"/>
                </a:solidFill>
                <a:latin typeface="Times New Roman"/>
                <a:ea typeface="Times New Roman"/>
                <a:cs typeface="Times New Roman"/>
                <a:sym typeface="Times New Roman"/>
              </a:rPr>
              <a:t> Final Evaluation, VIIIth Semester</a:t>
            </a:r>
            <a:endParaRPr dirty="0"/>
          </a:p>
          <a:p>
            <a:pPr algn="ctr">
              <a:buSzPts val="3200"/>
            </a:pPr>
            <a:br>
              <a:rPr lang="en" sz="1800" i="0" u="none" strike="noStrike" cap="none" dirty="0">
                <a:solidFill>
                  <a:schemeClr val="dk1"/>
                </a:solidFill>
                <a:latin typeface="Times New Roman"/>
                <a:ea typeface="Times New Roman"/>
                <a:cs typeface="Times New Roman"/>
                <a:sym typeface="Times New Roman"/>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Human Posture Estimation Using Different Deep Learning Techniques</a:t>
            </a:r>
            <a:br>
              <a:rPr lang="en" sz="1800" b="1" i="0" u="none" strike="noStrike" cap="none" dirty="0">
                <a:solidFill>
                  <a:schemeClr val="dk1"/>
                </a:solidFill>
                <a:latin typeface="Times New Roman"/>
                <a:ea typeface="Times New Roman"/>
                <a:cs typeface="Times New Roman"/>
                <a:sym typeface="Times New Roman"/>
              </a:rPr>
            </a:br>
            <a:br>
              <a:rPr lang="en" sz="1800" i="0" u="none" strike="noStrike" cap="none" dirty="0">
                <a:solidFill>
                  <a:schemeClr val="dk1"/>
                </a:solidFill>
                <a:latin typeface="Times New Roman"/>
                <a:ea typeface="Times New Roman"/>
                <a:cs typeface="Times New Roman"/>
                <a:sym typeface="Times New Roman"/>
              </a:rPr>
            </a:br>
            <a:br>
              <a:rPr lang="en" sz="1800" i="0" u="none" strike="noStrike" cap="none" dirty="0">
                <a:solidFill>
                  <a:schemeClr val="dk1"/>
                </a:solidFill>
                <a:latin typeface="Times New Roman"/>
                <a:ea typeface="Times New Roman"/>
                <a:cs typeface="Times New Roman"/>
                <a:sym typeface="Times New Roman"/>
              </a:rPr>
            </a:br>
            <a:r>
              <a:rPr lang="en" sz="2800" i="0" u="none" strike="noStrike" cap="none" dirty="0">
                <a:solidFill>
                  <a:srgbClr val="000000"/>
                </a:solidFill>
                <a:latin typeface="Times New Roman"/>
                <a:ea typeface="Times New Roman"/>
                <a:cs typeface="Times New Roman"/>
                <a:sym typeface="Times New Roman"/>
              </a:rPr>
              <a:t> </a:t>
            </a:r>
            <a:endParaRPr sz="2800" i="0" u="none" strike="noStrike" cap="none" dirty="0">
              <a:solidFill>
                <a:srgbClr val="000000"/>
              </a:solidFill>
              <a:latin typeface="Times New Roman"/>
              <a:ea typeface="Times New Roman"/>
              <a:cs typeface="Times New Roman"/>
              <a:sym typeface="Times New Roman"/>
            </a:endParaRPr>
          </a:p>
        </p:txBody>
      </p:sp>
      <p:sp>
        <p:nvSpPr>
          <p:cNvPr id="91" name="Google Shape;91;p18"/>
          <p:cNvSpPr/>
          <p:nvPr/>
        </p:nvSpPr>
        <p:spPr>
          <a:xfrm>
            <a:off x="642960" y="4018410"/>
            <a:ext cx="8077800" cy="822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a:solidFill>
                  <a:srgbClr val="000000"/>
                </a:solidFill>
                <a:latin typeface="Times New Roman"/>
                <a:ea typeface="Times New Roman"/>
                <a:cs typeface="Times New Roman"/>
                <a:sym typeface="Times New Roman"/>
              </a:rPr>
              <a:t>DEPARTMENT OF COMPUTER SCIENCE &amp; ENGINEERING</a:t>
            </a:r>
            <a:endParaRPr sz="2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 sz="2200" b="0" i="0" u="none" strike="noStrike" cap="none">
                <a:solidFill>
                  <a:srgbClr val="000000"/>
                </a:solidFill>
                <a:latin typeface="Times New Roman"/>
                <a:ea typeface="Times New Roman"/>
                <a:cs typeface="Times New Roman"/>
                <a:sym typeface="Times New Roman"/>
              </a:rPr>
              <a:t>SCHOOL OF ENGINEERING AND TECHNOLOGY </a:t>
            </a:r>
            <a:endParaRPr sz="2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 sz="2200" b="0" i="0" u="none" strike="noStrike" cap="none">
                <a:solidFill>
                  <a:srgbClr val="000000"/>
                </a:solidFill>
                <a:latin typeface="Times New Roman"/>
                <a:ea typeface="Times New Roman"/>
                <a:cs typeface="Times New Roman"/>
                <a:sym typeface="Times New Roman"/>
              </a:rPr>
              <a:t> </a:t>
            </a:r>
            <a:endParaRPr sz="2200" b="0" i="0" u="none" strike="noStrike" cap="none">
              <a:solidFill>
                <a:schemeClr val="dk1"/>
              </a:solidFill>
              <a:latin typeface="Arial"/>
              <a:ea typeface="Arial"/>
              <a:cs typeface="Arial"/>
              <a:sym typeface="Arial"/>
            </a:endParaRPr>
          </a:p>
        </p:txBody>
      </p:sp>
      <p:sp>
        <p:nvSpPr>
          <p:cNvPr id="92" name="Google Shape;92;p18"/>
          <p:cNvSpPr/>
          <p:nvPr/>
        </p:nvSpPr>
        <p:spPr>
          <a:xfrm>
            <a:off x="857150" y="2786138"/>
            <a:ext cx="3936000" cy="1285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Times New Roman"/>
                <a:ea typeface="Times New Roman"/>
                <a:cs typeface="Times New Roman"/>
                <a:sym typeface="Times New Roman"/>
              </a:rPr>
              <a:t>Presented by :-                            </a:t>
            </a:r>
            <a:endParaRPr sz="1800" b="0" i="0" u="none" strike="noStrike" cap="none" dirty="0">
              <a:solidFill>
                <a:schemeClr val="dk1"/>
              </a:solidFill>
              <a:latin typeface="Times New Roman"/>
              <a:ea typeface="Times New Roman"/>
              <a:cs typeface="Times New Roman"/>
              <a:sym typeface="Times New Roman"/>
            </a:endParaRPr>
          </a:p>
          <a:p>
            <a:pPr marL="539639" marR="0" lvl="0" indent="0" algn="l" rtl="0">
              <a:lnSpc>
                <a:spcPct val="100000"/>
              </a:lnSpc>
              <a:spcBef>
                <a:spcPts val="0"/>
              </a:spcBef>
              <a:spcAft>
                <a:spcPts val="0"/>
              </a:spcAft>
              <a:buClr>
                <a:srgbClr val="000000"/>
              </a:buClr>
              <a:buSzPts val="1800"/>
              <a:buFont typeface="Arial"/>
              <a:buNone/>
            </a:pPr>
            <a:r>
              <a:rPr lang="en" sz="1800" dirty="0">
                <a:solidFill>
                  <a:schemeClr val="dk1"/>
                </a:solidFill>
                <a:latin typeface="Times New Roman"/>
                <a:ea typeface="Times New Roman"/>
                <a:cs typeface="Times New Roman"/>
                <a:sym typeface="Times New Roman"/>
              </a:rPr>
              <a:t>Satnam Singh       - 2019001788</a:t>
            </a:r>
            <a:endParaRPr sz="1800" b="0" i="0" u="none" strike="noStrike" cap="none" dirty="0">
              <a:solidFill>
                <a:schemeClr val="dk1"/>
              </a:solidFill>
              <a:latin typeface="Times New Roman"/>
              <a:ea typeface="Times New Roman"/>
              <a:cs typeface="Times New Roman"/>
              <a:sym typeface="Times New Roman"/>
            </a:endParaRPr>
          </a:p>
          <a:p>
            <a:pPr marL="539639" marR="0" lvl="0" indent="0" algn="l" rtl="0">
              <a:lnSpc>
                <a:spcPct val="100000"/>
              </a:lnSpc>
              <a:spcBef>
                <a:spcPts val="0"/>
              </a:spcBef>
              <a:spcAft>
                <a:spcPts val="0"/>
              </a:spcAft>
              <a:buClr>
                <a:srgbClr val="000000"/>
              </a:buClr>
              <a:buSzPts val="1800"/>
              <a:buFont typeface="Arial"/>
              <a:buNone/>
            </a:pPr>
            <a:r>
              <a:rPr lang="en" sz="1800" dirty="0">
                <a:solidFill>
                  <a:schemeClr val="dk1"/>
                </a:solidFill>
                <a:latin typeface="Times New Roman"/>
                <a:ea typeface="Times New Roman"/>
                <a:cs typeface="Times New Roman"/>
                <a:sym typeface="Times New Roman"/>
              </a:rPr>
              <a:t>Nalin Kashyap     - 2019005417</a:t>
            </a:r>
            <a:endParaRPr sz="1800" dirty="0">
              <a:solidFill>
                <a:schemeClr val="dk1"/>
              </a:solidFill>
              <a:latin typeface="Times New Roman"/>
              <a:ea typeface="Times New Roman"/>
              <a:cs typeface="Times New Roman"/>
              <a:sym typeface="Times New Roman"/>
            </a:endParaRPr>
          </a:p>
          <a:p>
            <a:pPr marL="539639" marR="0" lvl="0" indent="0" algn="l" rtl="0">
              <a:lnSpc>
                <a:spcPct val="100000"/>
              </a:lnSpc>
              <a:spcBef>
                <a:spcPts val="0"/>
              </a:spcBef>
              <a:spcAft>
                <a:spcPts val="0"/>
              </a:spcAft>
              <a:buClr>
                <a:srgbClr val="000000"/>
              </a:buClr>
              <a:buSzPts val="1800"/>
              <a:buFont typeface="Arial"/>
              <a:buNone/>
            </a:pPr>
            <a:r>
              <a:rPr lang="en" sz="1800" dirty="0">
                <a:solidFill>
                  <a:schemeClr val="dk1"/>
                </a:solidFill>
                <a:latin typeface="Times New Roman"/>
                <a:ea typeface="Times New Roman"/>
                <a:cs typeface="Times New Roman"/>
                <a:sym typeface="Times New Roman"/>
              </a:rPr>
              <a:t>Viswajeet Kumar - 2019003633</a:t>
            </a:r>
            <a:endParaRPr sz="1800"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93" name="Google Shape;93;p18"/>
          <p:cNvSpPr/>
          <p:nvPr/>
        </p:nvSpPr>
        <p:spPr>
          <a:xfrm>
            <a:off x="5715000" y="2839590"/>
            <a:ext cx="2714400" cy="273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Under the Supervision of:-</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a:latin typeface="Times New Roman"/>
              <a:ea typeface="Times New Roman"/>
              <a:cs typeface="Times New Roman"/>
              <a:sym typeface="Times New Roman"/>
            </a:endParaRPr>
          </a:p>
        </p:txBody>
      </p:sp>
      <p:sp>
        <p:nvSpPr>
          <p:cNvPr id="94" name="Google Shape;94;p18"/>
          <p:cNvSpPr/>
          <p:nvPr/>
        </p:nvSpPr>
        <p:spPr>
          <a:xfrm>
            <a:off x="5574895" y="3113107"/>
            <a:ext cx="2994600" cy="890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 </a:t>
            </a:r>
            <a:r>
              <a:rPr lang="en" sz="1800" b="1">
                <a:solidFill>
                  <a:schemeClr val="dk1"/>
                </a:solidFill>
                <a:latin typeface="Times New Roman"/>
                <a:ea typeface="Times New Roman"/>
                <a:cs typeface="Times New Roman"/>
                <a:sym typeface="Times New Roman"/>
              </a:rPr>
              <a:t>Ms. Kanika Singla</a:t>
            </a:r>
            <a:r>
              <a:rPr lang="en" sz="1800" b="1" i="0" u="none" strike="noStrike" cap="none">
                <a:solidFill>
                  <a:srgbClr val="000000"/>
                </a:solidFill>
                <a:latin typeface="Times New Roman"/>
                <a:ea typeface="Times New Roman"/>
                <a:cs typeface="Times New Roman"/>
                <a:sym typeface="Times New Roman"/>
              </a:rPr>
              <a:t>)</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Sharda University, Gr. Noida</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8"/>
          <p:cNvSpPr/>
          <p:nvPr/>
        </p:nvSpPr>
        <p:spPr>
          <a:xfrm>
            <a:off x="155520" y="-108270"/>
            <a:ext cx="304500" cy="228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6" name="Google Shape;96;p18"/>
          <p:cNvPicPr preferRelativeResize="0"/>
          <p:nvPr/>
        </p:nvPicPr>
        <p:blipFill rotWithShape="1">
          <a:blip r:embed="rId3">
            <a:alphaModFix/>
          </a:blip>
          <a:srcRect l="35533"/>
          <a:stretch/>
        </p:blipFill>
        <p:spPr>
          <a:xfrm>
            <a:off x="2764971" y="0"/>
            <a:ext cx="3164114" cy="1285740"/>
          </a:xfrm>
          <a:prstGeom prst="rect">
            <a:avLst/>
          </a:prstGeom>
          <a:noFill/>
          <a:ln>
            <a:noFill/>
          </a:ln>
        </p:spPr>
      </p:pic>
      <p:sp>
        <p:nvSpPr>
          <p:cNvPr id="97" name="Google Shape;97;p18"/>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1</a:t>
            </a:fld>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p:nvPr/>
        </p:nvSpPr>
        <p:spPr>
          <a:xfrm>
            <a:off x="148650" y="0"/>
            <a:ext cx="8846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latin typeface="Times New Roman"/>
                <a:ea typeface="Times New Roman"/>
                <a:cs typeface="Times New Roman"/>
                <a:sym typeface="Times New Roman"/>
              </a:rPr>
              <a:t>Literature Survey</a:t>
            </a:r>
            <a:endParaRPr sz="3000" b="1" dirty="0">
              <a:latin typeface="Times New Roman"/>
              <a:ea typeface="Times New Roman"/>
              <a:cs typeface="Times New Roman"/>
              <a:sym typeface="Times New Roman"/>
            </a:endParaRPr>
          </a:p>
        </p:txBody>
      </p:sp>
      <p:sp>
        <p:nvSpPr>
          <p:cNvPr id="158" name="Google Shape;158;p26"/>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10</a:t>
            </a:fld>
            <a:endParaRPr>
              <a:latin typeface="Times New Roman"/>
              <a:ea typeface="Times New Roman"/>
              <a:cs typeface="Times New Roman"/>
              <a:sym typeface="Times New Roman"/>
            </a:endParaRPr>
          </a:p>
        </p:txBody>
      </p:sp>
      <p:graphicFrame>
        <p:nvGraphicFramePr>
          <p:cNvPr id="159" name="Google Shape;159;p26"/>
          <p:cNvGraphicFramePr/>
          <p:nvPr>
            <p:extLst>
              <p:ext uri="{D42A27DB-BD31-4B8C-83A1-F6EECF244321}">
                <p14:modId xmlns:p14="http://schemas.microsoft.com/office/powerpoint/2010/main" val="2709702065"/>
              </p:ext>
            </p:extLst>
          </p:nvPr>
        </p:nvGraphicFramePr>
        <p:xfrm>
          <a:off x="397050" y="844175"/>
          <a:ext cx="8172450" cy="4101954"/>
        </p:xfrm>
        <a:graphic>
          <a:graphicData uri="http://schemas.openxmlformats.org/drawingml/2006/table">
            <a:tbl>
              <a:tblPr>
                <a:noFill/>
                <a:tableStyleId>{718BFA4D-FEFD-4E88-88D3-FC6DE5CA63A7}</a:tableStyleId>
              </a:tblPr>
              <a:tblGrid>
                <a:gridCol w="495300">
                  <a:extLst>
                    <a:ext uri="{9D8B030D-6E8A-4147-A177-3AD203B41FA5}">
                      <a16:colId xmlns:a16="http://schemas.microsoft.com/office/drawing/2014/main" val="20000"/>
                    </a:ext>
                  </a:extLst>
                </a:gridCol>
                <a:gridCol w="1163400">
                  <a:extLst>
                    <a:ext uri="{9D8B030D-6E8A-4147-A177-3AD203B41FA5}">
                      <a16:colId xmlns:a16="http://schemas.microsoft.com/office/drawing/2014/main" val="20001"/>
                    </a:ext>
                  </a:extLst>
                </a:gridCol>
                <a:gridCol w="510300">
                  <a:extLst>
                    <a:ext uri="{9D8B030D-6E8A-4147-A177-3AD203B41FA5}">
                      <a16:colId xmlns:a16="http://schemas.microsoft.com/office/drawing/2014/main" val="20002"/>
                    </a:ext>
                  </a:extLst>
                </a:gridCol>
                <a:gridCol w="694200">
                  <a:extLst>
                    <a:ext uri="{9D8B030D-6E8A-4147-A177-3AD203B41FA5}">
                      <a16:colId xmlns:a16="http://schemas.microsoft.com/office/drawing/2014/main" val="20003"/>
                    </a:ext>
                  </a:extLst>
                </a:gridCol>
                <a:gridCol w="2080275">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1390650">
                  <a:extLst>
                    <a:ext uri="{9D8B030D-6E8A-4147-A177-3AD203B41FA5}">
                      <a16:colId xmlns:a16="http://schemas.microsoft.com/office/drawing/2014/main" val="20007"/>
                    </a:ext>
                  </a:extLst>
                </a:gridCol>
              </a:tblGrid>
              <a:tr h="257175">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S.No</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Name of Paper</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Year</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Authors</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Objectives</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Algorithm</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Limitations</a:t>
                      </a:r>
                      <a:endParaRPr sz="1000" b="1">
                        <a:latin typeface="Times New Roman"/>
                        <a:ea typeface="Times New Roman"/>
                        <a:cs typeface="Times New Roman"/>
                        <a:sym typeface="Times New Roman"/>
                      </a:endParaRPr>
                    </a:p>
                  </a:txBody>
                  <a:tcPr marL="57150"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Outcome</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62100">
                <a:tc>
                  <a:txBody>
                    <a:bodyPr/>
                    <a:lstStyle/>
                    <a:p>
                      <a:pPr marL="0" lvl="0" indent="0" algn="l" rtl="0">
                        <a:lnSpc>
                          <a:spcPct val="115000"/>
                        </a:lnSpc>
                        <a:spcBef>
                          <a:spcPts val="1200"/>
                        </a:spcBef>
                        <a:spcAft>
                          <a:spcPts val="120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latin typeface="Times New Roman"/>
                          <a:ea typeface="Times New Roman"/>
                          <a:cs typeface="Times New Roman"/>
                          <a:sym typeface="Times New Roman"/>
                        </a:rPr>
                        <a:t>Knowledge-Guided Deep Fractal Neural Networks for Human Pose Estimation</a:t>
                      </a:r>
                      <a:endParaRPr sz="100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latin typeface="Times New Roman"/>
                          <a:ea typeface="Times New Roman"/>
                          <a:cs typeface="Times New Roman"/>
                          <a:sym typeface="Times New Roman"/>
                        </a:rPr>
                        <a:t>2018</a:t>
                      </a:r>
                      <a:endParaRPr sz="100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latin typeface="Times New Roman"/>
                          <a:ea typeface="Times New Roman"/>
                          <a:cs typeface="Times New Roman"/>
                          <a:sym typeface="Times New Roman"/>
                        </a:rPr>
                        <a:t>Guanghan Ning, Zhi Zhang, Zhiquan He</a:t>
                      </a:r>
                      <a:endParaRPr sz="100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latin typeface="Times New Roman"/>
                          <a:ea typeface="Times New Roman"/>
                          <a:cs typeface="Times New Roman"/>
                          <a:sym typeface="Times New Roman"/>
                        </a:rPr>
                        <a:t>Dependence between keypoints in human poses. In this work, we propose to explore how external knowledge can be effectively represented and injected into the deep neural networks to guide its training process using learned projections that impose proper prior. Specifically, we use the stacked hourglass design and inception-resnet module to construct a fractal network to regress human pose images into heatmaps with no explicit graphical modeling.</a:t>
                      </a:r>
                      <a:endParaRPr sz="100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New Roman"/>
                          <a:ea typeface="Times New Roman"/>
                          <a:cs typeface="Times New Roman"/>
                          <a:sym typeface="Times New Roman"/>
                        </a:rPr>
                        <a:t>Inception-</a:t>
                      </a:r>
                      <a:r>
                        <a:rPr lang="en-US" sz="1000" dirty="0" err="1">
                          <a:latin typeface="Times New Roman"/>
                          <a:ea typeface="Times New Roman"/>
                          <a:cs typeface="Times New Roman"/>
                          <a:sym typeface="Times New Roman"/>
                        </a:rPr>
                        <a:t>resnet</a:t>
                      </a:r>
                      <a:r>
                        <a:rPr lang="en-US" sz="1000" dirty="0">
                          <a:latin typeface="Times New Roman"/>
                          <a:ea typeface="Times New Roman"/>
                          <a:cs typeface="Times New Roman"/>
                          <a:sym typeface="Times New Roman"/>
                        </a:rPr>
                        <a:t> Modules, </a:t>
                      </a:r>
                    </a:p>
                    <a:p>
                      <a:pPr marL="0" lvl="0" indent="0" algn="l" rtl="0">
                        <a:lnSpc>
                          <a:spcPct val="115000"/>
                        </a:lnSpc>
                        <a:spcBef>
                          <a:spcPts val="1200"/>
                        </a:spcBef>
                        <a:spcAft>
                          <a:spcPts val="1200"/>
                        </a:spcAft>
                        <a:buNone/>
                      </a:pPr>
                      <a:r>
                        <a:rPr lang="en-US" sz="1000" dirty="0">
                          <a:latin typeface="Times New Roman"/>
                          <a:ea typeface="Times New Roman"/>
                          <a:cs typeface="Times New Roman"/>
                          <a:sym typeface="Times New Roman"/>
                        </a:rPr>
                        <a:t>Fractal Networks, Knowledge-Guided Learning. </a:t>
                      </a:r>
                    </a:p>
                    <a:p>
                      <a:pPr marL="0" lvl="0" indent="0" algn="l" rtl="0">
                        <a:lnSpc>
                          <a:spcPct val="115000"/>
                        </a:lnSpc>
                        <a:spcBef>
                          <a:spcPts val="1200"/>
                        </a:spcBef>
                        <a:spcAft>
                          <a:spcPts val="1200"/>
                        </a:spcAft>
                        <a:buNone/>
                      </a:pPr>
                      <a:endParaRPr sz="1000" dirty="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New Roman"/>
                          <a:ea typeface="Times New Roman"/>
                          <a:cs typeface="Times New Roman"/>
                          <a:sym typeface="Times New Roman"/>
                        </a:rPr>
                        <a:t>the deep neural network, which is inherently an algebraic computation system, is not the most </a:t>
                      </a:r>
                      <a:r>
                        <a:rPr lang="en-US" sz="1000" dirty="0" err="1">
                          <a:latin typeface="Times New Roman"/>
                          <a:ea typeface="Times New Roman"/>
                          <a:cs typeface="Times New Roman"/>
                          <a:sym typeface="Times New Roman"/>
                        </a:rPr>
                        <a:t>effecient</a:t>
                      </a:r>
                      <a:r>
                        <a:rPr lang="en-US" sz="1000" dirty="0">
                          <a:latin typeface="Times New Roman"/>
                          <a:ea typeface="Times New Roman"/>
                          <a:cs typeface="Times New Roman"/>
                          <a:sym typeface="Times New Roman"/>
                        </a:rPr>
                        <a:t> way to capture highly sophisticated human knowledge, for example those highly coupled geometric characteristics and interdependence between </a:t>
                      </a:r>
                      <a:r>
                        <a:rPr lang="en-US" sz="1000" dirty="0" err="1">
                          <a:latin typeface="Times New Roman"/>
                          <a:ea typeface="Times New Roman"/>
                          <a:cs typeface="Times New Roman"/>
                          <a:sym typeface="Times New Roman"/>
                        </a:rPr>
                        <a:t>keypoints</a:t>
                      </a:r>
                      <a:r>
                        <a:rPr lang="en-US" sz="1000" dirty="0">
                          <a:latin typeface="Times New Roman"/>
                          <a:ea typeface="Times New Roman"/>
                          <a:cs typeface="Times New Roman"/>
                          <a:sym typeface="Times New Roman"/>
                        </a:rPr>
                        <a:t> in human poses.</a:t>
                      </a:r>
                    </a:p>
                  </a:txBody>
                  <a:tcPr marL="57150"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New Roman"/>
                          <a:ea typeface="Times New Roman"/>
                          <a:cs typeface="Times New Roman"/>
                          <a:sym typeface="Times New Roman"/>
                        </a:rPr>
                        <a:t>In this work, we proposed to encode and inject external human knowledge into deep neural networks to guide its training process with learned projections for more effective human pose estimation.</a:t>
                      </a: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p:nvPr/>
        </p:nvSpPr>
        <p:spPr>
          <a:xfrm>
            <a:off x="148650" y="0"/>
            <a:ext cx="8846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latin typeface="Times New Roman"/>
                <a:ea typeface="Times New Roman"/>
                <a:cs typeface="Times New Roman"/>
                <a:sym typeface="Times New Roman"/>
              </a:rPr>
              <a:t>Literature Survey</a:t>
            </a:r>
            <a:endParaRPr sz="3000" b="1">
              <a:latin typeface="Times New Roman"/>
              <a:ea typeface="Times New Roman"/>
              <a:cs typeface="Times New Roman"/>
              <a:sym typeface="Times New Roman"/>
            </a:endParaRPr>
          </a:p>
        </p:txBody>
      </p:sp>
      <p:sp>
        <p:nvSpPr>
          <p:cNvPr id="166" name="Google Shape;166;p27"/>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11</a:t>
            </a:fld>
            <a:endParaRPr>
              <a:latin typeface="Times New Roman"/>
              <a:ea typeface="Times New Roman"/>
              <a:cs typeface="Times New Roman"/>
              <a:sym typeface="Times New Roman"/>
            </a:endParaRPr>
          </a:p>
        </p:txBody>
      </p:sp>
      <p:graphicFrame>
        <p:nvGraphicFramePr>
          <p:cNvPr id="167" name="Google Shape;167;p27"/>
          <p:cNvGraphicFramePr/>
          <p:nvPr/>
        </p:nvGraphicFramePr>
        <p:xfrm>
          <a:off x="397050" y="844175"/>
          <a:ext cx="8172450" cy="3062252"/>
        </p:xfrm>
        <a:graphic>
          <a:graphicData uri="http://schemas.openxmlformats.org/drawingml/2006/table">
            <a:tbl>
              <a:tblPr>
                <a:noFill/>
                <a:tableStyleId>{718BFA4D-FEFD-4E88-88D3-FC6DE5CA63A7}</a:tableStyleId>
              </a:tblPr>
              <a:tblGrid>
                <a:gridCol w="495300">
                  <a:extLst>
                    <a:ext uri="{9D8B030D-6E8A-4147-A177-3AD203B41FA5}">
                      <a16:colId xmlns:a16="http://schemas.microsoft.com/office/drawing/2014/main" val="20000"/>
                    </a:ext>
                  </a:extLst>
                </a:gridCol>
                <a:gridCol w="1163400">
                  <a:extLst>
                    <a:ext uri="{9D8B030D-6E8A-4147-A177-3AD203B41FA5}">
                      <a16:colId xmlns:a16="http://schemas.microsoft.com/office/drawing/2014/main" val="20001"/>
                    </a:ext>
                  </a:extLst>
                </a:gridCol>
                <a:gridCol w="510300">
                  <a:extLst>
                    <a:ext uri="{9D8B030D-6E8A-4147-A177-3AD203B41FA5}">
                      <a16:colId xmlns:a16="http://schemas.microsoft.com/office/drawing/2014/main" val="20002"/>
                    </a:ext>
                  </a:extLst>
                </a:gridCol>
                <a:gridCol w="694200">
                  <a:extLst>
                    <a:ext uri="{9D8B030D-6E8A-4147-A177-3AD203B41FA5}">
                      <a16:colId xmlns:a16="http://schemas.microsoft.com/office/drawing/2014/main" val="20003"/>
                    </a:ext>
                  </a:extLst>
                </a:gridCol>
                <a:gridCol w="2080275">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1390650">
                  <a:extLst>
                    <a:ext uri="{9D8B030D-6E8A-4147-A177-3AD203B41FA5}">
                      <a16:colId xmlns:a16="http://schemas.microsoft.com/office/drawing/2014/main" val="20007"/>
                    </a:ext>
                  </a:extLst>
                </a:gridCol>
              </a:tblGrid>
              <a:tr h="257175">
                <a:tc>
                  <a:txBody>
                    <a:bodyPr/>
                    <a:lstStyle/>
                    <a:p>
                      <a:pPr marL="0" lvl="0" indent="0" algn="l" rtl="0">
                        <a:lnSpc>
                          <a:spcPct val="115000"/>
                        </a:lnSpc>
                        <a:spcBef>
                          <a:spcPts val="1200"/>
                        </a:spcBef>
                        <a:spcAft>
                          <a:spcPts val="1200"/>
                        </a:spcAft>
                        <a:buNone/>
                      </a:pPr>
                      <a:r>
                        <a:rPr lang="en" sz="1000" b="1" dirty="0">
                          <a:latin typeface="Times New Roman"/>
                          <a:ea typeface="Times New Roman"/>
                          <a:cs typeface="Times New Roman"/>
                          <a:sym typeface="Times New Roman"/>
                        </a:rPr>
                        <a:t>S.No</a:t>
                      </a:r>
                      <a:endParaRPr sz="1000" b="1" dirty="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Name of Paper</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Year</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Authors</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Objectives</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Algorithm</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Limitations</a:t>
                      </a:r>
                      <a:endParaRPr sz="1000" b="1">
                        <a:latin typeface="Times New Roman"/>
                        <a:ea typeface="Times New Roman"/>
                        <a:cs typeface="Times New Roman"/>
                        <a:sym typeface="Times New Roman"/>
                      </a:endParaRPr>
                    </a:p>
                  </a:txBody>
                  <a:tcPr marL="57150"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New Roman"/>
                          <a:ea typeface="Times New Roman"/>
                          <a:cs typeface="Times New Roman"/>
                          <a:sym typeface="Times New Roman"/>
                        </a:rPr>
                        <a:t>Outcome</a:t>
                      </a:r>
                      <a:endParaRPr sz="1000" b="1">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63875">
                <a:tc>
                  <a:txBody>
                    <a:bodyPr/>
                    <a:lstStyle/>
                    <a:p>
                      <a:pPr marL="0" lvl="0" indent="0" algn="l" rtl="0">
                        <a:lnSpc>
                          <a:spcPct val="115000"/>
                        </a:lnSpc>
                        <a:spcBef>
                          <a:spcPts val="1200"/>
                        </a:spcBef>
                        <a:spcAft>
                          <a:spcPts val="120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dirty="0">
                          <a:solidFill>
                            <a:schemeClr val="dk1"/>
                          </a:solidFill>
                          <a:latin typeface="Times New Roman"/>
                          <a:ea typeface="Times New Roman"/>
                          <a:cs typeface="Times New Roman"/>
                          <a:sym typeface="Times New Roman"/>
                        </a:rPr>
                        <a:t>Human Pose Estimation via Improved resnet 50</a:t>
                      </a:r>
                      <a:endParaRPr sz="1000" dirty="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latin typeface="Times New Roman"/>
                          <a:ea typeface="Times New Roman"/>
                          <a:cs typeface="Times New Roman"/>
                          <a:sym typeface="Times New Roman"/>
                        </a:rPr>
                        <a:t>2017</a:t>
                      </a:r>
                      <a:endParaRPr sz="100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Xiao Xiao,</a:t>
                      </a:r>
                      <a:endParaRPr sz="1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Wanggen</a:t>
                      </a:r>
                      <a:endParaRPr sz="1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000">
                          <a:solidFill>
                            <a:schemeClr val="dk1"/>
                          </a:solidFill>
                          <a:latin typeface="Times New Roman"/>
                          <a:ea typeface="Times New Roman"/>
                          <a:cs typeface="Times New Roman"/>
                          <a:sym typeface="Times New Roman"/>
                        </a:rPr>
                        <a:t>Wan</a:t>
                      </a:r>
                      <a:endParaRPr sz="100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dirty="0">
                          <a:solidFill>
                            <a:schemeClr val="dk1"/>
                          </a:solidFill>
                          <a:latin typeface="Times New Roman"/>
                          <a:ea typeface="Times New Roman"/>
                          <a:cs typeface="Times New Roman"/>
                          <a:sym typeface="Times New Roman"/>
                        </a:rPr>
                        <a:t>It will  provide a method to predict 2D human pose estimation is formulated as a regression problem towards body joints top-down methods</a:t>
                      </a:r>
                      <a:endParaRPr sz="1000" dirty="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latin typeface="Times New Roman"/>
                          <a:ea typeface="Times New Roman"/>
                          <a:cs typeface="Times New Roman"/>
                          <a:sym typeface="Times New Roman"/>
                        </a:rPr>
                        <a:t>ResNet-50</a:t>
                      </a:r>
                      <a:endParaRPr sz="100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latin typeface="Times New Roman"/>
                          <a:ea typeface="Times New Roman"/>
                          <a:cs typeface="Times New Roman"/>
                          <a:sym typeface="Times New Roman"/>
                        </a:rPr>
                        <a:t>In this work we use datasets which have large number of training eamples sufficient to train a large model as well as are realistic and challenging.</a:t>
                      </a:r>
                      <a:endParaRPr sz="1000">
                        <a:latin typeface="Times New Roman"/>
                        <a:ea typeface="Times New Roman"/>
                        <a:cs typeface="Times New Roman"/>
                        <a:sym typeface="Times New Roman"/>
                      </a:endParaRPr>
                    </a:p>
                  </a:txBody>
                  <a:tcPr marL="57150"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dirty="0">
                          <a:latin typeface="Times New Roman"/>
                          <a:ea typeface="Times New Roman"/>
                          <a:cs typeface="Times New Roman"/>
                          <a:sym typeface="Times New Roman"/>
                        </a:rPr>
                        <a:t>We Present our knowledge, the first application of ResNet-50 to human posture estimation.As a result, we are able to achieve state-of-the-art or better results on several challenging academic datasets.</a:t>
                      </a:r>
                      <a:endParaRPr sz="1000" dirty="0">
                        <a:latin typeface="Times New Roman"/>
                        <a:ea typeface="Times New Roman"/>
                        <a:cs typeface="Times New Roman"/>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70321FF-7CE9-4A4D-C340-FEB05E5CAC20}"/>
              </a:ext>
            </a:extLst>
          </p:cNvPr>
          <p:cNvGraphicFramePr>
            <a:graphicFrameLocks noGrp="1"/>
          </p:cNvGraphicFramePr>
          <p:nvPr>
            <p:extLst>
              <p:ext uri="{D42A27DB-BD31-4B8C-83A1-F6EECF244321}">
                <p14:modId xmlns:p14="http://schemas.microsoft.com/office/powerpoint/2010/main" val="883705020"/>
              </p:ext>
            </p:extLst>
          </p:nvPr>
        </p:nvGraphicFramePr>
        <p:xfrm>
          <a:off x="311150" y="1152525"/>
          <a:ext cx="8172450" cy="3062252"/>
        </p:xfrm>
        <a:graphic>
          <a:graphicData uri="http://schemas.openxmlformats.org/drawingml/2006/table">
            <a:tbl>
              <a:tblPr>
                <a:noFill/>
                <a:tableStyleId>{718BFA4D-FEFD-4E88-88D3-FC6DE5CA63A7}</a:tableStyleId>
              </a:tblPr>
              <a:tblGrid>
                <a:gridCol w="431800">
                  <a:extLst>
                    <a:ext uri="{9D8B030D-6E8A-4147-A177-3AD203B41FA5}">
                      <a16:colId xmlns:a16="http://schemas.microsoft.com/office/drawing/2014/main" val="1593368662"/>
                    </a:ext>
                  </a:extLst>
                </a:gridCol>
                <a:gridCol w="1209675">
                  <a:extLst>
                    <a:ext uri="{9D8B030D-6E8A-4147-A177-3AD203B41FA5}">
                      <a16:colId xmlns:a16="http://schemas.microsoft.com/office/drawing/2014/main" val="3132786583"/>
                    </a:ext>
                  </a:extLst>
                </a:gridCol>
                <a:gridCol w="527525">
                  <a:extLst>
                    <a:ext uri="{9D8B030D-6E8A-4147-A177-3AD203B41FA5}">
                      <a16:colId xmlns:a16="http://schemas.microsoft.com/office/drawing/2014/main" val="383425004"/>
                    </a:ext>
                  </a:extLst>
                </a:gridCol>
                <a:gridCol w="694200">
                  <a:extLst>
                    <a:ext uri="{9D8B030D-6E8A-4147-A177-3AD203B41FA5}">
                      <a16:colId xmlns:a16="http://schemas.microsoft.com/office/drawing/2014/main" val="1983625913"/>
                    </a:ext>
                  </a:extLst>
                </a:gridCol>
                <a:gridCol w="2080275">
                  <a:extLst>
                    <a:ext uri="{9D8B030D-6E8A-4147-A177-3AD203B41FA5}">
                      <a16:colId xmlns:a16="http://schemas.microsoft.com/office/drawing/2014/main" val="2227607083"/>
                    </a:ext>
                  </a:extLst>
                </a:gridCol>
                <a:gridCol w="857250">
                  <a:extLst>
                    <a:ext uri="{9D8B030D-6E8A-4147-A177-3AD203B41FA5}">
                      <a16:colId xmlns:a16="http://schemas.microsoft.com/office/drawing/2014/main" val="3374896764"/>
                    </a:ext>
                  </a:extLst>
                </a:gridCol>
                <a:gridCol w="981075">
                  <a:extLst>
                    <a:ext uri="{9D8B030D-6E8A-4147-A177-3AD203B41FA5}">
                      <a16:colId xmlns:a16="http://schemas.microsoft.com/office/drawing/2014/main" val="1945880062"/>
                    </a:ext>
                  </a:extLst>
                </a:gridCol>
                <a:gridCol w="1390650">
                  <a:extLst>
                    <a:ext uri="{9D8B030D-6E8A-4147-A177-3AD203B41FA5}">
                      <a16:colId xmlns:a16="http://schemas.microsoft.com/office/drawing/2014/main" val="1790478984"/>
                    </a:ext>
                  </a:extLst>
                </a:gridCol>
              </a:tblGrid>
              <a:tr h="257175">
                <a:tc>
                  <a:txBody>
                    <a:bodyPr/>
                    <a:lstStyle/>
                    <a:p>
                      <a:pPr marL="0" lvl="0" indent="0" algn="l" rtl="0">
                        <a:lnSpc>
                          <a:spcPct val="115000"/>
                        </a:lnSpc>
                        <a:spcBef>
                          <a:spcPts val="1200"/>
                        </a:spcBef>
                        <a:spcAft>
                          <a:spcPts val="1200"/>
                        </a:spcAft>
                        <a:buNone/>
                      </a:pPr>
                      <a:r>
                        <a:rPr lang="en" sz="1000" b="1" dirty="0">
                          <a:latin typeface="Times" panose="02020603050405020304" pitchFamily="18" charset="0"/>
                          <a:ea typeface="Times New Roman"/>
                          <a:cs typeface="Times" panose="02020603050405020304" pitchFamily="18" charset="0"/>
                          <a:sym typeface="Times New Roman"/>
                        </a:rPr>
                        <a:t>S.No</a:t>
                      </a:r>
                      <a:endParaRPr sz="1000" b="1"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Name of Paper</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lgn="ctr">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Year</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Authors</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dirty="0">
                          <a:latin typeface="Times" panose="02020603050405020304" pitchFamily="18" charset="0"/>
                          <a:ea typeface="Times New Roman"/>
                          <a:cs typeface="Times" panose="02020603050405020304" pitchFamily="18" charset="0"/>
                          <a:sym typeface="Times New Roman"/>
                        </a:rPr>
                        <a:t>Objectives</a:t>
                      </a:r>
                      <a:endParaRPr sz="1000" b="1"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Algorithm</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Limitations</a:t>
                      </a:r>
                      <a:endParaRPr sz="1000" b="1">
                        <a:latin typeface="Times" panose="02020603050405020304" pitchFamily="18" charset="0"/>
                        <a:ea typeface="Times New Roman"/>
                        <a:cs typeface="Times" panose="02020603050405020304" pitchFamily="18" charset="0"/>
                        <a:sym typeface="Times New Roman"/>
                      </a:endParaRPr>
                    </a:p>
                  </a:txBody>
                  <a:tcPr marL="57150"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Outcome</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222407760"/>
                  </a:ext>
                </a:extLst>
              </a:tr>
              <a:tr h="2763875">
                <a:tc>
                  <a:txBody>
                    <a:bodyPr/>
                    <a:lstStyle/>
                    <a:p>
                      <a:pPr marL="0" lvl="0" indent="0" algn="l" rtl="0">
                        <a:lnSpc>
                          <a:spcPct val="115000"/>
                        </a:lnSpc>
                        <a:spcBef>
                          <a:spcPts val="1200"/>
                        </a:spcBef>
                        <a:spcAft>
                          <a:spcPts val="1200"/>
                        </a:spcAft>
                        <a:buNone/>
                      </a:pPr>
                      <a:r>
                        <a:rPr lang="en" sz="1000" dirty="0">
                          <a:latin typeface="Times" panose="02020603050405020304" pitchFamily="18" charset="0"/>
                          <a:ea typeface="Times New Roman"/>
                          <a:cs typeface="Times" panose="02020603050405020304" pitchFamily="18" charset="0"/>
                          <a:sym typeface="Times New Roman"/>
                        </a:rPr>
                        <a:t>4.</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panose="02020603050405020304" pitchFamily="18" charset="0"/>
                          <a:cs typeface="Times" panose="02020603050405020304" pitchFamily="18" charset="0"/>
                        </a:rPr>
                        <a:t>Structure-aware human pose estimation with graph convolutional network</a:t>
                      </a:r>
                      <a:endParaRPr sz="1000" baseline="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lgn="ctr">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lgn="ctr">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dirty="0">
                          <a:latin typeface="Times" panose="02020603050405020304" pitchFamily="18" charset="0"/>
                          <a:ea typeface="Times New Roman"/>
                          <a:cs typeface="Times" panose="02020603050405020304" pitchFamily="18" charset="0"/>
                          <a:sym typeface="Times New Roman"/>
                        </a:rPr>
                        <a:t>2020</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Clr>
                          <a:schemeClr val="dk1"/>
                        </a:buClr>
                        <a:buSzPts val="1100"/>
                        <a:buFont typeface="Arial"/>
                        <a:buNone/>
                      </a:pPr>
                      <a:r>
                        <a:rPr lang="en-IN" sz="1000" dirty="0" err="1">
                          <a:latin typeface="Times" panose="02020603050405020304" pitchFamily="18" charset="0"/>
                          <a:cs typeface="Times" panose="02020603050405020304" pitchFamily="18" charset="0"/>
                        </a:rPr>
                        <a:t>Yanrui</a:t>
                      </a:r>
                      <a:r>
                        <a:rPr lang="en-IN" sz="1000" dirty="0">
                          <a:latin typeface="Times" panose="02020603050405020304" pitchFamily="18" charset="0"/>
                          <a:cs typeface="Times" panose="02020603050405020304" pitchFamily="18" charset="0"/>
                        </a:rPr>
                        <a:t> Bina , Zhao-Min </a:t>
                      </a:r>
                      <a:r>
                        <a:rPr lang="en-IN" sz="1000" dirty="0" err="1">
                          <a:latin typeface="Times" panose="02020603050405020304" pitchFamily="18" charset="0"/>
                          <a:cs typeface="Times" panose="02020603050405020304" pitchFamily="18" charset="0"/>
                        </a:rPr>
                        <a:t>Chenb</a:t>
                      </a:r>
                      <a:r>
                        <a:rPr lang="en-IN" sz="1000" dirty="0">
                          <a:latin typeface="Times" panose="02020603050405020304" pitchFamily="18" charset="0"/>
                          <a:cs typeface="Times" panose="02020603050405020304" pitchFamily="18" charset="0"/>
                        </a:rPr>
                        <a:t> , Xiu-Shen Wei c, </a:t>
                      </a:r>
                      <a:r>
                        <a:rPr lang="en-IN" sz="1000" dirty="0" err="1">
                          <a:latin typeface="Times" panose="02020603050405020304" pitchFamily="18" charset="0"/>
                          <a:cs typeface="Times" panose="02020603050405020304" pitchFamily="18" charset="0"/>
                        </a:rPr>
                        <a:t>Xinya</a:t>
                      </a:r>
                      <a:r>
                        <a:rPr lang="en-IN" sz="1000" dirty="0">
                          <a:latin typeface="Times" panose="02020603050405020304" pitchFamily="18" charset="0"/>
                          <a:cs typeface="Times" panose="02020603050405020304" pitchFamily="18" charset="0"/>
                        </a:rPr>
                        <a:t> Chena , </a:t>
                      </a:r>
                      <a:r>
                        <a:rPr lang="en-IN" sz="1000" dirty="0" err="1">
                          <a:latin typeface="Times" panose="02020603050405020304" pitchFamily="18" charset="0"/>
                          <a:cs typeface="Times" panose="02020603050405020304" pitchFamily="18" charset="0"/>
                        </a:rPr>
                        <a:t>Changxin</a:t>
                      </a:r>
                      <a:r>
                        <a:rPr lang="en-IN" sz="1000" dirty="0">
                          <a:latin typeface="Times" panose="02020603050405020304" pitchFamily="18" charset="0"/>
                          <a:cs typeface="Times" panose="02020603050405020304" pitchFamily="18" charset="0"/>
                        </a:rPr>
                        <a:t> </a:t>
                      </a:r>
                      <a:r>
                        <a:rPr lang="en-IN" sz="1000" dirty="0" err="1">
                          <a:latin typeface="Times" panose="02020603050405020304" pitchFamily="18" charset="0"/>
                          <a:cs typeface="Times" panose="02020603050405020304" pitchFamily="18" charset="0"/>
                        </a:rPr>
                        <a:t>Gaoa</a:t>
                      </a:r>
                      <a:r>
                        <a:rPr lang="en-IN" sz="1000" dirty="0">
                          <a:latin typeface="Times" panose="02020603050405020304" pitchFamily="18" charset="0"/>
                          <a:cs typeface="Times" panose="02020603050405020304" pitchFamily="18" charset="0"/>
                        </a:rPr>
                        <a:t> , Nong Sang</a:t>
                      </a:r>
                      <a:endParaRPr sz="1000" dirty="0">
                        <a:solidFill>
                          <a:schemeClr val="dk1"/>
                        </a:solidFill>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panose="02020603050405020304" pitchFamily="18" charset="0"/>
                          <a:cs typeface="Times" panose="02020603050405020304" pitchFamily="18" charset="0"/>
                        </a:rPr>
                        <a:t>The model builds a directed graph between body key points according to the natural compositional model of a human body. Each node (key point) is represented by a 3-D tensor consisting of multiple feature maps.</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dirty="0">
                          <a:latin typeface="Times" panose="02020603050405020304" pitchFamily="18" charset="0"/>
                          <a:ea typeface="Times New Roman"/>
                          <a:cs typeface="Times" panose="02020603050405020304" pitchFamily="18" charset="0"/>
                          <a:sym typeface="Times New Roman"/>
                        </a:rPr>
                        <a:t>CNN, ResNet</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dirty="0">
                          <a:latin typeface="Times" panose="02020603050405020304" pitchFamily="18" charset="0"/>
                          <a:ea typeface="Times New Roman"/>
                          <a:cs typeface="Times" panose="02020603050405020304" pitchFamily="18" charset="0"/>
                          <a:sym typeface="Times New Roman"/>
                        </a:rPr>
                        <a:t>In this work we use datasets which have large number of training eamples sufficient to train a large model as well as are realistic and challenging.</a:t>
                      </a:r>
                      <a:endParaRPr sz="1000" dirty="0">
                        <a:latin typeface="Times" panose="02020603050405020304" pitchFamily="18" charset="0"/>
                        <a:ea typeface="Times New Roman"/>
                        <a:cs typeface="Times" panose="02020603050405020304" pitchFamily="18" charset="0"/>
                        <a:sym typeface="Times New Roman"/>
                      </a:endParaRPr>
                    </a:p>
                  </a:txBody>
                  <a:tcPr marL="57150"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panose="02020603050405020304" pitchFamily="18" charset="0"/>
                          <a:ea typeface="Times New Roman"/>
                          <a:cs typeface="Times" panose="02020603050405020304" pitchFamily="18" charset="0"/>
                          <a:sym typeface="Times New Roman"/>
                        </a:rPr>
                        <a:t>The primary challenge for pose estimation is to capture </a:t>
                      </a:r>
                      <a:r>
                        <a:rPr lang="en-US" sz="1000" dirty="0" err="1">
                          <a:latin typeface="Times" panose="02020603050405020304" pitchFamily="18" charset="0"/>
                          <a:ea typeface="Times New Roman"/>
                          <a:cs typeface="Times" panose="02020603050405020304" pitchFamily="18" charset="0"/>
                          <a:sym typeface="Times New Roman"/>
                        </a:rPr>
                        <a:t>organised</a:t>
                      </a:r>
                      <a:r>
                        <a:rPr lang="en-US" sz="1000" dirty="0">
                          <a:latin typeface="Times" panose="02020603050405020304" pitchFamily="18" charset="0"/>
                          <a:ea typeface="Times New Roman"/>
                          <a:cs typeface="Times" panose="02020603050405020304" pitchFamily="18" charset="0"/>
                          <a:sym typeface="Times New Roman"/>
                        </a:rPr>
                        <a:t> relationships between important human body locations and also </a:t>
                      </a:r>
                      <a:r>
                        <a:rPr lang="en-US" sz="1000" dirty="0">
                          <a:latin typeface="Times" panose="02020603050405020304" pitchFamily="18" charset="0"/>
                          <a:cs typeface="Times" panose="02020603050405020304" pitchFamily="18" charset="0"/>
                        </a:rPr>
                        <a:t>visualizes some heat maps produced by the ResNet-50 baseline model, ResNet-50 + L-PGCN model and ground-truth.</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119379154"/>
                  </a:ext>
                </a:extLst>
              </a:tr>
            </a:tbl>
          </a:graphicData>
        </a:graphic>
      </p:graphicFrame>
      <p:sp>
        <p:nvSpPr>
          <p:cNvPr id="3" name="Google Shape;157;p26">
            <a:extLst>
              <a:ext uri="{FF2B5EF4-FFF2-40B4-BE49-F238E27FC236}">
                <a16:creationId xmlns:a16="http://schemas.microsoft.com/office/drawing/2014/main" id="{3E5F1ECC-7AB3-4871-ABE4-E82112858EBB}"/>
              </a:ext>
            </a:extLst>
          </p:cNvPr>
          <p:cNvSpPr txBox="1"/>
          <p:nvPr/>
        </p:nvSpPr>
        <p:spPr>
          <a:xfrm>
            <a:off x="148650" y="0"/>
            <a:ext cx="8846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latin typeface="Times New Roman"/>
                <a:ea typeface="Times New Roman"/>
                <a:cs typeface="Times New Roman"/>
                <a:sym typeface="Times New Roman"/>
              </a:rPr>
              <a:t>Literature Survey</a:t>
            </a:r>
            <a:endParaRPr sz="30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4797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3E1312C-F90C-F04A-CDD6-7A671645E3E3}"/>
              </a:ext>
            </a:extLst>
          </p:cNvPr>
          <p:cNvGraphicFramePr>
            <a:graphicFrameLocks noGrp="1"/>
          </p:cNvGraphicFramePr>
          <p:nvPr>
            <p:extLst>
              <p:ext uri="{D42A27DB-BD31-4B8C-83A1-F6EECF244321}">
                <p14:modId xmlns:p14="http://schemas.microsoft.com/office/powerpoint/2010/main" val="2494218061"/>
              </p:ext>
            </p:extLst>
          </p:nvPr>
        </p:nvGraphicFramePr>
        <p:xfrm>
          <a:off x="311150" y="1152525"/>
          <a:ext cx="8172450" cy="3062252"/>
        </p:xfrm>
        <a:graphic>
          <a:graphicData uri="http://schemas.openxmlformats.org/drawingml/2006/table">
            <a:tbl>
              <a:tblPr>
                <a:noFill/>
                <a:tableStyleId>{718BFA4D-FEFD-4E88-88D3-FC6DE5CA63A7}</a:tableStyleId>
              </a:tblPr>
              <a:tblGrid>
                <a:gridCol w="431800">
                  <a:extLst>
                    <a:ext uri="{9D8B030D-6E8A-4147-A177-3AD203B41FA5}">
                      <a16:colId xmlns:a16="http://schemas.microsoft.com/office/drawing/2014/main" val="1593368662"/>
                    </a:ext>
                  </a:extLst>
                </a:gridCol>
                <a:gridCol w="1209675">
                  <a:extLst>
                    <a:ext uri="{9D8B030D-6E8A-4147-A177-3AD203B41FA5}">
                      <a16:colId xmlns:a16="http://schemas.microsoft.com/office/drawing/2014/main" val="3132786583"/>
                    </a:ext>
                  </a:extLst>
                </a:gridCol>
                <a:gridCol w="527525">
                  <a:extLst>
                    <a:ext uri="{9D8B030D-6E8A-4147-A177-3AD203B41FA5}">
                      <a16:colId xmlns:a16="http://schemas.microsoft.com/office/drawing/2014/main" val="383425004"/>
                    </a:ext>
                  </a:extLst>
                </a:gridCol>
                <a:gridCol w="694200">
                  <a:extLst>
                    <a:ext uri="{9D8B030D-6E8A-4147-A177-3AD203B41FA5}">
                      <a16:colId xmlns:a16="http://schemas.microsoft.com/office/drawing/2014/main" val="1983625913"/>
                    </a:ext>
                  </a:extLst>
                </a:gridCol>
                <a:gridCol w="2080275">
                  <a:extLst>
                    <a:ext uri="{9D8B030D-6E8A-4147-A177-3AD203B41FA5}">
                      <a16:colId xmlns:a16="http://schemas.microsoft.com/office/drawing/2014/main" val="2227607083"/>
                    </a:ext>
                  </a:extLst>
                </a:gridCol>
                <a:gridCol w="857250">
                  <a:extLst>
                    <a:ext uri="{9D8B030D-6E8A-4147-A177-3AD203B41FA5}">
                      <a16:colId xmlns:a16="http://schemas.microsoft.com/office/drawing/2014/main" val="3374896764"/>
                    </a:ext>
                  </a:extLst>
                </a:gridCol>
                <a:gridCol w="981075">
                  <a:extLst>
                    <a:ext uri="{9D8B030D-6E8A-4147-A177-3AD203B41FA5}">
                      <a16:colId xmlns:a16="http://schemas.microsoft.com/office/drawing/2014/main" val="1945880062"/>
                    </a:ext>
                  </a:extLst>
                </a:gridCol>
                <a:gridCol w="1390650">
                  <a:extLst>
                    <a:ext uri="{9D8B030D-6E8A-4147-A177-3AD203B41FA5}">
                      <a16:colId xmlns:a16="http://schemas.microsoft.com/office/drawing/2014/main" val="1790478984"/>
                    </a:ext>
                  </a:extLst>
                </a:gridCol>
              </a:tblGrid>
              <a:tr h="257175">
                <a:tc>
                  <a:txBody>
                    <a:bodyPr/>
                    <a:lstStyle/>
                    <a:p>
                      <a:pPr marL="0" lvl="0" indent="0" algn="l" rtl="0">
                        <a:lnSpc>
                          <a:spcPct val="115000"/>
                        </a:lnSpc>
                        <a:spcBef>
                          <a:spcPts val="1200"/>
                        </a:spcBef>
                        <a:spcAft>
                          <a:spcPts val="1200"/>
                        </a:spcAft>
                        <a:buNone/>
                      </a:pPr>
                      <a:r>
                        <a:rPr lang="en" sz="1000" b="1" dirty="0">
                          <a:latin typeface="Times" panose="02020603050405020304" pitchFamily="18" charset="0"/>
                          <a:ea typeface="Times New Roman"/>
                          <a:cs typeface="Times" panose="02020603050405020304" pitchFamily="18" charset="0"/>
                          <a:sym typeface="Times New Roman"/>
                        </a:rPr>
                        <a:t>S.No</a:t>
                      </a:r>
                      <a:endParaRPr sz="1000" b="1"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Name of Paper</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lgn="ctr">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Year</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Authors</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dirty="0">
                          <a:latin typeface="Times" panose="02020603050405020304" pitchFamily="18" charset="0"/>
                          <a:ea typeface="Times New Roman"/>
                          <a:cs typeface="Times" panose="02020603050405020304" pitchFamily="18" charset="0"/>
                          <a:sym typeface="Times New Roman"/>
                        </a:rPr>
                        <a:t>Objectives</a:t>
                      </a:r>
                      <a:endParaRPr sz="1000" b="1"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Algorithm</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Limitations</a:t>
                      </a:r>
                      <a:endParaRPr sz="1000" b="1">
                        <a:latin typeface="Times" panose="02020603050405020304" pitchFamily="18" charset="0"/>
                        <a:ea typeface="Times New Roman"/>
                        <a:cs typeface="Times" panose="02020603050405020304" pitchFamily="18" charset="0"/>
                        <a:sym typeface="Times New Roman"/>
                      </a:endParaRPr>
                    </a:p>
                  </a:txBody>
                  <a:tcPr marL="57150"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Outcome</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222407760"/>
                  </a:ext>
                </a:extLst>
              </a:tr>
              <a:tr h="2763875">
                <a:tc>
                  <a:txBody>
                    <a:bodyPr/>
                    <a:lstStyle/>
                    <a:p>
                      <a:pPr marL="0" lvl="0" indent="0" algn="l" rtl="0">
                        <a:lnSpc>
                          <a:spcPct val="115000"/>
                        </a:lnSpc>
                        <a:spcBef>
                          <a:spcPts val="1200"/>
                        </a:spcBef>
                        <a:spcAft>
                          <a:spcPts val="1200"/>
                        </a:spcAft>
                        <a:buNone/>
                      </a:pPr>
                      <a:r>
                        <a:rPr lang="en" sz="1000" dirty="0">
                          <a:latin typeface="Times" panose="02020603050405020304" pitchFamily="18" charset="0"/>
                          <a:ea typeface="Times New Roman"/>
                          <a:cs typeface="Times" panose="02020603050405020304" pitchFamily="18" charset="0"/>
                          <a:sym typeface="Times New Roman"/>
                        </a:rPr>
                        <a:t>5.</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panose="02020603050405020304" pitchFamily="18" charset="0"/>
                          <a:cs typeface="Times" panose="02020603050405020304" pitchFamily="18" charset="0"/>
                        </a:rPr>
                        <a:t>A Novel Deep Transfer Learning Approach Based on Depth-Wise Separable CNN for Human Posture Detection </a:t>
                      </a:r>
                      <a:endParaRPr sz="1000" baseline="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lgn="ctr">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lgn="ctr">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IN" sz="1000" dirty="0">
                          <a:latin typeface="Times" panose="02020603050405020304" pitchFamily="18" charset="0"/>
                          <a:cs typeface="Times" panose="02020603050405020304" pitchFamily="18" charset="0"/>
                        </a:rPr>
                        <a:t>2022</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Clr>
                          <a:schemeClr val="dk1"/>
                        </a:buClr>
                        <a:buSzPts val="1100"/>
                        <a:buFont typeface="Arial"/>
                        <a:buNone/>
                      </a:pPr>
                      <a:r>
                        <a:rPr lang="en-IN" sz="1000" dirty="0">
                          <a:latin typeface="Times" panose="02020603050405020304" pitchFamily="18" charset="0"/>
                          <a:cs typeface="Times" panose="02020603050405020304" pitchFamily="18" charset="0"/>
                        </a:rPr>
                        <a:t>Roseline </a:t>
                      </a:r>
                      <a:r>
                        <a:rPr lang="en-IN" sz="1000" dirty="0" err="1">
                          <a:latin typeface="Times" panose="02020603050405020304" pitchFamily="18" charset="0"/>
                          <a:cs typeface="Times" panose="02020603050405020304" pitchFamily="18" charset="0"/>
                        </a:rPr>
                        <a:t>Oluwaseun</a:t>
                      </a:r>
                      <a:r>
                        <a:rPr lang="en-IN" sz="1000" dirty="0">
                          <a:latin typeface="Times" panose="02020603050405020304" pitchFamily="18" charset="0"/>
                          <a:cs typeface="Times" panose="02020603050405020304" pitchFamily="18" charset="0"/>
                        </a:rPr>
                        <a:t> </a:t>
                      </a:r>
                      <a:r>
                        <a:rPr lang="en-IN" sz="1000" dirty="0" err="1">
                          <a:latin typeface="Times" panose="02020603050405020304" pitchFamily="18" charset="0"/>
                          <a:cs typeface="Times" panose="02020603050405020304" pitchFamily="18" charset="0"/>
                        </a:rPr>
                        <a:t>Ogundokun</a:t>
                      </a:r>
                      <a:r>
                        <a:rPr lang="en-IN" sz="1000" dirty="0">
                          <a:latin typeface="Times" panose="02020603050405020304" pitchFamily="18" charset="0"/>
                          <a:cs typeface="Times" panose="02020603050405020304" pitchFamily="18" charset="0"/>
                        </a:rPr>
                        <a:t> , </a:t>
                      </a:r>
                      <a:r>
                        <a:rPr lang="en-IN" sz="1000" dirty="0" err="1">
                          <a:latin typeface="Times" panose="02020603050405020304" pitchFamily="18" charset="0"/>
                          <a:cs typeface="Times" panose="02020603050405020304" pitchFamily="18" charset="0"/>
                        </a:rPr>
                        <a:t>Rytis</a:t>
                      </a:r>
                      <a:r>
                        <a:rPr lang="en-IN" sz="1000" dirty="0">
                          <a:latin typeface="Times" panose="02020603050405020304" pitchFamily="18" charset="0"/>
                          <a:cs typeface="Times" panose="02020603050405020304" pitchFamily="18" charset="0"/>
                        </a:rPr>
                        <a:t> </a:t>
                      </a:r>
                      <a:r>
                        <a:rPr lang="en-IN" sz="1000" dirty="0" err="1">
                          <a:latin typeface="Times" panose="02020603050405020304" pitchFamily="18" charset="0"/>
                          <a:cs typeface="Times" panose="02020603050405020304" pitchFamily="18" charset="0"/>
                        </a:rPr>
                        <a:t>Maskeliunas</a:t>
                      </a:r>
                      <a:r>
                        <a:rPr lang="en-IN" sz="1000" dirty="0">
                          <a:latin typeface="Times" panose="02020603050405020304" pitchFamily="18" charset="0"/>
                          <a:cs typeface="Times" panose="02020603050405020304" pitchFamily="18" charset="0"/>
                        </a:rPr>
                        <a:t>  , Sanjay Misra, </a:t>
                      </a:r>
                      <a:r>
                        <a:rPr lang="en-IN" sz="1000" dirty="0" err="1">
                          <a:latin typeface="Times" panose="02020603050405020304" pitchFamily="18" charset="0"/>
                          <a:cs typeface="Times" panose="02020603050405020304" pitchFamily="18" charset="0"/>
                        </a:rPr>
                        <a:t>Robertas</a:t>
                      </a:r>
                      <a:r>
                        <a:rPr lang="en-IN" sz="1000" dirty="0">
                          <a:latin typeface="Times" panose="02020603050405020304" pitchFamily="18" charset="0"/>
                          <a:cs typeface="Times" panose="02020603050405020304" pitchFamily="18" charset="0"/>
                        </a:rPr>
                        <a:t> </a:t>
                      </a:r>
                      <a:r>
                        <a:rPr lang="en-IN" sz="1000" dirty="0" err="1">
                          <a:latin typeface="Times" panose="02020603050405020304" pitchFamily="18" charset="0"/>
                          <a:cs typeface="Times" panose="02020603050405020304" pitchFamily="18" charset="0"/>
                        </a:rPr>
                        <a:t>Damasevicius</a:t>
                      </a:r>
                      <a:endParaRPr sz="1000" dirty="0">
                        <a:solidFill>
                          <a:schemeClr val="dk1"/>
                        </a:solidFill>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panose="02020603050405020304" pitchFamily="18" charset="0"/>
                          <a:cs typeface="Times" panose="02020603050405020304" pitchFamily="18" charset="0"/>
                        </a:rPr>
                        <a:t>The model tends to provide a strong increase in accuracy with an increasing number of epochs, without showing any signs of performance problems or overfitting. The  approach also performs well in classification and detection exhibitions, with reasonable computation costs and a significantly smaller number of parameters.</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IN" sz="1000" dirty="0">
                          <a:latin typeface="Times" panose="02020603050405020304" pitchFamily="18" charset="0"/>
                          <a:cs typeface="Times" panose="02020603050405020304" pitchFamily="18" charset="0"/>
                        </a:rPr>
                        <a:t>DenseNet-121, ResNet-50V2, </a:t>
                      </a:r>
                      <a:r>
                        <a:rPr lang="en-IN" sz="1000" dirty="0" err="1">
                          <a:latin typeface="Times" panose="02020603050405020304" pitchFamily="18" charset="0"/>
                          <a:cs typeface="Times" panose="02020603050405020304" pitchFamily="18" charset="0"/>
                        </a:rPr>
                        <a:t>DeneSVM</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panose="02020603050405020304" pitchFamily="18" charset="0"/>
                          <a:cs typeface="Times" panose="02020603050405020304" pitchFamily="18" charset="0"/>
                        </a:rPr>
                        <a:t>With reasonable computation costs and a significantly smaller number of parameters.</a:t>
                      </a:r>
                      <a:endParaRPr sz="1000" dirty="0">
                        <a:latin typeface="Times" panose="02020603050405020304" pitchFamily="18" charset="0"/>
                        <a:ea typeface="Times New Roman"/>
                        <a:cs typeface="Times" panose="02020603050405020304" pitchFamily="18" charset="0"/>
                        <a:sym typeface="Times New Roman"/>
                      </a:endParaRPr>
                    </a:p>
                  </a:txBody>
                  <a:tcPr marL="57150"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panose="02020603050405020304" pitchFamily="18" charset="0"/>
                          <a:cs typeface="Times" panose="02020603050405020304" pitchFamily="18" charset="0"/>
                        </a:rPr>
                        <a:t> DenseNet-121 achieves a accuracy of 92%, while ResNet-50V2 achieves a accuracy of 93% and finally </a:t>
                      </a:r>
                      <a:r>
                        <a:rPr lang="en-US" sz="1000" dirty="0" err="1">
                          <a:latin typeface="Times" panose="02020603050405020304" pitchFamily="18" charset="0"/>
                          <a:cs typeface="Times" panose="02020603050405020304" pitchFamily="18" charset="0"/>
                        </a:rPr>
                        <a:t>DeneSVM</a:t>
                      </a:r>
                      <a:r>
                        <a:rPr lang="en-US" sz="1000" dirty="0">
                          <a:latin typeface="Times" panose="02020603050405020304" pitchFamily="18" charset="0"/>
                          <a:cs typeface="Times" panose="02020603050405020304" pitchFamily="18" charset="0"/>
                        </a:rPr>
                        <a:t> achieves a test accuracy score of 94.72% for the 30th epoch, and a test accuracy of 95%.</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119379154"/>
                  </a:ext>
                </a:extLst>
              </a:tr>
            </a:tbl>
          </a:graphicData>
        </a:graphic>
      </p:graphicFrame>
      <p:sp>
        <p:nvSpPr>
          <p:cNvPr id="3" name="Google Shape;157;p26">
            <a:extLst>
              <a:ext uri="{FF2B5EF4-FFF2-40B4-BE49-F238E27FC236}">
                <a16:creationId xmlns:a16="http://schemas.microsoft.com/office/drawing/2014/main" id="{9B675EFB-8591-43D1-877B-6DA67B8B3A8A}"/>
              </a:ext>
            </a:extLst>
          </p:cNvPr>
          <p:cNvSpPr txBox="1"/>
          <p:nvPr/>
        </p:nvSpPr>
        <p:spPr>
          <a:xfrm>
            <a:off x="148650" y="0"/>
            <a:ext cx="8846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latin typeface="Times New Roman"/>
                <a:ea typeface="Times New Roman"/>
                <a:cs typeface="Times New Roman"/>
                <a:sym typeface="Times New Roman"/>
              </a:rPr>
              <a:t>Literature Survey</a:t>
            </a:r>
            <a:endParaRPr sz="30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53428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D5BBBB9-0743-518E-B94B-843815D8235D}"/>
              </a:ext>
            </a:extLst>
          </p:cNvPr>
          <p:cNvGraphicFramePr>
            <a:graphicFrameLocks noGrp="1"/>
          </p:cNvGraphicFramePr>
          <p:nvPr>
            <p:extLst>
              <p:ext uri="{D42A27DB-BD31-4B8C-83A1-F6EECF244321}">
                <p14:modId xmlns:p14="http://schemas.microsoft.com/office/powerpoint/2010/main" val="175828678"/>
              </p:ext>
            </p:extLst>
          </p:nvPr>
        </p:nvGraphicFramePr>
        <p:xfrm>
          <a:off x="311150" y="1152525"/>
          <a:ext cx="8172450" cy="3062252"/>
        </p:xfrm>
        <a:graphic>
          <a:graphicData uri="http://schemas.openxmlformats.org/drawingml/2006/table">
            <a:tbl>
              <a:tblPr>
                <a:noFill/>
                <a:tableStyleId>{718BFA4D-FEFD-4E88-88D3-FC6DE5CA63A7}</a:tableStyleId>
              </a:tblPr>
              <a:tblGrid>
                <a:gridCol w="431800">
                  <a:extLst>
                    <a:ext uri="{9D8B030D-6E8A-4147-A177-3AD203B41FA5}">
                      <a16:colId xmlns:a16="http://schemas.microsoft.com/office/drawing/2014/main" val="2425546370"/>
                    </a:ext>
                  </a:extLst>
                </a:gridCol>
                <a:gridCol w="1209675">
                  <a:extLst>
                    <a:ext uri="{9D8B030D-6E8A-4147-A177-3AD203B41FA5}">
                      <a16:colId xmlns:a16="http://schemas.microsoft.com/office/drawing/2014/main" val="3337971311"/>
                    </a:ext>
                  </a:extLst>
                </a:gridCol>
                <a:gridCol w="527525">
                  <a:extLst>
                    <a:ext uri="{9D8B030D-6E8A-4147-A177-3AD203B41FA5}">
                      <a16:colId xmlns:a16="http://schemas.microsoft.com/office/drawing/2014/main" val="1600767863"/>
                    </a:ext>
                  </a:extLst>
                </a:gridCol>
                <a:gridCol w="694200">
                  <a:extLst>
                    <a:ext uri="{9D8B030D-6E8A-4147-A177-3AD203B41FA5}">
                      <a16:colId xmlns:a16="http://schemas.microsoft.com/office/drawing/2014/main" val="3731823145"/>
                    </a:ext>
                  </a:extLst>
                </a:gridCol>
                <a:gridCol w="2080275">
                  <a:extLst>
                    <a:ext uri="{9D8B030D-6E8A-4147-A177-3AD203B41FA5}">
                      <a16:colId xmlns:a16="http://schemas.microsoft.com/office/drawing/2014/main" val="2163594239"/>
                    </a:ext>
                  </a:extLst>
                </a:gridCol>
                <a:gridCol w="857250">
                  <a:extLst>
                    <a:ext uri="{9D8B030D-6E8A-4147-A177-3AD203B41FA5}">
                      <a16:colId xmlns:a16="http://schemas.microsoft.com/office/drawing/2014/main" val="3641235579"/>
                    </a:ext>
                  </a:extLst>
                </a:gridCol>
                <a:gridCol w="981075">
                  <a:extLst>
                    <a:ext uri="{9D8B030D-6E8A-4147-A177-3AD203B41FA5}">
                      <a16:colId xmlns:a16="http://schemas.microsoft.com/office/drawing/2014/main" val="3587190966"/>
                    </a:ext>
                  </a:extLst>
                </a:gridCol>
                <a:gridCol w="1390650">
                  <a:extLst>
                    <a:ext uri="{9D8B030D-6E8A-4147-A177-3AD203B41FA5}">
                      <a16:colId xmlns:a16="http://schemas.microsoft.com/office/drawing/2014/main" val="2428489002"/>
                    </a:ext>
                  </a:extLst>
                </a:gridCol>
              </a:tblGrid>
              <a:tr h="257175">
                <a:tc>
                  <a:txBody>
                    <a:bodyPr/>
                    <a:lstStyle/>
                    <a:p>
                      <a:pPr marL="0" lvl="0" indent="0" algn="l" rtl="0">
                        <a:lnSpc>
                          <a:spcPct val="115000"/>
                        </a:lnSpc>
                        <a:spcBef>
                          <a:spcPts val="1200"/>
                        </a:spcBef>
                        <a:spcAft>
                          <a:spcPts val="1200"/>
                        </a:spcAft>
                        <a:buNone/>
                      </a:pPr>
                      <a:r>
                        <a:rPr lang="en" sz="1000" b="1" dirty="0">
                          <a:latin typeface="Times" panose="02020603050405020304" pitchFamily="18" charset="0"/>
                          <a:ea typeface="Times New Roman"/>
                          <a:cs typeface="Times" panose="02020603050405020304" pitchFamily="18" charset="0"/>
                          <a:sym typeface="Times New Roman"/>
                        </a:rPr>
                        <a:t>S.No</a:t>
                      </a:r>
                      <a:endParaRPr sz="1000" b="1"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Name of Paper</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lgn="ctr">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Year</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Authors</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dirty="0">
                          <a:latin typeface="Times" panose="02020603050405020304" pitchFamily="18" charset="0"/>
                          <a:ea typeface="Times New Roman"/>
                          <a:cs typeface="Times" panose="02020603050405020304" pitchFamily="18" charset="0"/>
                          <a:sym typeface="Times New Roman"/>
                        </a:rPr>
                        <a:t>Objectives</a:t>
                      </a:r>
                      <a:endParaRPr sz="1000" b="1"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Algorithm</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Limitations</a:t>
                      </a:r>
                      <a:endParaRPr sz="1000" b="1">
                        <a:latin typeface="Times" panose="02020603050405020304" pitchFamily="18" charset="0"/>
                        <a:ea typeface="Times New Roman"/>
                        <a:cs typeface="Times" panose="02020603050405020304" pitchFamily="18" charset="0"/>
                        <a:sym typeface="Times New Roman"/>
                      </a:endParaRPr>
                    </a:p>
                  </a:txBody>
                  <a:tcPr marL="57150"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panose="02020603050405020304" pitchFamily="18" charset="0"/>
                          <a:ea typeface="Times New Roman"/>
                          <a:cs typeface="Times" panose="02020603050405020304" pitchFamily="18" charset="0"/>
                          <a:sym typeface="Times New Roman"/>
                        </a:rPr>
                        <a:t>Outcome</a:t>
                      </a:r>
                      <a:endParaRPr sz="1000" b="1">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3310261062"/>
                  </a:ext>
                </a:extLst>
              </a:tr>
              <a:tr h="2763875">
                <a:tc>
                  <a:txBody>
                    <a:bodyPr/>
                    <a:lstStyle/>
                    <a:p>
                      <a:pPr marL="0" lvl="0" indent="0" algn="l" rtl="0">
                        <a:lnSpc>
                          <a:spcPct val="115000"/>
                        </a:lnSpc>
                        <a:spcBef>
                          <a:spcPts val="1200"/>
                        </a:spcBef>
                        <a:spcAft>
                          <a:spcPts val="1200"/>
                        </a:spcAft>
                        <a:buNone/>
                      </a:pPr>
                      <a:r>
                        <a:rPr lang="en" sz="1000" dirty="0">
                          <a:latin typeface="Times" panose="02020603050405020304" pitchFamily="18" charset="0"/>
                          <a:ea typeface="Times New Roman"/>
                          <a:cs typeface="Times" panose="02020603050405020304" pitchFamily="18" charset="0"/>
                          <a:sym typeface="Times New Roman"/>
                        </a:rPr>
                        <a:t>6.</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panose="02020603050405020304" pitchFamily="18" charset="0"/>
                          <a:cs typeface="Times" panose="02020603050405020304" pitchFamily="18" charset="0"/>
                        </a:rPr>
                        <a:t>Deep Residual Learning for Image Recognition</a:t>
                      </a:r>
                      <a:endParaRPr sz="1000" baseline="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lgn="ctr">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lgn="ctr">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IN" sz="1000" dirty="0">
                          <a:latin typeface="Times" panose="02020603050405020304" pitchFamily="18" charset="0"/>
                          <a:cs typeface="Times" panose="02020603050405020304" pitchFamily="18" charset="0"/>
                        </a:rPr>
                        <a:t>2015</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Clr>
                          <a:schemeClr val="dk1"/>
                        </a:buClr>
                        <a:buSzPts val="1100"/>
                        <a:buFont typeface="Arial"/>
                        <a:buNone/>
                      </a:pPr>
                      <a:r>
                        <a:rPr lang="en-US" sz="1000" dirty="0" err="1">
                          <a:solidFill>
                            <a:schemeClr val="dk1"/>
                          </a:solidFill>
                          <a:latin typeface="Times" panose="02020603050405020304" pitchFamily="18" charset="0"/>
                          <a:ea typeface="Times New Roman"/>
                          <a:cs typeface="Times" panose="02020603050405020304" pitchFamily="18" charset="0"/>
                          <a:sym typeface="Times New Roman"/>
                        </a:rPr>
                        <a:t>KaimaingHe</a:t>
                      </a:r>
                      <a:r>
                        <a:rPr lang="en-US" sz="1000" dirty="0">
                          <a:solidFill>
                            <a:schemeClr val="dk1"/>
                          </a:solidFill>
                          <a:latin typeface="Times" panose="02020603050405020304" pitchFamily="18" charset="0"/>
                          <a:ea typeface="Times New Roman"/>
                          <a:cs typeface="Times" panose="02020603050405020304" pitchFamily="18" charset="0"/>
                          <a:sym typeface="Times New Roman"/>
                        </a:rPr>
                        <a:t>, </a:t>
                      </a:r>
                      <a:r>
                        <a:rPr lang="en-US" sz="1000" dirty="0" err="1">
                          <a:solidFill>
                            <a:schemeClr val="dk1"/>
                          </a:solidFill>
                          <a:latin typeface="Times" panose="02020603050405020304" pitchFamily="18" charset="0"/>
                          <a:ea typeface="Times New Roman"/>
                          <a:cs typeface="Times" panose="02020603050405020304" pitchFamily="18" charset="0"/>
                          <a:sym typeface="Times New Roman"/>
                        </a:rPr>
                        <a:t>Xiangyu</a:t>
                      </a:r>
                      <a:r>
                        <a:rPr lang="en-US" sz="1000" dirty="0">
                          <a:solidFill>
                            <a:schemeClr val="dk1"/>
                          </a:solidFill>
                          <a:latin typeface="Times" panose="02020603050405020304" pitchFamily="18" charset="0"/>
                          <a:ea typeface="Times New Roman"/>
                          <a:cs typeface="Times" panose="02020603050405020304" pitchFamily="18" charset="0"/>
                          <a:sym typeface="Times New Roman"/>
                        </a:rPr>
                        <a:t> Zhang, </a:t>
                      </a:r>
                      <a:r>
                        <a:rPr lang="en-US" sz="1000" dirty="0" err="1">
                          <a:solidFill>
                            <a:schemeClr val="dk1"/>
                          </a:solidFill>
                          <a:latin typeface="Times" panose="02020603050405020304" pitchFamily="18" charset="0"/>
                          <a:ea typeface="Times New Roman"/>
                          <a:cs typeface="Times" panose="02020603050405020304" pitchFamily="18" charset="0"/>
                          <a:sym typeface="Times New Roman"/>
                        </a:rPr>
                        <a:t>Shaoqing</a:t>
                      </a:r>
                      <a:r>
                        <a:rPr lang="en-US" sz="1000" dirty="0">
                          <a:solidFill>
                            <a:schemeClr val="dk1"/>
                          </a:solidFill>
                          <a:latin typeface="Times" panose="02020603050405020304" pitchFamily="18" charset="0"/>
                          <a:ea typeface="Times New Roman"/>
                          <a:cs typeface="Times" panose="02020603050405020304" pitchFamily="18" charset="0"/>
                          <a:sym typeface="Times New Roman"/>
                        </a:rPr>
                        <a:t> Ten, </a:t>
                      </a:r>
                      <a:r>
                        <a:rPr lang="en-US" sz="1000" dirty="0" err="1">
                          <a:solidFill>
                            <a:schemeClr val="dk1"/>
                          </a:solidFill>
                          <a:latin typeface="Times" panose="02020603050405020304" pitchFamily="18" charset="0"/>
                          <a:ea typeface="Times New Roman"/>
                          <a:cs typeface="Times" panose="02020603050405020304" pitchFamily="18" charset="0"/>
                          <a:sym typeface="Times New Roman"/>
                        </a:rPr>
                        <a:t>Jin</a:t>
                      </a:r>
                      <a:r>
                        <a:rPr lang="en-US" sz="1000" dirty="0">
                          <a:solidFill>
                            <a:schemeClr val="dk1"/>
                          </a:solidFill>
                          <a:latin typeface="Times" panose="02020603050405020304" pitchFamily="18" charset="0"/>
                          <a:ea typeface="Times New Roman"/>
                          <a:cs typeface="Times" panose="02020603050405020304" pitchFamily="18" charset="0"/>
                          <a:sym typeface="Times New Roman"/>
                        </a:rPr>
                        <a:t> Sun</a:t>
                      </a:r>
                      <a:endParaRPr sz="1000" dirty="0">
                        <a:solidFill>
                          <a:schemeClr val="dk1"/>
                        </a:solidFill>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panose="02020603050405020304" pitchFamily="18" charset="0"/>
                          <a:ea typeface="Times New Roman"/>
                          <a:cs typeface="Times" panose="02020603050405020304" pitchFamily="18" charset="0"/>
                          <a:sym typeface="Times New Roman"/>
                        </a:rPr>
                        <a:t>The Objective of this paper is </a:t>
                      </a:r>
                      <a:r>
                        <a:rPr lang="en-US" sz="1000" dirty="0">
                          <a:latin typeface="Times" panose="02020603050405020304" pitchFamily="18" charset="0"/>
                          <a:cs typeface="Times" panose="02020603050405020304" pitchFamily="18" charset="0"/>
                        </a:rPr>
                        <a:t>Object Detection on PASCAL and MS COCO with </a:t>
                      </a:r>
                      <a:r>
                        <a:rPr lang="en-US" sz="1000">
                          <a:latin typeface="Times" panose="02020603050405020304" pitchFamily="18" charset="0"/>
                          <a:cs typeface="Times" panose="02020603050405020304" pitchFamily="18" charset="0"/>
                        </a:rPr>
                        <a:t>different algorithms.</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IN" sz="1000" dirty="0">
                          <a:latin typeface="Times" panose="02020603050405020304" pitchFamily="18" charset="0"/>
                          <a:cs typeface="Times" panose="02020603050405020304" pitchFamily="18" charset="0"/>
                        </a:rPr>
                        <a:t>Residual Networks,</a:t>
                      </a:r>
                    </a:p>
                    <a:p>
                      <a:pPr marL="0" lvl="0" indent="0" algn="l" rtl="0">
                        <a:lnSpc>
                          <a:spcPct val="115000"/>
                        </a:lnSpc>
                        <a:spcBef>
                          <a:spcPts val="1200"/>
                        </a:spcBef>
                        <a:spcAft>
                          <a:spcPts val="1200"/>
                        </a:spcAft>
                        <a:buNone/>
                      </a:pPr>
                      <a:r>
                        <a:rPr lang="en-IN" sz="1000" dirty="0">
                          <a:latin typeface="Times" panose="02020603050405020304" pitchFamily="18" charset="0"/>
                          <a:cs typeface="Times" panose="02020603050405020304" pitchFamily="18" charset="0"/>
                        </a:rPr>
                        <a:t>ResNet-50</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panose="02020603050405020304" pitchFamily="18" charset="0"/>
                          <a:cs typeface="Times" panose="02020603050405020304" pitchFamily="18" charset="0"/>
                        </a:rPr>
                        <a:t>Deeper neural networks are more difficult to train. It will take high system requirement and time.</a:t>
                      </a:r>
                      <a:endParaRPr sz="1000" dirty="0">
                        <a:latin typeface="Times" panose="02020603050405020304" pitchFamily="18" charset="0"/>
                        <a:ea typeface="Times New Roman"/>
                        <a:cs typeface="Times" panose="02020603050405020304" pitchFamily="18" charset="0"/>
                        <a:sym typeface="Times New Roman"/>
                      </a:endParaRPr>
                    </a:p>
                  </a:txBody>
                  <a:tcPr marL="57150"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dirty="0">
                          <a:latin typeface="Times" panose="02020603050405020304" pitchFamily="18" charset="0"/>
                          <a:cs typeface="Times" panose="02020603050405020304" pitchFamily="18" charset="0"/>
                        </a:rPr>
                        <a:t>The improvements can only be ascribed to improved networks since both models' detection implementations (see appendix) are the </a:t>
                      </a:r>
                      <a:r>
                        <a:rPr lang="en-US" sz="1000" dirty="0" err="1">
                          <a:latin typeface="Times" panose="02020603050405020304" pitchFamily="18" charset="0"/>
                          <a:cs typeface="Times" panose="02020603050405020304" pitchFamily="18" charset="0"/>
                        </a:rPr>
                        <a:t>same.The</a:t>
                      </a:r>
                      <a:r>
                        <a:rPr lang="en-US" sz="1000" dirty="0">
                          <a:latin typeface="Times" panose="02020603050405020304" pitchFamily="18" charset="0"/>
                          <a:cs typeface="Times" panose="02020603050405020304" pitchFamily="18" charset="0"/>
                        </a:rPr>
                        <a:t> most remarkable result is a 6.0% rise in COCO's standard measure, which is a 28% relative improvement on the tough COCO dataset.</a:t>
                      </a:r>
                      <a:endParaRPr sz="1000" dirty="0">
                        <a:latin typeface="Times" panose="02020603050405020304" pitchFamily="18" charset="0"/>
                        <a:ea typeface="Times New Roman"/>
                        <a:cs typeface="Times" panose="02020603050405020304" pitchFamily="18" charset="0"/>
                        <a:sym typeface="Times New Roman"/>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2571860042"/>
                  </a:ext>
                </a:extLst>
              </a:tr>
            </a:tbl>
          </a:graphicData>
        </a:graphic>
      </p:graphicFrame>
      <p:sp>
        <p:nvSpPr>
          <p:cNvPr id="3" name="Google Shape;168;p27">
            <a:extLst>
              <a:ext uri="{FF2B5EF4-FFF2-40B4-BE49-F238E27FC236}">
                <a16:creationId xmlns:a16="http://schemas.microsoft.com/office/drawing/2014/main" id="{21AF3B00-D5B3-48B0-8D6D-407756CF0B53}"/>
              </a:ext>
            </a:extLst>
          </p:cNvPr>
          <p:cNvSpPr txBox="1"/>
          <p:nvPr/>
        </p:nvSpPr>
        <p:spPr>
          <a:xfrm>
            <a:off x="2897375" y="4520702"/>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chemeClr val="dk1"/>
                </a:solidFill>
                <a:latin typeface="Times New Roman"/>
                <a:ea typeface="Times New Roman"/>
                <a:cs typeface="Times New Roman"/>
                <a:sym typeface="Times New Roman"/>
              </a:rPr>
              <a:t>Table 2. </a:t>
            </a:r>
            <a:r>
              <a:rPr lang="en" dirty="0">
                <a:solidFill>
                  <a:schemeClr val="dk1"/>
                </a:solidFill>
                <a:latin typeface="Times New Roman"/>
                <a:ea typeface="Times New Roman"/>
                <a:cs typeface="Times New Roman"/>
                <a:sym typeface="Times New Roman"/>
              </a:rPr>
              <a:t>Literature Survey</a:t>
            </a:r>
            <a:endParaRPr dirty="0">
              <a:solidFill>
                <a:schemeClr val="dk1"/>
              </a:solidFill>
              <a:latin typeface="Times New Roman"/>
              <a:ea typeface="Times New Roman"/>
              <a:cs typeface="Times New Roman"/>
              <a:sym typeface="Times New Roman"/>
            </a:endParaRPr>
          </a:p>
        </p:txBody>
      </p:sp>
      <p:sp>
        <p:nvSpPr>
          <p:cNvPr id="5" name="Google Shape;157;p26">
            <a:extLst>
              <a:ext uri="{FF2B5EF4-FFF2-40B4-BE49-F238E27FC236}">
                <a16:creationId xmlns:a16="http://schemas.microsoft.com/office/drawing/2014/main" id="{0626F739-1A26-445B-A2DE-269C5985BE48}"/>
              </a:ext>
            </a:extLst>
          </p:cNvPr>
          <p:cNvSpPr txBox="1"/>
          <p:nvPr/>
        </p:nvSpPr>
        <p:spPr>
          <a:xfrm>
            <a:off x="148650" y="0"/>
            <a:ext cx="8846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latin typeface="Times New Roman"/>
                <a:ea typeface="Times New Roman"/>
                <a:cs typeface="Times New Roman"/>
                <a:sym typeface="Times New Roman"/>
              </a:rPr>
              <a:t>Literature Survey</a:t>
            </a:r>
            <a:endParaRPr sz="30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773200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48300" y="428200"/>
            <a:ext cx="2351400" cy="439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Dataset </a:t>
            </a:r>
            <a:endParaRPr>
              <a:latin typeface="Times New Roman"/>
              <a:ea typeface="Times New Roman"/>
              <a:cs typeface="Times New Roman"/>
              <a:sym typeface="Times New Roman"/>
            </a:endParaRPr>
          </a:p>
        </p:txBody>
      </p:sp>
      <p:sp>
        <p:nvSpPr>
          <p:cNvPr id="175" name="Google Shape;175;p28"/>
          <p:cNvSpPr txBox="1">
            <a:spLocks noGrp="1"/>
          </p:cNvSpPr>
          <p:nvPr>
            <p:ph type="body" idx="1"/>
          </p:nvPr>
        </p:nvSpPr>
        <p:spPr>
          <a:xfrm>
            <a:off x="3539325" y="593900"/>
            <a:ext cx="5090400" cy="40116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 sz="1700" dirty="0">
                <a:solidFill>
                  <a:schemeClr val="dk1"/>
                </a:solidFill>
                <a:latin typeface="Times New Roman"/>
                <a:ea typeface="Times New Roman"/>
                <a:cs typeface="Times New Roman"/>
                <a:sym typeface="Times New Roman"/>
              </a:rPr>
              <a:t>The data set has been consolidated for the task of Human Posture Recognition.Here we are going to use IEEE dataset which is the latest dataset publicly available for human posture recognition. In total we obtained 4800 images which are categorised in four postures. </a:t>
            </a:r>
            <a:endParaRPr sz="1700" dirty="0">
              <a:solidFill>
                <a:schemeClr val="dk1"/>
              </a:solidFill>
              <a:latin typeface="Times New Roman"/>
              <a:ea typeface="Times New Roman"/>
              <a:cs typeface="Times New Roman"/>
              <a:sym typeface="Times New Roman"/>
            </a:endParaRPr>
          </a:p>
          <a:p>
            <a:pPr marL="457200" lvl="0" indent="-336550" algn="just" rtl="0">
              <a:spcBef>
                <a:spcPts val="1600"/>
              </a:spcBef>
              <a:spcAft>
                <a:spcPts val="0"/>
              </a:spcAft>
              <a:buClr>
                <a:schemeClr val="dk1"/>
              </a:buClr>
              <a:buSzPts val="1700"/>
              <a:buFont typeface="Times New Roman"/>
              <a:buAutoNum type="arabicPeriod"/>
            </a:pPr>
            <a:r>
              <a:rPr lang="en" sz="1700" dirty="0">
                <a:solidFill>
                  <a:schemeClr val="dk1"/>
                </a:solidFill>
                <a:latin typeface="Times New Roman"/>
                <a:ea typeface="Times New Roman"/>
                <a:cs typeface="Times New Roman"/>
                <a:sym typeface="Times New Roman"/>
              </a:rPr>
              <a:t>Sitting,</a:t>
            </a:r>
            <a:endParaRPr sz="1700" dirty="0">
              <a:solidFill>
                <a:schemeClr val="dk1"/>
              </a:solidFill>
              <a:latin typeface="Times New Roman"/>
              <a:ea typeface="Times New Roman"/>
              <a:cs typeface="Times New Roman"/>
              <a:sym typeface="Times New Roman"/>
            </a:endParaRPr>
          </a:p>
          <a:p>
            <a:pPr marL="457200" lvl="0" indent="-336550" algn="just" rtl="0">
              <a:spcBef>
                <a:spcPts val="0"/>
              </a:spcBef>
              <a:spcAft>
                <a:spcPts val="0"/>
              </a:spcAft>
              <a:buClr>
                <a:schemeClr val="dk1"/>
              </a:buClr>
              <a:buSzPts val="1700"/>
              <a:buFont typeface="Times New Roman"/>
              <a:buAutoNum type="arabicPeriod"/>
            </a:pPr>
            <a:r>
              <a:rPr lang="en" sz="1700" dirty="0">
                <a:solidFill>
                  <a:schemeClr val="dk1"/>
                </a:solidFill>
                <a:latin typeface="Times New Roman"/>
                <a:ea typeface="Times New Roman"/>
                <a:cs typeface="Times New Roman"/>
                <a:sym typeface="Times New Roman"/>
              </a:rPr>
              <a:t>Standing,</a:t>
            </a:r>
            <a:endParaRPr sz="1700" dirty="0">
              <a:solidFill>
                <a:schemeClr val="dk1"/>
              </a:solidFill>
              <a:latin typeface="Times New Roman"/>
              <a:ea typeface="Times New Roman"/>
              <a:cs typeface="Times New Roman"/>
              <a:sym typeface="Times New Roman"/>
            </a:endParaRPr>
          </a:p>
          <a:p>
            <a:pPr marL="457200" lvl="0" indent="-336550" algn="just" rtl="0">
              <a:spcBef>
                <a:spcPts val="0"/>
              </a:spcBef>
              <a:spcAft>
                <a:spcPts val="0"/>
              </a:spcAft>
              <a:buClr>
                <a:schemeClr val="dk1"/>
              </a:buClr>
              <a:buSzPts val="1700"/>
              <a:buFont typeface="Times New Roman"/>
              <a:buAutoNum type="arabicPeriod"/>
            </a:pPr>
            <a:r>
              <a:rPr lang="en" sz="1700" dirty="0">
                <a:solidFill>
                  <a:schemeClr val="dk1"/>
                </a:solidFill>
                <a:latin typeface="Times New Roman"/>
                <a:ea typeface="Times New Roman"/>
                <a:cs typeface="Times New Roman"/>
                <a:sym typeface="Times New Roman"/>
              </a:rPr>
              <a:t>Bending and,</a:t>
            </a:r>
            <a:endParaRPr sz="1700" dirty="0">
              <a:solidFill>
                <a:schemeClr val="dk1"/>
              </a:solidFill>
              <a:latin typeface="Times New Roman"/>
              <a:ea typeface="Times New Roman"/>
              <a:cs typeface="Times New Roman"/>
              <a:sym typeface="Times New Roman"/>
            </a:endParaRPr>
          </a:p>
          <a:p>
            <a:pPr marL="457200" lvl="0" indent="-336550" algn="just" rtl="0">
              <a:spcBef>
                <a:spcPts val="0"/>
              </a:spcBef>
              <a:spcAft>
                <a:spcPts val="0"/>
              </a:spcAft>
              <a:buClr>
                <a:schemeClr val="dk1"/>
              </a:buClr>
              <a:buSzPts val="1700"/>
              <a:buFont typeface="Times New Roman"/>
              <a:buAutoNum type="arabicPeriod"/>
            </a:pPr>
            <a:r>
              <a:rPr lang="en" sz="1700" dirty="0">
                <a:solidFill>
                  <a:schemeClr val="dk1"/>
                </a:solidFill>
                <a:latin typeface="Times New Roman"/>
                <a:ea typeface="Times New Roman"/>
                <a:cs typeface="Times New Roman"/>
                <a:sym typeface="Times New Roman"/>
              </a:rPr>
              <a:t>Lying.</a:t>
            </a:r>
            <a:endParaRPr sz="1700" dirty="0">
              <a:solidFill>
                <a:schemeClr val="dk1"/>
              </a:solidFill>
              <a:latin typeface="Times New Roman"/>
              <a:ea typeface="Times New Roman"/>
              <a:cs typeface="Times New Roman"/>
              <a:sym typeface="Times New Roman"/>
            </a:endParaRPr>
          </a:p>
          <a:p>
            <a:pPr marL="0" lvl="0" indent="0" algn="just" rtl="0">
              <a:spcBef>
                <a:spcPts val="1600"/>
              </a:spcBef>
              <a:spcAft>
                <a:spcPts val="1600"/>
              </a:spcAft>
              <a:buNone/>
            </a:pPr>
            <a:r>
              <a:rPr lang="en" sz="1700" dirty="0">
                <a:solidFill>
                  <a:schemeClr val="dk1"/>
                </a:solidFill>
                <a:latin typeface="Times New Roman"/>
                <a:ea typeface="Times New Roman"/>
                <a:cs typeface="Times New Roman"/>
                <a:sym typeface="Times New Roman"/>
              </a:rPr>
              <a:t> For each of the postures listed above contains  1200 images. The images have a dimension of 512 x 512 px.So we can increase our potential to predict different  postures  with the help of this dataset.</a:t>
            </a:r>
            <a:endParaRPr sz="1700" dirty="0">
              <a:solidFill>
                <a:schemeClr val="dk1"/>
              </a:solidFill>
              <a:latin typeface="Times New Roman"/>
              <a:ea typeface="Times New Roman"/>
              <a:cs typeface="Times New Roman"/>
              <a:sym typeface="Times New Roman"/>
            </a:endParaRPr>
          </a:p>
        </p:txBody>
      </p:sp>
      <p:sp>
        <p:nvSpPr>
          <p:cNvPr id="176" name="Google Shape;176;p28"/>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ctr" anchorCtr="0">
            <a:normAutofit fontScale="85000" lnSpcReduction="20000"/>
          </a:bodyPr>
          <a:lstStyle/>
          <a:p>
            <a:pPr marL="0" lvl="0" indent="0" algn="r" rtl="0">
              <a:spcBef>
                <a:spcPts val="0"/>
              </a:spcBef>
              <a:spcAft>
                <a:spcPts val="0"/>
              </a:spcAft>
              <a:buNone/>
            </a:pPr>
            <a:fld id="{00000000-1234-1234-1234-123412341234}" type="slidenum">
              <a:rPr lang="en"/>
              <a:t>15</a:t>
            </a:fld>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Dataset</a:t>
            </a:r>
            <a:endParaRPr sz="3200" b="1">
              <a:latin typeface="Times New Roman"/>
              <a:ea typeface="Times New Roman"/>
              <a:cs typeface="Times New Roman"/>
              <a:sym typeface="Times New Roman"/>
            </a:endParaRPr>
          </a:p>
        </p:txBody>
      </p:sp>
      <p:sp>
        <p:nvSpPr>
          <p:cNvPr id="183" name="Google Shape;183;p29"/>
          <p:cNvSpPr txBox="1"/>
          <p:nvPr/>
        </p:nvSpPr>
        <p:spPr>
          <a:xfrm>
            <a:off x="3744775" y="4024694"/>
            <a:ext cx="16272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latin typeface="Times New Roman"/>
                <a:ea typeface="Times New Roman"/>
                <a:cs typeface="Times New Roman"/>
                <a:sym typeface="Times New Roman"/>
              </a:rPr>
              <a:t>Fig 2. </a:t>
            </a:r>
            <a:r>
              <a:rPr lang="en" sz="1500">
                <a:latin typeface="Times New Roman"/>
                <a:ea typeface="Times New Roman"/>
                <a:cs typeface="Times New Roman"/>
                <a:sym typeface="Times New Roman"/>
              </a:rPr>
              <a:t>Dataset</a:t>
            </a:r>
            <a:endParaRPr sz="1500">
              <a:latin typeface="Times New Roman"/>
              <a:ea typeface="Times New Roman"/>
              <a:cs typeface="Times New Roman"/>
              <a:sym typeface="Times New Roman"/>
            </a:endParaRPr>
          </a:p>
        </p:txBody>
      </p:sp>
      <p:sp>
        <p:nvSpPr>
          <p:cNvPr id="184" name="Google Shape;184;p29"/>
          <p:cNvSpPr txBox="1"/>
          <p:nvPr/>
        </p:nvSpPr>
        <p:spPr>
          <a:xfrm>
            <a:off x="1219200" y="2201325"/>
            <a:ext cx="479400" cy="140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900">
                <a:solidFill>
                  <a:srgbClr val="3C78D8"/>
                </a:solidFill>
                <a:latin typeface="Times New Roman"/>
                <a:ea typeface="Times New Roman"/>
                <a:cs typeface="Times New Roman"/>
                <a:sym typeface="Times New Roman"/>
              </a:rPr>
              <a:t>{</a:t>
            </a:r>
            <a:endParaRPr sz="7900">
              <a:solidFill>
                <a:srgbClr val="3C78D8"/>
              </a:solidFill>
              <a:latin typeface="Times New Roman"/>
              <a:ea typeface="Times New Roman"/>
              <a:cs typeface="Times New Roman"/>
              <a:sym typeface="Times New Roman"/>
            </a:endParaRPr>
          </a:p>
        </p:txBody>
      </p:sp>
      <p:grpSp>
        <p:nvGrpSpPr>
          <p:cNvPr id="185" name="Google Shape;185;p29"/>
          <p:cNvGrpSpPr/>
          <p:nvPr/>
        </p:nvGrpSpPr>
        <p:grpSpPr>
          <a:xfrm>
            <a:off x="518329" y="937031"/>
            <a:ext cx="7984756" cy="3032502"/>
            <a:chOff x="486575" y="1493580"/>
            <a:chExt cx="7213620" cy="3370945"/>
          </a:xfrm>
        </p:grpSpPr>
        <p:pic>
          <p:nvPicPr>
            <p:cNvPr id="186" name="Google Shape;186;p29"/>
            <p:cNvPicPr preferRelativeResize="0"/>
            <p:nvPr/>
          </p:nvPicPr>
          <p:blipFill>
            <a:blip r:embed="rId3">
              <a:alphaModFix/>
            </a:blip>
            <a:stretch>
              <a:fillRect/>
            </a:stretch>
          </p:blipFill>
          <p:spPr>
            <a:xfrm>
              <a:off x="1295400" y="1493580"/>
              <a:ext cx="6404795" cy="3370945"/>
            </a:xfrm>
            <a:prstGeom prst="rect">
              <a:avLst/>
            </a:prstGeom>
            <a:noFill/>
            <a:ln>
              <a:noFill/>
            </a:ln>
          </p:spPr>
        </p:pic>
        <p:sp>
          <p:nvSpPr>
            <p:cNvPr id="187" name="Google Shape;187;p29"/>
            <p:cNvSpPr txBox="1"/>
            <p:nvPr/>
          </p:nvSpPr>
          <p:spPr>
            <a:xfrm>
              <a:off x="486575" y="3352800"/>
              <a:ext cx="1133400" cy="70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a:latin typeface="Caveat"/>
                  <a:ea typeface="Caveat"/>
                  <a:cs typeface="Caveat"/>
                  <a:sym typeface="Caveat"/>
                </a:rPr>
                <a:t>1,200 </a:t>
              </a:r>
              <a:endParaRPr sz="2900">
                <a:latin typeface="Caveat"/>
                <a:ea typeface="Caveat"/>
                <a:cs typeface="Caveat"/>
                <a:sym typeface="Caveat"/>
              </a:endParaRPr>
            </a:p>
          </p:txBody>
        </p:sp>
      </p:grpSp>
      <p:sp>
        <p:nvSpPr>
          <p:cNvPr id="188" name="Google Shape;188;p29"/>
          <p:cNvSpPr txBox="1"/>
          <p:nvPr/>
        </p:nvSpPr>
        <p:spPr>
          <a:xfrm>
            <a:off x="891025" y="4440194"/>
            <a:ext cx="7334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r>
              <a:rPr lang="en" u="sng">
                <a:solidFill>
                  <a:schemeClr val="hlink"/>
                </a:solidFill>
                <a:hlinkClick r:id="rId4"/>
              </a:rPr>
              <a:t>https://ieee-dataport.org/open-access/silhouettes-human-posture-recognition</a:t>
            </a:r>
            <a:r>
              <a:rPr lang="en"/>
              <a:t>)</a:t>
            </a:r>
            <a:endParaRPr/>
          </a:p>
        </p:txBody>
      </p:sp>
      <p:sp>
        <p:nvSpPr>
          <p:cNvPr id="189" name="Google Shape;189;p29"/>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16</a:t>
            </a:fld>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latin typeface="Times New Roman"/>
                <a:ea typeface="Times New Roman"/>
                <a:cs typeface="Times New Roman"/>
                <a:sym typeface="Times New Roman"/>
              </a:rPr>
              <a:t>Implementation Details (ResNet)</a:t>
            </a:r>
            <a:endParaRPr sz="3200" b="1" dirty="0">
              <a:latin typeface="Times New Roman"/>
              <a:ea typeface="Times New Roman"/>
              <a:cs typeface="Times New Roman"/>
              <a:sym typeface="Times New Roman"/>
            </a:endParaRPr>
          </a:p>
        </p:txBody>
      </p:sp>
      <p:sp>
        <p:nvSpPr>
          <p:cNvPr id="196" name="Google Shape;196;p30"/>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17</a:t>
            </a:fld>
            <a:endParaRPr>
              <a:latin typeface="Times New Roman"/>
              <a:ea typeface="Times New Roman"/>
              <a:cs typeface="Times New Roman"/>
              <a:sym typeface="Times New Roman"/>
            </a:endParaRPr>
          </a:p>
        </p:txBody>
      </p:sp>
      <p:sp>
        <p:nvSpPr>
          <p:cNvPr id="197" name="Google Shape;197;p30"/>
          <p:cNvSpPr txBox="1"/>
          <p:nvPr/>
        </p:nvSpPr>
        <p:spPr>
          <a:xfrm>
            <a:off x="697550" y="1191325"/>
            <a:ext cx="7872000" cy="3231624"/>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Model defined in the code uses the </a:t>
            </a:r>
            <a:r>
              <a:rPr lang="en-US" sz="1800" dirty="0" err="1">
                <a:latin typeface="Times New Roman"/>
                <a:ea typeface="Times New Roman"/>
                <a:cs typeface="Times New Roman"/>
                <a:sym typeface="Times New Roman"/>
              </a:rPr>
              <a:t>ResNet</a:t>
            </a:r>
            <a:r>
              <a:rPr lang="en-US" sz="1800" dirty="0">
                <a:latin typeface="Times New Roman"/>
                <a:ea typeface="Times New Roman"/>
                <a:cs typeface="Times New Roman"/>
                <a:sym typeface="Times New Roman"/>
              </a:rPr>
              <a:t> Version 1 architecture with 20 layers, Resnet-18 and Resnet -34.</a:t>
            </a:r>
            <a:endParaRPr lang="en"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ResNet is a deep convolutional neural network architecture. </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It was developed by Microsoft Research and won the first place in the ImageNet Large Scale Visual Recognition Challenge (ILSVRC) in 2015.</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 It is widely used in image classification tasks and is known for its ability to effectively reduce the problem of vanishing gradients during training, which is a common issue in deep neural networks. </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The architecture of ResNet includes several residual blocks, which are designed to facilitate the flow of information through the network and improve its performance.</a:t>
            </a:r>
            <a:endParaRPr sz="1800"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latin typeface="Times New Roman"/>
                <a:ea typeface="Times New Roman"/>
                <a:cs typeface="Times New Roman"/>
                <a:sym typeface="Times New Roman"/>
              </a:rPr>
              <a:t>Implementation Details (ResNet)</a:t>
            </a:r>
            <a:endParaRPr sz="3200" b="1" dirty="0">
              <a:latin typeface="Times New Roman"/>
              <a:ea typeface="Times New Roman"/>
              <a:cs typeface="Times New Roman"/>
              <a:sym typeface="Times New Roman"/>
            </a:endParaRPr>
          </a:p>
        </p:txBody>
      </p:sp>
      <p:sp>
        <p:nvSpPr>
          <p:cNvPr id="204" name="Google Shape;204;p31"/>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18</a:t>
            </a:fld>
            <a:endParaRPr>
              <a:latin typeface="Times New Roman"/>
              <a:ea typeface="Times New Roman"/>
              <a:cs typeface="Times New Roman"/>
              <a:sym typeface="Times New Roman"/>
            </a:endParaRPr>
          </a:p>
        </p:txBody>
      </p:sp>
      <p:pic>
        <p:nvPicPr>
          <p:cNvPr id="205" name="Google Shape;205;p31"/>
          <p:cNvPicPr preferRelativeResize="0"/>
          <p:nvPr/>
        </p:nvPicPr>
        <p:blipFill>
          <a:blip r:embed="rId3">
            <a:alphaModFix/>
          </a:blip>
          <a:stretch>
            <a:fillRect/>
          </a:stretch>
        </p:blipFill>
        <p:spPr>
          <a:xfrm>
            <a:off x="844150" y="1063100"/>
            <a:ext cx="7302875" cy="3585025"/>
          </a:xfrm>
          <a:prstGeom prst="rect">
            <a:avLst/>
          </a:prstGeom>
          <a:noFill/>
          <a:ln>
            <a:noFill/>
          </a:ln>
        </p:spPr>
      </p:pic>
      <p:sp>
        <p:nvSpPr>
          <p:cNvPr id="206" name="Google Shape;206;p31"/>
          <p:cNvSpPr txBox="1"/>
          <p:nvPr/>
        </p:nvSpPr>
        <p:spPr>
          <a:xfrm>
            <a:off x="2753927" y="4648125"/>
            <a:ext cx="34833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dirty="0">
                <a:latin typeface="Times New Roman"/>
                <a:ea typeface="Times New Roman"/>
                <a:cs typeface="Times New Roman"/>
                <a:sym typeface="Times New Roman"/>
              </a:rPr>
              <a:t>Fig 3. </a:t>
            </a:r>
            <a:r>
              <a:rPr lang="en" sz="1500" dirty="0">
                <a:latin typeface="Times New Roman"/>
                <a:ea typeface="Times New Roman"/>
                <a:cs typeface="Times New Roman"/>
                <a:sym typeface="Times New Roman"/>
              </a:rPr>
              <a:t>Resnet Architecture</a:t>
            </a:r>
            <a:endParaRPr sz="1500"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latin typeface="Times New Roman"/>
                <a:ea typeface="Times New Roman"/>
                <a:cs typeface="Times New Roman"/>
                <a:sym typeface="Times New Roman"/>
              </a:rPr>
              <a:t>Implementation Results (ResNet)</a:t>
            </a:r>
            <a:endParaRPr sz="3200" b="1" dirty="0">
              <a:latin typeface="Times New Roman"/>
              <a:ea typeface="Times New Roman"/>
              <a:cs typeface="Times New Roman"/>
              <a:sym typeface="Times New Roman"/>
            </a:endParaRPr>
          </a:p>
        </p:txBody>
      </p:sp>
      <p:sp>
        <p:nvSpPr>
          <p:cNvPr id="196" name="Google Shape;196;p30"/>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19</a:t>
            </a:fld>
            <a:endParaRPr>
              <a:latin typeface="Times New Roman"/>
              <a:ea typeface="Times New Roman"/>
              <a:cs typeface="Times New Roman"/>
              <a:sym typeface="Times New Roman"/>
            </a:endParaRPr>
          </a:p>
        </p:txBody>
      </p:sp>
      <p:pic>
        <p:nvPicPr>
          <p:cNvPr id="1026" name="Picture 2">
            <a:extLst>
              <a:ext uri="{FF2B5EF4-FFF2-40B4-BE49-F238E27FC236}">
                <a16:creationId xmlns:a16="http://schemas.microsoft.com/office/drawing/2014/main" id="{04549626-5AB1-4EDC-BD6B-946C63AF0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47775"/>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6FD820C-A4CB-45BA-A046-54E72DB10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5709" y="1247775"/>
            <a:ext cx="3733800" cy="2647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10FDAF-9B43-4441-AB4B-B7F02A6B13ED}"/>
              </a:ext>
            </a:extLst>
          </p:cNvPr>
          <p:cNvSpPr txBox="1"/>
          <p:nvPr/>
        </p:nvSpPr>
        <p:spPr>
          <a:xfrm>
            <a:off x="2285850" y="4134966"/>
            <a:ext cx="4572000" cy="307777"/>
          </a:xfrm>
          <a:prstGeom prst="rect">
            <a:avLst/>
          </a:prstGeom>
          <a:noFill/>
        </p:spPr>
        <p:txBody>
          <a:bodyPr wrap="square">
            <a:spAutoFit/>
          </a:bodyPr>
          <a:lstStyle/>
          <a:p>
            <a:pPr algn="ctr"/>
            <a:r>
              <a:rPr lang="en-US" sz="1400" b="1" dirty="0">
                <a:effectLst/>
                <a:latin typeface="Times New Roman" panose="02020603050405020304" pitchFamily="18" charset="0"/>
                <a:ea typeface="SimSun" panose="02010600030101010101" pitchFamily="2" charset="-122"/>
              </a:rPr>
              <a:t>Fig. 4   </a:t>
            </a:r>
            <a:r>
              <a:rPr lang="en-US" sz="1400" b="1" dirty="0" err="1">
                <a:effectLst/>
                <a:latin typeface="Times New Roman" panose="02020603050405020304" pitchFamily="18" charset="0"/>
                <a:ea typeface="SimSun" panose="02010600030101010101" pitchFamily="2" charset="-122"/>
              </a:rPr>
              <a:t>ResNet</a:t>
            </a:r>
            <a:r>
              <a:rPr lang="en-US" sz="1400" b="1" dirty="0">
                <a:effectLst/>
                <a:latin typeface="Times New Roman" panose="02020603050405020304" pitchFamily="18" charset="0"/>
                <a:ea typeface="SimSun" panose="02010600030101010101" pitchFamily="2" charset="-122"/>
              </a:rPr>
              <a:t> V-1 </a:t>
            </a:r>
            <a:endParaRPr lang="en-ZM"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5786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57200" y="154507"/>
            <a:ext cx="8229300" cy="642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3600" b="1">
                <a:latin typeface="Times New Roman"/>
                <a:ea typeface="Times New Roman"/>
                <a:cs typeface="Times New Roman"/>
                <a:sym typeface="Times New Roman"/>
              </a:rPr>
              <a:t>Approval from guide for the evaluation</a:t>
            </a:r>
            <a:endParaRPr sz="3600" b="1">
              <a:latin typeface="Times New Roman"/>
              <a:ea typeface="Times New Roman"/>
              <a:cs typeface="Times New Roman"/>
              <a:sym typeface="Times New Roman"/>
            </a:endParaRPr>
          </a:p>
        </p:txBody>
      </p:sp>
      <p:sp>
        <p:nvSpPr>
          <p:cNvPr id="103" name="Google Shape;103;p19"/>
          <p:cNvSpPr txBox="1">
            <a:spLocks noGrp="1"/>
          </p:cNvSpPr>
          <p:nvPr>
            <p:ph type="sldNum" idx="12"/>
          </p:nvPr>
        </p:nvSpPr>
        <p:spPr>
          <a:xfrm>
            <a:off x="8595309" y="48482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2</a:t>
            </a:fld>
            <a:endParaRPr/>
          </a:p>
        </p:txBody>
      </p:sp>
      <p:pic>
        <p:nvPicPr>
          <p:cNvPr id="3" name="Picture 2">
            <a:extLst>
              <a:ext uri="{FF2B5EF4-FFF2-40B4-BE49-F238E27FC236}">
                <a16:creationId xmlns:a16="http://schemas.microsoft.com/office/drawing/2014/main" id="{C61F6ACA-DB72-447A-AE60-591A6B1AD2EA}"/>
              </a:ext>
            </a:extLst>
          </p:cNvPr>
          <p:cNvPicPr>
            <a:picLocks noChangeAspect="1"/>
          </p:cNvPicPr>
          <p:nvPr/>
        </p:nvPicPr>
        <p:blipFill rotWithShape="1">
          <a:blip r:embed="rId3"/>
          <a:srcRect l="20217" t="8029" b="8633"/>
          <a:stretch/>
        </p:blipFill>
        <p:spPr>
          <a:xfrm>
            <a:off x="914400" y="797407"/>
            <a:ext cx="6945086" cy="4080738"/>
          </a:xfrm>
          <a:prstGeom prst="rect">
            <a:avLst/>
          </a:prstGeom>
        </p:spPr>
      </p:pic>
    </p:spTree>
    <p:extLst>
      <p:ext uri="{BB962C8B-B14F-4D97-AF65-F5344CB8AC3E}">
        <p14:creationId xmlns:p14="http://schemas.microsoft.com/office/powerpoint/2010/main" val="228413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latin typeface="Times New Roman"/>
                <a:ea typeface="Times New Roman"/>
                <a:cs typeface="Times New Roman"/>
                <a:sym typeface="Times New Roman"/>
              </a:rPr>
              <a:t>Implementation Results (ResNet)</a:t>
            </a:r>
            <a:endParaRPr sz="3200" b="1" dirty="0">
              <a:latin typeface="Times New Roman"/>
              <a:ea typeface="Times New Roman"/>
              <a:cs typeface="Times New Roman"/>
              <a:sym typeface="Times New Roman"/>
            </a:endParaRPr>
          </a:p>
        </p:txBody>
      </p:sp>
      <p:sp>
        <p:nvSpPr>
          <p:cNvPr id="196" name="Google Shape;196;p30"/>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20</a:t>
            </a:fld>
            <a:endParaRPr>
              <a:latin typeface="Times New Roman"/>
              <a:ea typeface="Times New Roman"/>
              <a:cs typeface="Times New Roman"/>
              <a:sym typeface="Times New Roman"/>
            </a:endParaRPr>
          </a:p>
        </p:txBody>
      </p:sp>
      <p:pic>
        <p:nvPicPr>
          <p:cNvPr id="7170" name="Picture 2">
            <a:extLst>
              <a:ext uri="{FF2B5EF4-FFF2-40B4-BE49-F238E27FC236}">
                <a16:creationId xmlns:a16="http://schemas.microsoft.com/office/drawing/2014/main" id="{509ED1D6-F7CE-4017-B98F-D740E4940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47775"/>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F7EC237-E4BC-4167-96E3-F48143614C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8109" y="1247775"/>
            <a:ext cx="3581400" cy="2647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E17A9B-71E3-4031-8E8D-37A91464D083}"/>
              </a:ext>
            </a:extLst>
          </p:cNvPr>
          <p:cNvSpPr txBox="1"/>
          <p:nvPr/>
        </p:nvSpPr>
        <p:spPr>
          <a:xfrm>
            <a:off x="2285850" y="4134966"/>
            <a:ext cx="4572000" cy="307777"/>
          </a:xfrm>
          <a:prstGeom prst="rect">
            <a:avLst/>
          </a:prstGeom>
          <a:noFill/>
        </p:spPr>
        <p:txBody>
          <a:bodyPr wrap="square">
            <a:spAutoFit/>
          </a:bodyPr>
          <a:lstStyle/>
          <a:p>
            <a:pPr algn="ctr"/>
            <a:r>
              <a:rPr lang="en-US" sz="1400" b="1" dirty="0">
                <a:effectLst/>
                <a:latin typeface="Times New Roman" panose="02020603050405020304" pitchFamily="18" charset="0"/>
                <a:ea typeface="SimSun" panose="02010600030101010101" pitchFamily="2" charset="-122"/>
              </a:rPr>
              <a:t>Fig. 5   </a:t>
            </a:r>
            <a:r>
              <a:rPr lang="en-US" sz="1400" b="1" dirty="0" err="1">
                <a:effectLst/>
                <a:latin typeface="Times New Roman" panose="02020603050405020304" pitchFamily="18" charset="0"/>
                <a:ea typeface="SimSun" panose="02010600030101010101" pitchFamily="2" charset="-122"/>
              </a:rPr>
              <a:t>ResNet</a:t>
            </a:r>
            <a:r>
              <a:rPr lang="en-US" sz="1400" b="1" dirty="0">
                <a:effectLst/>
                <a:latin typeface="Times New Roman" panose="02020603050405020304" pitchFamily="18" charset="0"/>
                <a:ea typeface="SimSun" panose="02010600030101010101" pitchFamily="2" charset="-122"/>
              </a:rPr>
              <a:t> 18</a:t>
            </a:r>
            <a:endParaRPr lang="en-ZM"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8818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latin typeface="Times New Roman"/>
                <a:ea typeface="Times New Roman"/>
                <a:cs typeface="Times New Roman"/>
                <a:sym typeface="Times New Roman"/>
              </a:rPr>
              <a:t>Implementation Results (ResNet)</a:t>
            </a:r>
            <a:endParaRPr sz="3200" b="1" dirty="0">
              <a:latin typeface="Times New Roman"/>
              <a:ea typeface="Times New Roman"/>
              <a:cs typeface="Times New Roman"/>
              <a:sym typeface="Times New Roman"/>
            </a:endParaRPr>
          </a:p>
        </p:txBody>
      </p:sp>
      <p:sp>
        <p:nvSpPr>
          <p:cNvPr id="196" name="Google Shape;196;p30"/>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21</a:t>
            </a:fld>
            <a:endParaRPr>
              <a:latin typeface="Times New Roman"/>
              <a:ea typeface="Times New Roman"/>
              <a:cs typeface="Times New Roman"/>
              <a:sym typeface="Times New Roman"/>
            </a:endParaRPr>
          </a:p>
        </p:txBody>
      </p:sp>
      <p:pic>
        <p:nvPicPr>
          <p:cNvPr id="5122" name="Picture 2">
            <a:extLst>
              <a:ext uri="{FF2B5EF4-FFF2-40B4-BE49-F238E27FC236}">
                <a16:creationId xmlns:a16="http://schemas.microsoft.com/office/drawing/2014/main" id="{8D7C7E31-962D-41FE-B502-D3747E2B7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47775"/>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DEF6FB7-E882-4986-892A-9414A040E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284" y="1247775"/>
            <a:ext cx="3705225" cy="26479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07643CF-B910-4F72-86B6-0A32F5C2E004}"/>
              </a:ext>
            </a:extLst>
          </p:cNvPr>
          <p:cNvSpPr txBox="1"/>
          <p:nvPr/>
        </p:nvSpPr>
        <p:spPr>
          <a:xfrm>
            <a:off x="2285850" y="4134966"/>
            <a:ext cx="4572000" cy="307777"/>
          </a:xfrm>
          <a:prstGeom prst="rect">
            <a:avLst/>
          </a:prstGeom>
          <a:noFill/>
        </p:spPr>
        <p:txBody>
          <a:bodyPr wrap="square">
            <a:spAutoFit/>
          </a:bodyPr>
          <a:lstStyle/>
          <a:p>
            <a:pPr algn="ctr"/>
            <a:r>
              <a:rPr lang="en-US" sz="1400" b="1" dirty="0">
                <a:effectLst/>
                <a:latin typeface="Times New Roman" panose="02020603050405020304" pitchFamily="18" charset="0"/>
                <a:ea typeface="SimSun" panose="02010600030101010101" pitchFamily="2" charset="-122"/>
              </a:rPr>
              <a:t>Fig. 6   </a:t>
            </a:r>
            <a:r>
              <a:rPr lang="en-US" sz="1400" b="1" dirty="0" err="1">
                <a:effectLst/>
                <a:latin typeface="Times New Roman" panose="02020603050405020304" pitchFamily="18" charset="0"/>
                <a:ea typeface="SimSun" panose="02010600030101010101" pitchFamily="2" charset="-122"/>
              </a:rPr>
              <a:t>ResNet</a:t>
            </a:r>
            <a:r>
              <a:rPr lang="en-US" sz="1400" b="1" dirty="0">
                <a:effectLst/>
                <a:latin typeface="Times New Roman" panose="02020603050405020304" pitchFamily="18" charset="0"/>
                <a:ea typeface="SimSun" panose="02010600030101010101" pitchFamily="2" charset="-122"/>
              </a:rPr>
              <a:t> 34</a:t>
            </a:r>
            <a:endParaRPr lang="en-ZM"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752244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latin typeface="Times New Roman"/>
                <a:ea typeface="Times New Roman"/>
                <a:cs typeface="Times New Roman"/>
                <a:sym typeface="Times New Roman"/>
              </a:rPr>
              <a:t>Implementation Results (ResNet)</a:t>
            </a:r>
            <a:endParaRPr sz="3200" b="1" dirty="0">
              <a:latin typeface="Times New Roman"/>
              <a:ea typeface="Times New Roman"/>
              <a:cs typeface="Times New Roman"/>
              <a:sym typeface="Times New Roman"/>
            </a:endParaRPr>
          </a:p>
        </p:txBody>
      </p:sp>
      <p:sp>
        <p:nvSpPr>
          <p:cNvPr id="196" name="Google Shape;196;p30"/>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22</a:t>
            </a:fld>
            <a:endParaRPr>
              <a:latin typeface="Times New Roman"/>
              <a:ea typeface="Times New Roman"/>
              <a:cs typeface="Times New Roman"/>
              <a:sym typeface="Times New Roman"/>
            </a:endParaRPr>
          </a:p>
        </p:txBody>
      </p:sp>
      <p:graphicFrame>
        <p:nvGraphicFramePr>
          <p:cNvPr id="7" name="Table 6">
            <a:extLst>
              <a:ext uri="{FF2B5EF4-FFF2-40B4-BE49-F238E27FC236}">
                <a16:creationId xmlns:a16="http://schemas.microsoft.com/office/drawing/2014/main" id="{07C7E87B-D264-49F4-A6C8-5D5931B7BD4F}"/>
              </a:ext>
            </a:extLst>
          </p:cNvPr>
          <p:cNvGraphicFramePr>
            <a:graphicFrameLocks noGrp="1"/>
          </p:cNvGraphicFramePr>
          <p:nvPr>
            <p:extLst>
              <p:ext uri="{D42A27DB-BD31-4B8C-83A1-F6EECF244321}">
                <p14:modId xmlns:p14="http://schemas.microsoft.com/office/powerpoint/2010/main" val="660617460"/>
              </p:ext>
            </p:extLst>
          </p:nvPr>
        </p:nvGraphicFramePr>
        <p:xfrm>
          <a:off x="722093" y="1437210"/>
          <a:ext cx="7699513" cy="1971546"/>
        </p:xfrm>
        <a:graphic>
          <a:graphicData uri="http://schemas.openxmlformats.org/drawingml/2006/table">
            <a:tbl>
              <a:tblPr firstRow="1" firstCol="1" bandRow="1">
                <a:tableStyleId>{C3C545A4-AC9B-459F-8DA5-C9A9E6CB3702}</a:tableStyleId>
              </a:tblPr>
              <a:tblGrid>
                <a:gridCol w="1502218">
                  <a:extLst>
                    <a:ext uri="{9D8B030D-6E8A-4147-A177-3AD203B41FA5}">
                      <a16:colId xmlns:a16="http://schemas.microsoft.com/office/drawing/2014/main" val="2080401041"/>
                    </a:ext>
                  </a:extLst>
                </a:gridCol>
                <a:gridCol w="1500704">
                  <a:extLst>
                    <a:ext uri="{9D8B030D-6E8A-4147-A177-3AD203B41FA5}">
                      <a16:colId xmlns:a16="http://schemas.microsoft.com/office/drawing/2014/main" val="4226233519"/>
                    </a:ext>
                  </a:extLst>
                </a:gridCol>
                <a:gridCol w="1500704">
                  <a:extLst>
                    <a:ext uri="{9D8B030D-6E8A-4147-A177-3AD203B41FA5}">
                      <a16:colId xmlns:a16="http://schemas.microsoft.com/office/drawing/2014/main" val="1647974543"/>
                    </a:ext>
                  </a:extLst>
                </a:gridCol>
                <a:gridCol w="1695183">
                  <a:extLst>
                    <a:ext uri="{9D8B030D-6E8A-4147-A177-3AD203B41FA5}">
                      <a16:colId xmlns:a16="http://schemas.microsoft.com/office/drawing/2014/main" val="1877402299"/>
                    </a:ext>
                  </a:extLst>
                </a:gridCol>
                <a:gridCol w="1500704">
                  <a:extLst>
                    <a:ext uri="{9D8B030D-6E8A-4147-A177-3AD203B41FA5}">
                      <a16:colId xmlns:a16="http://schemas.microsoft.com/office/drawing/2014/main" val="3775650804"/>
                    </a:ext>
                  </a:extLst>
                </a:gridCol>
              </a:tblGrid>
              <a:tr h="698366">
                <a:tc>
                  <a:txBody>
                    <a:bodyPr/>
                    <a:lstStyle/>
                    <a:p>
                      <a:pPr algn="ctr"/>
                      <a:r>
                        <a:rPr lang="en-US" sz="1800" b="1" dirty="0">
                          <a:effectLst/>
                          <a:latin typeface="Times" panose="02020603050405020304" pitchFamily="18" charset="0"/>
                          <a:cs typeface="Times" panose="02020603050405020304" pitchFamily="18" charset="0"/>
                        </a:rPr>
                        <a:t>Model</a:t>
                      </a:r>
                      <a:endParaRPr lang="en-ZM" sz="1800" b="1"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b="1" dirty="0">
                          <a:effectLst/>
                          <a:latin typeface="Times" panose="02020603050405020304" pitchFamily="18" charset="0"/>
                          <a:cs typeface="Times" panose="02020603050405020304" pitchFamily="18" charset="0"/>
                        </a:rPr>
                        <a:t>Training loss</a:t>
                      </a:r>
                      <a:endParaRPr lang="en-ZM" sz="1800" b="1"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b="1" dirty="0">
                          <a:effectLst/>
                          <a:latin typeface="Times" panose="02020603050405020304" pitchFamily="18" charset="0"/>
                          <a:cs typeface="Times" panose="02020603050405020304" pitchFamily="18" charset="0"/>
                        </a:rPr>
                        <a:t>Training accuracy</a:t>
                      </a:r>
                      <a:endParaRPr lang="en-ZM" sz="1800" b="1"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b="1" dirty="0">
                          <a:effectLst/>
                          <a:latin typeface="Times" panose="02020603050405020304" pitchFamily="18" charset="0"/>
                          <a:cs typeface="Times" panose="02020603050405020304" pitchFamily="18" charset="0"/>
                        </a:rPr>
                        <a:t>Val loss</a:t>
                      </a:r>
                      <a:endParaRPr lang="en-ZM" sz="1800" b="1"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r>
                        <a:rPr lang="en-US" sz="1800" b="1" dirty="0">
                          <a:effectLst/>
                          <a:latin typeface="Times" panose="02020603050405020304" pitchFamily="18" charset="0"/>
                          <a:cs typeface="Times" panose="02020603050405020304" pitchFamily="18" charset="0"/>
                        </a:rPr>
                        <a:t>Val accuracy</a:t>
                      </a:r>
                      <a:endParaRPr lang="en-ZM" sz="1800" b="1" dirty="0">
                        <a:latin typeface="Times" panose="02020603050405020304" pitchFamily="18" charset="0"/>
                        <a:cs typeface="Times" panose="02020603050405020304" pitchFamily="18" charset="0"/>
                      </a:endParaRPr>
                    </a:p>
                  </a:txBody>
                  <a:tcPr marL="68580" marR="68580" marT="0" marB="0"/>
                </a:tc>
                <a:extLst>
                  <a:ext uri="{0D108BD9-81ED-4DB2-BD59-A6C34878D82A}">
                    <a16:rowId xmlns:a16="http://schemas.microsoft.com/office/drawing/2014/main" val="2395209617"/>
                  </a:ext>
                </a:extLst>
              </a:tr>
              <a:tr h="422094">
                <a:tc>
                  <a:txBody>
                    <a:bodyPr/>
                    <a:lstStyle/>
                    <a:p>
                      <a:pPr algn="ctr"/>
                      <a:r>
                        <a:rPr lang="en-US" sz="1800" dirty="0">
                          <a:effectLst/>
                          <a:latin typeface="Times" panose="02020603050405020304" pitchFamily="18" charset="0"/>
                          <a:ea typeface="SimSun" panose="02010600030101010101" pitchFamily="2" charset="-122"/>
                          <a:cs typeface="Times" panose="02020603050405020304" pitchFamily="18" charset="0"/>
                        </a:rPr>
                        <a:t>Resnet V-1</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24.80%</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96.31%</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ZM" sz="1800" dirty="0">
                          <a:effectLst/>
                          <a:latin typeface="Times" panose="02020603050405020304" pitchFamily="18" charset="0"/>
                          <a:ea typeface="SimSun" panose="02010600030101010101" pitchFamily="2" charset="-122"/>
                          <a:cs typeface="Times" panose="02020603050405020304" pitchFamily="18" charset="0"/>
                        </a:rPr>
                        <a:t>1.1022</a:t>
                      </a: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84.38%</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extLst>
                  <a:ext uri="{0D108BD9-81ED-4DB2-BD59-A6C34878D82A}">
                    <a16:rowId xmlns:a16="http://schemas.microsoft.com/office/drawing/2014/main" val="3661025906"/>
                  </a:ext>
                </a:extLst>
              </a:tr>
              <a:tr h="425543">
                <a:tc>
                  <a:txBody>
                    <a:bodyPr/>
                    <a:lstStyle/>
                    <a:p>
                      <a:pPr algn="ctr"/>
                      <a:r>
                        <a:rPr lang="en-US" sz="1800" dirty="0">
                          <a:effectLst/>
                          <a:latin typeface="Times" panose="02020603050405020304" pitchFamily="18" charset="0"/>
                          <a:cs typeface="Times" panose="02020603050405020304" pitchFamily="18" charset="0"/>
                        </a:rPr>
                        <a:t>Resnet -18 </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45.43%</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91.58%</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0.9322</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75.52%</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extLst>
                  <a:ext uri="{0D108BD9-81ED-4DB2-BD59-A6C34878D82A}">
                    <a16:rowId xmlns:a16="http://schemas.microsoft.com/office/drawing/2014/main" val="1688780626"/>
                  </a:ext>
                </a:extLst>
              </a:tr>
              <a:tr h="425543">
                <a:tc>
                  <a:txBody>
                    <a:bodyPr/>
                    <a:lstStyle/>
                    <a:p>
                      <a:pPr algn="ctr"/>
                      <a:r>
                        <a:rPr lang="en-US" sz="1800" dirty="0">
                          <a:effectLst/>
                          <a:latin typeface="Times" panose="02020603050405020304" pitchFamily="18" charset="0"/>
                          <a:cs typeface="Times" panose="02020603050405020304" pitchFamily="18" charset="0"/>
                        </a:rPr>
                        <a:t>Resnet -34</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61.38%</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89.32%</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0.9038</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81.25%</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extLst>
                  <a:ext uri="{0D108BD9-81ED-4DB2-BD59-A6C34878D82A}">
                    <a16:rowId xmlns:a16="http://schemas.microsoft.com/office/drawing/2014/main" val="1353755373"/>
                  </a:ext>
                </a:extLst>
              </a:tr>
            </a:tbl>
          </a:graphicData>
        </a:graphic>
      </p:graphicFrame>
      <p:sp>
        <p:nvSpPr>
          <p:cNvPr id="9" name="Google Shape;168;p27">
            <a:extLst>
              <a:ext uri="{FF2B5EF4-FFF2-40B4-BE49-F238E27FC236}">
                <a16:creationId xmlns:a16="http://schemas.microsoft.com/office/drawing/2014/main" id="{56452A4D-6C47-4BA7-8BA4-C442B7F708D6}"/>
              </a:ext>
            </a:extLst>
          </p:cNvPr>
          <p:cNvSpPr txBox="1"/>
          <p:nvPr/>
        </p:nvSpPr>
        <p:spPr>
          <a:xfrm>
            <a:off x="2181893" y="4080389"/>
            <a:ext cx="4779914"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chemeClr val="dk1"/>
                </a:solidFill>
                <a:latin typeface="Times New Roman"/>
                <a:ea typeface="Times New Roman"/>
                <a:cs typeface="Times New Roman"/>
                <a:sym typeface="Times New Roman"/>
              </a:rPr>
              <a:t>Table 3. ResNet Comparison Summary Table</a:t>
            </a:r>
            <a:endParaRPr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98763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latin typeface="Times New Roman"/>
                <a:ea typeface="Times New Roman"/>
                <a:cs typeface="Times New Roman"/>
                <a:sym typeface="Times New Roman"/>
              </a:rPr>
              <a:t>Implementation Results (CNN )</a:t>
            </a:r>
            <a:endParaRPr sz="3200" b="1" dirty="0">
              <a:latin typeface="Times New Roman"/>
              <a:ea typeface="Times New Roman"/>
              <a:cs typeface="Times New Roman"/>
              <a:sym typeface="Times New Roman"/>
            </a:endParaRPr>
          </a:p>
        </p:txBody>
      </p:sp>
      <p:sp>
        <p:nvSpPr>
          <p:cNvPr id="196" name="Google Shape;196;p30"/>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23</a:t>
            </a:fld>
            <a:endParaRPr>
              <a:latin typeface="Times New Roman"/>
              <a:ea typeface="Times New Roman"/>
              <a:cs typeface="Times New Roman"/>
              <a:sym typeface="Times New Roman"/>
            </a:endParaRPr>
          </a:p>
        </p:txBody>
      </p:sp>
      <p:pic>
        <p:nvPicPr>
          <p:cNvPr id="8" name="Picture 7">
            <a:extLst>
              <a:ext uri="{FF2B5EF4-FFF2-40B4-BE49-F238E27FC236}">
                <a16:creationId xmlns:a16="http://schemas.microsoft.com/office/drawing/2014/main" id="{A5B352B2-94CB-47E1-A78F-AFBC1F6CE2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199" y="1302739"/>
            <a:ext cx="3997509" cy="2538021"/>
          </a:xfrm>
          <a:prstGeom prst="rect">
            <a:avLst/>
          </a:prstGeom>
          <a:noFill/>
          <a:ln>
            <a:noFill/>
          </a:ln>
        </p:spPr>
      </p:pic>
      <p:pic>
        <p:nvPicPr>
          <p:cNvPr id="9" name="Picture 8">
            <a:extLst>
              <a:ext uri="{FF2B5EF4-FFF2-40B4-BE49-F238E27FC236}">
                <a16:creationId xmlns:a16="http://schemas.microsoft.com/office/drawing/2014/main" id="{662DB1D3-436B-4D3A-815E-A88D38967E1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02739"/>
            <a:ext cx="3997509" cy="2538020"/>
          </a:xfrm>
          <a:prstGeom prst="rect">
            <a:avLst/>
          </a:prstGeom>
          <a:noFill/>
          <a:ln>
            <a:noFill/>
          </a:ln>
        </p:spPr>
      </p:pic>
      <p:sp>
        <p:nvSpPr>
          <p:cNvPr id="11" name="TextBox 10">
            <a:extLst>
              <a:ext uri="{FF2B5EF4-FFF2-40B4-BE49-F238E27FC236}">
                <a16:creationId xmlns:a16="http://schemas.microsoft.com/office/drawing/2014/main" id="{DDD860C5-1BCA-4BC6-9B2D-61046D0A131C}"/>
              </a:ext>
            </a:extLst>
          </p:cNvPr>
          <p:cNvSpPr txBox="1"/>
          <p:nvPr/>
        </p:nvSpPr>
        <p:spPr>
          <a:xfrm>
            <a:off x="2285850" y="4134966"/>
            <a:ext cx="4572000" cy="307777"/>
          </a:xfrm>
          <a:prstGeom prst="rect">
            <a:avLst/>
          </a:prstGeom>
          <a:noFill/>
        </p:spPr>
        <p:txBody>
          <a:bodyPr wrap="square">
            <a:spAutoFit/>
          </a:bodyPr>
          <a:lstStyle/>
          <a:p>
            <a:pPr algn="ctr"/>
            <a:r>
              <a:rPr lang="en-US" sz="1400" b="1" dirty="0">
                <a:effectLst/>
                <a:latin typeface="Times New Roman" panose="02020603050405020304" pitchFamily="18" charset="0"/>
                <a:ea typeface="SimSun" panose="02010600030101010101" pitchFamily="2" charset="-122"/>
              </a:rPr>
              <a:t>Fig. 7   16 neurons with 4 layers</a:t>
            </a:r>
            <a:endParaRPr lang="en-ZM"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673061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latin typeface="Times New Roman"/>
                <a:ea typeface="Times New Roman"/>
                <a:cs typeface="Times New Roman"/>
                <a:sym typeface="Times New Roman"/>
              </a:rPr>
              <a:t>Implementation Results (CNN )</a:t>
            </a:r>
            <a:endParaRPr sz="3200" b="1" dirty="0">
              <a:latin typeface="Times New Roman"/>
              <a:ea typeface="Times New Roman"/>
              <a:cs typeface="Times New Roman"/>
              <a:sym typeface="Times New Roman"/>
            </a:endParaRPr>
          </a:p>
        </p:txBody>
      </p:sp>
      <p:sp>
        <p:nvSpPr>
          <p:cNvPr id="196" name="Google Shape;196;p30"/>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24</a:t>
            </a:fld>
            <a:endParaRPr>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DDD860C5-1BCA-4BC6-9B2D-61046D0A131C}"/>
              </a:ext>
            </a:extLst>
          </p:cNvPr>
          <p:cNvSpPr txBox="1"/>
          <p:nvPr/>
        </p:nvSpPr>
        <p:spPr>
          <a:xfrm>
            <a:off x="2285850" y="4134966"/>
            <a:ext cx="4572000" cy="307777"/>
          </a:xfrm>
          <a:prstGeom prst="rect">
            <a:avLst/>
          </a:prstGeom>
          <a:noFill/>
        </p:spPr>
        <p:txBody>
          <a:bodyPr wrap="square">
            <a:spAutoFit/>
          </a:bodyPr>
          <a:lstStyle/>
          <a:p>
            <a:pPr algn="ctr"/>
            <a:r>
              <a:rPr lang="en-US" sz="1400" b="1" dirty="0">
                <a:effectLst/>
                <a:latin typeface="Times New Roman" panose="02020603050405020304" pitchFamily="18" charset="0"/>
                <a:ea typeface="SimSun" panose="02010600030101010101" pitchFamily="2" charset="-122"/>
              </a:rPr>
              <a:t>Fig. </a:t>
            </a:r>
            <a:r>
              <a:rPr lang="en-US" b="1" dirty="0">
                <a:latin typeface="Times New Roman" panose="02020603050405020304" pitchFamily="18" charset="0"/>
                <a:ea typeface="SimSun" panose="02010600030101010101" pitchFamily="2" charset="-122"/>
              </a:rPr>
              <a:t>8</a:t>
            </a:r>
            <a:r>
              <a:rPr lang="en-US" sz="1400" b="1" dirty="0">
                <a:effectLst/>
                <a:latin typeface="Times New Roman" panose="02020603050405020304" pitchFamily="18" charset="0"/>
                <a:ea typeface="SimSun" panose="02010600030101010101" pitchFamily="2" charset="-122"/>
              </a:rPr>
              <a:t>   32 neurons with 4 layers</a:t>
            </a:r>
            <a:endParaRPr lang="en-ZM" sz="1400" dirty="0">
              <a:effectLst/>
              <a:latin typeface="Times New Roman" panose="02020603050405020304" pitchFamily="18" charset="0"/>
              <a:ea typeface="SimSun" panose="02010600030101010101" pitchFamily="2" charset="-122"/>
            </a:endParaRPr>
          </a:p>
        </p:txBody>
      </p:sp>
      <p:pic>
        <p:nvPicPr>
          <p:cNvPr id="1027" name="Picture 3">
            <a:extLst>
              <a:ext uri="{FF2B5EF4-FFF2-40B4-BE49-F238E27FC236}">
                <a16:creationId xmlns:a16="http://schemas.microsoft.com/office/drawing/2014/main" id="{B1E4D08A-EF47-45E3-916F-EE7C39CCE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91" y="1335980"/>
            <a:ext cx="3864987" cy="25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DD65DDF6-8CAC-47D1-91F2-70A36378C9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7072" y="1324076"/>
            <a:ext cx="3992439" cy="2538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372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latin typeface="Times New Roman"/>
                <a:ea typeface="Times New Roman"/>
                <a:cs typeface="Times New Roman"/>
                <a:sym typeface="Times New Roman"/>
              </a:rPr>
              <a:t>Implementation Results (CNN )</a:t>
            </a:r>
            <a:endParaRPr sz="3200" b="1" dirty="0">
              <a:latin typeface="Times New Roman"/>
              <a:ea typeface="Times New Roman"/>
              <a:cs typeface="Times New Roman"/>
              <a:sym typeface="Times New Roman"/>
            </a:endParaRPr>
          </a:p>
        </p:txBody>
      </p:sp>
      <p:sp>
        <p:nvSpPr>
          <p:cNvPr id="196" name="Google Shape;196;p30"/>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25</a:t>
            </a:fld>
            <a:endParaRPr>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DDD860C5-1BCA-4BC6-9B2D-61046D0A131C}"/>
              </a:ext>
            </a:extLst>
          </p:cNvPr>
          <p:cNvSpPr txBox="1"/>
          <p:nvPr/>
        </p:nvSpPr>
        <p:spPr>
          <a:xfrm>
            <a:off x="2285850" y="4134966"/>
            <a:ext cx="4572000" cy="307777"/>
          </a:xfrm>
          <a:prstGeom prst="rect">
            <a:avLst/>
          </a:prstGeom>
          <a:noFill/>
        </p:spPr>
        <p:txBody>
          <a:bodyPr wrap="square">
            <a:spAutoFit/>
          </a:bodyPr>
          <a:lstStyle/>
          <a:p>
            <a:pPr algn="ctr"/>
            <a:r>
              <a:rPr lang="en-US" sz="1400" b="1" dirty="0">
                <a:effectLst/>
                <a:latin typeface="Times New Roman" panose="02020603050405020304" pitchFamily="18" charset="0"/>
                <a:ea typeface="SimSun" panose="02010600030101010101" pitchFamily="2" charset="-122"/>
              </a:rPr>
              <a:t>Fig. 9   </a:t>
            </a:r>
            <a:r>
              <a:rPr lang="en-US" b="1" dirty="0">
                <a:latin typeface="Times New Roman" panose="02020603050405020304" pitchFamily="18" charset="0"/>
                <a:ea typeface="SimSun" panose="02010600030101010101" pitchFamily="2" charset="-122"/>
              </a:rPr>
              <a:t>64</a:t>
            </a:r>
            <a:r>
              <a:rPr lang="en-US" sz="1400" b="1" dirty="0">
                <a:effectLst/>
                <a:latin typeface="Times New Roman" panose="02020603050405020304" pitchFamily="18" charset="0"/>
                <a:ea typeface="SimSun" panose="02010600030101010101" pitchFamily="2" charset="-122"/>
              </a:rPr>
              <a:t> neurons with 4 layers</a:t>
            </a:r>
            <a:endParaRPr lang="en-ZM" sz="1400" dirty="0">
              <a:effectLst/>
              <a:latin typeface="Times New Roman" panose="02020603050405020304" pitchFamily="18" charset="0"/>
              <a:ea typeface="SimSun" panose="02010600030101010101" pitchFamily="2" charset="-122"/>
            </a:endParaRPr>
          </a:p>
        </p:txBody>
      </p:sp>
      <p:pic>
        <p:nvPicPr>
          <p:cNvPr id="2050" name="Picture 2">
            <a:extLst>
              <a:ext uri="{FF2B5EF4-FFF2-40B4-BE49-F238E27FC236}">
                <a16:creationId xmlns:a16="http://schemas.microsoft.com/office/drawing/2014/main" id="{7B631150-D5CE-4E99-9EE0-BB98385F8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61" y="1324075"/>
            <a:ext cx="3803036" cy="253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BB3C495C-DF32-4B69-B23D-C26E19E412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850" y="1335983"/>
            <a:ext cx="3803036" cy="253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475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latin typeface="Times New Roman"/>
                <a:ea typeface="Times New Roman"/>
                <a:cs typeface="Times New Roman"/>
                <a:sym typeface="Times New Roman"/>
              </a:rPr>
              <a:t>Implementation Results (CNN )</a:t>
            </a:r>
            <a:endParaRPr sz="3200" b="1" dirty="0">
              <a:latin typeface="Times New Roman"/>
              <a:ea typeface="Times New Roman"/>
              <a:cs typeface="Times New Roman"/>
              <a:sym typeface="Times New Roman"/>
            </a:endParaRPr>
          </a:p>
        </p:txBody>
      </p:sp>
      <p:sp>
        <p:nvSpPr>
          <p:cNvPr id="196" name="Google Shape;196;p30"/>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26</a:t>
            </a:fld>
            <a:endParaRPr>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DDD860C5-1BCA-4BC6-9B2D-61046D0A131C}"/>
              </a:ext>
            </a:extLst>
          </p:cNvPr>
          <p:cNvSpPr txBox="1"/>
          <p:nvPr/>
        </p:nvSpPr>
        <p:spPr>
          <a:xfrm>
            <a:off x="2285850" y="4134966"/>
            <a:ext cx="4572000" cy="307777"/>
          </a:xfrm>
          <a:prstGeom prst="rect">
            <a:avLst/>
          </a:prstGeom>
          <a:noFill/>
        </p:spPr>
        <p:txBody>
          <a:bodyPr wrap="square">
            <a:spAutoFit/>
          </a:bodyPr>
          <a:lstStyle/>
          <a:p>
            <a:pPr algn="ctr"/>
            <a:r>
              <a:rPr lang="en-US" sz="1400" b="1" dirty="0">
                <a:effectLst/>
                <a:latin typeface="Times New Roman" panose="02020603050405020304" pitchFamily="18" charset="0"/>
                <a:ea typeface="SimSun" panose="02010600030101010101" pitchFamily="2" charset="-122"/>
              </a:rPr>
              <a:t>Fig. 10   128 neurons with 4 layers</a:t>
            </a:r>
            <a:endParaRPr lang="en-ZM" sz="1400" dirty="0">
              <a:effectLst/>
              <a:latin typeface="Times New Roman" panose="02020603050405020304" pitchFamily="18" charset="0"/>
              <a:ea typeface="SimSun" panose="02010600030101010101" pitchFamily="2" charset="-122"/>
            </a:endParaRPr>
          </a:p>
        </p:txBody>
      </p:sp>
      <p:pic>
        <p:nvPicPr>
          <p:cNvPr id="3074" name="Picture 2">
            <a:extLst>
              <a:ext uri="{FF2B5EF4-FFF2-40B4-BE49-F238E27FC236}">
                <a16:creationId xmlns:a16="http://schemas.microsoft.com/office/drawing/2014/main" id="{8282C184-60BD-4FFF-B7F6-6DF7CDDA2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35983"/>
            <a:ext cx="3756991" cy="255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C1780D65-34BD-47E0-8488-44AC3176E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850" y="1335983"/>
            <a:ext cx="3756991" cy="255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2439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b="1" dirty="0">
                <a:latin typeface="Times New Roman"/>
                <a:ea typeface="Times New Roman"/>
                <a:cs typeface="Times New Roman"/>
                <a:sym typeface="Times New Roman"/>
              </a:rPr>
              <a:t>Implementation Results (CNN )</a:t>
            </a:r>
            <a:endParaRPr sz="3200" b="1" dirty="0">
              <a:latin typeface="Times New Roman"/>
              <a:ea typeface="Times New Roman"/>
              <a:cs typeface="Times New Roman"/>
              <a:sym typeface="Times New Roman"/>
            </a:endParaRPr>
          </a:p>
        </p:txBody>
      </p:sp>
      <p:sp>
        <p:nvSpPr>
          <p:cNvPr id="196" name="Google Shape;196;p30"/>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27</a:t>
            </a:fld>
            <a:endParaRPr>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CDD6AA30-E060-4540-A1E9-8B35EFE1C1A8}"/>
              </a:ext>
            </a:extLst>
          </p:cNvPr>
          <p:cNvGraphicFramePr>
            <a:graphicFrameLocks noGrp="1"/>
          </p:cNvGraphicFramePr>
          <p:nvPr>
            <p:extLst>
              <p:ext uri="{D42A27DB-BD31-4B8C-83A1-F6EECF244321}">
                <p14:modId xmlns:p14="http://schemas.microsoft.com/office/powerpoint/2010/main" val="4016868289"/>
              </p:ext>
            </p:extLst>
          </p:nvPr>
        </p:nvGraphicFramePr>
        <p:xfrm>
          <a:off x="596347" y="1437210"/>
          <a:ext cx="7699513" cy="2269079"/>
        </p:xfrm>
        <a:graphic>
          <a:graphicData uri="http://schemas.openxmlformats.org/drawingml/2006/table">
            <a:tbl>
              <a:tblPr firstRow="1" firstCol="1" bandRow="1">
                <a:tableStyleId>{C3C545A4-AC9B-459F-8DA5-C9A9E6CB3702}</a:tableStyleId>
              </a:tblPr>
              <a:tblGrid>
                <a:gridCol w="1502218">
                  <a:extLst>
                    <a:ext uri="{9D8B030D-6E8A-4147-A177-3AD203B41FA5}">
                      <a16:colId xmlns:a16="http://schemas.microsoft.com/office/drawing/2014/main" val="2080401041"/>
                    </a:ext>
                  </a:extLst>
                </a:gridCol>
                <a:gridCol w="1500704">
                  <a:extLst>
                    <a:ext uri="{9D8B030D-6E8A-4147-A177-3AD203B41FA5}">
                      <a16:colId xmlns:a16="http://schemas.microsoft.com/office/drawing/2014/main" val="4226233519"/>
                    </a:ext>
                  </a:extLst>
                </a:gridCol>
                <a:gridCol w="1500704">
                  <a:extLst>
                    <a:ext uri="{9D8B030D-6E8A-4147-A177-3AD203B41FA5}">
                      <a16:colId xmlns:a16="http://schemas.microsoft.com/office/drawing/2014/main" val="1647974543"/>
                    </a:ext>
                  </a:extLst>
                </a:gridCol>
                <a:gridCol w="1695183">
                  <a:extLst>
                    <a:ext uri="{9D8B030D-6E8A-4147-A177-3AD203B41FA5}">
                      <a16:colId xmlns:a16="http://schemas.microsoft.com/office/drawing/2014/main" val="1877402299"/>
                    </a:ext>
                  </a:extLst>
                </a:gridCol>
                <a:gridCol w="1500704">
                  <a:extLst>
                    <a:ext uri="{9D8B030D-6E8A-4147-A177-3AD203B41FA5}">
                      <a16:colId xmlns:a16="http://schemas.microsoft.com/office/drawing/2014/main" val="3775650804"/>
                    </a:ext>
                  </a:extLst>
                </a:gridCol>
              </a:tblGrid>
              <a:tr h="566907">
                <a:tc>
                  <a:txBody>
                    <a:bodyPr/>
                    <a:lstStyle/>
                    <a:p>
                      <a:pPr algn="ctr"/>
                      <a:r>
                        <a:rPr lang="en-US" sz="1800" b="1" dirty="0">
                          <a:effectLst/>
                          <a:latin typeface="Times" panose="02020603050405020304" pitchFamily="18" charset="0"/>
                          <a:cs typeface="Times" panose="02020603050405020304" pitchFamily="18" charset="0"/>
                        </a:rPr>
                        <a:t>Layers &amp; Neurons</a:t>
                      </a:r>
                      <a:endParaRPr lang="en-ZM" sz="1800" b="1"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b="1" dirty="0">
                          <a:effectLst/>
                          <a:latin typeface="Times" panose="02020603050405020304" pitchFamily="18" charset="0"/>
                          <a:cs typeface="Times" panose="02020603050405020304" pitchFamily="18" charset="0"/>
                        </a:rPr>
                        <a:t>Training loss</a:t>
                      </a:r>
                      <a:endParaRPr lang="en-ZM" sz="1800" b="1"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b="1" dirty="0">
                          <a:effectLst/>
                          <a:latin typeface="Times" panose="02020603050405020304" pitchFamily="18" charset="0"/>
                          <a:cs typeface="Times" panose="02020603050405020304" pitchFamily="18" charset="0"/>
                        </a:rPr>
                        <a:t>Training accuracy</a:t>
                      </a:r>
                      <a:endParaRPr lang="en-ZM" sz="1800" b="1"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b="1" dirty="0">
                          <a:effectLst/>
                          <a:latin typeface="Times" panose="02020603050405020304" pitchFamily="18" charset="0"/>
                          <a:cs typeface="Times" panose="02020603050405020304" pitchFamily="18" charset="0"/>
                        </a:rPr>
                        <a:t>Val loss</a:t>
                      </a:r>
                      <a:endParaRPr lang="en-ZM" sz="1800" b="1"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r>
                        <a:rPr lang="en-US" sz="1800" b="1" dirty="0">
                          <a:effectLst/>
                          <a:latin typeface="Times" panose="02020603050405020304" pitchFamily="18" charset="0"/>
                          <a:cs typeface="Times" panose="02020603050405020304" pitchFamily="18" charset="0"/>
                        </a:rPr>
                        <a:t>Val accuracy</a:t>
                      </a:r>
                      <a:endParaRPr lang="en-ZM" sz="1800" b="1" dirty="0">
                        <a:latin typeface="Times" panose="02020603050405020304" pitchFamily="18" charset="0"/>
                        <a:cs typeface="Times" panose="02020603050405020304" pitchFamily="18" charset="0"/>
                      </a:endParaRPr>
                    </a:p>
                  </a:txBody>
                  <a:tcPr marL="68580" marR="68580" marT="0" marB="0"/>
                </a:tc>
                <a:extLst>
                  <a:ext uri="{0D108BD9-81ED-4DB2-BD59-A6C34878D82A}">
                    <a16:rowId xmlns:a16="http://schemas.microsoft.com/office/drawing/2014/main" val="2395209617"/>
                  </a:ext>
                </a:extLst>
              </a:tr>
              <a:tr h="425543">
                <a:tc>
                  <a:txBody>
                    <a:bodyPr/>
                    <a:lstStyle/>
                    <a:p>
                      <a:pPr algn="ctr"/>
                      <a:r>
                        <a:rPr lang="en-US" sz="1800">
                          <a:effectLst/>
                          <a:latin typeface="Times" panose="02020603050405020304" pitchFamily="18" charset="0"/>
                          <a:cs typeface="Times" panose="02020603050405020304" pitchFamily="18" charset="0"/>
                        </a:rPr>
                        <a:t>4 &amp; 16</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a:effectLst/>
                          <a:latin typeface="Times" panose="02020603050405020304" pitchFamily="18" charset="0"/>
                          <a:cs typeface="Times" panose="02020603050405020304" pitchFamily="18" charset="0"/>
                        </a:rPr>
                        <a:t>19.04%</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a:effectLst/>
                          <a:latin typeface="Times" panose="02020603050405020304" pitchFamily="18" charset="0"/>
                          <a:cs typeface="Times" panose="02020603050405020304" pitchFamily="18" charset="0"/>
                        </a:rPr>
                        <a:t>93%</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a:effectLst/>
                          <a:latin typeface="Times" panose="02020603050405020304" pitchFamily="18" charset="0"/>
                          <a:cs typeface="Times" panose="02020603050405020304" pitchFamily="18" charset="0"/>
                        </a:rPr>
                        <a:t>60.69%</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a:effectLst/>
                          <a:latin typeface="Times" panose="02020603050405020304" pitchFamily="18" charset="0"/>
                          <a:cs typeface="Times" panose="02020603050405020304" pitchFamily="18" charset="0"/>
                        </a:rPr>
                        <a:t>81.88%</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extLst>
                  <a:ext uri="{0D108BD9-81ED-4DB2-BD59-A6C34878D82A}">
                    <a16:rowId xmlns:a16="http://schemas.microsoft.com/office/drawing/2014/main" val="3661025906"/>
                  </a:ext>
                </a:extLst>
              </a:tr>
              <a:tr h="425543">
                <a:tc>
                  <a:txBody>
                    <a:bodyPr/>
                    <a:lstStyle/>
                    <a:p>
                      <a:pPr algn="ctr"/>
                      <a:r>
                        <a:rPr lang="en-US" sz="1800">
                          <a:effectLst/>
                          <a:latin typeface="Times" panose="02020603050405020304" pitchFamily="18" charset="0"/>
                          <a:cs typeface="Times" panose="02020603050405020304" pitchFamily="18" charset="0"/>
                        </a:rPr>
                        <a:t> 4 &amp; 32</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a:effectLst/>
                          <a:latin typeface="Times" panose="02020603050405020304" pitchFamily="18" charset="0"/>
                          <a:cs typeface="Times" panose="02020603050405020304" pitchFamily="18" charset="0"/>
                        </a:rPr>
                        <a:t>23.46%</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a:effectLst/>
                          <a:latin typeface="Times" panose="02020603050405020304" pitchFamily="18" charset="0"/>
                          <a:cs typeface="Times" panose="02020603050405020304" pitchFamily="18" charset="0"/>
                        </a:rPr>
                        <a:t>94%</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a:effectLst/>
                          <a:latin typeface="Times" panose="02020603050405020304" pitchFamily="18" charset="0"/>
                          <a:cs typeface="Times" panose="02020603050405020304" pitchFamily="18" charset="0"/>
                        </a:rPr>
                        <a:t>49.67%</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a:effectLst/>
                          <a:latin typeface="Times" panose="02020603050405020304" pitchFamily="18" charset="0"/>
                          <a:cs typeface="Times" panose="02020603050405020304" pitchFamily="18" charset="0"/>
                        </a:rPr>
                        <a:t>83.85%</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extLst>
                  <a:ext uri="{0D108BD9-81ED-4DB2-BD59-A6C34878D82A}">
                    <a16:rowId xmlns:a16="http://schemas.microsoft.com/office/drawing/2014/main" val="1688780626"/>
                  </a:ext>
                </a:extLst>
              </a:tr>
              <a:tr h="425543">
                <a:tc>
                  <a:txBody>
                    <a:bodyPr/>
                    <a:lstStyle/>
                    <a:p>
                      <a:pPr algn="ctr"/>
                      <a:r>
                        <a:rPr lang="en-US" sz="1800" dirty="0">
                          <a:effectLst/>
                          <a:latin typeface="Times" panose="02020603050405020304" pitchFamily="18" charset="0"/>
                          <a:cs typeface="Times" panose="02020603050405020304" pitchFamily="18" charset="0"/>
                        </a:rPr>
                        <a:t>4 &amp; 64</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9.62%</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97.66%</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40.93%</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85.94%</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extLst>
                  <a:ext uri="{0D108BD9-81ED-4DB2-BD59-A6C34878D82A}">
                    <a16:rowId xmlns:a16="http://schemas.microsoft.com/office/drawing/2014/main" val="1353755373"/>
                  </a:ext>
                </a:extLst>
              </a:tr>
              <a:tr h="425543">
                <a:tc>
                  <a:txBody>
                    <a:bodyPr/>
                    <a:lstStyle/>
                    <a:p>
                      <a:pPr algn="ctr"/>
                      <a:r>
                        <a:rPr lang="en-US" sz="1800">
                          <a:effectLst/>
                          <a:latin typeface="Times" panose="02020603050405020304" pitchFamily="18" charset="0"/>
                          <a:cs typeface="Times" panose="02020603050405020304" pitchFamily="18" charset="0"/>
                        </a:rPr>
                        <a:t>4 &amp; 128</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a:effectLst/>
                          <a:latin typeface="Times" panose="02020603050405020304" pitchFamily="18" charset="0"/>
                          <a:cs typeface="Times" panose="02020603050405020304" pitchFamily="18" charset="0"/>
                        </a:rPr>
                        <a:t>9.62%</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a:effectLst/>
                          <a:latin typeface="Times" panose="02020603050405020304" pitchFamily="18" charset="0"/>
                          <a:cs typeface="Times" panose="02020603050405020304" pitchFamily="18" charset="0"/>
                        </a:rPr>
                        <a:t>97%</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a:effectLst/>
                          <a:latin typeface="Times" panose="02020603050405020304" pitchFamily="18" charset="0"/>
                          <a:cs typeface="Times" panose="02020603050405020304" pitchFamily="18" charset="0"/>
                        </a:rPr>
                        <a:t>41.93%</a:t>
                      </a:r>
                      <a:endParaRPr lang="en-ZM" sz="180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tc>
                  <a:txBody>
                    <a:bodyPr/>
                    <a:lstStyle/>
                    <a:p>
                      <a:pPr algn="ctr"/>
                      <a:r>
                        <a:rPr lang="en-US" sz="1800" dirty="0">
                          <a:effectLst/>
                          <a:latin typeface="Times" panose="02020603050405020304" pitchFamily="18" charset="0"/>
                          <a:cs typeface="Times" panose="02020603050405020304" pitchFamily="18" charset="0"/>
                        </a:rPr>
                        <a:t>85.94%</a:t>
                      </a:r>
                      <a:endParaRPr lang="en-ZM" sz="1800" dirty="0">
                        <a:effectLst/>
                        <a:latin typeface="Times" panose="02020603050405020304" pitchFamily="18" charset="0"/>
                        <a:ea typeface="SimSun" panose="02010600030101010101" pitchFamily="2" charset="-122"/>
                        <a:cs typeface="Times" panose="02020603050405020304" pitchFamily="18" charset="0"/>
                      </a:endParaRPr>
                    </a:p>
                  </a:txBody>
                  <a:tcPr marL="68580" marR="68580" marT="0" marB="0"/>
                </a:tc>
                <a:extLst>
                  <a:ext uri="{0D108BD9-81ED-4DB2-BD59-A6C34878D82A}">
                    <a16:rowId xmlns:a16="http://schemas.microsoft.com/office/drawing/2014/main" val="2597007683"/>
                  </a:ext>
                </a:extLst>
              </a:tr>
            </a:tbl>
          </a:graphicData>
        </a:graphic>
      </p:graphicFrame>
      <p:sp>
        <p:nvSpPr>
          <p:cNvPr id="8" name="Google Shape;168;p27">
            <a:extLst>
              <a:ext uri="{FF2B5EF4-FFF2-40B4-BE49-F238E27FC236}">
                <a16:creationId xmlns:a16="http://schemas.microsoft.com/office/drawing/2014/main" id="{DBB2C1D2-644D-4F58-AB45-EF711C583208}"/>
              </a:ext>
            </a:extLst>
          </p:cNvPr>
          <p:cNvSpPr txBox="1"/>
          <p:nvPr/>
        </p:nvSpPr>
        <p:spPr>
          <a:xfrm>
            <a:off x="2181893" y="4080389"/>
            <a:ext cx="4779914"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chemeClr val="dk1"/>
                </a:solidFill>
                <a:latin typeface="Times New Roman"/>
                <a:ea typeface="Times New Roman"/>
                <a:cs typeface="Times New Roman"/>
                <a:sym typeface="Times New Roman"/>
              </a:rPr>
              <a:t>Table 4. CNN Comparison Summary Table</a:t>
            </a:r>
            <a:endParaRPr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31815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206010"/>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200" b="1" dirty="0">
                <a:latin typeface="Times New Roman"/>
                <a:ea typeface="Times New Roman"/>
                <a:cs typeface="Times New Roman"/>
                <a:sym typeface="Times New Roman"/>
              </a:rPr>
              <a:t>Conclusion </a:t>
            </a:r>
            <a:endParaRPr sz="3200" b="1" dirty="0">
              <a:latin typeface="Times New Roman"/>
              <a:ea typeface="Times New Roman"/>
              <a:cs typeface="Times New Roman"/>
              <a:sym typeface="Times New Roman"/>
            </a:endParaRPr>
          </a:p>
        </p:txBody>
      </p:sp>
      <p:sp>
        <p:nvSpPr>
          <p:cNvPr id="196" name="Google Shape;196;p30"/>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28</a:t>
            </a:fld>
            <a:endParaRPr>
              <a:latin typeface="Times New Roman"/>
              <a:ea typeface="Times New Roman"/>
              <a:cs typeface="Times New Roman"/>
              <a:sym typeface="Times New Roman"/>
            </a:endParaRPr>
          </a:p>
        </p:txBody>
      </p:sp>
      <p:sp>
        <p:nvSpPr>
          <p:cNvPr id="197" name="Google Shape;197;p30"/>
          <p:cNvSpPr txBox="1"/>
          <p:nvPr/>
        </p:nvSpPr>
        <p:spPr>
          <a:xfrm>
            <a:off x="697550" y="1191325"/>
            <a:ext cx="7872000" cy="1015632"/>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The Results while performing the analysis shows that CNN works better than </a:t>
            </a:r>
            <a:r>
              <a:rPr lang="en-US" sz="1800" dirty="0" err="1">
                <a:latin typeface="Times New Roman"/>
                <a:ea typeface="Times New Roman"/>
                <a:cs typeface="Times New Roman"/>
                <a:sym typeface="Times New Roman"/>
              </a:rPr>
              <a:t>ResNet</a:t>
            </a:r>
            <a:r>
              <a:rPr lang="en-US" sz="1800" dirty="0">
                <a:latin typeface="Times New Roman"/>
                <a:ea typeface="Times New Roman"/>
                <a:cs typeface="Times New Roman"/>
                <a:sym typeface="Times New Roman"/>
              </a:rPr>
              <a:t> as the CNN model gives the highest accuracy of 97.66% when 4 layers with 64 Neurons were implemented. </a:t>
            </a:r>
            <a:endParaRPr lang="en" sz="1800" dirty="0">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A0F242C9-1090-49B8-B7D5-3BEFF119C757}"/>
              </a:ext>
            </a:extLst>
          </p:cNvPr>
          <p:cNvSpPr txBox="1"/>
          <p:nvPr/>
        </p:nvSpPr>
        <p:spPr>
          <a:xfrm>
            <a:off x="697570" y="2554176"/>
            <a:ext cx="7871959" cy="646331"/>
          </a:xfrm>
          <a:prstGeom prst="rect">
            <a:avLst/>
          </a:prstGeom>
          <a:noFill/>
        </p:spPr>
        <p:txBody>
          <a:bodyPr wrap="square">
            <a:spAutoFit/>
          </a:bodyPr>
          <a:lstStyle/>
          <a:p>
            <a:pPr marL="457200" lvl="0" indent="-342900" algn="l"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While in case of Resnet the base version of </a:t>
            </a:r>
            <a:r>
              <a:rPr lang="en-US" sz="1800" dirty="0" err="1">
                <a:latin typeface="Times New Roman"/>
                <a:ea typeface="Times New Roman"/>
                <a:cs typeface="Times New Roman"/>
                <a:sym typeface="Times New Roman"/>
              </a:rPr>
              <a:t>ResNet</a:t>
            </a:r>
            <a:r>
              <a:rPr lang="en-US" sz="1800" dirty="0">
                <a:latin typeface="Times New Roman"/>
                <a:ea typeface="Times New Roman"/>
                <a:cs typeface="Times New Roman"/>
                <a:sym typeface="Times New Roman"/>
              </a:rPr>
              <a:t> with 20 layers performs best with accuracy of 96.31%</a:t>
            </a:r>
            <a:endParaRPr lang="en"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564376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title"/>
          </p:nvPr>
        </p:nvSpPr>
        <p:spPr>
          <a:xfrm>
            <a:off x="457200" y="66923"/>
            <a:ext cx="8229300" cy="85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sz="3200" b="1">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900" b="1">
                <a:latin typeface="Times New Roman"/>
                <a:ea typeface="Times New Roman"/>
                <a:cs typeface="Times New Roman"/>
                <a:sym typeface="Times New Roman"/>
              </a:rPr>
              <a:t>Project planning and work schedule (Gantt-Chart)</a:t>
            </a:r>
            <a:endParaRPr sz="29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24" name="Google Shape;224;p33"/>
          <p:cNvSpPr txBox="1"/>
          <p:nvPr/>
        </p:nvSpPr>
        <p:spPr>
          <a:xfrm>
            <a:off x="3072000" y="4749844"/>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Fig 4</a:t>
            </a:r>
            <a:r>
              <a:rPr lang="en">
                <a:solidFill>
                  <a:schemeClr val="dk1"/>
                </a:solidFill>
                <a:latin typeface="Times New Roman"/>
                <a:ea typeface="Times New Roman"/>
                <a:cs typeface="Times New Roman"/>
                <a:sym typeface="Times New Roman"/>
              </a:rPr>
              <a:t>.Gantt-Chart</a:t>
            </a:r>
            <a:endParaRPr>
              <a:solidFill>
                <a:schemeClr val="dk1"/>
              </a:solidFill>
              <a:latin typeface="Times New Roman"/>
              <a:ea typeface="Times New Roman"/>
              <a:cs typeface="Times New Roman"/>
              <a:sym typeface="Times New Roman"/>
            </a:endParaRPr>
          </a:p>
        </p:txBody>
      </p:sp>
      <p:sp>
        <p:nvSpPr>
          <p:cNvPr id="225" name="Google Shape;225;p33"/>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29</a:t>
            </a:fld>
            <a:endParaRPr>
              <a:latin typeface="Times New Roman"/>
              <a:ea typeface="Times New Roman"/>
              <a:cs typeface="Times New Roman"/>
              <a:sym typeface="Times New Roman"/>
            </a:endParaRPr>
          </a:p>
        </p:txBody>
      </p:sp>
      <p:pic>
        <p:nvPicPr>
          <p:cNvPr id="226" name="Google Shape;226;p33"/>
          <p:cNvPicPr preferRelativeResize="0"/>
          <p:nvPr/>
        </p:nvPicPr>
        <p:blipFill>
          <a:blip r:embed="rId3">
            <a:alphaModFix/>
          </a:blip>
          <a:stretch>
            <a:fillRect/>
          </a:stretch>
        </p:blipFill>
        <p:spPr>
          <a:xfrm>
            <a:off x="588213" y="655150"/>
            <a:ext cx="7967578" cy="418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57200" y="154507"/>
            <a:ext cx="8229300" cy="642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3600" b="1" dirty="0">
                <a:latin typeface="Times New Roman"/>
                <a:ea typeface="Times New Roman"/>
                <a:cs typeface="Times New Roman"/>
                <a:sym typeface="Times New Roman"/>
              </a:rPr>
              <a:t>Proof of outcome of 7</a:t>
            </a:r>
            <a:r>
              <a:rPr lang="en" sz="3600" b="1" baseline="30000" dirty="0">
                <a:latin typeface="Times New Roman"/>
                <a:ea typeface="Times New Roman"/>
                <a:cs typeface="Times New Roman"/>
                <a:sym typeface="Times New Roman"/>
              </a:rPr>
              <a:t>th</a:t>
            </a:r>
            <a:r>
              <a:rPr lang="en" sz="3600" b="1" dirty="0">
                <a:latin typeface="Times New Roman"/>
                <a:ea typeface="Times New Roman"/>
                <a:cs typeface="Times New Roman"/>
                <a:sym typeface="Times New Roman"/>
              </a:rPr>
              <a:t> Semester</a:t>
            </a:r>
            <a:endParaRPr sz="3600" b="1" dirty="0">
              <a:latin typeface="Times New Roman"/>
              <a:ea typeface="Times New Roman"/>
              <a:cs typeface="Times New Roman"/>
              <a:sym typeface="Times New Roman"/>
            </a:endParaRPr>
          </a:p>
        </p:txBody>
      </p:sp>
      <p:sp>
        <p:nvSpPr>
          <p:cNvPr id="103" name="Google Shape;103;p19"/>
          <p:cNvSpPr txBox="1">
            <a:spLocks noGrp="1"/>
          </p:cNvSpPr>
          <p:nvPr>
            <p:ph type="sldNum" idx="12"/>
          </p:nvPr>
        </p:nvSpPr>
        <p:spPr>
          <a:xfrm>
            <a:off x="8595309" y="4848288"/>
            <a:ext cx="548700" cy="295200"/>
          </a:xfrm>
          <a:prstGeom prst="rect">
            <a:avLst/>
          </a:prstGeom>
        </p:spPr>
        <p:txBody>
          <a:bodyPr spcFirstLastPara="1" wrap="square" lIns="91425" tIns="91425" rIns="91425" bIns="91425" anchor="t" anchorCtr="0">
            <a:normAutofit fontScale="85000" lnSpcReduction="20000"/>
          </a:bodyPr>
          <a:lstStyle/>
          <a:p>
            <a:pPr marL="0" lvl="0" indent="0" algn="r" rtl="0">
              <a:spcBef>
                <a:spcPts val="0"/>
              </a:spcBef>
              <a:spcAft>
                <a:spcPts val="0"/>
              </a:spcAft>
              <a:buNone/>
            </a:pPr>
            <a:fld id="{00000000-1234-1234-1234-123412341234}" type="slidenum">
              <a:rPr lang="en"/>
              <a:t>3</a:t>
            </a:fld>
            <a:endParaRPr/>
          </a:p>
        </p:txBody>
      </p:sp>
      <p:pic>
        <p:nvPicPr>
          <p:cNvPr id="6" name="Picture 5">
            <a:extLst>
              <a:ext uri="{FF2B5EF4-FFF2-40B4-BE49-F238E27FC236}">
                <a16:creationId xmlns:a16="http://schemas.microsoft.com/office/drawing/2014/main" id="{69EE0C2B-8550-428D-BAAA-8AEB99E20108}"/>
              </a:ext>
            </a:extLst>
          </p:cNvPr>
          <p:cNvPicPr/>
          <p:nvPr/>
        </p:nvPicPr>
        <p:blipFill rotWithShape="1">
          <a:blip r:embed="rId3"/>
          <a:srcRect l="1761"/>
          <a:stretch/>
        </p:blipFill>
        <p:spPr>
          <a:xfrm>
            <a:off x="722011" y="1036863"/>
            <a:ext cx="7805132" cy="323033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1128750" y="394200"/>
            <a:ext cx="6886500" cy="14121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233" name="Google Shape;233;p34"/>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ctr" anchorCtr="0">
            <a:normAutofit fontScale="85000" lnSpcReduction="20000"/>
          </a:bodyPr>
          <a:lstStyle/>
          <a:p>
            <a:pPr marL="0" lvl="0" indent="0" algn="r" rtl="0">
              <a:spcBef>
                <a:spcPts val="0"/>
              </a:spcBef>
              <a:spcAft>
                <a:spcPts val="0"/>
              </a:spcAft>
              <a:buNone/>
            </a:pPr>
            <a:fld id="{00000000-1234-1234-1234-123412341234}" type="slidenum">
              <a:rPr lang="en"/>
              <a:t>30</a:t>
            </a:fld>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291725" y="173038"/>
            <a:ext cx="8520600" cy="429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3200" b="1">
                <a:latin typeface="Times New Roman"/>
                <a:ea typeface="Times New Roman"/>
                <a:cs typeface="Times New Roman"/>
                <a:sym typeface="Times New Roman"/>
              </a:rPr>
              <a:t>Contents of the Presentation:</a:t>
            </a:r>
            <a:endParaRPr sz="3200" b="1">
              <a:latin typeface="Times New Roman"/>
              <a:ea typeface="Times New Roman"/>
              <a:cs typeface="Times New Roman"/>
              <a:sym typeface="Times New Roman"/>
            </a:endParaRPr>
          </a:p>
        </p:txBody>
      </p:sp>
      <p:sp>
        <p:nvSpPr>
          <p:cNvPr id="109" name="Google Shape;109;p20"/>
          <p:cNvSpPr txBox="1"/>
          <p:nvPr/>
        </p:nvSpPr>
        <p:spPr>
          <a:xfrm>
            <a:off x="677825" y="1236038"/>
            <a:ext cx="774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10" name="Google Shape;110;p20"/>
          <p:cNvGraphicFramePr/>
          <p:nvPr>
            <p:extLst>
              <p:ext uri="{D42A27DB-BD31-4B8C-83A1-F6EECF244321}">
                <p14:modId xmlns:p14="http://schemas.microsoft.com/office/powerpoint/2010/main" val="4138022089"/>
              </p:ext>
            </p:extLst>
          </p:nvPr>
        </p:nvGraphicFramePr>
        <p:xfrm>
          <a:off x="419775" y="764758"/>
          <a:ext cx="8264475" cy="3855610"/>
        </p:xfrm>
        <a:graphic>
          <a:graphicData uri="http://schemas.openxmlformats.org/drawingml/2006/table">
            <a:tbl>
              <a:tblPr>
                <a:noFill/>
                <a:tableStyleId>{C3C545A4-AC9B-459F-8DA5-C9A9E6CB3702}</a:tableStyleId>
              </a:tblPr>
              <a:tblGrid>
                <a:gridCol w="708750">
                  <a:extLst>
                    <a:ext uri="{9D8B030D-6E8A-4147-A177-3AD203B41FA5}">
                      <a16:colId xmlns:a16="http://schemas.microsoft.com/office/drawing/2014/main" val="20000"/>
                    </a:ext>
                  </a:extLst>
                </a:gridCol>
                <a:gridCol w="7555725">
                  <a:extLst>
                    <a:ext uri="{9D8B030D-6E8A-4147-A177-3AD203B41FA5}">
                      <a16:colId xmlns:a16="http://schemas.microsoft.com/office/drawing/2014/main" val="20001"/>
                    </a:ext>
                  </a:extLst>
                </a:gridCol>
              </a:tblGrid>
              <a:tr h="292775">
                <a:tc>
                  <a:txBody>
                    <a:bodyPr/>
                    <a:lstStyle/>
                    <a:p>
                      <a:pPr marL="0" lvl="0" indent="0" algn="l" rtl="0">
                        <a:spcBef>
                          <a:spcPts val="0"/>
                        </a:spcBef>
                        <a:spcAft>
                          <a:spcPts val="0"/>
                        </a:spcAft>
                        <a:buNone/>
                      </a:pPr>
                      <a:r>
                        <a:rPr lang="en" sz="1400" b="1">
                          <a:latin typeface="Times New Roman"/>
                          <a:ea typeface="Times New Roman"/>
                          <a:cs typeface="Times New Roman"/>
                          <a:sym typeface="Times New Roman"/>
                        </a:rPr>
                        <a:t>S.no.</a:t>
                      </a:r>
                      <a:endParaRPr sz="1400" b="1">
                        <a:latin typeface="Times New Roman"/>
                        <a:ea typeface="Times New Roman"/>
                        <a:cs typeface="Times New Roman"/>
                        <a:sym typeface="Times New Roman"/>
                      </a:endParaRPr>
                    </a:p>
                  </a:txBody>
                  <a:tcPr marL="91425" marR="91425" marT="68575" marB="6857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400" b="1">
                          <a:latin typeface="Times New Roman"/>
                          <a:ea typeface="Times New Roman"/>
                          <a:cs typeface="Times New Roman"/>
                          <a:sym typeface="Times New Roman"/>
                        </a:rPr>
                        <a:t>Title</a:t>
                      </a:r>
                      <a:endParaRPr sz="1400" b="1">
                        <a:latin typeface="Times New Roman"/>
                        <a:ea typeface="Times New Roman"/>
                        <a:cs typeface="Times New Roman"/>
                        <a:sym typeface="Times New Roman"/>
                      </a:endParaRPr>
                    </a:p>
                  </a:txBody>
                  <a:tcPr marL="0" marR="9142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39650">
                <a:tc>
                  <a:txBody>
                    <a:bodyPr/>
                    <a:lstStyle/>
                    <a:p>
                      <a:pPr marL="0" lvl="0" indent="0" algn="ctr" rtl="0">
                        <a:spcBef>
                          <a:spcPts val="0"/>
                        </a:spcBef>
                        <a:spcAft>
                          <a:spcPts val="0"/>
                        </a:spcAft>
                        <a:buClr>
                          <a:schemeClr val="dk1"/>
                        </a:buClr>
                        <a:buSzPts val="800"/>
                        <a:buFont typeface="Arial"/>
                        <a:buNone/>
                      </a:pPr>
                      <a:r>
                        <a:rPr lang="en" sz="1400" b="1">
                          <a:solidFill>
                            <a:schemeClr val="dk1"/>
                          </a:solidFill>
                          <a:latin typeface="Times New Roman"/>
                          <a:ea typeface="Times New Roman"/>
                          <a:cs typeface="Times New Roman"/>
                          <a:sym typeface="Times New Roman"/>
                        </a:rPr>
                        <a:t>1.</a:t>
                      </a:r>
                      <a:endParaRPr sz="1400" b="1"/>
                    </a:p>
                  </a:txBody>
                  <a:tcPr marL="91425" marR="91425" marT="68575" marB="6857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sz="1400">
                          <a:solidFill>
                            <a:schemeClr val="dk1"/>
                          </a:solidFill>
                          <a:latin typeface="Times New Roman"/>
                          <a:ea typeface="Times New Roman"/>
                          <a:cs typeface="Times New Roman"/>
                          <a:sym typeface="Times New Roman"/>
                        </a:rPr>
                        <a:t>Workload Distribution and Project Planning</a:t>
                      </a:r>
                      <a:endParaRPr sz="1400"/>
                    </a:p>
                  </a:txBody>
                  <a:tcPr marL="91425" marR="9142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39650">
                <a:tc>
                  <a:txBody>
                    <a:bodyPr/>
                    <a:lstStyle/>
                    <a:p>
                      <a:pPr marL="0" lvl="0" indent="0" algn="ctr" rtl="0">
                        <a:spcBef>
                          <a:spcPts val="0"/>
                        </a:spcBef>
                        <a:spcAft>
                          <a:spcPts val="0"/>
                        </a:spcAft>
                        <a:buNone/>
                      </a:pPr>
                      <a:r>
                        <a:rPr lang="en" sz="1400" b="1"/>
                        <a:t>2.</a:t>
                      </a:r>
                      <a:endParaRPr sz="1400" b="1"/>
                    </a:p>
                  </a:txBody>
                  <a:tcPr marL="91425" marR="91425" marT="68575" marB="6857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sz="1400">
                          <a:solidFill>
                            <a:schemeClr val="dk1"/>
                          </a:solidFill>
                          <a:latin typeface="Times New Roman"/>
                          <a:ea typeface="Times New Roman"/>
                          <a:cs typeface="Times New Roman"/>
                          <a:sym typeface="Times New Roman"/>
                        </a:rPr>
                        <a:t>Introduction to the project</a:t>
                      </a:r>
                      <a:endParaRPr sz="1400"/>
                    </a:p>
                  </a:txBody>
                  <a:tcPr marL="91425" marR="9142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39650">
                <a:tc>
                  <a:txBody>
                    <a:bodyPr/>
                    <a:lstStyle/>
                    <a:p>
                      <a:pPr marL="0" lvl="0" indent="0" algn="ctr" rtl="0">
                        <a:spcBef>
                          <a:spcPts val="0"/>
                        </a:spcBef>
                        <a:spcAft>
                          <a:spcPts val="0"/>
                        </a:spcAft>
                        <a:buNone/>
                      </a:pPr>
                      <a:r>
                        <a:rPr lang="en" sz="1400" b="1"/>
                        <a:t>3.</a:t>
                      </a:r>
                      <a:endParaRPr sz="1400" b="1"/>
                    </a:p>
                  </a:txBody>
                  <a:tcPr marL="91425" marR="91425" marT="68575" marB="68575"/>
                </a:tc>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Objectives </a:t>
                      </a:r>
                      <a:endParaRPr sz="1400"/>
                    </a:p>
                  </a:txBody>
                  <a:tcPr marL="91425" marR="91425" marT="68575" marB="6857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39650">
                <a:tc>
                  <a:txBody>
                    <a:bodyPr/>
                    <a:lstStyle/>
                    <a:p>
                      <a:pPr marL="0" lvl="0" indent="0" algn="ctr" rtl="0">
                        <a:spcBef>
                          <a:spcPts val="0"/>
                        </a:spcBef>
                        <a:spcAft>
                          <a:spcPts val="0"/>
                        </a:spcAft>
                        <a:buNone/>
                      </a:pPr>
                      <a:r>
                        <a:rPr lang="en" b="1"/>
                        <a:t>4.</a:t>
                      </a:r>
                      <a:endParaRPr sz="1400" b="1"/>
                    </a:p>
                  </a:txBody>
                  <a:tcPr marL="91425" marR="91425" marT="68575" marB="6857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Application for the project</a:t>
                      </a:r>
                      <a:endParaRPr sz="1400">
                        <a:solidFill>
                          <a:schemeClr val="dk1"/>
                        </a:solidFill>
                        <a:latin typeface="Times New Roman"/>
                        <a:ea typeface="Times New Roman"/>
                        <a:cs typeface="Times New Roman"/>
                        <a:sym typeface="Times New Roman"/>
                      </a:endParaRPr>
                    </a:p>
                  </a:txBody>
                  <a:tcPr marL="91425" marR="91425" marT="68575" marB="6857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39650">
                <a:tc>
                  <a:txBody>
                    <a:bodyPr/>
                    <a:lstStyle/>
                    <a:p>
                      <a:pPr marL="0" lvl="0" indent="0" algn="ctr" rtl="0">
                        <a:spcBef>
                          <a:spcPts val="0"/>
                        </a:spcBef>
                        <a:spcAft>
                          <a:spcPts val="0"/>
                        </a:spcAft>
                        <a:buNone/>
                      </a:pPr>
                      <a:r>
                        <a:rPr lang="en" b="1"/>
                        <a:t>5.</a:t>
                      </a:r>
                      <a:endParaRPr sz="1400" b="1"/>
                    </a:p>
                  </a:txBody>
                  <a:tcPr marL="91425" marR="91425" marT="68575" marB="6857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sz="1400">
                        <a:solidFill>
                          <a:schemeClr val="dk1"/>
                        </a:solidFill>
                        <a:latin typeface="Times New Roman"/>
                        <a:ea typeface="Times New Roman"/>
                        <a:cs typeface="Times New Roman"/>
                        <a:sym typeface="Times New Roman"/>
                      </a:endParaRPr>
                    </a:p>
                  </a:txBody>
                  <a:tcPr marL="91425" marR="91425" marT="68575" marB="6857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39650">
                <a:tc>
                  <a:txBody>
                    <a:bodyPr/>
                    <a:lstStyle/>
                    <a:p>
                      <a:pPr marL="0" lvl="0" indent="0" algn="ctr" rtl="0">
                        <a:spcBef>
                          <a:spcPts val="0"/>
                        </a:spcBef>
                        <a:spcAft>
                          <a:spcPts val="0"/>
                        </a:spcAft>
                        <a:buNone/>
                      </a:pPr>
                      <a:r>
                        <a:rPr lang="en" b="1"/>
                        <a:t>6.</a:t>
                      </a:r>
                      <a:endParaRPr b="1"/>
                    </a:p>
                  </a:txBody>
                  <a:tcPr marL="91425" marR="91425" marT="68575" marB="68575"/>
                </a:tc>
                <a:tc>
                  <a:txBody>
                    <a:bodyPr/>
                    <a:lstStyle/>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Dataset</a:t>
                      </a:r>
                      <a:endParaRPr dirty="0">
                        <a:solidFill>
                          <a:schemeClr val="dk1"/>
                        </a:solidFill>
                        <a:latin typeface="Times New Roman"/>
                        <a:ea typeface="Times New Roman"/>
                        <a:cs typeface="Times New Roman"/>
                        <a:sym typeface="Times New Roman"/>
                      </a:endParaRPr>
                    </a:p>
                  </a:txBody>
                  <a:tcPr marL="91425" marR="91425" marT="68575" marB="6857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39650">
                <a:tc>
                  <a:txBody>
                    <a:bodyPr/>
                    <a:lstStyle/>
                    <a:p>
                      <a:pPr marL="0" lvl="0" indent="0" algn="ctr" rtl="0">
                        <a:spcBef>
                          <a:spcPts val="0"/>
                        </a:spcBef>
                        <a:spcAft>
                          <a:spcPts val="0"/>
                        </a:spcAft>
                        <a:buNone/>
                      </a:pPr>
                      <a:r>
                        <a:rPr lang="en-US" b="1" dirty="0"/>
                        <a:t>7.</a:t>
                      </a:r>
                      <a:endParaRPr b="1" dirty="0"/>
                    </a:p>
                  </a:txBody>
                  <a:tcPr marL="91425" marR="91425" marT="68575" marB="68575"/>
                </a:tc>
                <a:tc>
                  <a:txBody>
                    <a:bodyPr/>
                    <a:lstStyle/>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Implementation Details</a:t>
                      </a:r>
                      <a:endParaRPr dirty="0">
                        <a:solidFill>
                          <a:schemeClr val="dk1"/>
                        </a:solidFill>
                        <a:latin typeface="Times New Roman"/>
                        <a:ea typeface="Times New Roman"/>
                        <a:cs typeface="Times New Roman"/>
                        <a:sym typeface="Times New Roman"/>
                      </a:endParaRPr>
                    </a:p>
                  </a:txBody>
                  <a:tcPr marL="91425" marR="91425" marT="68575" marB="68575">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612448455"/>
                  </a:ext>
                </a:extLst>
              </a:tr>
              <a:tr h="339650">
                <a:tc>
                  <a:txBody>
                    <a:bodyPr/>
                    <a:lstStyle/>
                    <a:p>
                      <a:pPr marL="0" lvl="0" indent="0" algn="ctr" rtl="0">
                        <a:spcBef>
                          <a:spcPts val="0"/>
                        </a:spcBef>
                        <a:spcAft>
                          <a:spcPts val="0"/>
                        </a:spcAft>
                        <a:buNone/>
                      </a:pPr>
                      <a:r>
                        <a:rPr lang="en-US" b="1" dirty="0"/>
                        <a:t>8.</a:t>
                      </a:r>
                      <a:endParaRPr b="1" dirty="0"/>
                    </a:p>
                  </a:txBody>
                  <a:tcPr marL="91425" marR="91425" marT="68575" marB="68575"/>
                </a:tc>
                <a:tc>
                  <a:txBody>
                    <a:bodyPr/>
                    <a:lstStyle/>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Implementation Results</a:t>
                      </a:r>
                      <a:endParaRPr dirty="0">
                        <a:solidFill>
                          <a:schemeClr val="dk1"/>
                        </a:solidFill>
                        <a:latin typeface="Times New Roman"/>
                        <a:ea typeface="Times New Roman"/>
                        <a:cs typeface="Times New Roman"/>
                        <a:sym typeface="Times New Roman"/>
                      </a:endParaRPr>
                    </a:p>
                  </a:txBody>
                  <a:tcPr marL="91425" marR="91425" marT="68575" marB="68575">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2658508156"/>
                  </a:ext>
                </a:extLst>
              </a:tr>
              <a:tr h="339650">
                <a:tc>
                  <a:txBody>
                    <a:bodyPr/>
                    <a:lstStyle/>
                    <a:p>
                      <a:pPr marL="0" lvl="0" indent="0" algn="ctr" rtl="0">
                        <a:spcBef>
                          <a:spcPts val="0"/>
                        </a:spcBef>
                        <a:spcAft>
                          <a:spcPts val="0"/>
                        </a:spcAft>
                        <a:buNone/>
                      </a:pPr>
                      <a:r>
                        <a:rPr lang="en-US" b="1" dirty="0"/>
                        <a:t>9.</a:t>
                      </a:r>
                      <a:endParaRPr b="1" dirty="0"/>
                    </a:p>
                  </a:txBody>
                  <a:tcPr marL="91425" marR="91425" marT="68575" marB="68575"/>
                </a:tc>
                <a:tc>
                  <a:txBody>
                    <a:bodyPr/>
                    <a:lstStyle/>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Conclusion</a:t>
                      </a:r>
                      <a:endParaRPr dirty="0">
                        <a:solidFill>
                          <a:schemeClr val="dk1"/>
                        </a:solidFill>
                        <a:latin typeface="Times New Roman"/>
                        <a:ea typeface="Times New Roman"/>
                        <a:cs typeface="Times New Roman"/>
                        <a:sym typeface="Times New Roman"/>
                      </a:endParaRPr>
                    </a:p>
                  </a:txBody>
                  <a:tcPr marL="91425" marR="91425" marT="68575" marB="68575">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3797029548"/>
                  </a:ext>
                </a:extLst>
              </a:tr>
              <a:tr h="339650">
                <a:tc>
                  <a:txBody>
                    <a:bodyPr/>
                    <a:lstStyle/>
                    <a:p>
                      <a:pPr marL="0" lvl="0" indent="0" algn="ctr" rtl="0">
                        <a:spcBef>
                          <a:spcPts val="0"/>
                        </a:spcBef>
                        <a:spcAft>
                          <a:spcPts val="0"/>
                        </a:spcAft>
                        <a:buNone/>
                      </a:pPr>
                      <a:r>
                        <a:rPr lang="en" b="1" dirty="0"/>
                        <a:t>10.</a:t>
                      </a:r>
                      <a:endParaRPr b="1" dirty="0"/>
                    </a:p>
                  </a:txBody>
                  <a:tcPr marL="91425" marR="91425" marT="68575" marB="68575"/>
                </a:tc>
                <a:tc>
                  <a:txBody>
                    <a:bodyPr/>
                    <a:lstStyle/>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Gantt Chart</a:t>
                      </a:r>
                      <a:endParaRPr dirty="0">
                        <a:solidFill>
                          <a:schemeClr val="dk1"/>
                        </a:solidFill>
                        <a:latin typeface="Times New Roman"/>
                        <a:ea typeface="Times New Roman"/>
                        <a:cs typeface="Times New Roman"/>
                        <a:sym typeface="Times New Roman"/>
                      </a:endParaRPr>
                    </a:p>
                  </a:txBody>
                  <a:tcPr marL="91425" marR="91425" marT="68575" marB="68575">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1" name="Google Shape;111;p20"/>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ctr" anchorCtr="0">
            <a:normAutofit fontScale="85000" lnSpcReduction="20000"/>
          </a:bodyPr>
          <a:lstStyle/>
          <a:p>
            <a:pPr marL="0" lvl="0" indent="0" algn="r" rtl="0">
              <a:spcBef>
                <a:spcPts val="0"/>
              </a:spcBef>
              <a:spcAft>
                <a:spcPts val="0"/>
              </a:spcAft>
              <a:buNone/>
            </a:pPr>
            <a:fld id="{00000000-1234-1234-1234-123412341234}" type="slidenum">
              <a:rPr lang="en"/>
              <a:t>4</a:t>
            </a:fld>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333769"/>
            <a:ext cx="8520600" cy="429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8888"/>
              <a:buFont typeface="Arial"/>
              <a:buNone/>
            </a:pPr>
            <a:r>
              <a:rPr lang="en" sz="3600" b="1">
                <a:latin typeface="Times New Roman"/>
                <a:ea typeface="Times New Roman"/>
                <a:cs typeface="Times New Roman"/>
                <a:sym typeface="Times New Roman"/>
              </a:rPr>
              <a:t>Workload distribution</a:t>
            </a:r>
            <a:endParaRPr sz="3600" b="1">
              <a:latin typeface="Times New Roman"/>
              <a:ea typeface="Times New Roman"/>
              <a:cs typeface="Times New Roman"/>
              <a:sym typeface="Times New Roman"/>
            </a:endParaRPr>
          </a:p>
          <a:p>
            <a:pPr marL="0" lvl="0" indent="0" algn="l" rtl="0">
              <a:spcBef>
                <a:spcPts val="0"/>
              </a:spcBef>
              <a:spcAft>
                <a:spcPts val="0"/>
              </a:spcAft>
              <a:buNone/>
            </a:pPr>
            <a:endParaRPr/>
          </a:p>
        </p:txBody>
      </p:sp>
      <p:graphicFrame>
        <p:nvGraphicFramePr>
          <p:cNvPr id="118" name="Google Shape;118;p21"/>
          <p:cNvGraphicFramePr/>
          <p:nvPr>
            <p:extLst>
              <p:ext uri="{D42A27DB-BD31-4B8C-83A1-F6EECF244321}">
                <p14:modId xmlns:p14="http://schemas.microsoft.com/office/powerpoint/2010/main" val="1371489846"/>
              </p:ext>
            </p:extLst>
          </p:nvPr>
        </p:nvGraphicFramePr>
        <p:xfrm>
          <a:off x="425663" y="1529625"/>
          <a:ext cx="8292675" cy="2005350"/>
        </p:xfrm>
        <a:graphic>
          <a:graphicData uri="http://schemas.openxmlformats.org/drawingml/2006/table">
            <a:tbl>
              <a:tblPr>
                <a:noFill/>
                <a:tableStyleId>{C3C545A4-AC9B-459F-8DA5-C9A9E6CB3702}</a:tableStyleId>
              </a:tblPr>
              <a:tblGrid>
                <a:gridCol w="2236200">
                  <a:extLst>
                    <a:ext uri="{9D8B030D-6E8A-4147-A177-3AD203B41FA5}">
                      <a16:colId xmlns:a16="http://schemas.microsoft.com/office/drawing/2014/main" val="20000"/>
                    </a:ext>
                  </a:extLst>
                </a:gridCol>
                <a:gridCol w="6056475">
                  <a:extLst>
                    <a:ext uri="{9D8B030D-6E8A-4147-A177-3AD203B41FA5}">
                      <a16:colId xmlns:a16="http://schemas.microsoft.com/office/drawing/2014/main" val="20001"/>
                    </a:ext>
                  </a:extLst>
                </a:gridCol>
              </a:tblGrid>
              <a:tr h="668450">
                <a:tc>
                  <a:txBody>
                    <a:bodyPr/>
                    <a:lstStyle/>
                    <a:p>
                      <a:pPr marL="0" lvl="0" indent="0" algn="l" rtl="0">
                        <a:spcBef>
                          <a:spcPts val="0"/>
                        </a:spcBef>
                        <a:spcAft>
                          <a:spcPts val="0"/>
                        </a:spcAft>
                        <a:buClr>
                          <a:schemeClr val="dk1"/>
                        </a:buClr>
                        <a:buSzPts val="800"/>
                        <a:buFont typeface="Arial"/>
                        <a:buNone/>
                      </a:pPr>
                      <a:r>
                        <a:rPr lang="en" sz="1500">
                          <a:solidFill>
                            <a:schemeClr val="dk1"/>
                          </a:solidFill>
                          <a:latin typeface="Times"/>
                          <a:ea typeface="Times"/>
                          <a:cs typeface="Times"/>
                          <a:sym typeface="Times"/>
                        </a:rPr>
                        <a:t>Satnam Singh</a:t>
                      </a:r>
                      <a:endParaRPr sz="1100"/>
                    </a:p>
                  </a:txBody>
                  <a:tcPr marL="91425" marR="91425" marT="68575" marB="68575"/>
                </a:tc>
                <a:tc>
                  <a:txBody>
                    <a:bodyPr/>
                    <a:lstStyle/>
                    <a:p>
                      <a:pPr marL="0" lvl="0" indent="0" algn="just" rtl="0">
                        <a:spcBef>
                          <a:spcPts val="0"/>
                        </a:spcBef>
                        <a:spcAft>
                          <a:spcPts val="0"/>
                        </a:spcAft>
                        <a:buClr>
                          <a:schemeClr val="dk1"/>
                        </a:buClr>
                        <a:buSzPts val="800"/>
                        <a:buFont typeface="Arial"/>
                        <a:buNone/>
                      </a:pPr>
                      <a:r>
                        <a:rPr lang="en" sz="1400" dirty="0">
                          <a:solidFill>
                            <a:schemeClr val="dk1"/>
                          </a:solidFill>
                          <a:highlight>
                            <a:schemeClr val="lt1"/>
                          </a:highlight>
                          <a:latin typeface="Times New Roman"/>
                          <a:ea typeface="Times New Roman"/>
                          <a:cs typeface="Times New Roman"/>
                          <a:sym typeface="Times New Roman"/>
                        </a:rPr>
                        <a:t>Topic Selection  and Information gathering, Paper Collection, Literature Survey, </a:t>
                      </a:r>
                      <a:r>
                        <a:rPr lang="en" dirty="0">
                          <a:solidFill>
                            <a:schemeClr val="dk1"/>
                          </a:solidFill>
                          <a:highlight>
                            <a:schemeClr val="lt1"/>
                          </a:highlight>
                          <a:latin typeface="Times New Roman"/>
                          <a:ea typeface="Times New Roman"/>
                          <a:cs typeface="Times New Roman"/>
                          <a:sym typeface="Times New Roman"/>
                        </a:rPr>
                        <a:t>ResNet model implementation,</a:t>
                      </a:r>
                      <a:r>
                        <a:rPr lang="en" sz="1400" dirty="0">
                          <a:solidFill>
                            <a:schemeClr val="dk1"/>
                          </a:solidFill>
                          <a:highlight>
                            <a:schemeClr val="lt1"/>
                          </a:highlight>
                          <a:latin typeface="Times New Roman"/>
                          <a:ea typeface="Times New Roman"/>
                          <a:cs typeface="Times New Roman"/>
                          <a:sym typeface="Times New Roman"/>
                        </a:rPr>
                        <a:t> Paper Writing</a:t>
                      </a:r>
                      <a:endParaRPr sz="1100" dirty="0">
                        <a:solidFill>
                          <a:schemeClr val="dk1"/>
                        </a:solidFill>
                        <a:highlight>
                          <a:schemeClr val="lt1"/>
                        </a:highlight>
                        <a:latin typeface="Times New Roman"/>
                        <a:ea typeface="Times New Roman"/>
                        <a:cs typeface="Times New Roman"/>
                        <a:sym typeface="Times New Roman"/>
                      </a:endParaRPr>
                    </a:p>
                  </a:txBody>
                  <a:tcPr marL="91425" marR="91425" marT="68575" marB="68575"/>
                </a:tc>
                <a:extLst>
                  <a:ext uri="{0D108BD9-81ED-4DB2-BD59-A6C34878D82A}">
                    <a16:rowId xmlns:a16="http://schemas.microsoft.com/office/drawing/2014/main" val="10000"/>
                  </a:ext>
                </a:extLst>
              </a:tr>
              <a:tr h="668450">
                <a:tc>
                  <a:txBody>
                    <a:bodyPr/>
                    <a:lstStyle/>
                    <a:p>
                      <a:pPr marL="0" lvl="0" indent="0" algn="l" rtl="0">
                        <a:spcBef>
                          <a:spcPts val="0"/>
                        </a:spcBef>
                        <a:spcAft>
                          <a:spcPts val="0"/>
                        </a:spcAft>
                        <a:buNone/>
                      </a:pPr>
                      <a:r>
                        <a:rPr lang="en" sz="1500">
                          <a:solidFill>
                            <a:schemeClr val="dk1"/>
                          </a:solidFill>
                          <a:latin typeface="Times"/>
                          <a:ea typeface="Times"/>
                          <a:cs typeface="Times"/>
                          <a:sym typeface="Times"/>
                        </a:rPr>
                        <a:t>Nalin Kashyap</a:t>
                      </a:r>
                      <a:endParaRPr sz="1100"/>
                    </a:p>
                  </a:txBody>
                  <a:tcPr marL="91425" marR="91425" marT="68575" marB="68575"/>
                </a:tc>
                <a:tc>
                  <a:txBody>
                    <a:bodyPr/>
                    <a:lstStyle/>
                    <a:p>
                      <a:pPr marL="0" lvl="0" indent="0" algn="just" rtl="0">
                        <a:spcBef>
                          <a:spcPts val="0"/>
                        </a:spcBef>
                        <a:spcAft>
                          <a:spcPts val="0"/>
                        </a:spcAft>
                        <a:buClr>
                          <a:schemeClr val="dk1"/>
                        </a:buClr>
                        <a:buSzPts val="800"/>
                        <a:buFont typeface="Arial"/>
                        <a:buNone/>
                      </a:pPr>
                      <a:r>
                        <a:rPr lang="en" sz="1400" dirty="0">
                          <a:solidFill>
                            <a:schemeClr val="dk1"/>
                          </a:solidFill>
                          <a:highlight>
                            <a:schemeClr val="lt1"/>
                          </a:highlight>
                          <a:latin typeface="Times New Roman"/>
                          <a:ea typeface="Times New Roman"/>
                          <a:cs typeface="Times New Roman"/>
                          <a:sym typeface="Times New Roman"/>
                        </a:rPr>
                        <a:t>Topic Selection  and Information gathering, </a:t>
                      </a:r>
                      <a:r>
                        <a:rPr lang="en" dirty="0">
                          <a:solidFill>
                            <a:schemeClr val="dk1"/>
                          </a:solidFill>
                          <a:highlight>
                            <a:schemeClr val="lt1"/>
                          </a:highlight>
                          <a:latin typeface="Times New Roman"/>
                          <a:ea typeface="Times New Roman"/>
                          <a:cs typeface="Times New Roman"/>
                          <a:sym typeface="Times New Roman"/>
                        </a:rPr>
                        <a:t>ResNet model implementation</a:t>
                      </a:r>
                      <a:r>
                        <a:rPr lang="en" sz="1400" dirty="0">
                          <a:solidFill>
                            <a:schemeClr val="dk1"/>
                          </a:solidFill>
                          <a:latin typeface="Times New Roman"/>
                          <a:ea typeface="Times New Roman"/>
                          <a:cs typeface="Times New Roman"/>
                          <a:sym typeface="Times New Roman"/>
                        </a:rPr>
                        <a:t>, </a:t>
                      </a:r>
                      <a:r>
                        <a:rPr lang="en" sz="1400" dirty="0">
                          <a:solidFill>
                            <a:schemeClr val="dk1"/>
                          </a:solidFill>
                          <a:highlight>
                            <a:schemeClr val="lt1"/>
                          </a:highlight>
                          <a:latin typeface="Times"/>
                          <a:ea typeface="Times"/>
                          <a:cs typeface="Times"/>
                          <a:sym typeface="Times"/>
                        </a:rPr>
                        <a:t>Tuning Models</a:t>
                      </a:r>
                      <a:r>
                        <a:rPr lang="en" sz="1400" dirty="0">
                          <a:solidFill>
                            <a:schemeClr val="dk1"/>
                          </a:solidFill>
                          <a:latin typeface="Times"/>
                          <a:ea typeface="Times"/>
                          <a:cs typeface="Times"/>
                          <a:sym typeface="Times"/>
                        </a:rPr>
                        <a:t>,</a:t>
                      </a:r>
                      <a:r>
                        <a:rPr lang="en" sz="1500" b="1" dirty="0">
                          <a:solidFill>
                            <a:schemeClr val="dk1"/>
                          </a:solidFill>
                          <a:latin typeface="Times"/>
                          <a:ea typeface="Times"/>
                          <a:cs typeface="Times"/>
                          <a:sym typeface="Times"/>
                        </a:rPr>
                        <a:t> </a:t>
                      </a:r>
                      <a:r>
                        <a:rPr lang="en" sz="1400" dirty="0">
                          <a:solidFill>
                            <a:schemeClr val="dk1"/>
                          </a:solidFill>
                          <a:highlight>
                            <a:schemeClr val="lt1"/>
                          </a:highlight>
                          <a:latin typeface="Times New Roman"/>
                          <a:ea typeface="Times New Roman"/>
                          <a:cs typeface="Times New Roman"/>
                          <a:sym typeface="Times New Roman"/>
                        </a:rPr>
                        <a:t>Paper Writing</a:t>
                      </a:r>
                      <a:endParaRPr sz="1100" dirty="0"/>
                    </a:p>
                  </a:txBody>
                  <a:tcPr marL="91425" marR="91425" marT="68575" marB="68575"/>
                </a:tc>
                <a:extLst>
                  <a:ext uri="{0D108BD9-81ED-4DB2-BD59-A6C34878D82A}">
                    <a16:rowId xmlns:a16="http://schemas.microsoft.com/office/drawing/2014/main" val="10001"/>
                  </a:ext>
                </a:extLst>
              </a:tr>
              <a:tr h="668450">
                <a:tc>
                  <a:txBody>
                    <a:bodyPr/>
                    <a:lstStyle/>
                    <a:p>
                      <a:pPr marL="0" lvl="0" indent="0" algn="l" rtl="0">
                        <a:spcBef>
                          <a:spcPts val="0"/>
                        </a:spcBef>
                        <a:spcAft>
                          <a:spcPts val="0"/>
                        </a:spcAft>
                        <a:buClr>
                          <a:schemeClr val="dk1"/>
                        </a:buClr>
                        <a:buSzPts val="800"/>
                        <a:buFont typeface="Arial"/>
                        <a:buNone/>
                      </a:pPr>
                      <a:r>
                        <a:rPr lang="en" sz="1500">
                          <a:solidFill>
                            <a:schemeClr val="dk1"/>
                          </a:solidFill>
                          <a:latin typeface="Times"/>
                          <a:ea typeface="Times"/>
                          <a:cs typeface="Times"/>
                          <a:sym typeface="Times"/>
                        </a:rPr>
                        <a:t>Viswajeet Kumar</a:t>
                      </a:r>
                      <a:endParaRPr sz="1100"/>
                    </a:p>
                  </a:txBody>
                  <a:tcPr marL="91425" marR="91425" marT="68575" marB="68575"/>
                </a:tc>
                <a:tc>
                  <a:txBody>
                    <a:bodyPr/>
                    <a:lstStyle/>
                    <a:p>
                      <a:pPr marL="0" lvl="0" indent="0" algn="just" rtl="0">
                        <a:spcBef>
                          <a:spcPts val="0"/>
                        </a:spcBef>
                        <a:spcAft>
                          <a:spcPts val="0"/>
                        </a:spcAft>
                        <a:buClr>
                          <a:schemeClr val="dk1"/>
                        </a:buClr>
                        <a:buSzPts val="800"/>
                        <a:buFont typeface="Arial"/>
                        <a:buNone/>
                      </a:pPr>
                      <a:r>
                        <a:rPr lang="en" sz="1400" dirty="0">
                          <a:solidFill>
                            <a:schemeClr val="dk1"/>
                          </a:solidFill>
                          <a:highlight>
                            <a:schemeClr val="lt1"/>
                          </a:highlight>
                          <a:latin typeface="Times New Roman"/>
                          <a:ea typeface="Times New Roman"/>
                          <a:cs typeface="Times New Roman"/>
                          <a:sym typeface="Times New Roman"/>
                        </a:rPr>
                        <a:t>Topic Selection  and Information gathering, </a:t>
                      </a:r>
                      <a:r>
                        <a:rPr lang="en" dirty="0">
                          <a:solidFill>
                            <a:schemeClr val="dk1"/>
                          </a:solidFill>
                          <a:highlight>
                            <a:schemeClr val="lt1"/>
                          </a:highlight>
                          <a:latin typeface="Times New Roman"/>
                          <a:ea typeface="Times New Roman"/>
                          <a:cs typeface="Times New Roman"/>
                          <a:sym typeface="Times New Roman"/>
                        </a:rPr>
                        <a:t>ResNet model implementation</a:t>
                      </a:r>
                      <a:r>
                        <a:rPr lang="en" sz="1400" dirty="0">
                          <a:solidFill>
                            <a:schemeClr val="dk1"/>
                          </a:solidFill>
                          <a:highlight>
                            <a:schemeClr val="lt1"/>
                          </a:highlight>
                          <a:latin typeface="Times New Roman"/>
                          <a:ea typeface="Times New Roman"/>
                          <a:cs typeface="Times New Roman"/>
                          <a:sym typeface="Times New Roman"/>
                        </a:rPr>
                        <a:t>, </a:t>
                      </a:r>
                      <a:r>
                        <a:rPr lang="en" dirty="0">
                          <a:solidFill>
                            <a:schemeClr val="dk1"/>
                          </a:solidFill>
                          <a:highlight>
                            <a:schemeClr val="lt1"/>
                          </a:highlight>
                          <a:latin typeface="Times New Roman"/>
                          <a:ea typeface="Times New Roman"/>
                          <a:cs typeface="Times New Roman"/>
                          <a:sym typeface="Times New Roman"/>
                        </a:rPr>
                        <a:t>Paper Writing</a:t>
                      </a:r>
                      <a:endParaRPr sz="1100" dirty="0"/>
                    </a:p>
                  </a:txBody>
                  <a:tcPr marL="91425" marR="91425" marT="68575" marB="68575"/>
                </a:tc>
                <a:extLst>
                  <a:ext uri="{0D108BD9-81ED-4DB2-BD59-A6C34878D82A}">
                    <a16:rowId xmlns:a16="http://schemas.microsoft.com/office/drawing/2014/main" val="10002"/>
                  </a:ext>
                </a:extLst>
              </a:tr>
            </a:tbl>
          </a:graphicData>
        </a:graphic>
      </p:graphicFrame>
      <p:sp>
        <p:nvSpPr>
          <p:cNvPr id="119" name="Google Shape;119;p21"/>
          <p:cNvSpPr txBox="1"/>
          <p:nvPr/>
        </p:nvSpPr>
        <p:spPr>
          <a:xfrm>
            <a:off x="2661875" y="4131431"/>
            <a:ext cx="354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latin typeface="Times New Roman"/>
                <a:ea typeface="Times New Roman"/>
                <a:cs typeface="Times New Roman"/>
                <a:sym typeface="Times New Roman"/>
              </a:rPr>
              <a:t>Table1. </a:t>
            </a:r>
            <a:r>
              <a:rPr lang="en" sz="1200">
                <a:solidFill>
                  <a:schemeClr val="dk1"/>
                </a:solidFill>
                <a:latin typeface="Times New Roman"/>
                <a:ea typeface="Times New Roman"/>
                <a:cs typeface="Times New Roman"/>
                <a:sym typeface="Times New Roman"/>
              </a:rPr>
              <a:t>Workload distribution</a:t>
            </a:r>
            <a:endParaRPr sz="1200">
              <a:latin typeface="Times New Roman"/>
              <a:ea typeface="Times New Roman"/>
              <a:cs typeface="Times New Roman"/>
              <a:sym typeface="Times New Roman"/>
            </a:endParaRPr>
          </a:p>
        </p:txBody>
      </p:sp>
      <p:sp>
        <p:nvSpPr>
          <p:cNvPr id="120" name="Google Shape;120;p21"/>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ctr" anchorCtr="0">
            <a:normAutofit fontScale="85000" lnSpcReduction="20000"/>
          </a:bodyPr>
          <a:lstStyle/>
          <a:p>
            <a:pPr marL="0" lvl="0" indent="0" algn="r" rtl="0">
              <a:spcBef>
                <a:spcPts val="0"/>
              </a:spcBef>
              <a:spcAft>
                <a:spcPts val="0"/>
              </a:spcAft>
              <a:buNone/>
            </a:pPr>
            <a:fld id="{00000000-1234-1234-1234-123412341234}" type="slidenum">
              <a:rPr lang="en"/>
              <a:t>5</a:t>
            </a:fld>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457200" y="206010"/>
            <a:ext cx="8229300" cy="857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3200" b="1">
                <a:latin typeface="Times New Roman"/>
                <a:ea typeface="Times New Roman"/>
                <a:cs typeface="Times New Roman"/>
                <a:sym typeface="Times New Roman"/>
              </a:rPr>
              <a:t>Introduction to the Project</a:t>
            </a:r>
            <a:endParaRPr sz="3200" b="1">
              <a:latin typeface="Times New Roman"/>
              <a:ea typeface="Times New Roman"/>
              <a:cs typeface="Times New Roman"/>
              <a:sym typeface="Times New Roman"/>
            </a:endParaRPr>
          </a:p>
        </p:txBody>
      </p:sp>
      <p:sp>
        <p:nvSpPr>
          <p:cNvPr id="126" name="Google Shape;126;p22"/>
          <p:cNvSpPr txBox="1">
            <a:spLocks noGrp="1"/>
          </p:cNvSpPr>
          <p:nvPr>
            <p:ph type="body" idx="1"/>
          </p:nvPr>
        </p:nvSpPr>
        <p:spPr>
          <a:xfrm>
            <a:off x="457200" y="1014975"/>
            <a:ext cx="8229300" cy="3948300"/>
          </a:xfrm>
          <a:prstGeom prst="rect">
            <a:avLst/>
          </a:prstGeom>
          <a:noFill/>
          <a:ln>
            <a:noFill/>
          </a:ln>
        </p:spPr>
        <p:txBody>
          <a:bodyPr spcFirstLastPara="1" wrap="square" lIns="0" tIns="0" rIns="0" bIns="0" anchor="t" anchorCtr="0">
            <a:noAutofit/>
          </a:bodyPr>
          <a:lstStyle/>
          <a:p>
            <a:pPr marL="457200" lvl="0" indent="-336550" algn="just" rtl="0">
              <a:lnSpc>
                <a:spcPct val="100000"/>
              </a:lnSpc>
              <a:spcBef>
                <a:spcPts val="120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Human posture estimation is a crucial task in various fields such as human-computer interaction, rehabilitation, and health monitoring. </a:t>
            </a:r>
            <a:endParaRPr sz="1700">
              <a:solidFill>
                <a:srgbClr val="202124"/>
              </a:solidFill>
              <a:highlight>
                <a:srgbClr val="FFFFFF"/>
              </a:highlight>
              <a:latin typeface="Times New Roman"/>
              <a:ea typeface="Times New Roman"/>
              <a:cs typeface="Times New Roman"/>
              <a:sym typeface="Times New Roman"/>
            </a:endParaRPr>
          </a:p>
          <a:p>
            <a:pPr marL="457200" lvl="0" indent="-336550" algn="just" rtl="0">
              <a:lnSpc>
                <a:spcPct val="100000"/>
              </a:lnSpc>
              <a:spcBef>
                <a:spcPts val="100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Accurate posture estimation can provide valuable information about an individual's movements and activities, which can be used for various applications such as motion tracking, gesture recognition, and fall detection. </a:t>
            </a:r>
            <a:endParaRPr sz="1700">
              <a:solidFill>
                <a:srgbClr val="202124"/>
              </a:solidFill>
              <a:highlight>
                <a:srgbClr val="FFFFFF"/>
              </a:highlight>
              <a:latin typeface="Times New Roman"/>
              <a:ea typeface="Times New Roman"/>
              <a:cs typeface="Times New Roman"/>
              <a:sym typeface="Times New Roman"/>
            </a:endParaRPr>
          </a:p>
          <a:p>
            <a:pPr marL="457200" lvl="0" indent="-336550" algn="just" rtl="0">
              <a:lnSpc>
                <a:spcPct val="100000"/>
              </a:lnSpc>
              <a:spcBef>
                <a:spcPts val="100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In a continuation of previous resence we found that one of the most successful CNN architectures is ResNet. ResNet, short for Residual Network, uses residual connections, which allows the network to learn more complex functions. In traditional CNNs, the deeper layers of the network can struggle to learn useful features due to the vanishing gradients problem. </a:t>
            </a:r>
            <a:endParaRPr sz="1700">
              <a:solidFill>
                <a:srgbClr val="202124"/>
              </a:solidFill>
              <a:highlight>
                <a:srgbClr val="FFFFFF"/>
              </a:highlight>
              <a:latin typeface="Times New Roman"/>
              <a:ea typeface="Times New Roman"/>
              <a:cs typeface="Times New Roman"/>
              <a:sym typeface="Times New Roman"/>
            </a:endParaRPr>
          </a:p>
          <a:p>
            <a:pPr marL="457200" lvl="0" indent="-336550" algn="just" rtl="0">
              <a:lnSpc>
                <a:spcPct val="100000"/>
              </a:lnSpc>
              <a:spcBef>
                <a:spcPts val="100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Residual connections allow the network to bypass this problem by allowing the gradients to flow directly through the layers. This enables ResNet to achieve exceptional performance on image classification tasks.</a:t>
            </a:r>
            <a:endParaRPr sz="1700">
              <a:solidFill>
                <a:srgbClr val="202124"/>
              </a:solidFill>
              <a:highlight>
                <a:srgbClr val="FFFFFF"/>
              </a:highlight>
              <a:latin typeface="Times New Roman"/>
              <a:ea typeface="Times New Roman"/>
              <a:cs typeface="Times New Roman"/>
              <a:sym typeface="Times New Roman"/>
            </a:endParaRPr>
          </a:p>
          <a:p>
            <a:pPr marL="0" lvl="0" indent="0" algn="just" rtl="0">
              <a:lnSpc>
                <a:spcPct val="95000"/>
              </a:lnSpc>
              <a:spcBef>
                <a:spcPts val="1200"/>
              </a:spcBef>
              <a:spcAft>
                <a:spcPts val="1200"/>
              </a:spcAft>
              <a:buNone/>
            </a:pPr>
            <a:endParaRPr>
              <a:solidFill>
                <a:srgbClr val="202124"/>
              </a:solidFill>
              <a:highlight>
                <a:srgbClr val="FFFFFF"/>
              </a:highlight>
              <a:latin typeface="Times New Roman"/>
              <a:ea typeface="Times New Roman"/>
              <a:cs typeface="Times New Roman"/>
              <a:sym typeface="Times New Roman"/>
            </a:endParaRPr>
          </a:p>
        </p:txBody>
      </p:sp>
      <p:sp>
        <p:nvSpPr>
          <p:cNvPr id="127" name="Google Shape;127;p22"/>
          <p:cNvSpPr txBox="1">
            <a:spLocks noGrp="1"/>
          </p:cNvSpPr>
          <p:nvPr>
            <p:ph type="sldNum" idx="12"/>
          </p:nvPr>
        </p:nvSpPr>
        <p:spPr>
          <a:xfrm>
            <a:off x="8595309" y="48482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6</a:t>
            </a:fld>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24475" y="148225"/>
            <a:ext cx="3559500" cy="137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34" name="Google Shape;134;p23"/>
          <p:cNvSpPr txBox="1">
            <a:spLocks noGrp="1"/>
          </p:cNvSpPr>
          <p:nvPr>
            <p:ph type="body" idx="1"/>
          </p:nvPr>
        </p:nvSpPr>
        <p:spPr>
          <a:xfrm>
            <a:off x="324475" y="1920450"/>
            <a:ext cx="8494800" cy="2704200"/>
          </a:xfrm>
          <a:prstGeom prst="rect">
            <a:avLst/>
          </a:prstGeom>
        </p:spPr>
        <p:txBody>
          <a:bodyPr spcFirstLastPara="1" wrap="square" lIns="0" tIns="0" rIns="0" bIns="0" anchor="t" anchorCtr="0">
            <a:normAutofit/>
          </a:bodyPr>
          <a:lstStyle/>
          <a:p>
            <a:pPr marL="457200" lvl="0" indent="0" algn="just" rtl="0">
              <a:lnSpc>
                <a:spcPct val="95000"/>
              </a:lnSpc>
              <a:spcBef>
                <a:spcPts val="1200"/>
              </a:spcBef>
              <a:spcAft>
                <a:spcPts val="1200"/>
              </a:spcAft>
              <a:buNone/>
            </a:pPr>
            <a:r>
              <a:rPr lang="en" sz="1700" dirty="0">
                <a:solidFill>
                  <a:srgbClr val="202124"/>
                </a:solidFill>
                <a:highlight>
                  <a:schemeClr val="lt1"/>
                </a:highlight>
                <a:latin typeface="Times New Roman"/>
                <a:ea typeface="Times New Roman"/>
                <a:cs typeface="Times New Roman"/>
                <a:sym typeface="Times New Roman"/>
              </a:rPr>
              <a:t>In this research we will discuss the importance of human posture estimation and how it's been tackled in the past. We will also delve into the details of CNNs and ResNet and how they can be used for posture estimation. We will present our proposed method for posture estimation using multiple neural network architectures, and evaluate its performance using a dataset of human posture images. We will also compare our results with other existing methods and discuss the potential applications of our proposed approach.</a:t>
            </a:r>
            <a:endParaRPr sz="1700" dirty="0">
              <a:solidFill>
                <a:schemeClr val="dk1"/>
              </a:solidFill>
              <a:latin typeface="Times New Roman"/>
              <a:ea typeface="Times New Roman"/>
              <a:cs typeface="Times New Roman"/>
              <a:sym typeface="Times New Roman"/>
            </a:endParaRPr>
          </a:p>
        </p:txBody>
      </p:sp>
      <p:sp>
        <p:nvSpPr>
          <p:cNvPr id="135" name="Google Shape;135;p23"/>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ctr" anchorCtr="0">
            <a:normAutofit fontScale="85000" lnSpcReduction="20000"/>
          </a:bodyPr>
          <a:lstStyle/>
          <a:p>
            <a:pPr marL="0" lvl="0" indent="0" algn="r" rtl="0">
              <a:spcBef>
                <a:spcPts val="0"/>
              </a:spcBef>
              <a:spcAft>
                <a:spcPts val="0"/>
              </a:spcAft>
              <a:buNone/>
            </a:pPr>
            <a:fld id="{00000000-1234-1234-1234-123412341234}" type="slidenum">
              <a:rPr lang="en"/>
              <a:t>7</a:t>
            </a:fld>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457200" y="206010"/>
            <a:ext cx="8229300" cy="857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3200" b="1">
                <a:latin typeface="Times New Roman"/>
                <a:ea typeface="Times New Roman"/>
                <a:cs typeface="Times New Roman"/>
                <a:sym typeface="Times New Roman"/>
              </a:rPr>
              <a:t>Application of the project</a:t>
            </a:r>
            <a:endParaRPr sz="3200" b="1">
              <a:latin typeface="Times New Roman"/>
              <a:ea typeface="Times New Roman"/>
              <a:cs typeface="Times New Roman"/>
              <a:sym typeface="Times New Roman"/>
            </a:endParaRPr>
          </a:p>
        </p:txBody>
      </p:sp>
      <p:pic>
        <p:nvPicPr>
          <p:cNvPr id="141" name="Google Shape;141;p24"/>
          <p:cNvPicPr preferRelativeResize="0"/>
          <p:nvPr/>
        </p:nvPicPr>
        <p:blipFill>
          <a:blip r:embed="rId3">
            <a:alphaModFix/>
          </a:blip>
          <a:stretch>
            <a:fillRect/>
          </a:stretch>
        </p:blipFill>
        <p:spPr>
          <a:xfrm>
            <a:off x="948725" y="1133912"/>
            <a:ext cx="7246226" cy="3233500"/>
          </a:xfrm>
          <a:prstGeom prst="rect">
            <a:avLst/>
          </a:prstGeom>
          <a:noFill/>
          <a:ln>
            <a:noFill/>
          </a:ln>
        </p:spPr>
      </p:pic>
      <p:sp>
        <p:nvSpPr>
          <p:cNvPr id="142" name="Google Shape;142;p24"/>
          <p:cNvSpPr txBox="1"/>
          <p:nvPr/>
        </p:nvSpPr>
        <p:spPr>
          <a:xfrm>
            <a:off x="3071850" y="4438219"/>
            <a:ext cx="30000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1"/>
                </a:solidFill>
                <a:latin typeface="Times New Roman"/>
                <a:ea typeface="Times New Roman"/>
                <a:cs typeface="Times New Roman"/>
                <a:sym typeface="Times New Roman"/>
              </a:rPr>
              <a:t>Fig1</a:t>
            </a:r>
            <a:r>
              <a:rPr lang="en" sz="1500">
                <a:solidFill>
                  <a:schemeClr val="dk1"/>
                </a:solidFill>
                <a:latin typeface="Times New Roman"/>
                <a:ea typeface="Times New Roman"/>
                <a:cs typeface="Times New Roman"/>
                <a:sym typeface="Times New Roman"/>
              </a:rPr>
              <a:t>. Application of the project</a:t>
            </a:r>
            <a:endParaRPr>
              <a:latin typeface="Times New Roman"/>
              <a:ea typeface="Times New Roman"/>
              <a:cs typeface="Times New Roman"/>
              <a:sym typeface="Times New Roman"/>
            </a:endParaRPr>
          </a:p>
        </p:txBody>
      </p:sp>
      <p:sp>
        <p:nvSpPr>
          <p:cNvPr id="143" name="Google Shape;143;p24"/>
          <p:cNvSpPr txBox="1">
            <a:spLocks noGrp="1"/>
          </p:cNvSpPr>
          <p:nvPr>
            <p:ph type="sldNum" idx="12"/>
          </p:nvPr>
        </p:nvSpPr>
        <p:spPr>
          <a:xfrm>
            <a:off x="8569509" y="4840388"/>
            <a:ext cx="548700" cy="2952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fld id="{00000000-1234-1234-1234-123412341234}" type="slidenum">
              <a:rPr lang="en"/>
              <a:t>8</a:t>
            </a:fld>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p:nvPr/>
        </p:nvSpPr>
        <p:spPr>
          <a:xfrm>
            <a:off x="148650" y="0"/>
            <a:ext cx="8846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latin typeface="Times New Roman"/>
                <a:ea typeface="Times New Roman"/>
                <a:cs typeface="Times New Roman"/>
                <a:sym typeface="Times New Roman"/>
              </a:rPr>
              <a:t>Literature Survey</a:t>
            </a:r>
            <a:endParaRPr sz="3000" b="1">
              <a:latin typeface="Times New Roman"/>
              <a:ea typeface="Times New Roman"/>
              <a:cs typeface="Times New Roman"/>
              <a:sym typeface="Times New Roman"/>
            </a:endParaRPr>
          </a:p>
        </p:txBody>
      </p:sp>
      <p:sp>
        <p:nvSpPr>
          <p:cNvPr id="150" name="Google Shape;150;p25"/>
          <p:cNvSpPr txBox="1">
            <a:spLocks noGrp="1"/>
          </p:cNvSpPr>
          <p:nvPr>
            <p:ph type="sldNum" idx="12"/>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9</a:t>
            </a:fld>
            <a:endParaRPr>
              <a:latin typeface="Times New Roman"/>
              <a:ea typeface="Times New Roman"/>
              <a:cs typeface="Times New Roman"/>
              <a:sym typeface="Times New Roman"/>
            </a:endParaRPr>
          </a:p>
        </p:txBody>
      </p:sp>
      <p:graphicFrame>
        <p:nvGraphicFramePr>
          <p:cNvPr id="151" name="Google Shape;151;p25"/>
          <p:cNvGraphicFramePr/>
          <p:nvPr>
            <p:extLst>
              <p:ext uri="{D42A27DB-BD31-4B8C-83A1-F6EECF244321}">
                <p14:modId xmlns:p14="http://schemas.microsoft.com/office/powerpoint/2010/main" val="175858600"/>
              </p:ext>
            </p:extLst>
          </p:nvPr>
        </p:nvGraphicFramePr>
        <p:xfrm>
          <a:off x="397050" y="911025"/>
          <a:ext cx="8172450" cy="3225654"/>
        </p:xfrm>
        <a:graphic>
          <a:graphicData uri="http://schemas.openxmlformats.org/drawingml/2006/table">
            <a:tbl>
              <a:tblPr>
                <a:noFill/>
                <a:tableStyleId>{718BFA4D-FEFD-4E88-88D3-FC6DE5CA63A7}</a:tableStyleId>
              </a:tblPr>
              <a:tblGrid>
                <a:gridCol w="495300">
                  <a:extLst>
                    <a:ext uri="{9D8B030D-6E8A-4147-A177-3AD203B41FA5}">
                      <a16:colId xmlns:a16="http://schemas.microsoft.com/office/drawing/2014/main" val="20000"/>
                    </a:ext>
                  </a:extLst>
                </a:gridCol>
                <a:gridCol w="14573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1390650">
                  <a:extLst>
                    <a:ext uri="{9D8B030D-6E8A-4147-A177-3AD203B41FA5}">
                      <a16:colId xmlns:a16="http://schemas.microsoft.com/office/drawing/2014/main" val="20007"/>
                    </a:ext>
                  </a:extLst>
                </a:gridCol>
              </a:tblGrid>
              <a:tr h="257175">
                <a:tc>
                  <a:txBody>
                    <a:bodyPr/>
                    <a:lstStyle/>
                    <a:p>
                      <a:pPr marL="0" lvl="0" indent="0" algn="l" rtl="0">
                        <a:lnSpc>
                          <a:spcPct val="115000"/>
                        </a:lnSpc>
                        <a:spcBef>
                          <a:spcPts val="1200"/>
                        </a:spcBef>
                        <a:spcAft>
                          <a:spcPts val="1200"/>
                        </a:spcAft>
                        <a:buNone/>
                      </a:pPr>
                      <a:r>
                        <a:rPr lang="en" sz="1000" b="1">
                          <a:latin typeface="Times"/>
                          <a:ea typeface="Times"/>
                          <a:cs typeface="Times"/>
                          <a:sym typeface="Times"/>
                        </a:rPr>
                        <a:t>S.No</a:t>
                      </a:r>
                      <a:endParaRPr sz="1000" b="1">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a:ea typeface="Times"/>
                          <a:cs typeface="Times"/>
                          <a:sym typeface="Times"/>
                        </a:rPr>
                        <a:t>Name of Paper</a:t>
                      </a:r>
                      <a:endParaRPr sz="1000" b="1">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a:ea typeface="Times"/>
                          <a:cs typeface="Times"/>
                          <a:sym typeface="Times"/>
                        </a:rPr>
                        <a:t>Year</a:t>
                      </a:r>
                      <a:endParaRPr sz="1000" b="1">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a:ea typeface="Times"/>
                          <a:cs typeface="Times"/>
                          <a:sym typeface="Times"/>
                        </a:rPr>
                        <a:t>Authors</a:t>
                      </a:r>
                      <a:endParaRPr sz="1000" b="1">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a:ea typeface="Times"/>
                          <a:cs typeface="Times"/>
                          <a:sym typeface="Times"/>
                        </a:rPr>
                        <a:t>Objectives</a:t>
                      </a:r>
                      <a:endParaRPr sz="1000" b="1">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a:ea typeface="Times"/>
                          <a:cs typeface="Times"/>
                          <a:sym typeface="Times"/>
                        </a:rPr>
                        <a:t>Algorithm</a:t>
                      </a:r>
                      <a:endParaRPr sz="1000" b="1">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a:ea typeface="Times"/>
                          <a:cs typeface="Times"/>
                          <a:sym typeface="Times"/>
                        </a:rPr>
                        <a:t>Limitations</a:t>
                      </a:r>
                      <a:endParaRPr sz="1000" b="1">
                        <a:latin typeface="Times"/>
                        <a:ea typeface="Times"/>
                        <a:cs typeface="Times"/>
                        <a:sym typeface="Times"/>
                      </a:endParaRPr>
                    </a:p>
                  </a:txBody>
                  <a:tcPr marL="57150"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b="1">
                          <a:latin typeface="Times"/>
                          <a:ea typeface="Times"/>
                          <a:cs typeface="Times"/>
                          <a:sym typeface="Times"/>
                        </a:rPr>
                        <a:t>Outcome</a:t>
                      </a:r>
                      <a:endParaRPr sz="1000" b="1">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62100">
                <a:tc>
                  <a:txBody>
                    <a:bodyPr/>
                    <a:lstStyle/>
                    <a:p>
                      <a:pPr marL="0" lvl="0" indent="0" algn="l" rtl="0">
                        <a:lnSpc>
                          <a:spcPct val="115000"/>
                        </a:lnSpc>
                        <a:spcBef>
                          <a:spcPts val="1200"/>
                        </a:spcBef>
                        <a:spcAft>
                          <a:spcPts val="1200"/>
                        </a:spcAft>
                        <a:buNone/>
                      </a:pPr>
                      <a:r>
                        <a:rPr lang="en" sz="1000">
                          <a:latin typeface="Times"/>
                          <a:ea typeface="Times"/>
                          <a:cs typeface="Times"/>
                          <a:sym typeface="Times"/>
                        </a:rPr>
                        <a:t>1.</a:t>
                      </a:r>
                      <a:endParaRPr sz="1000">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latin typeface="Times"/>
                          <a:ea typeface="Times"/>
                          <a:cs typeface="Times"/>
                          <a:sym typeface="Times"/>
                        </a:rPr>
                        <a:t>Human Posture Detection Using Image Augmentation and Hyperparameter-Optimized Transfer Learning Algorithms</a:t>
                      </a:r>
                      <a:endParaRPr sz="1000">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dirty="0">
                          <a:latin typeface="Times"/>
                          <a:ea typeface="Times"/>
                          <a:cs typeface="Times"/>
                          <a:sym typeface="Times"/>
                        </a:rPr>
                        <a:t>2022</a:t>
                      </a:r>
                      <a:endParaRPr sz="1000" dirty="0">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latin typeface="Times"/>
                          <a:ea typeface="Times"/>
                          <a:cs typeface="Times"/>
                          <a:sym typeface="Times"/>
                        </a:rPr>
                        <a:t>Roseline Oluwaseun, Ogundokun, Rytis Maskeliunas, Robertas Damasevicius</a:t>
                      </a:r>
                      <a:endParaRPr sz="1000">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latin typeface="Times"/>
                          <a:ea typeface="Times"/>
                          <a:cs typeface="Times"/>
                          <a:sym typeface="Times"/>
                        </a:rPr>
                        <a:t>A new decision support framework for the optimization of hyperparameters for AlexNet, VGG16, CNN, and multilayer perceptron (MLP) models for accomplishing optimal classification results;</a:t>
                      </a:r>
                      <a:endParaRPr sz="1000">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latin typeface="Times"/>
                          <a:ea typeface="Times"/>
                          <a:cs typeface="Times"/>
                          <a:sym typeface="Times"/>
                        </a:rPr>
                        <a:t>AlexNet, VGG16, CNN, and multilayer perceptron (MLP)</a:t>
                      </a:r>
                      <a:endParaRPr sz="1000">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latin typeface="Times"/>
                          <a:ea typeface="Times"/>
                          <a:cs typeface="Times"/>
                          <a:sym typeface="Times"/>
                        </a:rPr>
                        <a:t>The disadvantage is the increased complexity, as finding optimal hyperparameter values requires additional computational resources.</a:t>
                      </a:r>
                      <a:endParaRPr sz="1000">
                        <a:latin typeface="Times"/>
                        <a:ea typeface="Times"/>
                        <a:cs typeface="Times"/>
                        <a:sym typeface="Times"/>
                      </a:endParaRPr>
                    </a:p>
                  </a:txBody>
                  <a:tcPr marL="57150"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dirty="0">
                          <a:latin typeface="Times"/>
                          <a:ea typeface="Times"/>
                          <a:cs typeface="Times"/>
                          <a:sym typeface="Times"/>
                        </a:rPr>
                        <a:t>This study used four models for decision support in posture recognition: two transfer learning algorithms and two deep learning algorithms CNN and MLP.y. AlextNet + HPO outperformed the other four models with a validation accuracy of 91.2% followed by VGG16 + HPO with a validation accuracy of 90.2%.</a:t>
                      </a:r>
                      <a:endParaRPr sz="1000" dirty="0">
                        <a:latin typeface="Times"/>
                        <a:ea typeface="Times"/>
                        <a:cs typeface="Times"/>
                        <a:sym typeface="Times"/>
                      </a:endParaRPr>
                    </a:p>
                  </a:txBody>
                  <a:tcPr marL="68575" marR="68575" marT="68575" marB="6857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1887</Words>
  <Application>Microsoft Office PowerPoint</Application>
  <PresentationFormat>On-screen Show (16:9)</PresentationFormat>
  <Paragraphs>299</Paragraphs>
  <Slides>30</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Times New Roman</vt:lpstr>
      <vt:lpstr>Caveat</vt:lpstr>
      <vt:lpstr>Times</vt:lpstr>
      <vt:lpstr>Simple Light</vt:lpstr>
      <vt:lpstr>PowerPoint Presentation</vt:lpstr>
      <vt:lpstr>Approval from guide for the evaluation</vt:lpstr>
      <vt:lpstr>Proof of outcome of 7th Semester</vt:lpstr>
      <vt:lpstr>Contents of the Presentation:</vt:lpstr>
      <vt:lpstr>Workload distribution </vt:lpstr>
      <vt:lpstr>Introduction to the Project</vt:lpstr>
      <vt:lpstr>Objectives </vt:lpstr>
      <vt:lpstr>Application of the project</vt:lpstr>
      <vt:lpstr>PowerPoint Presentation</vt:lpstr>
      <vt:lpstr>PowerPoint Presentation</vt:lpstr>
      <vt:lpstr>PowerPoint Presentation</vt:lpstr>
      <vt:lpstr>PowerPoint Presentation</vt:lpstr>
      <vt:lpstr>PowerPoint Presentation</vt:lpstr>
      <vt:lpstr>PowerPoint Presentation</vt:lpstr>
      <vt:lpstr>Dataset </vt:lpstr>
      <vt:lpstr>Dataset</vt:lpstr>
      <vt:lpstr>Implementation Details (ResNet)</vt:lpstr>
      <vt:lpstr>Implementation Details (ResNet)</vt:lpstr>
      <vt:lpstr>Implementation Results (ResNet)</vt:lpstr>
      <vt:lpstr>Implementation Results (ResNet)</vt:lpstr>
      <vt:lpstr>Implementation Results (ResNet)</vt:lpstr>
      <vt:lpstr>Implementation Results (ResNet)</vt:lpstr>
      <vt:lpstr>Implementation Results (CNN )</vt:lpstr>
      <vt:lpstr>Implementation Results (CNN )</vt:lpstr>
      <vt:lpstr>Implementation Results (CNN )</vt:lpstr>
      <vt:lpstr>Implementation Results (CNN )</vt:lpstr>
      <vt:lpstr>Implementation Results (CNN )</vt:lpstr>
      <vt:lpstr>Conclusion </vt:lpstr>
      <vt:lpstr> Project planning and work schedule (Gantt-Chart)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Satnam Singh</dc:creator>
  <cp:lastModifiedBy>Satnam Singh</cp:lastModifiedBy>
  <cp:revision>40</cp:revision>
  <dcterms:modified xsi:type="dcterms:W3CDTF">2023-05-08T04:15:40Z</dcterms:modified>
</cp:coreProperties>
</file>