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75" r:id="rId2"/>
    <p:sldId id="276" r:id="rId3"/>
    <p:sldId id="277" r:id="rId4"/>
    <p:sldId id="278" r:id="rId5"/>
    <p:sldId id="262" r:id="rId6"/>
    <p:sldId id="263" r:id="rId7"/>
    <p:sldId id="261" r:id="rId8"/>
    <p:sldId id="266" r:id="rId9"/>
    <p:sldId id="265" r:id="rId10"/>
    <p:sldId id="264"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p:cViewPr varScale="1">
        <p:scale>
          <a:sx n="76" d="100"/>
          <a:sy n="76" d="100"/>
        </p:scale>
        <p:origin x="10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294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330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0206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878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9498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93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520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634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346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51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01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50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169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668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5400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892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940501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0EBE-571D-2715-3AA8-34BFEAE1C0CD}"/>
              </a:ext>
            </a:extLst>
          </p:cNvPr>
          <p:cNvSpPr>
            <a:spLocks noGrp="1"/>
          </p:cNvSpPr>
          <p:nvPr>
            <p:ph type="title"/>
          </p:nvPr>
        </p:nvSpPr>
        <p:spPr>
          <a:xfrm>
            <a:off x="720772" y="1316334"/>
            <a:ext cx="9518498" cy="4451419"/>
          </a:xfrm>
        </p:spPr>
        <p:txBody>
          <a:bodyPr>
            <a:normAutofit/>
          </a:bodyPr>
          <a:lstStyle/>
          <a:p>
            <a:pPr algn="ctr"/>
            <a:r>
              <a:rPr lang="en-IN" sz="19900" b="1" dirty="0" err="1">
                <a:solidFill>
                  <a:schemeClr val="tx2">
                    <a:lumMod val="75000"/>
                  </a:schemeClr>
                </a:solidFill>
              </a:rPr>
              <a:t>Blink</a:t>
            </a:r>
            <a:r>
              <a:rPr lang="en-IN" sz="19900" b="1" dirty="0" err="1">
                <a:solidFill>
                  <a:srgbClr val="92D050"/>
                </a:solidFill>
              </a:rPr>
              <a:t>it</a:t>
            </a:r>
            <a:r>
              <a:rPr lang="en-IN" sz="19900" b="1" dirty="0">
                <a:solidFill>
                  <a:srgbClr val="92D050"/>
                </a:solidFill>
              </a:rPr>
              <a:t> :</a:t>
            </a:r>
            <a:br>
              <a:rPr lang="en-IN" dirty="0"/>
            </a:br>
            <a:r>
              <a:rPr lang="en-IN" sz="5400" b="1" dirty="0">
                <a:solidFill>
                  <a:schemeClr val="tx1"/>
                </a:solidFill>
              </a:rPr>
              <a:t>India’s Last </a:t>
            </a:r>
            <a:r>
              <a:rPr lang="en-IN" sz="5400" b="1" dirty="0" err="1">
                <a:solidFill>
                  <a:schemeClr val="tx1"/>
                </a:solidFill>
              </a:rPr>
              <a:t>Mintue</a:t>
            </a:r>
            <a:r>
              <a:rPr lang="en-IN" sz="5400" b="1" dirty="0">
                <a:solidFill>
                  <a:schemeClr val="tx1"/>
                </a:solidFill>
              </a:rPr>
              <a:t> app </a:t>
            </a:r>
            <a:endParaRPr lang="en-IN" b="1" dirty="0">
              <a:solidFill>
                <a:schemeClr val="tx1"/>
              </a:solidFill>
            </a:endParaRPr>
          </a:p>
        </p:txBody>
      </p:sp>
    </p:spTree>
    <p:extLst>
      <p:ext uri="{BB962C8B-B14F-4D97-AF65-F5344CB8AC3E}">
        <p14:creationId xmlns:p14="http://schemas.microsoft.com/office/powerpoint/2010/main" val="217409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FE79C-13FD-BEB5-02AE-0AA94A793AEB}"/>
              </a:ext>
            </a:extLst>
          </p:cNvPr>
          <p:cNvPicPr>
            <a:picLocks noChangeAspect="1"/>
          </p:cNvPicPr>
          <p:nvPr/>
        </p:nvPicPr>
        <p:blipFill>
          <a:blip r:embed="rId2"/>
          <a:stretch>
            <a:fillRect/>
          </a:stretch>
        </p:blipFill>
        <p:spPr>
          <a:xfrm>
            <a:off x="155935" y="126164"/>
            <a:ext cx="5790775" cy="3008103"/>
          </a:xfrm>
          <a:prstGeom prst="rect">
            <a:avLst/>
          </a:prstGeom>
        </p:spPr>
      </p:pic>
      <p:pic>
        <p:nvPicPr>
          <p:cNvPr id="5" name="Picture 4">
            <a:extLst>
              <a:ext uri="{FF2B5EF4-FFF2-40B4-BE49-F238E27FC236}">
                <a16:creationId xmlns:a16="http://schemas.microsoft.com/office/drawing/2014/main" id="{FCFF6DCA-C4ED-1A85-AAD5-EDD62675A63B}"/>
              </a:ext>
            </a:extLst>
          </p:cNvPr>
          <p:cNvPicPr>
            <a:picLocks noChangeAspect="1"/>
          </p:cNvPicPr>
          <p:nvPr/>
        </p:nvPicPr>
        <p:blipFill>
          <a:blip r:embed="rId3"/>
          <a:stretch>
            <a:fillRect/>
          </a:stretch>
        </p:blipFill>
        <p:spPr>
          <a:xfrm>
            <a:off x="6416742" y="109337"/>
            <a:ext cx="5257800" cy="3238582"/>
          </a:xfrm>
          <a:prstGeom prst="rect">
            <a:avLst/>
          </a:prstGeom>
        </p:spPr>
      </p:pic>
      <p:pic>
        <p:nvPicPr>
          <p:cNvPr id="7" name="Picture 6">
            <a:extLst>
              <a:ext uri="{FF2B5EF4-FFF2-40B4-BE49-F238E27FC236}">
                <a16:creationId xmlns:a16="http://schemas.microsoft.com/office/drawing/2014/main" id="{A43DD190-F4B5-D5E5-8971-93024DDA38DA}"/>
              </a:ext>
            </a:extLst>
          </p:cNvPr>
          <p:cNvPicPr>
            <a:picLocks noChangeAspect="1"/>
          </p:cNvPicPr>
          <p:nvPr/>
        </p:nvPicPr>
        <p:blipFill>
          <a:blip r:embed="rId4"/>
          <a:stretch>
            <a:fillRect/>
          </a:stretch>
        </p:blipFill>
        <p:spPr>
          <a:xfrm>
            <a:off x="136641" y="3429000"/>
            <a:ext cx="5889664" cy="3124200"/>
          </a:xfrm>
          <a:prstGeom prst="rect">
            <a:avLst/>
          </a:prstGeom>
        </p:spPr>
      </p:pic>
      <p:pic>
        <p:nvPicPr>
          <p:cNvPr id="8" name="Picture 7">
            <a:extLst>
              <a:ext uri="{FF2B5EF4-FFF2-40B4-BE49-F238E27FC236}">
                <a16:creationId xmlns:a16="http://schemas.microsoft.com/office/drawing/2014/main" id="{E2D27FF4-F72B-D0A5-3381-B890BD91AE94}"/>
              </a:ext>
            </a:extLst>
          </p:cNvPr>
          <p:cNvPicPr>
            <a:picLocks noChangeAspect="1"/>
          </p:cNvPicPr>
          <p:nvPr/>
        </p:nvPicPr>
        <p:blipFill>
          <a:blip r:embed="rId5"/>
          <a:stretch>
            <a:fillRect/>
          </a:stretch>
        </p:blipFill>
        <p:spPr>
          <a:xfrm>
            <a:off x="6343650" y="3469540"/>
            <a:ext cx="5257800" cy="3043119"/>
          </a:xfrm>
          <a:prstGeom prst="rect">
            <a:avLst/>
          </a:prstGeom>
        </p:spPr>
      </p:pic>
    </p:spTree>
    <p:extLst>
      <p:ext uri="{BB962C8B-B14F-4D97-AF65-F5344CB8AC3E}">
        <p14:creationId xmlns:p14="http://schemas.microsoft.com/office/powerpoint/2010/main" val="253620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D1F1C6-B121-97E6-DCD0-61F3204067AD}"/>
              </a:ext>
            </a:extLst>
          </p:cNvPr>
          <p:cNvSpPr txBox="1"/>
          <p:nvPr/>
        </p:nvSpPr>
        <p:spPr>
          <a:xfrm>
            <a:off x="228600" y="95250"/>
            <a:ext cx="1171575" cy="369332"/>
          </a:xfrm>
          <a:prstGeom prst="rect">
            <a:avLst/>
          </a:prstGeom>
          <a:noFill/>
        </p:spPr>
        <p:txBody>
          <a:bodyPr wrap="square" rtlCol="0">
            <a:spAutoFit/>
          </a:bodyPr>
          <a:lstStyle/>
          <a:p>
            <a:r>
              <a:rPr lang="en-IN" b="1" dirty="0"/>
              <a:t>Python :</a:t>
            </a:r>
          </a:p>
        </p:txBody>
      </p:sp>
      <p:pic>
        <p:nvPicPr>
          <p:cNvPr id="7" name="Picture 6" descr="A screenshot of a data analysis">
            <a:extLst>
              <a:ext uri="{FF2B5EF4-FFF2-40B4-BE49-F238E27FC236}">
                <a16:creationId xmlns:a16="http://schemas.microsoft.com/office/drawing/2014/main" id="{91352F55-AE34-086A-5ECA-96DD802F589C}"/>
              </a:ext>
            </a:extLst>
          </p:cNvPr>
          <p:cNvPicPr>
            <a:picLocks noChangeAspect="1"/>
          </p:cNvPicPr>
          <p:nvPr/>
        </p:nvPicPr>
        <p:blipFill>
          <a:blip r:embed="rId2"/>
          <a:stretch>
            <a:fillRect/>
          </a:stretch>
        </p:blipFill>
        <p:spPr>
          <a:xfrm>
            <a:off x="407954" y="720509"/>
            <a:ext cx="7481178" cy="5816479"/>
          </a:xfrm>
          <a:prstGeom prst="rect">
            <a:avLst/>
          </a:prstGeom>
        </p:spPr>
      </p:pic>
    </p:spTree>
    <p:extLst>
      <p:ext uri="{BB962C8B-B14F-4D97-AF65-F5344CB8AC3E}">
        <p14:creationId xmlns:p14="http://schemas.microsoft.com/office/powerpoint/2010/main" val="251140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A2BB652F-B1A8-A7B9-106B-FDB1E629D104}"/>
              </a:ext>
            </a:extLst>
          </p:cNvPr>
          <p:cNvPicPr>
            <a:picLocks noChangeAspect="1"/>
          </p:cNvPicPr>
          <p:nvPr/>
        </p:nvPicPr>
        <p:blipFill>
          <a:blip r:embed="rId2"/>
          <a:stretch>
            <a:fillRect/>
          </a:stretch>
        </p:blipFill>
        <p:spPr>
          <a:xfrm>
            <a:off x="691079" y="504259"/>
            <a:ext cx="10412278" cy="5153744"/>
          </a:xfrm>
          <a:prstGeom prst="rect">
            <a:avLst/>
          </a:prstGeom>
        </p:spPr>
      </p:pic>
    </p:spTree>
    <p:extLst>
      <p:ext uri="{BB962C8B-B14F-4D97-AF65-F5344CB8AC3E}">
        <p14:creationId xmlns:p14="http://schemas.microsoft.com/office/powerpoint/2010/main" val="343054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150416DA-490F-8A2E-21B9-3645C1845E22}"/>
              </a:ext>
            </a:extLst>
          </p:cNvPr>
          <p:cNvPicPr>
            <a:picLocks noChangeAspect="1"/>
          </p:cNvPicPr>
          <p:nvPr/>
        </p:nvPicPr>
        <p:blipFill>
          <a:blip r:embed="rId2"/>
          <a:stretch>
            <a:fillRect/>
          </a:stretch>
        </p:blipFill>
        <p:spPr>
          <a:xfrm>
            <a:off x="602642" y="417505"/>
            <a:ext cx="10688542" cy="5048955"/>
          </a:xfrm>
          <a:prstGeom prst="rect">
            <a:avLst/>
          </a:prstGeom>
        </p:spPr>
      </p:pic>
    </p:spTree>
    <p:extLst>
      <p:ext uri="{BB962C8B-B14F-4D97-AF65-F5344CB8AC3E}">
        <p14:creationId xmlns:p14="http://schemas.microsoft.com/office/powerpoint/2010/main" val="87408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3297A016-1CC0-AA44-E0E4-CBA63D0C201C}"/>
              </a:ext>
            </a:extLst>
          </p:cNvPr>
          <p:cNvPicPr>
            <a:picLocks noChangeAspect="1"/>
          </p:cNvPicPr>
          <p:nvPr/>
        </p:nvPicPr>
        <p:blipFill>
          <a:blip r:embed="rId2"/>
          <a:stretch>
            <a:fillRect/>
          </a:stretch>
        </p:blipFill>
        <p:spPr>
          <a:xfrm>
            <a:off x="197891" y="233988"/>
            <a:ext cx="5560883" cy="6390024"/>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330EA725-C7AD-327E-38D3-E5E60872652D}"/>
              </a:ext>
            </a:extLst>
          </p:cNvPr>
          <p:cNvPicPr>
            <a:picLocks noChangeAspect="1"/>
          </p:cNvPicPr>
          <p:nvPr/>
        </p:nvPicPr>
        <p:blipFill>
          <a:blip r:embed="rId3"/>
          <a:stretch>
            <a:fillRect/>
          </a:stretch>
        </p:blipFill>
        <p:spPr>
          <a:xfrm>
            <a:off x="5883173" y="165370"/>
            <a:ext cx="6201823" cy="6390023"/>
          </a:xfrm>
          <a:prstGeom prst="rect">
            <a:avLst/>
          </a:prstGeom>
        </p:spPr>
      </p:pic>
    </p:spTree>
    <p:extLst>
      <p:ext uri="{BB962C8B-B14F-4D97-AF65-F5344CB8AC3E}">
        <p14:creationId xmlns:p14="http://schemas.microsoft.com/office/powerpoint/2010/main" val="36400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descr="A chart with a pie chart and text&#10;&#10;AI-generated content may be incorrect.">
            <a:extLst>
              <a:ext uri="{FF2B5EF4-FFF2-40B4-BE49-F238E27FC236}">
                <a16:creationId xmlns:a16="http://schemas.microsoft.com/office/drawing/2014/main" id="{6BF959AC-07CC-FC53-DBE0-E9325D43932F}"/>
              </a:ext>
            </a:extLst>
          </p:cNvPr>
          <p:cNvPicPr>
            <a:picLocks noChangeAspect="1"/>
          </p:cNvPicPr>
          <p:nvPr/>
        </p:nvPicPr>
        <p:blipFill>
          <a:blip r:embed="rId2"/>
          <a:stretch>
            <a:fillRect/>
          </a:stretch>
        </p:blipFill>
        <p:spPr>
          <a:xfrm>
            <a:off x="210590" y="304163"/>
            <a:ext cx="5042347" cy="4121922"/>
          </a:xfrm>
          <a:prstGeom prst="rect">
            <a:avLst/>
          </a:prstGeom>
        </p:spPr>
      </p:pic>
      <p:pic>
        <p:nvPicPr>
          <p:cNvPr id="5" name="Picture 4" descr="A screenshot of a graph">
            <a:extLst>
              <a:ext uri="{FF2B5EF4-FFF2-40B4-BE49-F238E27FC236}">
                <a16:creationId xmlns:a16="http://schemas.microsoft.com/office/drawing/2014/main" id="{6A55DC86-9D58-1F99-98BD-68D101E2611E}"/>
              </a:ext>
            </a:extLst>
          </p:cNvPr>
          <p:cNvPicPr>
            <a:picLocks noChangeAspect="1"/>
          </p:cNvPicPr>
          <p:nvPr/>
        </p:nvPicPr>
        <p:blipFill>
          <a:blip r:embed="rId3"/>
          <a:stretch>
            <a:fillRect/>
          </a:stretch>
        </p:blipFill>
        <p:spPr>
          <a:xfrm>
            <a:off x="5753851" y="1780161"/>
            <a:ext cx="6344292" cy="4922195"/>
          </a:xfrm>
          <a:prstGeom prst="rect">
            <a:avLst/>
          </a:prstGeom>
        </p:spPr>
      </p:pic>
    </p:spTree>
    <p:extLst>
      <p:ext uri="{BB962C8B-B14F-4D97-AF65-F5344CB8AC3E}">
        <p14:creationId xmlns:p14="http://schemas.microsoft.com/office/powerpoint/2010/main" val="410268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1" name="Picture 10" descr="A screenshot of a graph">
            <a:extLst>
              <a:ext uri="{FF2B5EF4-FFF2-40B4-BE49-F238E27FC236}">
                <a16:creationId xmlns:a16="http://schemas.microsoft.com/office/drawing/2014/main" id="{124006E2-5536-AD03-B49B-A23905679F80}"/>
              </a:ext>
            </a:extLst>
          </p:cNvPr>
          <p:cNvPicPr>
            <a:picLocks noChangeAspect="1"/>
          </p:cNvPicPr>
          <p:nvPr/>
        </p:nvPicPr>
        <p:blipFill>
          <a:blip r:embed="rId2"/>
          <a:stretch>
            <a:fillRect/>
          </a:stretch>
        </p:blipFill>
        <p:spPr>
          <a:xfrm>
            <a:off x="94213" y="104775"/>
            <a:ext cx="6001787" cy="6305549"/>
          </a:xfrm>
          <a:prstGeom prst="rect">
            <a:avLst/>
          </a:prstGeom>
        </p:spPr>
      </p:pic>
      <p:pic>
        <p:nvPicPr>
          <p:cNvPr id="15" name="Picture 14" descr="A pie chart with text and numbers&#10;&#10;AI-generated content may be incorrect.">
            <a:extLst>
              <a:ext uri="{FF2B5EF4-FFF2-40B4-BE49-F238E27FC236}">
                <a16:creationId xmlns:a16="http://schemas.microsoft.com/office/drawing/2014/main" id="{45BA3BE9-F097-B8CE-5F89-088508539546}"/>
              </a:ext>
            </a:extLst>
          </p:cNvPr>
          <p:cNvPicPr>
            <a:picLocks noChangeAspect="1"/>
          </p:cNvPicPr>
          <p:nvPr/>
        </p:nvPicPr>
        <p:blipFill>
          <a:blip r:embed="rId3"/>
          <a:stretch>
            <a:fillRect/>
          </a:stretch>
        </p:blipFill>
        <p:spPr>
          <a:xfrm>
            <a:off x="6254083" y="359922"/>
            <a:ext cx="5574751" cy="5418307"/>
          </a:xfrm>
          <a:prstGeom prst="rect">
            <a:avLst/>
          </a:prstGeom>
        </p:spPr>
      </p:pic>
    </p:spTree>
    <p:extLst>
      <p:ext uri="{BB962C8B-B14F-4D97-AF65-F5344CB8AC3E}">
        <p14:creationId xmlns:p14="http://schemas.microsoft.com/office/powerpoint/2010/main" val="78182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5" name="Picture 4" descr="A graph with blue lines and numbers">
            <a:extLst>
              <a:ext uri="{FF2B5EF4-FFF2-40B4-BE49-F238E27FC236}">
                <a16:creationId xmlns:a16="http://schemas.microsoft.com/office/drawing/2014/main" id="{CF595D70-0079-1E17-D3A8-BFC012DB0F99}"/>
              </a:ext>
            </a:extLst>
          </p:cNvPr>
          <p:cNvPicPr>
            <a:picLocks noChangeAspect="1"/>
          </p:cNvPicPr>
          <p:nvPr/>
        </p:nvPicPr>
        <p:blipFill>
          <a:blip r:embed="rId2"/>
          <a:stretch>
            <a:fillRect/>
          </a:stretch>
        </p:blipFill>
        <p:spPr>
          <a:xfrm>
            <a:off x="1634246" y="392551"/>
            <a:ext cx="8531157" cy="6072898"/>
          </a:xfrm>
          <a:prstGeom prst="rect">
            <a:avLst/>
          </a:prstGeom>
        </p:spPr>
      </p:pic>
    </p:spTree>
    <p:extLst>
      <p:ext uri="{BB962C8B-B14F-4D97-AF65-F5344CB8AC3E}">
        <p14:creationId xmlns:p14="http://schemas.microsoft.com/office/powerpoint/2010/main" val="267874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A948F80-EAA0-308C-8F23-DDFF23CF7B6D}"/>
              </a:ext>
            </a:extLst>
          </p:cNvPr>
          <p:cNvPicPr>
            <a:picLocks noChangeAspect="1"/>
          </p:cNvPicPr>
          <p:nvPr/>
        </p:nvPicPr>
        <p:blipFill>
          <a:blip r:embed="rId2"/>
          <a:stretch>
            <a:fillRect/>
          </a:stretch>
        </p:blipFill>
        <p:spPr>
          <a:xfrm>
            <a:off x="1950056" y="412338"/>
            <a:ext cx="8668960" cy="5430008"/>
          </a:xfrm>
          <a:prstGeom prst="rect">
            <a:avLst/>
          </a:prstGeom>
        </p:spPr>
      </p:pic>
    </p:spTree>
    <p:extLst>
      <p:ext uri="{BB962C8B-B14F-4D97-AF65-F5344CB8AC3E}">
        <p14:creationId xmlns:p14="http://schemas.microsoft.com/office/powerpoint/2010/main" val="225122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EADDB-118E-C134-D8F4-54D65A8D54A4}"/>
              </a:ext>
            </a:extLst>
          </p:cNvPr>
          <p:cNvSpPr txBox="1"/>
          <p:nvPr/>
        </p:nvSpPr>
        <p:spPr>
          <a:xfrm>
            <a:off x="523875" y="447675"/>
            <a:ext cx="10220325" cy="6217087"/>
          </a:xfrm>
          <a:prstGeom prst="rect">
            <a:avLst/>
          </a:prstGeom>
          <a:noFill/>
        </p:spPr>
        <p:txBody>
          <a:bodyPr wrap="square" rtlCol="0">
            <a:spAutoFit/>
          </a:bodyPr>
          <a:lstStyle/>
          <a:p>
            <a:r>
              <a:rPr lang="en-US" sz="2000" b="1" dirty="0"/>
              <a:t>Project Overview:</a:t>
            </a:r>
          </a:p>
          <a:p>
            <a:r>
              <a:rPr lang="en-US" sz="2000" b="1" dirty="0"/>
              <a:t>Objective:</a:t>
            </a:r>
            <a:br>
              <a:rPr lang="en-US" sz="2000" dirty="0"/>
            </a:br>
            <a:r>
              <a:rPr lang="en-US" sz="2000" dirty="0"/>
              <a:t>To analyze </a:t>
            </a:r>
            <a:r>
              <a:rPr lang="en-US" sz="2000" dirty="0" err="1"/>
              <a:t>Blinkit's</a:t>
            </a:r>
            <a:r>
              <a:rPr lang="en-US" sz="2000" dirty="0"/>
              <a:t> item sales performance across different outlet types, sizes, and geographic tiers in order to uncover insights that can help optimize product placement, outlet operations, and customer targeting strategies.</a:t>
            </a:r>
          </a:p>
          <a:p>
            <a:r>
              <a:rPr lang="en-US" sz="2000" b="1" dirty="0"/>
              <a:t>Business Context:</a:t>
            </a:r>
            <a:br>
              <a:rPr lang="en-US" sz="2000" dirty="0"/>
            </a:br>
            <a:r>
              <a:rPr lang="en-US" sz="2000" dirty="0" err="1"/>
              <a:t>Blinkit</a:t>
            </a:r>
            <a:r>
              <a:rPr lang="en-US" sz="2000" dirty="0"/>
              <a:t> is a quick commerce platform serving diverse customer segments across India. With rapid expansion into Tier 2 and Tier 3 cities, understanding sales trends at a granular level is critical for supply chain, merchandising, and marketing decisions.</a:t>
            </a:r>
          </a:p>
          <a:p>
            <a:r>
              <a:rPr lang="en-US" sz="2000" b="1" dirty="0"/>
              <a:t>Key Goals:</a:t>
            </a:r>
          </a:p>
          <a:p>
            <a:pPr>
              <a:buFont typeface="Arial" panose="020B0604020202020204" pitchFamily="34" charset="0"/>
              <a:buChar char="•"/>
            </a:pPr>
            <a:r>
              <a:rPr lang="en-US" sz="2000" dirty="0"/>
              <a:t>Evaluate sales trends by item type, fat content, and outlet characteristics.</a:t>
            </a:r>
          </a:p>
          <a:p>
            <a:pPr>
              <a:buFont typeface="Arial" panose="020B0604020202020204" pitchFamily="34" charset="0"/>
              <a:buChar char="•"/>
            </a:pPr>
            <a:r>
              <a:rPr lang="en-US" sz="2000" dirty="0"/>
              <a:t>Identify high-performing outlet types, sizes, and locations.</a:t>
            </a:r>
          </a:p>
          <a:p>
            <a:pPr>
              <a:buFont typeface="Arial" panose="020B0604020202020204" pitchFamily="34" charset="0"/>
              <a:buChar char="•"/>
            </a:pPr>
            <a:r>
              <a:rPr lang="en-US" sz="2000" dirty="0"/>
              <a:t>Understand how visibility, item count, and ratings affect performance.</a:t>
            </a:r>
          </a:p>
          <a:p>
            <a:pPr>
              <a:buFont typeface="Arial" panose="020B0604020202020204" pitchFamily="34" charset="0"/>
              <a:buChar char="•"/>
            </a:pPr>
            <a:r>
              <a:rPr lang="en-US" sz="2000" dirty="0"/>
              <a:t>Leverage BI tools and programming to automate reporting and enhance data storytelling.</a:t>
            </a:r>
          </a:p>
          <a:p>
            <a:r>
              <a:rPr lang="en-US" sz="2000" b="1" dirty="0"/>
              <a:t>Outcome:</a:t>
            </a:r>
            <a:br>
              <a:rPr lang="en-US" sz="2000" dirty="0"/>
            </a:br>
            <a:r>
              <a:rPr lang="en-US" sz="2000" dirty="0"/>
              <a:t>A dynamic dashboard (built using Power BI) with filterable views and performance KPIs, supported by Python, SQL, Excel, and Tableau for data prep, analysis, and visualization.</a:t>
            </a:r>
          </a:p>
          <a:p>
            <a:endParaRPr lang="en-IN" dirty="0"/>
          </a:p>
        </p:txBody>
      </p:sp>
    </p:spTree>
    <p:extLst>
      <p:ext uri="{BB962C8B-B14F-4D97-AF65-F5344CB8AC3E}">
        <p14:creationId xmlns:p14="http://schemas.microsoft.com/office/powerpoint/2010/main" val="317921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C8811A-8730-3B16-E21A-C62B8FA29A40}"/>
              </a:ext>
            </a:extLst>
          </p:cNvPr>
          <p:cNvSpPr txBox="1"/>
          <p:nvPr/>
        </p:nvSpPr>
        <p:spPr>
          <a:xfrm>
            <a:off x="512466" y="673240"/>
            <a:ext cx="7867859" cy="646331"/>
          </a:xfrm>
          <a:prstGeom prst="rect">
            <a:avLst/>
          </a:prstGeom>
          <a:noFill/>
        </p:spPr>
        <p:txBody>
          <a:bodyPr wrap="square" rtlCol="0">
            <a:spAutoFit/>
          </a:bodyPr>
          <a:lstStyle/>
          <a:p>
            <a:r>
              <a:rPr lang="en-IN" dirty="0"/>
              <a:t>🛠️ </a:t>
            </a:r>
            <a:r>
              <a:rPr lang="en-IN" b="1" dirty="0"/>
              <a:t>Tools &amp; Technologies Used :</a:t>
            </a:r>
          </a:p>
          <a:p>
            <a:endParaRPr lang="en-IN" dirty="0"/>
          </a:p>
        </p:txBody>
      </p:sp>
      <p:graphicFrame>
        <p:nvGraphicFramePr>
          <p:cNvPr id="3" name="Table 2">
            <a:extLst>
              <a:ext uri="{FF2B5EF4-FFF2-40B4-BE49-F238E27FC236}">
                <a16:creationId xmlns:a16="http://schemas.microsoft.com/office/drawing/2014/main" id="{AB76BEFC-C0F6-181B-22B2-CAF49B3F8AE7}"/>
              </a:ext>
            </a:extLst>
          </p:cNvPr>
          <p:cNvGraphicFramePr>
            <a:graphicFrameLocks noGrp="1"/>
          </p:cNvGraphicFramePr>
          <p:nvPr>
            <p:extLst>
              <p:ext uri="{D42A27DB-BD31-4B8C-83A1-F6EECF244321}">
                <p14:modId xmlns:p14="http://schemas.microsoft.com/office/powerpoint/2010/main" val="2668490280"/>
              </p:ext>
            </p:extLst>
          </p:nvPr>
        </p:nvGraphicFramePr>
        <p:xfrm>
          <a:off x="783771" y="1175658"/>
          <a:ext cx="9646418" cy="5395964"/>
        </p:xfrm>
        <a:graphic>
          <a:graphicData uri="http://schemas.openxmlformats.org/drawingml/2006/table">
            <a:tbl>
              <a:tblPr/>
              <a:tblGrid>
                <a:gridCol w="4823209">
                  <a:extLst>
                    <a:ext uri="{9D8B030D-6E8A-4147-A177-3AD203B41FA5}">
                      <a16:colId xmlns:a16="http://schemas.microsoft.com/office/drawing/2014/main" val="570076735"/>
                    </a:ext>
                  </a:extLst>
                </a:gridCol>
                <a:gridCol w="4823209">
                  <a:extLst>
                    <a:ext uri="{9D8B030D-6E8A-4147-A177-3AD203B41FA5}">
                      <a16:colId xmlns:a16="http://schemas.microsoft.com/office/drawing/2014/main" val="894644640"/>
                    </a:ext>
                  </a:extLst>
                </a:gridCol>
              </a:tblGrid>
              <a:tr h="560149">
                <a:tc>
                  <a:txBody>
                    <a:bodyPr/>
                    <a:lstStyle/>
                    <a:p>
                      <a:r>
                        <a:rPr lang="en-IN" dirty="0"/>
                        <a:t>Tool</a:t>
                      </a:r>
                    </a:p>
                  </a:txBody>
                  <a:tcPr anchor="ctr">
                    <a:lnL>
                      <a:noFill/>
                    </a:lnL>
                    <a:lnR>
                      <a:noFill/>
                    </a:lnR>
                    <a:lnT>
                      <a:noFill/>
                    </a:lnT>
                    <a:lnB>
                      <a:noFill/>
                    </a:lnB>
                    <a:noFill/>
                  </a:tcPr>
                </a:tc>
                <a:tc>
                  <a:txBody>
                    <a:bodyPr/>
                    <a:lstStyle/>
                    <a:p>
                      <a:r>
                        <a:rPr lang="en-IN"/>
                        <a:t>Usage Description</a:t>
                      </a:r>
                    </a:p>
                  </a:txBody>
                  <a:tcPr anchor="ctr">
                    <a:lnL>
                      <a:noFill/>
                    </a:lnL>
                    <a:lnR>
                      <a:noFill/>
                    </a:lnR>
                    <a:lnT>
                      <a:noFill/>
                    </a:lnT>
                    <a:lnB>
                      <a:noFill/>
                    </a:lnB>
                    <a:noFill/>
                  </a:tcPr>
                </a:tc>
                <a:extLst>
                  <a:ext uri="{0D108BD9-81ED-4DB2-BD59-A6C34878D82A}">
                    <a16:rowId xmlns:a16="http://schemas.microsoft.com/office/drawing/2014/main" val="4012855664"/>
                  </a:ext>
                </a:extLst>
              </a:tr>
              <a:tr h="967163">
                <a:tc>
                  <a:txBody>
                    <a:bodyPr/>
                    <a:lstStyle/>
                    <a:p>
                      <a:r>
                        <a:rPr lang="en-IN" b="1"/>
                        <a:t>SQL</a:t>
                      </a:r>
                      <a:endParaRPr lang="en-IN"/>
                    </a:p>
                  </a:txBody>
                  <a:tcPr anchor="ctr">
                    <a:lnL>
                      <a:noFill/>
                    </a:lnL>
                    <a:lnR>
                      <a:noFill/>
                    </a:lnR>
                    <a:lnT>
                      <a:noFill/>
                    </a:lnT>
                    <a:lnB>
                      <a:noFill/>
                    </a:lnB>
                    <a:noFill/>
                  </a:tcPr>
                </a:tc>
                <a:tc>
                  <a:txBody>
                    <a:bodyPr/>
                    <a:lstStyle/>
                    <a:p>
                      <a:r>
                        <a:rPr lang="en-IN"/>
                        <a:t>Data extraction, transformation, filtering outlet/item information</a:t>
                      </a:r>
                    </a:p>
                  </a:txBody>
                  <a:tcPr anchor="ctr">
                    <a:lnL>
                      <a:noFill/>
                    </a:lnL>
                    <a:lnR>
                      <a:noFill/>
                    </a:lnR>
                    <a:lnT>
                      <a:noFill/>
                    </a:lnT>
                    <a:lnB>
                      <a:noFill/>
                    </a:lnB>
                    <a:noFill/>
                  </a:tcPr>
                </a:tc>
                <a:extLst>
                  <a:ext uri="{0D108BD9-81ED-4DB2-BD59-A6C34878D82A}">
                    <a16:rowId xmlns:a16="http://schemas.microsoft.com/office/drawing/2014/main" val="2306715060"/>
                  </a:ext>
                </a:extLst>
              </a:tr>
              <a:tr h="967163">
                <a:tc>
                  <a:txBody>
                    <a:bodyPr/>
                    <a:lstStyle/>
                    <a:p>
                      <a:r>
                        <a:rPr lang="en-IN" b="1"/>
                        <a:t>Excel</a:t>
                      </a:r>
                      <a:endParaRPr lang="en-IN"/>
                    </a:p>
                  </a:txBody>
                  <a:tcPr anchor="ctr">
                    <a:lnL>
                      <a:noFill/>
                    </a:lnL>
                    <a:lnR>
                      <a:noFill/>
                    </a:lnR>
                    <a:lnT>
                      <a:noFill/>
                    </a:lnT>
                    <a:lnB>
                      <a:noFill/>
                    </a:lnB>
                    <a:noFill/>
                  </a:tcPr>
                </a:tc>
                <a:tc>
                  <a:txBody>
                    <a:bodyPr/>
                    <a:lstStyle/>
                    <a:p>
                      <a:r>
                        <a:rPr lang="en-US"/>
                        <a:t>Initial data cleaning, pivot tables for quick summaries</a:t>
                      </a:r>
                    </a:p>
                  </a:txBody>
                  <a:tcPr anchor="ctr">
                    <a:lnL>
                      <a:noFill/>
                    </a:lnL>
                    <a:lnR>
                      <a:noFill/>
                    </a:lnR>
                    <a:lnT>
                      <a:noFill/>
                    </a:lnT>
                    <a:lnB>
                      <a:noFill/>
                    </a:lnB>
                    <a:noFill/>
                  </a:tcPr>
                </a:tc>
                <a:extLst>
                  <a:ext uri="{0D108BD9-81ED-4DB2-BD59-A6C34878D82A}">
                    <a16:rowId xmlns:a16="http://schemas.microsoft.com/office/drawing/2014/main" val="1473967975"/>
                  </a:ext>
                </a:extLst>
              </a:tr>
              <a:tr h="967163">
                <a:tc>
                  <a:txBody>
                    <a:bodyPr/>
                    <a:lstStyle/>
                    <a:p>
                      <a:r>
                        <a:rPr lang="en-IN" b="1"/>
                        <a:t>Power BI</a:t>
                      </a:r>
                      <a:endParaRPr lang="en-IN"/>
                    </a:p>
                  </a:txBody>
                  <a:tcPr anchor="ctr">
                    <a:lnL>
                      <a:noFill/>
                    </a:lnL>
                    <a:lnR>
                      <a:noFill/>
                    </a:lnR>
                    <a:lnT>
                      <a:noFill/>
                    </a:lnT>
                    <a:lnB>
                      <a:noFill/>
                    </a:lnB>
                    <a:noFill/>
                  </a:tcPr>
                </a:tc>
                <a:tc>
                  <a:txBody>
                    <a:bodyPr/>
                    <a:lstStyle/>
                    <a:p>
                      <a:r>
                        <a:rPr lang="en-US"/>
                        <a:t>Interactive dashboard with filters, charts, and KPIs</a:t>
                      </a:r>
                    </a:p>
                  </a:txBody>
                  <a:tcPr anchor="ctr">
                    <a:lnL>
                      <a:noFill/>
                    </a:lnL>
                    <a:lnR>
                      <a:noFill/>
                    </a:lnR>
                    <a:lnT>
                      <a:noFill/>
                    </a:lnT>
                    <a:lnB>
                      <a:noFill/>
                    </a:lnB>
                    <a:noFill/>
                  </a:tcPr>
                </a:tc>
                <a:extLst>
                  <a:ext uri="{0D108BD9-81ED-4DB2-BD59-A6C34878D82A}">
                    <a16:rowId xmlns:a16="http://schemas.microsoft.com/office/drawing/2014/main" val="1539402706"/>
                  </a:ext>
                </a:extLst>
              </a:tr>
              <a:tr h="967163">
                <a:tc>
                  <a:txBody>
                    <a:bodyPr/>
                    <a:lstStyle/>
                    <a:p>
                      <a:r>
                        <a:rPr lang="en-IN" b="1"/>
                        <a:t>Tableau</a:t>
                      </a:r>
                      <a:endParaRPr lang="en-IN"/>
                    </a:p>
                  </a:txBody>
                  <a:tcPr anchor="ctr">
                    <a:lnL>
                      <a:noFill/>
                    </a:lnL>
                    <a:lnR>
                      <a:noFill/>
                    </a:lnR>
                    <a:lnT>
                      <a:noFill/>
                    </a:lnT>
                    <a:lnB>
                      <a:noFill/>
                    </a:lnB>
                    <a:noFill/>
                  </a:tcPr>
                </a:tc>
                <a:tc>
                  <a:txBody>
                    <a:bodyPr/>
                    <a:lstStyle/>
                    <a:p>
                      <a:r>
                        <a:rPr lang="en-US"/>
                        <a:t>(Optional) Exploratory visualizations to compare insights</a:t>
                      </a:r>
                    </a:p>
                  </a:txBody>
                  <a:tcPr anchor="ctr">
                    <a:lnL>
                      <a:noFill/>
                    </a:lnL>
                    <a:lnR>
                      <a:noFill/>
                    </a:lnR>
                    <a:lnT>
                      <a:noFill/>
                    </a:lnT>
                    <a:lnB>
                      <a:noFill/>
                    </a:lnB>
                    <a:noFill/>
                  </a:tcPr>
                </a:tc>
                <a:extLst>
                  <a:ext uri="{0D108BD9-81ED-4DB2-BD59-A6C34878D82A}">
                    <a16:rowId xmlns:a16="http://schemas.microsoft.com/office/drawing/2014/main" val="2246367079"/>
                  </a:ext>
                </a:extLst>
              </a:tr>
              <a:tr h="967163">
                <a:tc>
                  <a:txBody>
                    <a:bodyPr/>
                    <a:lstStyle/>
                    <a:p>
                      <a:r>
                        <a:rPr lang="en-IN" b="1"/>
                        <a:t>Python</a:t>
                      </a:r>
                      <a:endParaRPr lang="en-IN"/>
                    </a:p>
                  </a:txBody>
                  <a:tcPr anchor="ctr">
                    <a:lnL>
                      <a:noFill/>
                    </a:lnL>
                    <a:lnR>
                      <a:noFill/>
                    </a:lnR>
                    <a:lnT>
                      <a:noFill/>
                    </a:lnT>
                    <a:lnB>
                      <a:noFill/>
                    </a:lnB>
                    <a:noFill/>
                  </a:tcPr>
                </a:tc>
                <a:tc>
                  <a:txBody>
                    <a:bodyPr/>
                    <a:lstStyle/>
                    <a:p>
                      <a:r>
                        <a:rPr lang="en-IN" dirty="0"/>
                        <a:t>Report automation and PDF generation, data manipulation (Pandas</a:t>
                      </a:r>
                    </a:p>
                  </a:txBody>
                  <a:tcPr anchor="ctr">
                    <a:lnL>
                      <a:noFill/>
                    </a:lnL>
                    <a:lnR>
                      <a:noFill/>
                    </a:lnR>
                    <a:lnT>
                      <a:noFill/>
                    </a:lnT>
                    <a:lnB>
                      <a:noFill/>
                    </a:lnB>
                    <a:noFill/>
                  </a:tcPr>
                </a:tc>
                <a:extLst>
                  <a:ext uri="{0D108BD9-81ED-4DB2-BD59-A6C34878D82A}">
                    <a16:rowId xmlns:a16="http://schemas.microsoft.com/office/drawing/2014/main" val="2845692891"/>
                  </a:ext>
                </a:extLst>
              </a:tr>
            </a:tbl>
          </a:graphicData>
        </a:graphic>
      </p:graphicFrame>
    </p:spTree>
    <p:extLst>
      <p:ext uri="{BB962C8B-B14F-4D97-AF65-F5344CB8AC3E}">
        <p14:creationId xmlns:p14="http://schemas.microsoft.com/office/powerpoint/2010/main" val="1881187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F9120-BBEF-54D5-CF86-0AA0FF2E6166}"/>
              </a:ext>
            </a:extLst>
          </p:cNvPr>
          <p:cNvSpPr txBox="1"/>
          <p:nvPr/>
        </p:nvSpPr>
        <p:spPr>
          <a:xfrm>
            <a:off x="622998" y="261257"/>
            <a:ext cx="10741688" cy="6247864"/>
          </a:xfrm>
          <a:prstGeom prst="rect">
            <a:avLst/>
          </a:prstGeom>
          <a:noFill/>
        </p:spPr>
        <p:txBody>
          <a:bodyPr wrap="square" rtlCol="0">
            <a:spAutoFit/>
          </a:bodyPr>
          <a:lstStyle/>
          <a:p>
            <a:r>
              <a:rPr lang="en-US" sz="2000" b="1" dirty="0"/>
              <a:t>📈 Insights &amp; Visualizations :</a:t>
            </a:r>
          </a:p>
          <a:p>
            <a:r>
              <a:rPr lang="en-US" dirty="0"/>
              <a:t>This section summarizes key findings derived from the Power BI dashboard, supported by data exploration in Tableau and Python. The dashboard allowed dynamic filtering by outlet type, size, location tier, and item characteristics.</a:t>
            </a:r>
          </a:p>
          <a:p>
            <a:r>
              <a:rPr lang="en-US" b="1" dirty="0"/>
              <a:t>✅ </a:t>
            </a:r>
            <a:r>
              <a:rPr lang="en-US" sz="2000" b="1" dirty="0"/>
              <a:t>Key Insights:</a:t>
            </a:r>
          </a:p>
          <a:p>
            <a:pPr>
              <a:buFont typeface="+mj-lt"/>
              <a:buAutoNum type="arabicPeriod"/>
            </a:pPr>
            <a:r>
              <a:rPr lang="en-US" b="1" dirty="0"/>
              <a:t>Tier 3 outlets generate the highest sales</a:t>
            </a:r>
            <a:r>
              <a:rPr lang="en-US" dirty="0"/>
              <a:t> ($472K), showing strong demand in semi-urban and rural areas.</a:t>
            </a:r>
          </a:p>
          <a:p>
            <a:pPr>
              <a:buFont typeface="+mj-lt"/>
              <a:buAutoNum type="arabicPeriod"/>
            </a:pPr>
            <a:r>
              <a:rPr lang="en-US" b="1" dirty="0"/>
              <a:t>Fruits and Snacks</a:t>
            </a:r>
            <a:r>
              <a:rPr lang="en-US" dirty="0"/>
              <a:t> are the top-performing categories, each contributing close to $200K in revenue.</a:t>
            </a:r>
          </a:p>
          <a:p>
            <a:pPr>
              <a:buFont typeface="+mj-lt"/>
              <a:buAutoNum type="arabicPeriod"/>
            </a:pPr>
            <a:r>
              <a:rPr lang="en-US" b="1" dirty="0"/>
              <a:t>High-sized outlets account for 42.3% of total sales</a:t>
            </a:r>
            <a:r>
              <a:rPr lang="en-US" dirty="0"/>
              <a:t>, suggesting that larger formats attract more customers and have more inventory.</a:t>
            </a:r>
          </a:p>
          <a:p>
            <a:pPr>
              <a:buFont typeface="+mj-lt"/>
              <a:buAutoNum type="arabicPeriod"/>
            </a:pPr>
            <a:r>
              <a:rPr lang="en-US" b="1" dirty="0"/>
              <a:t>Regular fat items lead with 64.6% of total item sales</a:t>
            </a:r>
            <a:r>
              <a:rPr lang="en-US" dirty="0"/>
              <a:t>, while low-fat items represent a smaller but notable share.</a:t>
            </a:r>
          </a:p>
          <a:p>
            <a:pPr>
              <a:buFont typeface="+mj-lt"/>
              <a:buAutoNum type="arabicPeriod"/>
            </a:pPr>
            <a:r>
              <a:rPr lang="en-US" b="1" dirty="0"/>
              <a:t>Supermarket Type 1 and Grocery Stores outperform others</a:t>
            </a:r>
            <a:r>
              <a:rPr lang="en-US" dirty="0"/>
              <a:t>, despite differences in item count and visibility.</a:t>
            </a:r>
          </a:p>
          <a:p>
            <a:pPr>
              <a:buFont typeface="+mj-lt"/>
              <a:buAutoNum type="arabicPeriod"/>
            </a:pPr>
            <a:r>
              <a:rPr lang="en-US" b="1" dirty="0"/>
              <a:t>Sales in Tier 1 cities are the lowest</a:t>
            </a:r>
            <a:r>
              <a:rPr lang="en-US" dirty="0"/>
              <a:t> ($336K), indicating possible market saturation or competition.</a:t>
            </a:r>
          </a:p>
          <a:p>
            <a:pPr>
              <a:buFont typeface="+mj-lt"/>
              <a:buAutoNum type="arabicPeriod"/>
            </a:pPr>
            <a:r>
              <a:rPr lang="en-US" b="1" dirty="0"/>
              <a:t>Outlet visibility has a direct impact on item sales</a:t>
            </a:r>
            <a:r>
              <a:rPr lang="en-US" dirty="0"/>
              <a:t>, especially in Supermarket Type 1 outlets.</a:t>
            </a:r>
          </a:p>
          <a:p>
            <a:pPr>
              <a:buFont typeface="+mj-lt"/>
              <a:buAutoNum type="arabicPeriod"/>
            </a:pPr>
            <a:r>
              <a:rPr lang="en-US" b="1" dirty="0"/>
              <a:t>Outlet establishment dipped in 2010</a:t>
            </a:r>
            <a:r>
              <a:rPr lang="en-US" dirty="0"/>
              <a:t>, but has remained consistent post-2015, showing stable growth.</a:t>
            </a:r>
          </a:p>
          <a:p>
            <a:pPr>
              <a:buFont typeface="+mj-lt"/>
              <a:buAutoNum type="arabicPeriod"/>
            </a:pPr>
            <a:r>
              <a:rPr lang="en-US" b="1" dirty="0"/>
              <a:t>Categories like Seafood and Breakfast have lower sales</a:t>
            </a:r>
            <a:r>
              <a:rPr lang="en-US" dirty="0"/>
              <a:t>, highlighting potential areas for marketing or inventory review.</a:t>
            </a:r>
          </a:p>
          <a:p>
            <a:pPr>
              <a:buFont typeface="+mj-lt"/>
              <a:buAutoNum type="arabicPeriod"/>
            </a:pPr>
            <a:r>
              <a:rPr lang="en-US" b="1" dirty="0"/>
              <a:t>Item sales follow the 80/20 rule</a:t>
            </a:r>
            <a:r>
              <a:rPr lang="en-US" dirty="0"/>
              <a:t>, where a few categories drive most of the revenue.</a:t>
            </a:r>
          </a:p>
          <a:p>
            <a:endParaRPr lang="en-IN" dirty="0"/>
          </a:p>
        </p:txBody>
      </p:sp>
    </p:spTree>
    <p:extLst>
      <p:ext uri="{BB962C8B-B14F-4D97-AF65-F5344CB8AC3E}">
        <p14:creationId xmlns:p14="http://schemas.microsoft.com/office/powerpoint/2010/main" val="145756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3F1E-AEF8-D5DA-F79D-B5BEF6A723E6}"/>
              </a:ext>
            </a:extLst>
          </p:cNvPr>
          <p:cNvSpPr>
            <a:spLocks noGrp="1"/>
          </p:cNvSpPr>
          <p:nvPr>
            <p:ph type="title"/>
          </p:nvPr>
        </p:nvSpPr>
        <p:spPr>
          <a:xfrm>
            <a:off x="638175" y="276225"/>
            <a:ext cx="2990850" cy="542925"/>
          </a:xfrm>
        </p:spPr>
        <p:txBody>
          <a:bodyPr>
            <a:normAutofit/>
          </a:bodyPr>
          <a:lstStyle/>
          <a:p>
            <a:r>
              <a:rPr lang="en-IN" sz="2400" b="1" dirty="0">
                <a:solidFill>
                  <a:schemeClr val="bg2">
                    <a:lumMod val="10000"/>
                  </a:schemeClr>
                </a:solidFill>
              </a:rPr>
              <a:t>Excel dashboard :</a:t>
            </a:r>
          </a:p>
        </p:txBody>
      </p:sp>
      <p:pic>
        <p:nvPicPr>
          <p:cNvPr id="5" name="Content Placeholder 4">
            <a:extLst>
              <a:ext uri="{FF2B5EF4-FFF2-40B4-BE49-F238E27FC236}">
                <a16:creationId xmlns:a16="http://schemas.microsoft.com/office/drawing/2014/main" id="{CC0994D3-3EF4-DAC0-D86F-B9275680ACA6}"/>
              </a:ext>
            </a:extLst>
          </p:cNvPr>
          <p:cNvPicPr>
            <a:picLocks noGrp="1" noChangeAspect="1"/>
          </p:cNvPicPr>
          <p:nvPr>
            <p:ph idx="1"/>
          </p:nvPr>
        </p:nvPicPr>
        <p:blipFill>
          <a:blip r:embed="rId2"/>
          <a:stretch>
            <a:fillRect/>
          </a:stretch>
        </p:blipFill>
        <p:spPr>
          <a:xfrm>
            <a:off x="0" y="904874"/>
            <a:ext cx="12058650" cy="5876925"/>
          </a:xfrm>
        </p:spPr>
      </p:pic>
    </p:spTree>
    <p:extLst>
      <p:ext uri="{BB962C8B-B14F-4D97-AF65-F5344CB8AC3E}">
        <p14:creationId xmlns:p14="http://schemas.microsoft.com/office/powerpoint/2010/main" val="3955736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DA7241-8ACA-9926-728E-00B30E382702}"/>
              </a:ext>
            </a:extLst>
          </p:cNvPr>
          <p:cNvPicPr>
            <a:picLocks noChangeAspect="1"/>
          </p:cNvPicPr>
          <p:nvPr/>
        </p:nvPicPr>
        <p:blipFill>
          <a:blip r:embed="rId2"/>
          <a:stretch>
            <a:fillRect/>
          </a:stretch>
        </p:blipFill>
        <p:spPr>
          <a:xfrm>
            <a:off x="0" y="523876"/>
            <a:ext cx="12192000" cy="6334124"/>
          </a:xfrm>
          <a:prstGeom prst="rect">
            <a:avLst/>
          </a:prstGeom>
        </p:spPr>
      </p:pic>
      <p:sp>
        <p:nvSpPr>
          <p:cNvPr id="4" name="TextBox 3">
            <a:extLst>
              <a:ext uri="{FF2B5EF4-FFF2-40B4-BE49-F238E27FC236}">
                <a16:creationId xmlns:a16="http://schemas.microsoft.com/office/drawing/2014/main" id="{4E5B9EF7-6EF0-63FE-5AAE-31749582D625}"/>
              </a:ext>
            </a:extLst>
          </p:cNvPr>
          <p:cNvSpPr txBox="1"/>
          <p:nvPr/>
        </p:nvSpPr>
        <p:spPr>
          <a:xfrm>
            <a:off x="180974" y="76200"/>
            <a:ext cx="3933825" cy="461665"/>
          </a:xfrm>
          <a:prstGeom prst="rect">
            <a:avLst/>
          </a:prstGeom>
          <a:noFill/>
        </p:spPr>
        <p:txBody>
          <a:bodyPr wrap="square" rtlCol="0">
            <a:spAutoFit/>
          </a:bodyPr>
          <a:lstStyle/>
          <a:p>
            <a:r>
              <a:rPr lang="en-IN" sz="2400" b="1" dirty="0" err="1"/>
              <a:t>Tableua</a:t>
            </a:r>
            <a:r>
              <a:rPr lang="en-IN" sz="2400" b="1" dirty="0"/>
              <a:t> Dashboard:</a:t>
            </a:r>
          </a:p>
        </p:txBody>
      </p:sp>
    </p:spTree>
    <p:extLst>
      <p:ext uri="{BB962C8B-B14F-4D97-AF65-F5344CB8AC3E}">
        <p14:creationId xmlns:p14="http://schemas.microsoft.com/office/powerpoint/2010/main" val="407659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792713-6F15-CF73-247B-5F7B460D46BC}"/>
              </a:ext>
            </a:extLst>
          </p:cNvPr>
          <p:cNvPicPr>
            <a:picLocks noChangeAspect="1"/>
          </p:cNvPicPr>
          <p:nvPr/>
        </p:nvPicPr>
        <p:blipFill>
          <a:blip r:embed="rId2"/>
          <a:stretch>
            <a:fillRect/>
          </a:stretch>
        </p:blipFill>
        <p:spPr>
          <a:xfrm>
            <a:off x="95250" y="777933"/>
            <a:ext cx="12096750" cy="5994342"/>
          </a:xfrm>
          <a:prstGeom prst="rect">
            <a:avLst/>
          </a:prstGeom>
        </p:spPr>
      </p:pic>
      <p:sp>
        <p:nvSpPr>
          <p:cNvPr id="6" name="TextBox 5">
            <a:extLst>
              <a:ext uri="{FF2B5EF4-FFF2-40B4-BE49-F238E27FC236}">
                <a16:creationId xmlns:a16="http://schemas.microsoft.com/office/drawing/2014/main" id="{910B1B62-F7DD-2121-4A75-276F71944349}"/>
              </a:ext>
            </a:extLst>
          </p:cNvPr>
          <p:cNvSpPr txBox="1"/>
          <p:nvPr/>
        </p:nvSpPr>
        <p:spPr>
          <a:xfrm>
            <a:off x="882326" y="158234"/>
            <a:ext cx="3069771" cy="461665"/>
          </a:xfrm>
          <a:prstGeom prst="rect">
            <a:avLst/>
          </a:prstGeom>
          <a:noFill/>
        </p:spPr>
        <p:txBody>
          <a:bodyPr wrap="square" rtlCol="0">
            <a:spAutoFit/>
          </a:bodyPr>
          <a:lstStyle/>
          <a:p>
            <a:r>
              <a:rPr lang="en-IN" sz="2400" b="1" dirty="0" err="1"/>
              <a:t>Powerbi</a:t>
            </a:r>
            <a:r>
              <a:rPr lang="en-IN" sz="2400" b="1" dirty="0"/>
              <a:t> dashboard</a:t>
            </a:r>
            <a:r>
              <a:rPr lang="en-IN" b="1" dirty="0"/>
              <a:t>:</a:t>
            </a:r>
          </a:p>
        </p:txBody>
      </p:sp>
    </p:spTree>
    <p:extLst>
      <p:ext uri="{BB962C8B-B14F-4D97-AF65-F5344CB8AC3E}">
        <p14:creationId xmlns:p14="http://schemas.microsoft.com/office/powerpoint/2010/main" val="388185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7177DD-739B-5927-E327-92ACF982AE2F}"/>
              </a:ext>
            </a:extLst>
          </p:cNvPr>
          <p:cNvSpPr txBox="1"/>
          <p:nvPr/>
        </p:nvSpPr>
        <p:spPr>
          <a:xfrm>
            <a:off x="285750" y="142875"/>
            <a:ext cx="2457450" cy="523220"/>
          </a:xfrm>
          <a:prstGeom prst="rect">
            <a:avLst/>
          </a:prstGeom>
          <a:noFill/>
        </p:spPr>
        <p:txBody>
          <a:bodyPr wrap="square" rtlCol="0">
            <a:spAutoFit/>
          </a:bodyPr>
          <a:lstStyle/>
          <a:p>
            <a:r>
              <a:rPr lang="en-IN" sz="2800" b="1" dirty="0" err="1"/>
              <a:t>SQl</a:t>
            </a:r>
            <a:r>
              <a:rPr lang="en-IN" sz="2800" b="1" dirty="0"/>
              <a:t> Queries :</a:t>
            </a:r>
          </a:p>
        </p:txBody>
      </p:sp>
      <p:pic>
        <p:nvPicPr>
          <p:cNvPr id="12" name="Picture 11">
            <a:extLst>
              <a:ext uri="{FF2B5EF4-FFF2-40B4-BE49-F238E27FC236}">
                <a16:creationId xmlns:a16="http://schemas.microsoft.com/office/drawing/2014/main" id="{B2ED098D-E3AE-FF60-BEDF-9B5280A9DC9C}"/>
              </a:ext>
            </a:extLst>
          </p:cNvPr>
          <p:cNvPicPr>
            <a:picLocks noChangeAspect="1"/>
          </p:cNvPicPr>
          <p:nvPr/>
        </p:nvPicPr>
        <p:blipFill>
          <a:blip r:embed="rId2"/>
          <a:stretch>
            <a:fillRect/>
          </a:stretch>
        </p:blipFill>
        <p:spPr>
          <a:xfrm>
            <a:off x="5810250" y="728802"/>
            <a:ext cx="6001588" cy="2052776"/>
          </a:xfrm>
          <a:prstGeom prst="rect">
            <a:avLst/>
          </a:prstGeom>
        </p:spPr>
      </p:pic>
      <p:pic>
        <p:nvPicPr>
          <p:cNvPr id="14" name="Picture 13">
            <a:extLst>
              <a:ext uri="{FF2B5EF4-FFF2-40B4-BE49-F238E27FC236}">
                <a16:creationId xmlns:a16="http://schemas.microsoft.com/office/drawing/2014/main" id="{A49D1EB9-72B3-7BD2-F6FA-8C0B53D1B25D}"/>
              </a:ext>
            </a:extLst>
          </p:cNvPr>
          <p:cNvPicPr>
            <a:picLocks noChangeAspect="1"/>
          </p:cNvPicPr>
          <p:nvPr/>
        </p:nvPicPr>
        <p:blipFill>
          <a:blip r:embed="rId3"/>
          <a:stretch>
            <a:fillRect/>
          </a:stretch>
        </p:blipFill>
        <p:spPr>
          <a:xfrm>
            <a:off x="266700" y="728802"/>
            <a:ext cx="5410955" cy="2052776"/>
          </a:xfrm>
          <a:prstGeom prst="rect">
            <a:avLst/>
          </a:prstGeom>
        </p:spPr>
      </p:pic>
      <p:pic>
        <p:nvPicPr>
          <p:cNvPr id="8" name="Picture 7">
            <a:extLst>
              <a:ext uri="{FF2B5EF4-FFF2-40B4-BE49-F238E27FC236}">
                <a16:creationId xmlns:a16="http://schemas.microsoft.com/office/drawing/2014/main" id="{D60E55CB-BABB-E1FF-5141-5E2C5D313FA5}"/>
              </a:ext>
            </a:extLst>
          </p:cNvPr>
          <p:cNvPicPr>
            <a:picLocks noChangeAspect="1"/>
          </p:cNvPicPr>
          <p:nvPr/>
        </p:nvPicPr>
        <p:blipFill>
          <a:blip r:embed="rId4"/>
          <a:stretch>
            <a:fillRect/>
          </a:stretch>
        </p:blipFill>
        <p:spPr>
          <a:xfrm>
            <a:off x="285750" y="2921528"/>
            <a:ext cx="5087060" cy="1714739"/>
          </a:xfrm>
          <a:prstGeom prst="rect">
            <a:avLst/>
          </a:prstGeom>
        </p:spPr>
      </p:pic>
      <p:pic>
        <p:nvPicPr>
          <p:cNvPr id="10" name="Picture 9">
            <a:extLst>
              <a:ext uri="{FF2B5EF4-FFF2-40B4-BE49-F238E27FC236}">
                <a16:creationId xmlns:a16="http://schemas.microsoft.com/office/drawing/2014/main" id="{423CB322-107E-97AF-43B2-B0119A8BA295}"/>
              </a:ext>
            </a:extLst>
          </p:cNvPr>
          <p:cNvPicPr>
            <a:picLocks noChangeAspect="1"/>
          </p:cNvPicPr>
          <p:nvPr/>
        </p:nvPicPr>
        <p:blipFill>
          <a:blip r:embed="rId5"/>
          <a:stretch>
            <a:fillRect/>
          </a:stretch>
        </p:blipFill>
        <p:spPr>
          <a:xfrm>
            <a:off x="409597" y="4776217"/>
            <a:ext cx="6782747" cy="1743318"/>
          </a:xfrm>
          <a:prstGeom prst="rect">
            <a:avLst/>
          </a:prstGeom>
        </p:spPr>
      </p:pic>
    </p:spTree>
    <p:extLst>
      <p:ext uri="{BB962C8B-B14F-4D97-AF65-F5344CB8AC3E}">
        <p14:creationId xmlns:p14="http://schemas.microsoft.com/office/powerpoint/2010/main" val="53005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1ABE9-37A1-F38C-2B0A-B76548EFE23A}"/>
              </a:ext>
            </a:extLst>
          </p:cNvPr>
          <p:cNvPicPr>
            <a:picLocks noChangeAspect="1"/>
          </p:cNvPicPr>
          <p:nvPr/>
        </p:nvPicPr>
        <p:blipFill>
          <a:blip r:embed="rId2"/>
          <a:stretch>
            <a:fillRect/>
          </a:stretch>
        </p:blipFill>
        <p:spPr>
          <a:xfrm>
            <a:off x="210348" y="150642"/>
            <a:ext cx="4267796" cy="2457793"/>
          </a:xfrm>
          <a:prstGeom prst="rect">
            <a:avLst/>
          </a:prstGeom>
        </p:spPr>
      </p:pic>
      <p:pic>
        <p:nvPicPr>
          <p:cNvPr id="5" name="Picture 4">
            <a:extLst>
              <a:ext uri="{FF2B5EF4-FFF2-40B4-BE49-F238E27FC236}">
                <a16:creationId xmlns:a16="http://schemas.microsoft.com/office/drawing/2014/main" id="{5BAD7E96-5D95-7479-A7ED-F84B51210E9C}"/>
              </a:ext>
            </a:extLst>
          </p:cNvPr>
          <p:cNvPicPr>
            <a:picLocks noChangeAspect="1"/>
          </p:cNvPicPr>
          <p:nvPr/>
        </p:nvPicPr>
        <p:blipFill>
          <a:blip r:embed="rId3"/>
          <a:stretch>
            <a:fillRect/>
          </a:stretch>
        </p:blipFill>
        <p:spPr>
          <a:xfrm>
            <a:off x="210348" y="2766252"/>
            <a:ext cx="4119313" cy="3941106"/>
          </a:xfrm>
          <a:prstGeom prst="rect">
            <a:avLst/>
          </a:prstGeom>
        </p:spPr>
      </p:pic>
      <p:pic>
        <p:nvPicPr>
          <p:cNvPr id="7" name="Picture 6">
            <a:extLst>
              <a:ext uri="{FF2B5EF4-FFF2-40B4-BE49-F238E27FC236}">
                <a16:creationId xmlns:a16="http://schemas.microsoft.com/office/drawing/2014/main" id="{A34EA829-2FC2-A3B1-E97E-2D4AEED820F2}"/>
              </a:ext>
            </a:extLst>
          </p:cNvPr>
          <p:cNvPicPr>
            <a:picLocks noChangeAspect="1"/>
          </p:cNvPicPr>
          <p:nvPr/>
        </p:nvPicPr>
        <p:blipFill>
          <a:blip r:embed="rId4"/>
          <a:stretch>
            <a:fillRect/>
          </a:stretch>
        </p:blipFill>
        <p:spPr>
          <a:xfrm>
            <a:off x="5133021" y="634483"/>
            <a:ext cx="6848631" cy="5299787"/>
          </a:xfrm>
          <a:prstGeom prst="rect">
            <a:avLst/>
          </a:prstGeom>
        </p:spPr>
      </p:pic>
    </p:spTree>
    <p:extLst>
      <p:ext uri="{BB962C8B-B14F-4D97-AF65-F5344CB8AC3E}">
        <p14:creationId xmlns:p14="http://schemas.microsoft.com/office/powerpoint/2010/main" val="1769978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97</TotalTime>
  <Words>492</Words>
  <Application>Microsoft Office PowerPoint</Application>
  <PresentationFormat>Widescreen</PresentationFormat>
  <Paragraphs>41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Blinkit : India’s Last Mintue app </vt:lpstr>
      <vt:lpstr>PowerPoint Presentation</vt:lpstr>
      <vt:lpstr>PowerPoint Presentation</vt:lpstr>
      <vt:lpstr>PowerPoint Presentation</vt:lpstr>
      <vt:lpstr>Excel 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dc:creator>
  <cp:lastModifiedBy>sakshi</cp:lastModifiedBy>
  <cp:revision>2</cp:revision>
  <dcterms:created xsi:type="dcterms:W3CDTF">2025-05-02T14:50:51Z</dcterms:created>
  <dcterms:modified xsi:type="dcterms:W3CDTF">2025-05-02T17:47:11Z</dcterms:modified>
</cp:coreProperties>
</file>