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63" r:id="rId4"/>
    <p:sldId id="264" r:id="rId5"/>
    <p:sldId id="265" r:id="rId6"/>
    <p:sldId id="266" r:id="rId7"/>
    <p:sldId id="267" r:id="rId8"/>
    <p:sldId id="268" r:id="rId9"/>
    <p:sldId id="258" r:id="rId10"/>
    <p:sldId id="259" r:id="rId11"/>
    <p:sldId id="260" r:id="rId12"/>
    <p:sldId id="261" r:id="rId13"/>
    <p:sldId id="262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735" autoAdjust="0"/>
    <p:restoredTop sz="94660"/>
  </p:normalViewPr>
  <p:slideViewPr>
    <p:cSldViewPr snapToGrid="0">
      <p:cViewPr varScale="1">
        <p:scale>
          <a:sx n="70" d="100"/>
          <a:sy n="70" d="100"/>
        </p:scale>
        <p:origin x="10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387579-2CE6-464D-87FD-568ED80A5642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D33B82-6905-45F5-B164-5640EC017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8770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0BDA7-3864-48AE-8960-F5939DBA4D9E}" type="datetime1">
              <a:rPr lang="en-US" smtClean="0"/>
              <a:t>12/1/2019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55799F9-7F76-4F14-ADC3-6A6406A35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972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44594-1D72-4309-A9A6-A2600E399F3A}" type="datetime1">
              <a:rPr lang="en-US" smtClean="0"/>
              <a:t>12/1/2019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55799F9-7F76-4F14-ADC3-6A6406A35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000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1E01F-DD7C-4021-BD5C-6F3BEC0A4226}" type="datetime1">
              <a:rPr lang="en-US" smtClean="0"/>
              <a:t>12/1/2019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55799F9-7F76-4F14-ADC3-6A6406A3506C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54471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66842-65E1-4CFF-A311-6276CD43F3AE}" type="datetime1">
              <a:rPr lang="en-US" smtClean="0"/>
              <a:t>12/1/2019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55799F9-7F76-4F14-ADC3-6A6406A35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0610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0D631-6192-4DE4-ADE7-FA46752C0570}" type="datetime1">
              <a:rPr lang="en-US" smtClean="0"/>
              <a:t>12/1/2019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55799F9-7F76-4F14-ADC3-6A6406A3506C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714204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D9A95-8090-4F4D-A0B4-97479DF104DE}" type="datetime1">
              <a:rPr lang="en-US" smtClean="0"/>
              <a:t>12/1/2019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55799F9-7F76-4F14-ADC3-6A6406A35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0829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B4FB6-66CF-4A0E-B9AB-53934B87FCAD}" type="datetime1">
              <a:rPr lang="en-US" smtClean="0"/>
              <a:t>12/1/2019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799F9-7F76-4F14-ADC3-6A6406A35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2036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1B443-2A5B-4E30-93AA-789A5FAD3293}" type="datetime1">
              <a:rPr lang="en-US" smtClean="0"/>
              <a:t>12/1/2019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799F9-7F76-4F14-ADC3-6A6406A35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584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A8C70-62A3-46F7-A3B3-B8B9EB289729}" type="datetime1">
              <a:rPr lang="en-US" smtClean="0"/>
              <a:t>12/1/2019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799F9-7F76-4F14-ADC3-6A6406A35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776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D1B7E-AA8C-47CC-BBFD-22B8DC5FFE64}" type="datetime1">
              <a:rPr lang="en-US" smtClean="0"/>
              <a:t>12/1/2019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55799F9-7F76-4F14-ADC3-6A6406A35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16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A650A-E324-48F3-8CE2-90C4828719CA}" type="datetime1">
              <a:rPr lang="en-US" smtClean="0"/>
              <a:t>12/1/2019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55799F9-7F76-4F14-ADC3-6A6406A35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593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08851-3338-4198-AAFE-B2F228EBCF21}" type="datetime1">
              <a:rPr lang="en-US" smtClean="0"/>
              <a:t>12/1/2019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55799F9-7F76-4F14-ADC3-6A6406A35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819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87975-5C99-4AB9-842A-EAEF3E3988C7}" type="datetime1">
              <a:rPr lang="en-US" smtClean="0"/>
              <a:t>12/1/2019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799F9-7F76-4F14-ADC3-6A6406A35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170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CCE24-55C0-47EA-BF4F-E04331B8AAEA}" type="datetime1">
              <a:rPr lang="en-US" smtClean="0"/>
              <a:t>12/1/2019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799F9-7F76-4F14-ADC3-6A6406A35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028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C96A4-7E58-4401-990B-198465B7F12B}" type="datetime1">
              <a:rPr lang="en-US" smtClean="0"/>
              <a:t>12/1/2019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799F9-7F76-4F14-ADC3-6A6406A35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124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2F663-1D76-4221-B3BA-9885D9D74A95}" type="datetime1">
              <a:rPr lang="en-US" smtClean="0"/>
              <a:t>12/1/2019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55799F9-7F76-4F14-ADC3-6A6406A35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055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D39306-9AEF-48A4-825A-9D130A39B7FA}" type="datetime1">
              <a:rPr lang="en-US" smtClean="0"/>
              <a:t>12/1/2019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55799F9-7F76-4F14-ADC3-6A6406A35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318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655799F9-7F76-4F14-ADC3-6A6406A3506C}" type="slidenum"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1</a:t>
            </a:fld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5676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49659"/>
            <a:ext cx="8915400" cy="4461563"/>
          </a:xfrm>
        </p:spPr>
        <p:txBody>
          <a:bodyPr>
            <a:normAutofit/>
          </a:bodyPr>
          <a:lstStyle/>
          <a:p>
            <a:pPr algn="just">
              <a:buSzPct val="110000"/>
              <a:buFont typeface="Courier New" panose="02070309020205020404" pitchFamily="49" charset="0"/>
              <a:buChar char="o"/>
            </a:pP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Cây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bao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trùm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thiểu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trực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bao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viến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lưới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nước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lưới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buSzPct val="110000"/>
              <a:buFont typeface="Courier New" panose="02070309020205020404" pitchFamily="49" charset="0"/>
              <a:buChar char="o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Pentagon 4"/>
          <p:cNvSpPr/>
          <p:nvPr/>
        </p:nvSpPr>
        <p:spPr>
          <a:xfrm>
            <a:off x="2589212" y="418011"/>
            <a:ext cx="8915400" cy="770709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4" descr="C:\Users\Thuy\Desktop\applications-of-minimum-spanning-tree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9588" y="2584224"/>
            <a:ext cx="4343400" cy="2748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image002 (1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7693" y="2694018"/>
            <a:ext cx="3048000" cy="263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655799F9-7F76-4F14-ADC3-6A6406A3506C}" type="slidenum"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10</a:t>
            </a:fld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661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entagon 4"/>
          <p:cNvSpPr/>
          <p:nvPr/>
        </p:nvSpPr>
        <p:spPr>
          <a:xfrm>
            <a:off x="2589212" y="418011"/>
            <a:ext cx="8915400" cy="770709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4" descr="C:\Users\Thuy\Desktop\ourseg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2954" y="1845584"/>
            <a:ext cx="7227916" cy="3670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655799F9-7F76-4F14-ADC3-6A6406A3506C}" type="slidenum"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11</a:t>
            </a:fld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382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entagon 4"/>
          <p:cNvSpPr/>
          <p:nvPr/>
        </p:nvSpPr>
        <p:spPr>
          <a:xfrm>
            <a:off x="2589212" y="418011"/>
            <a:ext cx="8915400" cy="770709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cụm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cây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bao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trùm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thiểu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2" descr="C:\Users\Thuy\Desktop\kZdrQAi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4637" y="1972856"/>
            <a:ext cx="5924550" cy="3638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799F9-7F76-4F14-ADC3-6A6406A3506C}" type="slidenum"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fld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8676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49659"/>
            <a:ext cx="8915400" cy="4461563"/>
          </a:xfrm>
        </p:spPr>
        <p:txBody>
          <a:bodyPr>
            <a:normAutofit/>
          </a:bodyPr>
          <a:lstStyle/>
          <a:p>
            <a:pPr algn="just">
              <a:buSzPct val="110000"/>
              <a:buFont typeface="Courier New" panose="02070309020205020404" pitchFamily="49" charset="0"/>
              <a:buChar char="o"/>
            </a:pP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cây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bao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trùm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thiểu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đúng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dòng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chữ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buSzPct val="110000"/>
              <a:buFont typeface="Courier New" panose="02070309020205020404" pitchFamily="49" charset="0"/>
              <a:buChar char="o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Pentagon 4"/>
          <p:cNvSpPr/>
          <p:nvPr/>
        </p:nvSpPr>
        <p:spPr>
          <a:xfrm>
            <a:off x="2589212" y="418011"/>
            <a:ext cx="8915400" cy="770709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chữ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tay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2" descr="C:\Users\Thuy\Desktop\An-example-of-fully-correct-line-extrac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0737" y="2156440"/>
            <a:ext cx="737235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655799F9-7F76-4F14-ADC3-6A6406A3506C}" type="slidenum"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13</a:t>
            </a:fld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184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entagon 4"/>
          <p:cNvSpPr/>
          <p:nvPr/>
        </p:nvSpPr>
        <p:spPr>
          <a:xfrm>
            <a:off x="2589212" y="418011"/>
            <a:ext cx="8915400" cy="770709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Minh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họa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tế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589212" y="1314893"/>
            <a:ext cx="8915400" cy="3777622"/>
          </a:xfrm>
        </p:spPr>
        <p:txBody>
          <a:bodyPr/>
          <a:lstStyle/>
          <a:p>
            <a:pPr>
              <a:buSzPct val="110000"/>
              <a:buFont typeface="Courier New" panose="02070309020205020404" pitchFamily="49" charset="0"/>
              <a:buChar char="o"/>
            </a:pP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Venezia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ty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muốn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lắp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dây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cáp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trí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trọng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sao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chi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lắp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khoảng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ngắn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SzPct val="110000"/>
              <a:buFont typeface="Courier New" panose="02070309020205020404" pitchFamily="49" charset="0"/>
              <a:buChar char="o"/>
            </a:pPr>
            <a:endParaRPr lang="en-US" dirty="0"/>
          </a:p>
        </p:txBody>
      </p:sp>
      <p:pic>
        <p:nvPicPr>
          <p:cNvPr id="6" name="Picture 2" descr="C:\Users\Thuy\Desktop\Venice-Ma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6512" y="2349796"/>
            <a:ext cx="6400800" cy="307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655799F9-7F76-4F14-ADC3-6A6406A3506C}" type="slidenum"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14</a:t>
            </a:fld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8252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entagon 4"/>
          <p:cNvSpPr/>
          <p:nvPr/>
        </p:nvSpPr>
        <p:spPr>
          <a:xfrm>
            <a:off x="2589212" y="418011"/>
            <a:ext cx="8915400" cy="770709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Minh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họa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tế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589212" y="1314893"/>
            <a:ext cx="8915400" cy="3777622"/>
          </a:xfrm>
        </p:spPr>
        <p:txBody>
          <a:bodyPr/>
          <a:lstStyle/>
          <a:p>
            <a:pPr>
              <a:buSzPct val="110000"/>
              <a:buFont typeface="Courier New" panose="02070309020205020404" pitchFamily="49" charset="0"/>
              <a:buChar char="o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giản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hóa bản đồ bằng cách chuyển đổi nó thành một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đặt tên các vị trí quan trọng trên bản đồ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các chữ cái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hoa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và khoảng cách tính bằng mét (x 100)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buSzPct val="110000"/>
              <a:buFont typeface="Courier New" panose="02070309020205020404" pitchFamily="49" charset="0"/>
              <a:buChar char="o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1427601"/>
              </p:ext>
            </p:extLst>
          </p:nvPr>
        </p:nvGraphicFramePr>
        <p:xfrm>
          <a:off x="2983832" y="2357079"/>
          <a:ext cx="8095296" cy="1280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49216">
                  <a:extLst>
                    <a:ext uri="{9D8B030D-6E8A-4147-A177-3AD203B41FA5}">
                      <a16:colId xmlns:a16="http://schemas.microsoft.com/office/drawing/2014/main" val="1784149742"/>
                    </a:ext>
                  </a:extLst>
                </a:gridCol>
                <a:gridCol w="1349216">
                  <a:extLst>
                    <a:ext uri="{9D8B030D-6E8A-4147-A177-3AD203B41FA5}">
                      <a16:colId xmlns:a16="http://schemas.microsoft.com/office/drawing/2014/main" val="474121401"/>
                    </a:ext>
                  </a:extLst>
                </a:gridCol>
                <a:gridCol w="1349216">
                  <a:extLst>
                    <a:ext uri="{9D8B030D-6E8A-4147-A177-3AD203B41FA5}">
                      <a16:colId xmlns:a16="http://schemas.microsoft.com/office/drawing/2014/main" val="290112636"/>
                    </a:ext>
                  </a:extLst>
                </a:gridCol>
                <a:gridCol w="1349216">
                  <a:extLst>
                    <a:ext uri="{9D8B030D-6E8A-4147-A177-3AD203B41FA5}">
                      <a16:colId xmlns:a16="http://schemas.microsoft.com/office/drawing/2014/main" val="512572136"/>
                    </a:ext>
                  </a:extLst>
                </a:gridCol>
                <a:gridCol w="1349216">
                  <a:extLst>
                    <a:ext uri="{9D8B030D-6E8A-4147-A177-3AD203B41FA5}">
                      <a16:colId xmlns:a16="http://schemas.microsoft.com/office/drawing/2014/main" val="3244977557"/>
                    </a:ext>
                  </a:extLst>
                </a:gridCol>
                <a:gridCol w="1349216">
                  <a:extLst>
                    <a:ext uri="{9D8B030D-6E8A-4147-A177-3AD203B41FA5}">
                      <a16:colId xmlns:a16="http://schemas.microsoft.com/office/drawing/2014/main" val="32453188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Cannaregio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Ponte </a:t>
                      </a:r>
                      <a:r>
                        <a:rPr lang="en-US" b="1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Scalzi</a:t>
                      </a:r>
                      <a:endParaRPr lang="en-US" b="1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Santa </a:t>
                      </a:r>
                      <a:r>
                        <a:rPr lang="en-US" b="1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Corce</a:t>
                      </a:r>
                      <a:endParaRPr lang="en-US" b="1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Dell ‘Orto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Ferrovia</a:t>
                      </a:r>
                      <a:endParaRPr lang="en-US" b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4300" marR="114300" marT="114300" marB="1143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Piazzale</a:t>
                      </a:r>
                      <a:r>
                        <a:rPr lang="en-US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Roma</a:t>
                      </a:r>
                    </a:p>
                  </a:txBody>
                  <a:tcPr marL="114300" marR="114300" marT="114300" marB="114300" anchor="ctr"/>
                </a:tc>
                <a:extLst>
                  <a:ext uri="{0D108BD9-81ED-4DB2-BD59-A6C34878D82A}">
                    <a16:rowId xmlns:a16="http://schemas.microsoft.com/office/drawing/2014/main" val="3453321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marL="114300" marR="114300" marT="114300" marB="1143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 marL="114300" marR="114300" marT="114300" marB="1143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 marL="114300" marR="114300" marT="114300" marB="1143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 marL="114300" marR="114300" marT="114300" marB="1143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</a:p>
                  </a:txBody>
                  <a:tcPr marL="114300" marR="114300" marT="114300" marB="1143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</a:p>
                  </a:txBody>
                  <a:tcPr marL="114300" marR="114300" marT="114300" marB="114300" anchor="ctr"/>
                </a:tc>
                <a:extLst>
                  <a:ext uri="{0D108BD9-81ED-4DB2-BD59-A6C34878D82A}">
                    <a16:rowId xmlns:a16="http://schemas.microsoft.com/office/drawing/2014/main" val="644138927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1046265"/>
              </p:ext>
            </p:extLst>
          </p:nvPr>
        </p:nvGraphicFramePr>
        <p:xfrm>
          <a:off x="2983832" y="4332441"/>
          <a:ext cx="8095296" cy="1280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49216">
                  <a:extLst>
                    <a:ext uri="{9D8B030D-6E8A-4147-A177-3AD203B41FA5}">
                      <a16:colId xmlns:a16="http://schemas.microsoft.com/office/drawing/2014/main" val="1784149742"/>
                    </a:ext>
                  </a:extLst>
                </a:gridCol>
                <a:gridCol w="1349216">
                  <a:extLst>
                    <a:ext uri="{9D8B030D-6E8A-4147-A177-3AD203B41FA5}">
                      <a16:colId xmlns:a16="http://schemas.microsoft.com/office/drawing/2014/main" val="474121401"/>
                    </a:ext>
                  </a:extLst>
                </a:gridCol>
                <a:gridCol w="1364290">
                  <a:extLst>
                    <a:ext uri="{9D8B030D-6E8A-4147-A177-3AD203B41FA5}">
                      <a16:colId xmlns:a16="http://schemas.microsoft.com/office/drawing/2014/main" val="290112636"/>
                    </a:ext>
                  </a:extLst>
                </a:gridCol>
                <a:gridCol w="1334142">
                  <a:extLst>
                    <a:ext uri="{9D8B030D-6E8A-4147-A177-3AD203B41FA5}">
                      <a16:colId xmlns:a16="http://schemas.microsoft.com/office/drawing/2014/main" val="512572136"/>
                    </a:ext>
                  </a:extLst>
                </a:gridCol>
                <a:gridCol w="1349216">
                  <a:extLst>
                    <a:ext uri="{9D8B030D-6E8A-4147-A177-3AD203B41FA5}">
                      <a16:colId xmlns:a16="http://schemas.microsoft.com/office/drawing/2014/main" val="3244977557"/>
                    </a:ext>
                  </a:extLst>
                </a:gridCol>
                <a:gridCol w="1349216">
                  <a:extLst>
                    <a:ext uri="{9D8B030D-6E8A-4147-A177-3AD203B41FA5}">
                      <a16:colId xmlns:a16="http://schemas.microsoft.com/office/drawing/2014/main" val="32453188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San Polo</a:t>
                      </a:r>
                      <a:endParaRPr lang="en-US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4300" marR="114300" marT="114300" marB="1143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Dorso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="1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Duro</a:t>
                      </a:r>
                      <a:endParaRPr lang="en-US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4300" marR="114300" marT="114300" marB="1143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San Marco</a:t>
                      </a:r>
                    </a:p>
                  </a:txBody>
                  <a:tcPr marL="114300" marR="114300" marT="114300" marB="1143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St. Mark Basilica</a:t>
                      </a:r>
                    </a:p>
                  </a:txBody>
                  <a:tcPr marL="114300" marR="114300" marT="114300" marB="1143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Castello</a:t>
                      </a:r>
                      <a:endParaRPr lang="en-US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4300" marR="114300" marT="114300" marB="1143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Arsenale</a:t>
                      </a:r>
                      <a:endParaRPr lang="en-US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4300" marR="114300" marT="114300" marB="114300" anchor="ctr"/>
                </a:tc>
                <a:extLst>
                  <a:ext uri="{0D108BD9-81ED-4DB2-BD59-A6C34878D82A}">
                    <a16:rowId xmlns:a16="http://schemas.microsoft.com/office/drawing/2014/main" val="3453321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</a:p>
                  </a:txBody>
                  <a:tcPr marL="114300" marR="114300" marT="114300" marB="1143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</a:t>
                      </a:r>
                    </a:p>
                  </a:txBody>
                  <a:tcPr marL="114300" marR="114300" marT="114300" marB="1143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</a:p>
                  </a:txBody>
                  <a:tcPr marL="114300" marR="114300" marT="114300" marB="1143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</a:t>
                      </a:r>
                    </a:p>
                  </a:txBody>
                  <a:tcPr marL="114300" marR="114300" marT="114300" marB="1143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</a:t>
                      </a:r>
                    </a:p>
                  </a:txBody>
                  <a:tcPr marL="114300" marR="114300" marT="114300" marB="1143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</a:p>
                  </a:txBody>
                  <a:tcPr marL="114300" marR="114300" marT="114300" marB="114300" anchor="ctr"/>
                </a:tc>
                <a:extLst>
                  <a:ext uri="{0D108BD9-81ED-4DB2-BD59-A6C34878D82A}">
                    <a16:rowId xmlns:a16="http://schemas.microsoft.com/office/drawing/2014/main" val="644138927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655799F9-7F76-4F14-ADC3-6A6406A3506C}" type="slidenum"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15</a:t>
            </a:fld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8502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entagon 4"/>
          <p:cNvSpPr/>
          <p:nvPr/>
        </p:nvSpPr>
        <p:spPr>
          <a:xfrm>
            <a:off x="2589212" y="418011"/>
            <a:ext cx="8915400" cy="770709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Minh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họa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tế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589212" y="1314893"/>
            <a:ext cx="8915400" cy="4283802"/>
          </a:xfrm>
        </p:spPr>
        <p:txBody>
          <a:bodyPr/>
          <a:lstStyle/>
          <a:p>
            <a:pPr>
              <a:buSzPct val="110000"/>
              <a:buFont typeface="Courier New" panose="02070309020205020404" pitchFamily="49" charset="0"/>
              <a:buChar char="o"/>
            </a:pP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Kruskal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buSzPct val="110000"/>
              <a:buFont typeface="Courier New" panose="02070309020205020404" pitchFamily="49" charset="0"/>
              <a:buChar char="o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4" descr="C:\Users\Thuy\Desktop\blog-05-1-184x3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7699" y="1959543"/>
            <a:ext cx="2142949" cy="3493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5" descr="C:\Users\Thuy\Desktop\blog-06-1-184x30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0111" y="1959543"/>
            <a:ext cx="2133601" cy="3478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C:\Users\Thuy\Desktop\blog-07-1-184x30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3175" y="1944303"/>
            <a:ext cx="2133602" cy="3478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655799F9-7F76-4F14-ADC3-6A6406A3506C}" type="slidenum"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16</a:t>
            </a:fld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1228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1521823"/>
            <a:ext cx="8911687" cy="611777"/>
          </a:xfrm>
        </p:spPr>
        <p:txBody>
          <a:bodyPr>
            <a:normAutofit/>
          </a:bodyPr>
          <a:lstStyle/>
          <a:p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cây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trùm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thiểu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(Minimum Spanning Tree - MST)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SzPct val="110000"/>
              <a:buFont typeface="Courier New" panose="02070309020205020404" pitchFamily="49" charset="0"/>
              <a:buChar char="o"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Cây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bao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trùm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(Spanning Tree)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đỉnh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buSzPct val="110000"/>
              <a:buFont typeface="Courier New" panose="02070309020205020404" pitchFamily="49" charset="0"/>
              <a:buChar char="o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trùm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thiểu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Minimun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Spanning Tree)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trọng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trùm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trọng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cạnh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nhỏ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buSzPct val="110000"/>
              <a:buFont typeface="Courier New" panose="02070309020205020404" pitchFamily="49" charset="0"/>
              <a:buChar char="o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3881846" y="3804927"/>
            <a:ext cx="5760720" cy="2106295"/>
          </a:xfrm>
          <a:prstGeom prst="rect">
            <a:avLst/>
          </a:prstGeom>
        </p:spPr>
      </p:pic>
      <p:sp>
        <p:nvSpPr>
          <p:cNvPr id="5" name="Pentagon 4"/>
          <p:cNvSpPr/>
          <p:nvPr/>
        </p:nvSpPr>
        <p:spPr>
          <a:xfrm>
            <a:off x="2589212" y="522513"/>
            <a:ext cx="8915400" cy="770709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Cây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bao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trùm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nhỏ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655799F9-7F76-4F14-ADC3-6A6406A3506C}" type="slidenum"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2</a:t>
            </a:fld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1865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49659"/>
            <a:ext cx="8915400" cy="4461563"/>
          </a:xfrm>
        </p:spPr>
        <p:txBody>
          <a:bodyPr>
            <a:normAutofit/>
          </a:bodyPr>
          <a:lstStyle/>
          <a:p>
            <a:pPr lvl="0" algn="just">
              <a:buSzPct val="110000"/>
              <a:buFont typeface="Courier New" panose="02070309020205020404" pitchFamily="49" charset="0"/>
              <a:buChar char="o"/>
            </a:pP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Bắt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cây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đỉnh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en-US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 algn="just">
              <a:buSzPct val="110000"/>
              <a:buFont typeface="Courier New" panose="02070309020205020404" pitchFamily="49" charset="0"/>
              <a:buChar char="o"/>
            </a:pP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cây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đỉnh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cây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cạnh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Dãy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cây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en-US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</a:t>
            </a:r>
            <a:r>
              <a:rPr lang="en-US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…, T</a:t>
            </a:r>
            <a:r>
              <a:rPr lang="en-US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n-1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 algn="just">
              <a:buSzPct val="110000"/>
              <a:buFont typeface="Courier New" panose="02070309020205020404" pitchFamily="49" charset="0"/>
              <a:buChar char="o"/>
            </a:pP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Chiến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lược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lam: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cây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+ 1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cây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đỉnh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gần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”.</a:t>
            </a:r>
          </a:p>
          <a:p>
            <a:pPr lvl="0" algn="just">
              <a:buSzPct val="110000"/>
              <a:buFont typeface="Courier New" panose="02070309020205020404" pitchFamily="49" charset="0"/>
              <a:buChar char="o"/>
            </a:pP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Đỉnh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gần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Đỉnh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nối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cạnh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trọng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nhỏ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 algn="just">
              <a:buSzPct val="110000"/>
              <a:buFont typeface="Courier New" panose="02070309020205020404" pitchFamily="49" charset="0"/>
              <a:buChar char="o"/>
            </a:pP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dừng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đỉnh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buSzPct val="110000"/>
              <a:buFont typeface="Courier New" panose="02070309020205020404" pitchFamily="49" charset="0"/>
              <a:buChar char="o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Pentagon 4"/>
          <p:cNvSpPr/>
          <p:nvPr/>
        </p:nvSpPr>
        <p:spPr>
          <a:xfrm>
            <a:off x="2589212" y="418011"/>
            <a:ext cx="8915400" cy="770709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Prim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4670424" y="4286211"/>
            <a:ext cx="4752975" cy="188595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655799F9-7F76-4F14-ADC3-6A6406A3506C}" type="slidenum"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3</a:t>
            </a:fld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11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66532" y="1719618"/>
            <a:ext cx="6460990" cy="3875964"/>
          </a:xfrm>
          <a:prstGeom prst="rect">
            <a:avLst/>
          </a:prstGeom>
        </p:spPr>
      </p:pic>
      <p:sp>
        <p:nvSpPr>
          <p:cNvPr id="5" name="Pentagon 4"/>
          <p:cNvSpPr/>
          <p:nvPr/>
        </p:nvSpPr>
        <p:spPr>
          <a:xfrm>
            <a:off x="2589212" y="418011"/>
            <a:ext cx="8915400" cy="770709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Prim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655799F9-7F76-4F14-ADC3-6A6406A3506C}" type="slidenum"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4</a:t>
            </a:fld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173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entagon 4"/>
          <p:cNvSpPr/>
          <p:nvPr/>
        </p:nvSpPr>
        <p:spPr>
          <a:xfrm>
            <a:off x="2589212" y="418011"/>
            <a:ext cx="8915400" cy="770709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Prim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94263"/>
            <a:ext cx="8915400" cy="4524400"/>
          </a:xfrm>
        </p:spPr>
        <p:txBody>
          <a:bodyPr>
            <a:normAutofit fontScale="77500" lnSpcReduction="20000"/>
          </a:bodyPr>
          <a:lstStyle/>
          <a:p>
            <a:pPr>
              <a:buSzPct val="110000"/>
              <a:buFont typeface="Courier New" panose="02070309020205020404" pitchFamily="49" charset="0"/>
              <a:buChar char="o"/>
            </a:pPr>
            <a:r>
              <a:rPr lang="en-US" sz="21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Lược</a:t>
            </a:r>
            <a:r>
              <a:rPr lang="en-US" sz="21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1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1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1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Prim</a:t>
            </a:r>
          </a:p>
          <a:p>
            <a:pPr marL="341313" indent="0">
              <a:buNone/>
            </a:pPr>
            <a:r>
              <a:rPr lang="en-US" sz="21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Prim(G) ≡</a:t>
            </a:r>
          </a:p>
          <a:p>
            <a:pPr marL="341313" indent="0">
              <a:buNone/>
            </a:pPr>
            <a:r>
              <a:rPr lang="en-US" sz="21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Input: G = (V, E)</a:t>
            </a:r>
          </a:p>
          <a:p>
            <a:pPr marL="341313" indent="0">
              <a:buNone/>
            </a:pPr>
            <a:r>
              <a:rPr lang="en-US" sz="21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Output: E</a:t>
            </a:r>
            <a:r>
              <a:rPr lang="en-US" sz="2100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100" dirty="0"/>
              <a:t> </a:t>
            </a:r>
            <a:r>
              <a:rPr lang="en-US" sz="21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1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21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1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cạnh</a:t>
            </a:r>
            <a:r>
              <a:rPr lang="en-US" sz="21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1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cây</a:t>
            </a:r>
            <a:r>
              <a:rPr lang="en-US" sz="21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bao</a:t>
            </a:r>
            <a:r>
              <a:rPr lang="en-US" sz="21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trùm</a:t>
            </a:r>
            <a:r>
              <a:rPr lang="en-US" sz="21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lang="en-US" sz="21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thiểu</a:t>
            </a:r>
            <a:r>
              <a:rPr lang="en-US" sz="21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1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</a:t>
            </a:r>
          </a:p>
          <a:p>
            <a:pPr marL="341313" indent="0">
              <a:buNone/>
            </a:pPr>
            <a:r>
              <a:rPr lang="en-US" sz="21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100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1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{v0}</a:t>
            </a:r>
          </a:p>
          <a:p>
            <a:pPr marL="341313" indent="0">
              <a:buNone/>
            </a:pPr>
            <a:r>
              <a:rPr lang="en-US" sz="21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100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1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∅</a:t>
            </a:r>
          </a:p>
          <a:p>
            <a:pPr marL="341313" indent="0">
              <a:buNone/>
            </a:pPr>
            <a:r>
              <a:rPr lang="en-US" sz="21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2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1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=1..|V| - 1</a:t>
            </a:r>
          </a:p>
          <a:p>
            <a:pPr marL="627063" indent="0">
              <a:buNone/>
            </a:pPr>
            <a:r>
              <a:rPr lang="en-US" sz="2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1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cạnh</a:t>
            </a:r>
            <a:r>
              <a:rPr lang="en-US" sz="21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1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trọng</a:t>
            </a:r>
            <a:r>
              <a:rPr lang="en-US" sz="21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1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nhỏ</a:t>
            </a:r>
            <a:r>
              <a:rPr lang="en-US" sz="21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21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</a:t>
            </a:r>
            <a:r>
              <a:rPr lang="en-US" sz="2100" baseline="30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∗</a:t>
            </a:r>
            <a:r>
              <a:rPr lang="en-US" sz="21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=(</a:t>
            </a:r>
            <a:r>
              <a:rPr lang="en-US" sz="2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100" baseline="30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∗</a:t>
            </a:r>
            <a:r>
              <a:rPr lang="en-US" sz="2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,u</a:t>
            </a:r>
            <a:r>
              <a:rPr lang="en-US" sz="2100" baseline="30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∗</a:t>
            </a:r>
            <a:r>
              <a:rPr lang="en-US" sz="21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1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en-US" sz="21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endParaRPr lang="en-US" sz="21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7063" indent="0">
              <a:buNone/>
            </a:pPr>
            <a:r>
              <a:rPr lang="en-US" sz="2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1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cạnh</a:t>
            </a:r>
            <a:r>
              <a:rPr lang="en-US" sz="21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(v, u) </a:t>
            </a:r>
            <a:r>
              <a:rPr lang="en-US" sz="2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sz="21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 </a:t>
            </a:r>
            <a:r>
              <a:rPr lang="en-US" sz="21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sz="21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</a:t>
            </a:r>
            <a:r>
              <a:rPr lang="en-US" sz="2100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1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1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 </a:t>
            </a:r>
            <a:r>
              <a:rPr lang="en-US" sz="21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sz="21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 - V</a:t>
            </a:r>
            <a:r>
              <a:rPr lang="en-US" sz="2100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1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627063" indent="0">
              <a:buNone/>
            </a:pPr>
            <a:r>
              <a:rPr lang="en-US" sz="21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100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1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V</a:t>
            </a:r>
            <a:r>
              <a:rPr lang="en-US" sz="2100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1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∪ {u∗}</a:t>
            </a:r>
          </a:p>
          <a:p>
            <a:pPr marL="627063" indent="0">
              <a:buNone/>
            </a:pPr>
            <a:r>
              <a:rPr lang="en-US" sz="21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100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1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E</a:t>
            </a:r>
            <a:r>
              <a:rPr lang="en-US" sz="2100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1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∪ {e*}</a:t>
            </a:r>
          </a:p>
          <a:p>
            <a:pPr marL="341313" indent="0">
              <a:buNone/>
            </a:pPr>
            <a:r>
              <a:rPr lang="en-US" sz="21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endf</a:t>
            </a:r>
            <a:r>
              <a:rPr lang="en-US" sz="21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1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1313" indent="0">
              <a:buNone/>
            </a:pPr>
            <a:r>
              <a:rPr lang="en-US" sz="21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 E</a:t>
            </a:r>
            <a:r>
              <a:rPr lang="en-US" sz="2100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1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1313" indent="0">
              <a:buNone/>
            </a:pPr>
            <a:r>
              <a:rPr lang="en-US" sz="21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End.</a:t>
            </a:r>
            <a:endParaRPr lang="en-US" sz="21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SzPct val="110000"/>
              <a:buNone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655799F9-7F76-4F14-ADC3-6A6406A3506C}" type="slidenum"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5</a:t>
            </a:fld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7076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entagon 4"/>
          <p:cNvSpPr/>
          <p:nvPr/>
        </p:nvSpPr>
        <p:spPr>
          <a:xfrm>
            <a:off x="2589212" y="418011"/>
            <a:ext cx="8915400" cy="770709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Prim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28750"/>
            <a:ext cx="8915400" cy="3777622"/>
          </a:xfrm>
        </p:spPr>
        <p:txBody>
          <a:bodyPr>
            <a:normAutofit fontScale="92500"/>
          </a:bodyPr>
          <a:lstStyle/>
          <a:p>
            <a:pPr>
              <a:buSzPct val="110000"/>
              <a:buFont typeface="Courier New" panose="02070309020205020404" pitchFamily="49" charset="0"/>
              <a:buChar char="o"/>
            </a:pP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Chứng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minh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đúng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đắn</a:t>
            </a:r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39725" indent="0">
              <a:buSzPct val="110000"/>
              <a:buNone/>
            </a:pP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nạp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phản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chứng</a:t>
            </a:r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5475" lvl="0" indent="-285750">
              <a:buSzPct val="110000"/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minh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nạp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cây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baseline="-25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0, . . . , n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1,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Prim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cây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bao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trùm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thiểu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en-US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i-1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cây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bao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trùm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thiểu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baseline="-25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cạnh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gần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cũng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cây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bao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trùm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thiểu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625475" lvl="0" indent="-285750">
              <a:buSzPct val="110000"/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Phản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cây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bao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trùm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thiểu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baseline="-25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cạnh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baseline="-25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(v,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u)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cạnh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trọng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nhỏ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nối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đỉnh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en-US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i-1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đỉnh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en-US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i-1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baseline="-25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cây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thiểu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 (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Prim).</a:t>
            </a:r>
          </a:p>
          <a:p>
            <a:pPr marL="625475" lvl="0" indent="-285750">
              <a:buSzPct val="110000"/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baseline="-25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cạnh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v′,u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′)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nối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đỉnh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v′ ∈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i-1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đỉnh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u′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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i-1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xóa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cạnh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v′,u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′)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cây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bao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trùm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ei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trọng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nhỏ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T.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vậy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trái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cây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bao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trùm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thiểu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baseline="-25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=&gt;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đpcm</a:t>
            </a:r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7063" indent="-290513">
              <a:buSzPct val="110000"/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655799F9-7F76-4F14-ADC3-6A6406A3506C}" type="slidenum"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6</a:t>
            </a:fld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3279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entagon 4"/>
          <p:cNvSpPr/>
          <p:nvPr/>
        </p:nvSpPr>
        <p:spPr>
          <a:xfrm>
            <a:off x="2589212" y="311685"/>
            <a:ext cx="8915400" cy="770709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Kruskal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212112"/>
            <a:ext cx="8915400" cy="4093535"/>
          </a:xfrm>
        </p:spPr>
        <p:txBody>
          <a:bodyPr>
            <a:noAutofit/>
          </a:bodyPr>
          <a:lstStyle/>
          <a:p>
            <a:pPr lvl="0">
              <a:buSzPct val="110000"/>
              <a:buFont typeface="Courier New" panose="02070309020205020404" pitchFamily="49" charset="0"/>
              <a:buChar char="o"/>
            </a:pP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cạnh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sắp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xếp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thứ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tăng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dần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trọng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>
              <a:buSzPct val="110000"/>
              <a:buFont typeface="Courier New" panose="02070309020205020404" pitchFamily="49" charset="0"/>
              <a:buChar char="o"/>
            </a:pP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Bắt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rừng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cây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(forest)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rỗng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>
              <a:buSzPct val="110000"/>
              <a:buFont typeface="Courier New" panose="02070309020205020404" pitchFamily="49" charset="0"/>
              <a:buChar char="o"/>
            </a:pP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MST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cạnh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625475" lvl="0" indent="-285750">
              <a:buSzPct val="110000"/>
              <a:buFont typeface="Wingdings" panose="05000000000000000000" pitchFamily="2" charset="2"/>
              <a:buChar char="§"/>
            </a:pP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MST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luôn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rừng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”: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cây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625475" lvl="0" indent="-285750">
              <a:buSzPct val="110000"/>
              <a:buFont typeface="Wingdings" panose="05000000000000000000" pitchFamily="2" charset="2"/>
              <a:buChar char="§"/>
            </a:pP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cạnh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trọng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nhỏ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cạnh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cây</a:t>
            </a:r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625475" lvl="0" indent="-285750">
              <a:buSzPct val="110000"/>
              <a:buFont typeface="Wingdings" panose="05000000000000000000" pitchFamily="2" charset="2"/>
              <a:buChar char="§"/>
            </a:pP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cạnh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trọng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nhỏ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cạnh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cây</a:t>
            </a:r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625475" lvl="0" indent="-285750">
              <a:buSzPct val="110000"/>
              <a:buFont typeface="Wingdings" panose="05000000000000000000" pitchFamily="2" charset="2"/>
              <a:buChar char="§"/>
            </a:pP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vậy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cạnh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914400" lvl="0" indent="-287338">
              <a:buSzPct val="110000"/>
              <a:buFont typeface="Wingdings" panose="05000000000000000000" pitchFamily="2" charset="2"/>
              <a:buChar char="§"/>
            </a:pP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Mở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rộng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cây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914400" lvl="0" indent="-287338">
              <a:buSzPct val="110000"/>
              <a:buFont typeface="Wingdings" panose="05000000000000000000" pitchFamily="2" charset="2"/>
              <a:buChar char="§"/>
            </a:pP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Nối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hai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cây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cây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0" indent="-287338">
              <a:buSzPct val="110000"/>
              <a:buFont typeface="Wingdings" panose="05000000000000000000" pitchFamily="2" charset="2"/>
              <a:buChar char="§"/>
            </a:pP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cây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7063" lvl="0" indent="-287338">
              <a:buSzPct val="110000"/>
              <a:buFont typeface="Wingdings" panose="05000000000000000000" pitchFamily="2" charset="2"/>
              <a:buChar char="§"/>
            </a:pP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dừng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đỉnh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655799F9-7F76-4F14-ADC3-6A6406A3506C}" type="slidenum"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7</a:t>
            </a:fld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0681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entagon 4"/>
          <p:cNvSpPr/>
          <p:nvPr/>
        </p:nvSpPr>
        <p:spPr>
          <a:xfrm>
            <a:off x="2589212" y="418011"/>
            <a:ext cx="8915400" cy="770709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Kruskal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56068" y="1545708"/>
            <a:ext cx="7581688" cy="377825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655799F9-7F76-4F14-ADC3-6A6406A3506C}" type="slidenum"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8</a:t>
            </a:fld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8401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4506" y="1528549"/>
            <a:ext cx="8915400" cy="4165189"/>
          </a:xfrm>
        </p:spPr>
        <p:txBody>
          <a:bodyPr>
            <a:normAutofit/>
          </a:bodyPr>
          <a:lstStyle/>
          <a:p>
            <a:pPr algn="just">
              <a:buSzPct val="110000"/>
              <a:buFont typeface="Courier New" panose="02070309020205020404" pitchFamily="49" charset="0"/>
              <a:buChar char="o"/>
            </a:pP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SzPct val="110000"/>
              <a:buFont typeface="Courier New" panose="02070309020205020404" pitchFamily="49" charset="0"/>
              <a:buChar char="o"/>
            </a:pP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SzPct val="110000"/>
              <a:buFont typeface="Courier New" panose="02070309020205020404" pitchFamily="49" charset="0"/>
              <a:buChar char="o"/>
            </a:pP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cụm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SzPct val="110000"/>
              <a:buFont typeface="Courier New" panose="02070309020205020404" pitchFamily="49" charset="0"/>
              <a:buChar char="o"/>
            </a:pP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chữ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tay</a:t>
            </a:r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SzPct val="110000"/>
              <a:buFont typeface="Courier New" panose="02070309020205020404" pitchFamily="49" charset="0"/>
              <a:buChar char="o"/>
            </a:pP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gián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36600" indent="-395288" algn="just">
              <a:buSzPct val="110000"/>
              <a:buFont typeface="Wingdings" panose="05000000000000000000" pitchFamily="2" charset="2"/>
              <a:buChar char="§"/>
            </a:pP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tắc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nghẽn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đa</a:t>
            </a:r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36600" indent="-395288" algn="just">
              <a:buSzPct val="110000"/>
              <a:buFont typeface="Wingdings" panose="05000000000000000000" pitchFamily="2" charset="2"/>
              <a:buChar char="§"/>
            </a:pP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minh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khuôn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mặt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736600" indent="-395288" algn="just">
              <a:buSzPct val="110000"/>
              <a:buFont typeface="Wingdings" panose="05000000000000000000" pitchFamily="2" charset="2"/>
              <a:buChar char="§"/>
            </a:pP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xấp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xỉ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NP-hard (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TSP,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cây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Steiner).</a:t>
            </a:r>
          </a:p>
          <a:p>
            <a:pPr marL="736600" indent="-395288" algn="just">
              <a:buSzPct val="110000"/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……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Pentagon 4"/>
          <p:cNvSpPr/>
          <p:nvPr/>
        </p:nvSpPr>
        <p:spPr>
          <a:xfrm>
            <a:off x="2304506" y="522514"/>
            <a:ext cx="8915400" cy="770709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cây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bao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trùm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thiểu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655799F9-7F76-4F14-ADC3-6A6406A3506C}" type="slidenum"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9</a:t>
            </a:fld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2957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65</TotalTime>
  <Words>872</Words>
  <Application>Microsoft Office PowerPoint</Application>
  <PresentationFormat>Widescreen</PresentationFormat>
  <Paragraphs>107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</vt:lpstr>
      <vt:lpstr>Calibri</vt:lpstr>
      <vt:lpstr>Century Gothic</vt:lpstr>
      <vt:lpstr>Courier New</vt:lpstr>
      <vt:lpstr>Symbol</vt:lpstr>
      <vt:lpstr>Times New Roman</vt:lpstr>
      <vt:lpstr>Wingdings</vt:lpstr>
      <vt:lpstr>Wingdings 3</vt:lpstr>
      <vt:lpstr>Wisp</vt:lpstr>
      <vt:lpstr>PowerPoint Presentation</vt:lpstr>
      <vt:lpstr>Bài toán cây bao trùm tối thiểu(Minimum Spanning Tree - MST)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9</cp:revision>
  <dcterms:created xsi:type="dcterms:W3CDTF">2019-12-01T12:52:29Z</dcterms:created>
  <dcterms:modified xsi:type="dcterms:W3CDTF">2019-12-01T14:01:49Z</dcterms:modified>
</cp:coreProperties>
</file>