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1.xml" ContentType="application/vnd.openxmlformats-officedocument.presentationml.comments+xml"/>
  <Override PartName="/ppt/notesSlides/notesSlide15.xml" ContentType="application/vnd.openxmlformats-officedocument.presentationml.notesSlide+xml"/>
  <Override PartName="/ppt/comments/comment2.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sldIdLst>
    <p:sldId id="256" r:id="rId2"/>
    <p:sldId id="1826" r:id="rId3"/>
    <p:sldId id="1829" r:id="rId4"/>
    <p:sldId id="1839" r:id="rId5"/>
    <p:sldId id="1838" r:id="rId6"/>
    <p:sldId id="1842" r:id="rId7"/>
    <p:sldId id="1830" r:id="rId8"/>
    <p:sldId id="262" r:id="rId9"/>
    <p:sldId id="1836" r:id="rId10"/>
    <p:sldId id="263" r:id="rId11"/>
    <p:sldId id="268" r:id="rId12"/>
    <p:sldId id="270" r:id="rId13"/>
    <p:sldId id="271" r:id="rId14"/>
    <p:sldId id="267" r:id="rId15"/>
    <p:sldId id="1844" r:id="rId16"/>
    <p:sldId id="1845" r:id="rId17"/>
    <p:sldId id="1843" r:id="rId18"/>
    <p:sldId id="1819" r:id="rId19"/>
    <p:sldId id="264" r:id="rId20"/>
    <p:sldId id="1835" r:id="rId21"/>
    <p:sldId id="1825" r:id="rId22"/>
    <p:sldId id="1837" r:id="rId23"/>
    <p:sldId id="1823" r:id="rId24"/>
    <p:sldId id="1824" r:id="rId25"/>
    <p:sldId id="1822" r:id="rId26"/>
    <p:sldId id="1833" r:id="rId27"/>
    <p:sldId id="265" r:id="rId28"/>
    <p:sldId id="269" r:id="rId29"/>
    <p:sldId id="183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発表資料" id="{3D02B803-3A1B-42B9-B40D-7E1A2932B060}">
          <p14:sldIdLst>
            <p14:sldId id="256"/>
            <p14:sldId id="1826"/>
            <p14:sldId id="1829"/>
            <p14:sldId id="1839"/>
            <p14:sldId id="1838"/>
            <p14:sldId id="1842"/>
            <p14:sldId id="1830"/>
            <p14:sldId id="262"/>
            <p14:sldId id="1836"/>
            <p14:sldId id="263"/>
            <p14:sldId id="268"/>
            <p14:sldId id="270"/>
            <p14:sldId id="271"/>
          </p14:sldIdLst>
        </p14:section>
        <p14:section name="付録" id="{935B1624-785A-4C00-806C-FDF8F3E1F7F3}">
          <p14:sldIdLst>
            <p14:sldId id="267"/>
            <p14:sldId id="1844"/>
            <p14:sldId id="1845"/>
            <p14:sldId id="1843"/>
            <p14:sldId id="1819"/>
            <p14:sldId id="264"/>
            <p14:sldId id="1835"/>
            <p14:sldId id="1825"/>
            <p14:sldId id="1837"/>
            <p14:sldId id="1823"/>
            <p14:sldId id="1824"/>
            <p14:sldId id="1822"/>
            <p14:sldId id="1833"/>
            <p14:sldId id="265"/>
            <p14:sldId id="269"/>
            <p14:sldId id="18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1810286" initials="s" lastIdx="2" clrIdx="0">
    <p:extLst>
      <p:ext uri="{19B8F6BF-5375-455C-9EA6-DF929625EA0E}">
        <p15:presenceInfo xmlns:p15="http://schemas.microsoft.com/office/powerpoint/2012/main" userId="S::s1810286@ms.cc.uec.ac.jp::0620035c-85ad-4b2b-bfb9-6d298559bed7" providerId="AD"/>
      </p:ext>
    </p:extLst>
  </p:cmAuthor>
  <p:cmAuthor id="2" name="s2010323" initials="s" lastIdx="23" clrIdx="1">
    <p:extLst>
      <p:ext uri="{19B8F6BF-5375-455C-9EA6-DF929625EA0E}">
        <p15:presenceInfo xmlns:p15="http://schemas.microsoft.com/office/powerpoint/2012/main" userId="S::s2010323@ms.cc.uec.ac.jp::ee454b3f-a3ba-49bf-ab2b-6acd0899ae7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545"/>
    <a:srgbClr val="FFF2CC"/>
    <a:srgbClr val="E5E6BC"/>
    <a:srgbClr val="AE78D6"/>
    <a:srgbClr val="66A2D8"/>
    <a:srgbClr val="5899D4"/>
    <a:srgbClr val="FF5B5B"/>
    <a:srgbClr val="FF7B7B"/>
    <a:srgbClr val="D4D692"/>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67657" autoAdjust="0"/>
  </p:normalViewPr>
  <p:slideViewPr>
    <p:cSldViewPr snapToGrid="0">
      <p:cViewPr>
        <p:scale>
          <a:sx n="75" d="100"/>
          <a:sy n="75" d="100"/>
        </p:scale>
        <p:origin x="1104" y="43"/>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74" d="100"/>
          <a:sy n="74" d="100"/>
        </p:scale>
        <p:origin x="610"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D:\&#30740;&#31350;\&#12510;&#12452;&#12489;&#12521;&#12452;&#12502;\&#30740;&#31350;&#23460;&#38306;&#36899;\&#36914;&#25431;&#22577;&#21578;\OPJ2023\&#20877;&#27083;&#25104;&#32080;&#2652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D:\&#30740;&#31350;\&#12510;&#12452;&#12489;&#12521;&#12452;&#12502;\&#30740;&#31350;&#23460;&#38306;&#36899;\&#36914;&#25431;&#22577;&#21578;\OPJ2023\&#20877;&#27083;&#25104;&#32080;&#26524;.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D:\&#30740;&#31350;\&#12510;&#12452;&#12489;&#12521;&#12452;&#12502;\&#30740;&#31350;&#23460;&#38306;&#36899;\&#36914;&#25431;&#22577;&#21578;\OPJ2023\&#20877;&#27083;&#25104;&#32080;&#26524;.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1" Type="http://schemas.openxmlformats.org/officeDocument/2006/relationships/oleObject" Target="file:///D:\&#30740;&#31350;\&#12510;&#12452;&#12489;&#12521;&#12452;&#12502;\&#30740;&#31350;&#23460;&#38306;&#36899;\&#36914;&#25431;&#22577;&#21578;\OPJ2023\&#20877;&#27083;&#25104;&#32080;&#2652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334031700064847"/>
          <c:y val="4.4310171198388724E-2"/>
          <c:w val="0.77709206981724344"/>
          <c:h val="0.81799272069843232"/>
        </c:manualLayout>
      </c:layout>
      <c:barChart>
        <c:barDir val="col"/>
        <c:grouping val="clustered"/>
        <c:varyColors val="0"/>
        <c:ser>
          <c:idx val="0"/>
          <c:order val="0"/>
          <c:tx>
            <c:v>TDPL</c:v>
          </c:tx>
          <c:spPr>
            <a:solidFill>
              <a:schemeClr val="accent1"/>
            </a:solidFill>
            <a:ln>
              <a:noFill/>
            </a:ln>
            <a:effectLst/>
          </c:spPr>
          <c:invertIfNegative val="0"/>
          <c:dLbls>
            <c:dLbl>
              <c:idx val="2"/>
              <c:layout>
                <c:manualLayout>
                  <c:x val="-1.6260162601626115E-2"/>
                  <c:y val="-1.179940728882835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48F-4EBC-9F44-D99C4AF8B2D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ガウシアンノイズ!$C$2:$E$2</c:f>
              <c:strCache>
                <c:ptCount val="3"/>
                <c:pt idx="0">
                  <c:v>Hadamard</c:v>
                </c:pt>
                <c:pt idx="1">
                  <c:v>Learned</c:v>
                </c:pt>
                <c:pt idx="2">
                  <c:v>Learned + Fine tuning</c:v>
                </c:pt>
              </c:strCache>
            </c:strRef>
          </c:cat>
          <c:val>
            <c:numRef>
              <c:f>大気ゆらぎ!$C$3:$E$3</c:f>
              <c:numCache>
                <c:formatCode>General</c:formatCode>
                <c:ptCount val="3"/>
                <c:pt idx="0">
                  <c:v>0.65100000000000002</c:v>
                </c:pt>
                <c:pt idx="1">
                  <c:v>0.80600000000000005</c:v>
                </c:pt>
                <c:pt idx="2">
                  <c:v>0.83899999999999997</c:v>
                </c:pt>
              </c:numCache>
            </c:numRef>
          </c:val>
          <c:extLst>
            <c:ext xmlns:c16="http://schemas.microsoft.com/office/drawing/2014/chart" uri="{C3380CC4-5D6E-409C-BE32-E72D297353CC}">
              <c16:uniqueId val="{00000000-A48F-4EBC-9F44-D99C4AF8B2D6}"/>
            </c:ext>
          </c:extLst>
        </c:ser>
        <c:ser>
          <c:idx val="1"/>
          <c:order val="1"/>
          <c:tx>
            <c:v>DCAN</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大気ゆらぎ!$H$3:$J$3</c:f>
              <c:numCache>
                <c:formatCode>General</c:formatCode>
                <c:ptCount val="3"/>
                <c:pt idx="0">
                  <c:v>0.57099999999999995</c:v>
                </c:pt>
                <c:pt idx="1">
                  <c:v>0.78800000000000003</c:v>
                </c:pt>
                <c:pt idx="2">
                  <c:v>0.83499999999999996</c:v>
                </c:pt>
              </c:numCache>
            </c:numRef>
          </c:val>
          <c:extLst>
            <c:ext xmlns:c16="http://schemas.microsoft.com/office/drawing/2014/chart" uri="{C3380CC4-5D6E-409C-BE32-E72D297353CC}">
              <c16:uniqueId val="{00000001-A48F-4EBC-9F44-D99C4AF8B2D6}"/>
            </c:ext>
          </c:extLst>
        </c:ser>
        <c:dLbls>
          <c:dLblPos val="outEnd"/>
          <c:showLegendKey val="0"/>
          <c:showVal val="1"/>
          <c:showCatName val="0"/>
          <c:showSerName val="0"/>
          <c:showPercent val="0"/>
          <c:showBubbleSize val="0"/>
        </c:dLbls>
        <c:gapWidth val="100"/>
        <c:overlap val="-30"/>
        <c:axId val="722961119"/>
        <c:axId val="1966277423"/>
      </c:barChart>
      <c:catAx>
        <c:axId val="722961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66277423"/>
        <c:crosses val="autoZero"/>
        <c:auto val="1"/>
        <c:lblAlgn val="ctr"/>
        <c:lblOffset val="100"/>
        <c:noMultiLvlLbl val="0"/>
      </c:catAx>
      <c:valAx>
        <c:axId val="1966277423"/>
        <c:scaling>
          <c:orientation val="minMax"/>
          <c:max val="0.85000000000000009"/>
          <c:min val="0.55000000000000004"/>
        </c:scaling>
        <c:delete val="0"/>
        <c:axPos val="l"/>
        <c:majorGridlines>
          <c:spPr>
            <a:ln w="9525" cap="flat" cmpd="sng" algn="ctr">
              <a:solidFill>
                <a:schemeClr val="bg2">
                  <a:lumMod val="75000"/>
                </a:schemeClr>
              </a:solidFill>
              <a:round/>
            </a:ln>
            <a:effectLst/>
          </c:spPr>
        </c:majorGridlines>
        <c:numFmt formatCode="#,##0.00_);[Red]\(#,##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22961119"/>
        <c:crosses val="autoZero"/>
        <c:crossBetween val="between"/>
      </c:valAx>
      <c:spPr>
        <a:noFill/>
        <a:ln>
          <a:noFill/>
        </a:ln>
        <a:effectLst/>
      </c:spPr>
    </c:plotArea>
    <c:legend>
      <c:legendPos val="r"/>
      <c:layout>
        <c:manualLayout>
          <c:xMode val="edge"/>
          <c:yMode val="edge"/>
          <c:x val="0.16898277959157543"/>
          <c:y val="4.2651837815753185E-2"/>
          <c:w val="0.24569361756609692"/>
          <c:h val="0.15206540270079533"/>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52492078455906"/>
          <c:y val="5.2192994892905215E-2"/>
          <c:w val="0.80337893711758612"/>
          <c:h val="0.83302497351308258"/>
        </c:manualLayout>
      </c:layout>
      <c:barChart>
        <c:barDir val="col"/>
        <c:grouping val="clustered"/>
        <c:varyColors val="0"/>
        <c:ser>
          <c:idx val="0"/>
          <c:order val="0"/>
          <c:tx>
            <c:v>TDPL</c:v>
          </c:tx>
          <c:spPr>
            <a:solidFill>
              <a:schemeClr val="accent1"/>
            </a:solidFill>
            <a:ln>
              <a:noFill/>
            </a:ln>
            <a:effectLst/>
          </c:spPr>
          <c:invertIfNegative val="0"/>
          <c:dLbls>
            <c:dLbl>
              <c:idx val="0"/>
              <c:layout>
                <c:manualLayout>
                  <c:x val="-1.0973941641096807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344-40E4-B169-23F3AAFB4856}"/>
                </c:ext>
              </c:extLst>
            </c:dLbl>
            <c:dLbl>
              <c:idx val="1"/>
              <c:layout>
                <c:manualLayout>
                  <c:x val="-2.1947883282193614E-2"/>
                  <c:y val="5.952379557466357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344-40E4-B169-23F3AAFB4856}"/>
                </c:ext>
              </c:extLst>
            </c:dLbl>
            <c:dLbl>
              <c:idx val="2"/>
              <c:layout>
                <c:manualLayout>
                  <c:x val="-1.646091246164531E-2"/>
                  <c:y val="2.976189778733178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44-40E4-B169-23F3AAFB4856}"/>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ガウシアンノイズ!$C$2:$E$2</c:f>
              <c:strCache>
                <c:ptCount val="3"/>
                <c:pt idx="0">
                  <c:v>Hadamard</c:v>
                </c:pt>
                <c:pt idx="1">
                  <c:v>Learned</c:v>
                </c:pt>
                <c:pt idx="2">
                  <c:v>Learned + Fine tuning</c:v>
                </c:pt>
              </c:strCache>
            </c:strRef>
          </c:cat>
          <c:val>
            <c:numRef>
              <c:f>大気ゆらぎ!$C$4:$E$4</c:f>
              <c:numCache>
                <c:formatCode>General</c:formatCode>
                <c:ptCount val="3"/>
                <c:pt idx="0">
                  <c:v>0.20100000000000001</c:v>
                </c:pt>
                <c:pt idx="1">
                  <c:v>0.13200000000000001</c:v>
                </c:pt>
                <c:pt idx="2">
                  <c:v>0.115</c:v>
                </c:pt>
              </c:numCache>
            </c:numRef>
          </c:val>
          <c:extLst>
            <c:ext xmlns:c16="http://schemas.microsoft.com/office/drawing/2014/chart" uri="{C3380CC4-5D6E-409C-BE32-E72D297353CC}">
              <c16:uniqueId val="{00000000-E344-40E4-B169-23F3AAFB4856}"/>
            </c:ext>
          </c:extLst>
        </c:ser>
        <c:ser>
          <c:idx val="1"/>
          <c:order val="1"/>
          <c:tx>
            <c:strRef>
              <c:f>大気ゆらぎ!$G$1</c:f>
              <c:strCache>
                <c:ptCount val="1"/>
                <c:pt idx="0">
                  <c:v>DCAN</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大気ゆらぎ!$H$4:$J$4</c:f>
              <c:numCache>
                <c:formatCode>0.000</c:formatCode>
                <c:ptCount val="3"/>
                <c:pt idx="0" formatCode="General">
                  <c:v>0.217</c:v>
                </c:pt>
                <c:pt idx="1">
                  <c:v>0.14000000000000001</c:v>
                </c:pt>
                <c:pt idx="2" formatCode="General">
                  <c:v>0.122</c:v>
                </c:pt>
              </c:numCache>
            </c:numRef>
          </c:val>
          <c:extLst>
            <c:ext xmlns:c16="http://schemas.microsoft.com/office/drawing/2014/chart" uri="{C3380CC4-5D6E-409C-BE32-E72D297353CC}">
              <c16:uniqueId val="{00000001-E344-40E4-B169-23F3AAFB4856}"/>
            </c:ext>
          </c:extLst>
        </c:ser>
        <c:dLbls>
          <c:dLblPos val="outEnd"/>
          <c:showLegendKey val="0"/>
          <c:showVal val="1"/>
          <c:showCatName val="0"/>
          <c:showSerName val="0"/>
          <c:showPercent val="0"/>
          <c:showBubbleSize val="0"/>
        </c:dLbls>
        <c:gapWidth val="100"/>
        <c:overlap val="-30"/>
        <c:axId val="942434063"/>
        <c:axId val="1973415183"/>
      </c:barChart>
      <c:catAx>
        <c:axId val="9424340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73415183"/>
        <c:crosses val="autoZero"/>
        <c:auto val="1"/>
        <c:lblAlgn val="ctr"/>
        <c:lblOffset val="100"/>
        <c:noMultiLvlLbl val="0"/>
      </c:catAx>
      <c:valAx>
        <c:axId val="1973415183"/>
        <c:scaling>
          <c:orientation val="minMax"/>
          <c:max val="0.22000000000000003"/>
          <c:min val="0.1"/>
        </c:scaling>
        <c:delete val="0"/>
        <c:axPos val="l"/>
        <c:majorGridlines>
          <c:spPr>
            <a:ln w="9525" cap="flat" cmpd="sng" algn="ctr">
              <a:solidFill>
                <a:schemeClr val="bg2">
                  <a:lumMod val="75000"/>
                </a:schemeClr>
              </a:solidFill>
              <a:round/>
            </a:ln>
            <a:effectLst/>
          </c:spPr>
        </c:majorGridlines>
        <c:numFmt formatCode="#,##0.00_);[Red]\(#,##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942434063"/>
        <c:crosses val="autoZero"/>
        <c:crossBetween val="between"/>
        <c:majorUnit val="2.0000000000000004E-2"/>
      </c:valAx>
    </c:plotArea>
    <c:legend>
      <c:legendPos val="b"/>
      <c:layout>
        <c:manualLayout>
          <c:xMode val="edge"/>
          <c:yMode val="edge"/>
          <c:x val="0.66696679388950186"/>
          <c:y val="4.8566730275888106E-2"/>
          <c:w val="0.2741726987341947"/>
          <c:h val="0.15683428951911985"/>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ja-JP"/>
        </a:p>
      </c:txPr>
    </c:legend>
    <c:plotVisOnly val="1"/>
    <c:dispBlanksAs val="gap"/>
    <c:showDLblsOverMax val="0"/>
    <c:extLst/>
  </c:chart>
  <c:txPr>
    <a:bodyPr/>
    <a:lstStyle/>
    <a:p>
      <a:pPr>
        <a:defRPr/>
      </a:pPr>
      <a:endParaRPr lang="ja-JP"/>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334031700064847"/>
          <c:y val="4.4310171198388724E-2"/>
          <c:w val="0.77709206981724344"/>
          <c:h val="0.81799272069843232"/>
        </c:manualLayout>
      </c:layout>
      <c:barChart>
        <c:barDir val="col"/>
        <c:grouping val="clustered"/>
        <c:varyColors val="0"/>
        <c:ser>
          <c:idx val="0"/>
          <c:order val="0"/>
          <c:tx>
            <c:v>TDPL</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ガウシアンノイズ!$C$2:$E$2</c:f>
              <c:strCache>
                <c:ptCount val="3"/>
                <c:pt idx="0">
                  <c:v>Hadamard</c:v>
                </c:pt>
                <c:pt idx="1">
                  <c:v>Learned</c:v>
                </c:pt>
                <c:pt idx="2">
                  <c:v>Learned + Fine tuning</c:v>
                </c:pt>
              </c:strCache>
            </c:strRef>
          </c:cat>
          <c:val>
            <c:numRef>
              <c:f>ガウシアンノイズ!$C$3:$E$3</c:f>
              <c:numCache>
                <c:formatCode>General</c:formatCode>
                <c:ptCount val="3"/>
                <c:pt idx="0">
                  <c:v>0.67900000000000005</c:v>
                </c:pt>
                <c:pt idx="1">
                  <c:v>0.69699999999999995</c:v>
                </c:pt>
                <c:pt idx="2">
                  <c:v>0.78500000000000003</c:v>
                </c:pt>
              </c:numCache>
            </c:numRef>
          </c:val>
          <c:extLst>
            <c:ext xmlns:c16="http://schemas.microsoft.com/office/drawing/2014/chart" uri="{C3380CC4-5D6E-409C-BE32-E72D297353CC}">
              <c16:uniqueId val="{00000000-3948-4FB1-B4DD-81025731CB97}"/>
            </c:ext>
          </c:extLst>
        </c:ser>
        <c:ser>
          <c:idx val="1"/>
          <c:order val="1"/>
          <c:tx>
            <c:v>DCAN</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ガウシアンノイズ!$H$3:$J$3</c:f>
              <c:numCache>
                <c:formatCode>General</c:formatCode>
                <c:ptCount val="3"/>
                <c:pt idx="0">
                  <c:v>0.58799999999999997</c:v>
                </c:pt>
                <c:pt idx="1">
                  <c:v>0.629</c:v>
                </c:pt>
                <c:pt idx="2">
                  <c:v>0.753</c:v>
                </c:pt>
              </c:numCache>
            </c:numRef>
          </c:val>
          <c:extLst>
            <c:ext xmlns:c16="http://schemas.microsoft.com/office/drawing/2014/chart" uri="{C3380CC4-5D6E-409C-BE32-E72D297353CC}">
              <c16:uniqueId val="{00000001-3948-4FB1-B4DD-81025731CB97}"/>
            </c:ext>
          </c:extLst>
        </c:ser>
        <c:dLbls>
          <c:dLblPos val="outEnd"/>
          <c:showLegendKey val="0"/>
          <c:showVal val="1"/>
          <c:showCatName val="0"/>
          <c:showSerName val="0"/>
          <c:showPercent val="0"/>
          <c:showBubbleSize val="0"/>
        </c:dLbls>
        <c:gapWidth val="100"/>
        <c:overlap val="-30"/>
        <c:axId val="722961119"/>
        <c:axId val="1966277423"/>
      </c:barChart>
      <c:catAx>
        <c:axId val="722961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ja-JP"/>
          </a:p>
        </c:txPr>
        <c:crossAx val="1966277423"/>
        <c:crosses val="autoZero"/>
        <c:auto val="1"/>
        <c:lblAlgn val="ctr"/>
        <c:lblOffset val="100"/>
        <c:noMultiLvlLbl val="0"/>
      </c:catAx>
      <c:valAx>
        <c:axId val="1966277423"/>
        <c:scaling>
          <c:orientation val="minMax"/>
          <c:min val="0.5"/>
        </c:scaling>
        <c:delete val="0"/>
        <c:axPos val="l"/>
        <c:majorGridlines>
          <c:spPr>
            <a:ln w="9525" cap="flat" cmpd="sng" algn="ctr">
              <a:solidFill>
                <a:schemeClr val="bg2">
                  <a:lumMod val="75000"/>
                </a:schemeClr>
              </a:solidFill>
              <a:round/>
            </a:ln>
            <a:effectLst/>
          </c:spPr>
        </c:majorGridlines>
        <c:numFmt formatCode="#,##0.00_);[Red]\(#,##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ja-JP"/>
          </a:p>
        </c:txPr>
        <c:crossAx val="722961119"/>
        <c:crosses val="autoZero"/>
        <c:crossBetween val="between"/>
      </c:valAx>
      <c:spPr>
        <a:noFill/>
        <a:ln>
          <a:noFill/>
        </a:ln>
        <a:effectLst/>
      </c:spPr>
    </c:plotArea>
    <c:legend>
      <c:legendPos val="r"/>
      <c:layout>
        <c:manualLayout>
          <c:xMode val="edge"/>
          <c:yMode val="edge"/>
          <c:x val="0.22458272603407309"/>
          <c:y val="4.6563761487657812E-2"/>
          <c:w val="0.21317344320538475"/>
          <c:h val="0.15206540270079533"/>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584063675641834"/>
          <c:y val="4.3264503441494594E-2"/>
          <c:w val="0.84278654379403262"/>
          <c:h val="0.84195356111459518"/>
        </c:manualLayout>
      </c:layout>
      <c:barChart>
        <c:barDir val="col"/>
        <c:grouping val="clustered"/>
        <c:varyColors val="0"/>
        <c:ser>
          <c:idx val="0"/>
          <c:order val="0"/>
          <c:tx>
            <c:v>TDPL</c:v>
          </c:tx>
          <c:spPr>
            <a:solidFill>
              <a:schemeClr val="accent1"/>
            </a:solidFill>
            <a:ln>
              <a:noFill/>
            </a:ln>
            <a:effectLst/>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ガウシアンノイズ!$C$2:$E$2</c:f>
              <c:strCache>
                <c:ptCount val="3"/>
                <c:pt idx="0">
                  <c:v>Hadamard</c:v>
                </c:pt>
                <c:pt idx="1">
                  <c:v>Learned</c:v>
                </c:pt>
                <c:pt idx="2">
                  <c:v>Learned + Fine tuning</c:v>
                </c:pt>
              </c:strCache>
            </c:strRef>
          </c:cat>
          <c:val>
            <c:numRef>
              <c:f>ガウシアンノイズ!$C$4:$E$4</c:f>
              <c:numCache>
                <c:formatCode>General</c:formatCode>
                <c:ptCount val="3"/>
                <c:pt idx="0">
                  <c:v>0.16900000000000001</c:v>
                </c:pt>
                <c:pt idx="1">
                  <c:v>0.16200000000000001</c:v>
                </c:pt>
                <c:pt idx="2">
                  <c:v>0.127</c:v>
                </c:pt>
              </c:numCache>
            </c:numRef>
          </c:val>
          <c:extLst>
            <c:ext xmlns:c16="http://schemas.microsoft.com/office/drawing/2014/chart" uri="{C3380CC4-5D6E-409C-BE32-E72D297353CC}">
              <c16:uniqueId val="{00000000-9CDB-4843-A7CE-FA8161438D7B}"/>
            </c:ext>
          </c:extLst>
        </c:ser>
        <c:ser>
          <c:idx val="1"/>
          <c:order val="1"/>
          <c:tx>
            <c:strRef>
              <c:f>ガウシアンノイズ!$G$1</c:f>
              <c:strCache>
                <c:ptCount val="1"/>
                <c:pt idx="0">
                  <c:v>DCAN</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ガウシアンノイズ!$H$4:$J$4</c:f>
              <c:numCache>
                <c:formatCode>General</c:formatCode>
                <c:ptCount val="3"/>
                <c:pt idx="0">
                  <c:v>0.187</c:v>
                </c:pt>
                <c:pt idx="1">
                  <c:v>0.17699999999999999</c:v>
                </c:pt>
                <c:pt idx="2">
                  <c:v>0.14299999999999999</c:v>
                </c:pt>
              </c:numCache>
            </c:numRef>
          </c:val>
          <c:extLst>
            <c:ext xmlns:c16="http://schemas.microsoft.com/office/drawing/2014/chart" uri="{C3380CC4-5D6E-409C-BE32-E72D297353CC}">
              <c16:uniqueId val="{00000001-9CDB-4843-A7CE-FA8161438D7B}"/>
            </c:ext>
          </c:extLst>
        </c:ser>
        <c:dLbls>
          <c:dLblPos val="outEnd"/>
          <c:showLegendKey val="0"/>
          <c:showVal val="1"/>
          <c:showCatName val="0"/>
          <c:showSerName val="0"/>
          <c:showPercent val="0"/>
          <c:showBubbleSize val="0"/>
        </c:dLbls>
        <c:gapWidth val="100"/>
        <c:overlap val="-30"/>
        <c:axId val="942434063"/>
        <c:axId val="1973415183"/>
      </c:barChart>
      <c:catAx>
        <c:axId val="9424340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ja-JP"/>
          </a:p>
        </c:txPr>
        <c:crossAx val="1973415183"/>
        <c:crosses val="autoZero"/>
        <c:auto val="1"/>
        <c:lblAlgn val="ctr"/>
        <c:lblOffset val="100"/>
        <c:noMultiLvlLbl val="0"/>
      </c:catAx>
      <c:valAx>
        <c:axId val="1973415183"/>
        <c:scaling>
          <c:orientation val="minMax"/>
          <c:min val="0.1"/>
        </c:scaling>
        <c:delete val="0"/>
        <c:axPos val="l"/>
        <c:majorGridlines>
          <c:spPr>
            <a:ln w="9525" cap="flat" cmpd="sng" algn="ctr">
              <a:solidFill>
                <a:schemeClr val="bg2">
                  <a:lumMod val="75000"/>
                </a:schemeClr>
              </a:solidFill>
              <a:round/>
            </a:ln>
            <a:effectLst/>
          </c:spPr>
        </c:majorGridlines>
        <c:numFmt formatCode="#,##0.00_);[Red]\(#,##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ja-JP"/>
          </a:p>
        </c:txPr>
        <c:crossAx val="942434063"/>
        <c:crosses val="autoZero"/>
        <c:crossBetween val="between"/>
        <c:majorUnit val="2.0000000000000004E-2"/>
      </c:valAx>
    </c:plotArea>
    <c:legend>
      <c:legendPos val="b"/>
      <c:layout>
        <c:manualLayout>
          <c:xMode val="edge"/>
          <c:yMode val="edge"/>
          <c:x val="0.74987557727236687"/>
          <c:y val="5.7740545466548214E-2"/>
          <c:w val="0.2141577582007605"/>
          <c:h val="0.1332354694601227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legend>
    <c:plotVisOnly val="1"/>
    <c:dispBlanksAs val="gap"/>
    <c:showDLblsOverMax val="0"/>
    <c:extLst/>
  </c:chart>
  <c:txPr>
    <a:bodyPr/>
    <a:lstStyle/>
    <a:p>
      <a:pPr>
        <a:defRPr/>
      </a:pPr>
      <a:endParaRPr lang="ja-JP"/>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3-11-14T20:18:14.397" idx="2">
    <p:pos x="7036" y="1934"/>
    <p:text>reconと略さない</p:text>
    <p:extLst>
      <p:ext uri="{C676402C-5697-4E1C-873F-D02D1690AC5C}">
        <p15:threadingInfo xmlns:p15="http://schemas.microsoft.com/office/powerpoint/2012/main" timeZoneBias="-540"/>
      </p:ext>
    </p:extLst>
  </p:cm>
  <p:cm authorId="2" dt="2023-11-16T13:39:29.169" idx="15">
    <p:pos x="2004" y="1164"/>
    <p:text>図は日本語にした方が良いのでは？</p:text>
    <p:extLst>
      <p:ext uri="{C676402C-5697-4E1C-873F-D02D1690AC5C}">
        <p15:threadingInfo xmlns:p15="http://schemas.microsoft.com/office/powerpoint/2012/main" timeZoneBias="-540"/>
      </p:ext>
    </p:extLst>
  </p:cm>
  <p:cm authorId="2" dt="2023-11-16T13:40:21.326" idx="16">
    <p:pos x="10" y="10"/>
    <p:text>refを増やして
特に利点部分</p:text>
    <p:extLst>
      <p:ext uri="{C676402C-5697-4E1C-873F-D02D1690AC5C}">
        <p15:threadingInfo xmlns:p15="http://schemas.microsoft.com/office/powerpoint/2012/main" timeZoneBias="-540"/>
      </p:ext>
    </p:extLst>
  </p:cm>
  <p:cm authorId="2" dt="2023-11-17T13:38:23.957" idx="17">
    <p:pos x="4180" y="2078"/>
    <p:text>余白に何か入れられたら入れて</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3-11-16T13:44:20.821" idx="18">
    <p:pos x="10" y="10"/>
    <p:text>パラメータの説明
星沢さんの論文を参考にしてみて</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3B8EC4-0AF7-43DA-9496-56F45F8F0C35}" type="datetimeFigureOut">
              <a:rPr kumimoji="1" lang="ja-JP" altLang="en-US" smtClean="0"/>
              <a:t>2023/11/27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8D9589-4C65-4C73-B456-9B7E6721657A}" type="slidenum">
              <a:rPr kumimoji="1" lang="ja-JP" altLang="en-US" smtClean="0"/>
              <a:t>‹#›</a:t>
            </a:fld>
            <a:endParaRPr kumimoji="1" lang="ja-JP" altLang="en-US"/>
          </a:p>
        </p:txBody>
      </p:sp>
    </p:spTree>
    <p:extLst>
      <p:ext uri="{BB962C8B-B14F-4D97-AF65-F5344CB8AC3E}">
        <p14:creationId xmlns:p14="http://schemas.microsoft.com/office/powerpoint/2010/main" val="5258190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ご紹介</a:t>
            </a:r>
            <a:r>
              <a:rPr kumimoji="1" lang="ja-JP" altLang="en-US" dirty="0"/>
              <a:t>ありがとうございます．</a:t>
            </a:r>
            <a:endParaRPr kumimoji="1" lang="en-US" altLang="ja-JP" dirty="0"/>
          </a:p>
          <a:p>
            <a:r>
              <a:rPr kumimoji="1" lang="ja-JP" altLang="en-US" dirty="0"/>
              <a:t>それでは，「時分割パターン学習ネットワークによる高ノイズ耐性シングルピクセルイメージング」と題しまして，</a:t>
            </a:r>
            <a:endParaRPr kumimoji="1" lang="en-US" altLang="ja-JP" dirty="0"/>
          </a:p>
          <a:p>
            <a:r>
              <a:rPr kumimoji="1" lang="ja-JP" altLang="en-US" dirty="0"/>
              <a:t>電気通信大学　佐藤が発表いたします．</a:t>
            </a:r>
            <a:r>
              <a:rPr kumimoji="1" lang="en-US" altLang="ja-JP" dirty="0"/>
              <a:t>(12s, 12s)</a:t>
            </a:r>
            <a:endParaRPr kumimoji="1" lang="ja-JP" altLang="en-US" dirty="0"/>
          </a:p>
        </p:txBody>
      </p:sp>
      <p:sp>
        <p:nvSpPr>
          <p:cNvPr id="4" name="スライド番号プレースホルダー 3"/>
          <p:cNvSpPr>
            <a:spLocks noGrp="1"/>
          </p:cNvSpPr>
          <p:nvPr>
            <p:ph type="sldNum" sz="quarter" idx="5"/>
          </p:nvPr>
        </p:nvSpPr>
        <p:spPr/>
        <p:txBody>
          <a:bodyPr/>
          <a:lstStyle/>
          <a:p>
            <a:fld id="{3D8D9589-4C65-4C73-B456-9B7E6721657A}" type="slidenum">
              <a:rPr kumimoji="1" lang="ja-JP" altLang="en-US" smtClean="0"/>
              <a:t>1</a:t>
            </a:fld>
            <a:endParaRPr kumimoji="1" lang="ja-JP" altLang="en-US"/>
          </a:p>
        </p:txBody>
      </p:sp>
    </p:spTree>
    <p:extLst>
      <p:ext uri="{BB962C8B-B14F-4D97-AF65-F5344CB8AC3E}">
        <p14:creationId xmlns:p14="http://schemas.microsoft.com/office/powerpoint/2010/main" val="3081305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(7m10s)</a:t>
            </a:r>
          </a:p>
          <a:p>
            <a:r>
              <a:rPr kumimoji="1" lang="ja-JP" altLang="en-US" dirty="0"/>
              <a:t>次に，</a:t>
            </a:r>
            <a:r>
              <a:rPr kumimoji="1" lang="en-US" altLang="ja-JP" dirty="0"/>
              <a:t>step2</a:t>
            </a:r>
            <a:r>
              <a:rPr kumimoji="1" lang="ja-JP" altLang="en-US" dirty="0"/>
              <a:t>では実際のノイズ環境下での光相関信号の取得を行います．</a:t>
            </a:r>
            <a:endParaRPr kumimoji="1" lang="en-US" altLang="ja-JP" dirty="0"/>
          </a:p>
          <a:p>
            <a:r>
              <a:rPr kumimoji="1" lang="en-US" altLang="ja-JP" dirty="0"/>
              <a:t>step1</a:t>
            </a:r>
            <a:r>
              <a:rPr kumimoji="1" lang="ja-JP" altLang="en-US" dirty="0"/>
              <a:t>で設計した符号化パターンを</a:t>
            </a:r>
            <a:r>
              <a:rPr kumimoji="1" lang="en-US" altLang="ja-JP" dirty="0"/>
              <a:t>DMD</a:t>
            </a:r>
            <a:r>
              <a:rPr kumimoji="1" lang="ja-JP" altLang="en-US" dirty="0"/>
              <a:t>に表示して，実際のノイズ環境下で対象物体と符号化パターンの光相関信号を取得します．</a:t>
            </a:r>
            <a:endParaRPr kumimoji="1" lang="en-US" altLang="ja-JP" dirty="0"/>
          </a:p>
          <a:p>
            <a:r>
              <a:rPr kumimoji="1" lang="en-US" altLang="ja-JP" dirty="0"/>
              <a:t>[Enter]</a:t>
            </a:r>
          </a:p>
          <a:p>
            <a:r>
              <a:rPr kumimoji="1" lang="ja-JP" altLang="en-US" dirty="0"/>
              <a:t>最後に，</a:t>
            </a:r>
            <a:r>
              <a:rPr kumimoji="1" lang="en-US" altLang="ja-JP" dirty="0"/>
              <a:t>step3</a:t>
            </a:r>
            <a:r>
              <a:rPr kumimoji="1" lang="ja-JP" altLang="en-US" dirty="0"/>
              <a:t>では，再構成の追加学習を行います．</a:t>
            </a:r>
            <a:endParaRPr kumimoji="1" lang="en-US" altLang="ja-JP" dirty="0"/>
          </a:p>
          <a:p>
            <a:r>
              <a:rPr kumimoji="1" lang="en-US" altLang="ja-JP" dirty="0"/>
              <a:t>step2</a:t>
            </a:r>
            <a:r>
              <a:rPr kumimoji="1" lang="ja-JP" altLang="en-US" dirty="0"/>
              <a:t>で取得した光信号と</a:t>
            </a:r>
            <a:r>
              <a:rPr kumimoji="1" lang="en-US" altLang="ja-JP" dirty="0"/>
              <a:t>step1</a:t>
            </a:r>
            <a:r>
              <a:rPr kumimoji="1" lang="ja-JP" altLang="en-US" dirty="0"/>
              <a:t>の学習済み再構成モデルを用いて，実際のノイズ環境下での再構成に合うように再構成モデルのファインチューニングを行います．</a:t>
            </a:r>
            <a:r>
              <a:rPr kumimoji="1" lang="en-US" altLang="ja-JP" dirty="0"/>
              <a:t>(35s, 7m45s)</a:t>
            </a:r>
            <a:endParaRPr kumimoji="1" lang="ja-JP" altLang="en-US" dirty="0"/>
          </a:p>
        </p:txBody>
      </p:sp>
      <p:sp>
        <p:nvSpPr>
          <p:cNvPr id="4" name="スライド番号プレースホルダー 3"/>
          <p:cNvSpPr>
            <a:spLocks noGrp="1"/>
          </p:cNvSpPr>
          <p:nvPr>
            <p:ph type="sldNum" sz="quarter" idx="5"/>
          </p:nvPr>
        </p:nvSpPr>
        <p:spPr/>
        <p:txBody>
          <a:bodyPr/>
          <a:lstStyle/>
          <a:p>
            <a:fld id="{3D8D9589-4C65-4C73-B456-9B7E6721657A}" type="slidenum">
              <a:rPr kumimoji="1" lang="ja-JP" altLang="en-US" smtClean="0"/>
              <a:t>10</a:t>
            </a:fld>
            <a:endParaRPr kumimoji="1" lang="ja-JP" altLang="en-US"/>
          </a:p>
        </p:txBody>
      </p:sp>
    </p:spTree>
    <p:extLst>
      <p:ext uri="{BB962C8B-B14F-4D97-AF65-F5344CB8AC3E}">
        <p14:creationId xmlns:p14="http://schemas.microsoft.com/office/powerpoint/2010/main" val="3780521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[7m45s]</a:t>
            </a:r>
          </a:p>
          <a:p>
            <a:r>
              <a:rPr kumimoji="1" lang="ja-JP" altLang="en-US" dirty="0"/>
              <a:t>次に，提案手法の学習条件を示します．学習条件はスライドに示す通りです．</a:t>
            </a:r>
            <a:endParaRPr kumimoji="1" lang="en-US" altLang="ja-JP" dirty="0"/>
          </a:p>
          <a:p>
            <a:r>
              <a:rPr kumimoji="1" lang="ja-JP" altLang="en-US" dirty="0"/>
              <a:t>撮像対象には，</a:t>
            </a:r>
            <a:r>
              <a:rPr kumimoji="1" lang="en-US" altLang="ja-JP" dirty="0"/>
              <a:t>32x32pixel</a:t>
            </a:r>
            <a:r>
              <a:rPr kumimoji="1" lang="ja-JP" altLang="en-US" dirty="0"/>
              <a:t>の</a:t>
            </a:r>
            <a:r>
              <a:rPr kumimoji="1" lang="en-US" altLang="ja-JP" dirty="0"/>
              <a:t>MNIST</a:t>
            </a:r>
            <a:r>
              <a:rPr kumimoji="1" lang="ja-JP" altLang="en-US" dirty="0"/>
              <a:t>画像を用い，パターン学習の方は</a:t>
            </a:r>
            <a:r>
              <a:rPr kumimoji="1" lang="en-US" altLang="ja-JP" dirty="0"/>
              <a:t>6</a:t>
            </a:r>
            <a:r>
              <a:rPr kumimoji="1" lang="ja-JP" altLang="en-US" dirty="0"/>
              <a:t>万枚，再構成学習の方は</a:t>
            </a:r>
            <a:r>
              <a:rPr kumimoji="1" lang="en-US" altLang="ja-JP" dirty="0"/>
              <a:t>2048</a:t>
            </a:r>
            <a:r>
              <a:rPr kumimoji="1" lang="ja-JP" altLang="en-US" dirty="0"/>
              <a:t>枚のデータで学習を行いました．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再構成学習時のノイズ強度</a:t>
            </a:r>
            <a:r>
              <a:rPr kumimoji="1" lang="en-US" altLang="ja-JP" dirty="0"/>
              <a:t>D/r_0</a:t>
            </a:r>
            <a:r>
              <a:rPr kumimoji="1" lang="ja-JP" altLang="en-US" dirty="0"/>
              <a:t>において，</a:t>
            </a:r>
            <a:r>
              <a:rPr kumimoji="1" lang="en-US" altLang="ja-JP" dirty="0"/>
              <a:t>D</a:t>
            </a:r>
            <a:r>
              <a:rPr kumimoji="1" lang="ja-JP" altLang="en-US" dirty="0"/>
              <a:t>は撮像面の口径サイズ，</a:t>
            </a:r>
            <a:r>
              <a:rPr kumimoji="1" lang="en-US" altLang="ja-JP" dirty="0"/>
              <a:t>r_0</a:t>
            </a:r>
            <a:r>
              <a:rPr kumimoji="1" lang="ja-JP" altLang="en-US" dirty="0"/>
              <a:t>はコルモゴロフ乱流理論においてゆらぎの強度を規定するフリードパラメータを表しています．</a:t>
            </a:r>
            <a:r>
              <a:rPr kumimoji="1" lang="en-US" altLang="ja-JP" dirty="0"/>
              <a:t>)</a:t>
            </a:r>
          </a:p>
          <a:p>
            <a:r>
              <a:rPr kumimoji="1" lang="ja-JP" altLang="en-US" dirty="0"/>
              <a:t>再構成学習時には，再構成精度の比較として，</a:t>
            </a:r>
            <a:r>
              <a:rPr kumimoji="1" lang="en-US" altLang="ja-JP" dirty="0"/>
              <a:t>(</a:t>
            </a:r>
            <a:r>
              <a:rPr kumimoji="1" lang="ja-JP" altLang="en-US" dirty="0"/>
              <a:t>設計したパターンと直交基底であるアダマール行列の</a:t>
            </a:r>
            <a:r>
              <a:rPr kumimoji="1" lang="en-US" altLang="ja-JP" dirty="0"/>
              <a:t>2</a:t>
            </a:r>
            <a:r>
              <a:rPr kumimoji="1" lang="ja-JP" altLang="en-US" dirty="0"/>
              <a:t>つの符号化パターンを用い，</a:t>
            </a:r>
            <a:r>
              <a:rPr kumimoji="1" lang="en-US" altLang="ja-JP" dirty="0"/>
              <a:t>)</a:t>
            </a:r>
          </a:p>
          <a:p>
            <a:r>
              <a:rPr kumimoji="1" lang="ja-JP" altLang="en-US" dirty="0"/>
              <a:t>最小二乗法，</a:t>
            </a:r>
            <a:r>
              <a:rPr kumimoji="1" lang="en-US" altLang="ja-JP" dirty="0"/>
              <a:t>DCAN, TDPL Network</a:t>
            </a:r>
            <a:r>
              <a:rPr kumimoji="1" lang="ja-JP" altLang="en-US" dirty="0"/>
              <a:t>の</a:t>
            </a:r>
            <a:r>
              <a:rPr kumimoji="1" lang="en-US" altLang="ja-JP" dirty="0"/>
              <a:t>3</a:t>
            </a:r>
            <a:r>
              <a:rPr kumimoji="1" lang="ja-JP" altLang="en-US" dirty="0"/>
              <a:t>つの手法で再構成を行いました．</a:t>
            </a:r>
            <a:endParaRPr kumimoji="1" lang="en-US" altLang="ja-JP" dirty="0"/>
          </a:p>
          <a:p>
            <a:r>
              <a:rPr kumimoji="1" lang="ja-JP" altLang="en-US" dirty="0"/>
              <a:t>再構成精度の評価指標には，</a:t>
            </a:r>
            <a:r>
              <a:rPr kumimoji="1" lang="en-US" altLang="ja-JP" dirty="0"/>
              <a:t>SSIM</a:t>
            </a:r>
            <a:r>
              <a:rPr kumimoji="1" lang="ja-JP" altLang="en-US" dirty="0"/>
              <a:t>と</a:t>
            </a:r>
            <a:r>
              <a:rPr kumimoji="1" lang="en-US" altLang="ja-JP" dirty="0"/>
              <a:t>RMSE</a:t>
            </a:r>
            <a:r>
              <a:rPr kumimoji="1" lang="ja-JP" altLang="en-US" dirty="0"/>
              <a:t>の</a:t>
            </a:r>
            <a:r>
              <a:rPr kumimoji="1" lang="en-US" altLang="ja-JP" dirty="0"/>
              <a:t>2</a:t>
            </a:r>
            <a:r>
              <a:rPr kumimoji="1" lang="ja-JP" altLang="en-US" dirty="0"/>
              <a:t>つの指標を用いました．</a:t>
            </a:r>
            <a:r>
              <a:rPr kumimoji="1" lang="en-US" altLang="ja-JP" dirty="0"/>
              <a:t>(60s, 8m45s)</a:t>
            </a:r>
          </a:p>
          <a:p>
            <a:endParaRPr kumimoji="1" lang="en-US" altLang="ja-JP" dirty="0"/>
          </a:p>
        </p:txBody>
      </p:sp>
      <p:sp>
        <p:nvSpPr>
          <p:cNvPr id="4" name="スライド番号プレースホルダー 3"/>
          <p:cNvSpPr>
            <a:spLocks noGrp="1"/>
          </p:cNvSpPr>
          <p:nvPr>
            <p:ph type="sldNum" sz="quarter" idx="5"/>
          </p:nvPr>
        </p:nvSpPr>
        <p:spPr/>
        <p:txBody>
          <a:bodyPr/>
          <a:lstStyle/>
          <a:p>
            <a:fld id="{3D8D9589-4C65-4C73-B456-9B7E6721657A}" type="slidenum">
              <a:rPr kumimoji="1" lang="ja-JP" altLang="en-US" smtClean="0"/>
              <a:t>11</a:t>
            </a:fld>
            <a:endParaRPr kumimoji="1" lang="ja-JP" altLang="en-US"/>
          </a:p>
        </p:txBody>
      </p:sp>
    </p:spTree>
    <p:extLst>
      <p:ext uri="{BB962C8B-B14F-4D97-AF65-F5344CB8AC3E}">
        <p14:creationId xmlns:p14="http://schemas.microsoft.com/office/powerpoint/2010/main" val="1779181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(8m45s)</a:t>
            </a:r>
          </a:p>
          <a:p>
            <a:r>
              <a:rPr kumimoji="1" lang="ja-JP" altLang="en-US" dirty="0"/>
              <a:t>　次に，シミュレーション結果を説明します．</a:t>
            </a:r>
            <a:endParaRPr kumimoji="1" lang="en-US" altLang="ja-JP" dirty="0"/>
          </a:p>
          <a:p>
            <a:r>
              <a:rPr kumimoji="1" lang="en-US" altLang="ja-JP" dirty="0"/>
              <a:t>(</a:t>
            </a:r>
            <a:r>
              <a:rPr kumimoji="1" lang="ja-JP" altLang="en-US" dirty="0"/>
              <a:t>表は，上からアダマールパターン，設計したパターン，設計したパターンとファイチューニングを組み合わせた再構成結果をそれぞれ示しています．</a:t>
            </a:r>
            <a:r>
              <a:rPr kumimoji="1" lang="en-US" altLang="ja-JP" dirty="0"/>
              <a:t>)</a:t>
            </a:r>
          </a:p>
          <a:p>
            <a:r>
              <a:rPr kumimoji="1" lang="ja-JP" altLang="en-US" dirty="0"/>
              <a:t>表より，計算機ベースの最小二乗法による手法では，画像が殆ど再構成できていないのに対し，深層学習を用いた手法では ある程度再構成できていることが読み取れます．</a:t>
            </a:r>
            <a:endParaRPr kumimoji="1" lang="en-US" altLang="ja-JP" dirty="0"/>
          </a:p>
          <a:p>
            <a:r>
              <a:rPr kumimoji="1" lang="ja-JP" altLang="en-US" dirty="0"/>
              <a:t>　右のグラフには，表の深層学習の</a:t>
            </a:r>
            <a:r>
              <a:rPr kumimoji="1" lang="en-US" altLang="ja-JP" dirty="0"/>
              <a:t>(SSIM</a:t>
            </a:r>
            <a:r>
              <a:rPr kumimoji="1" lang="ja-JP" altLang="en-US" dirty="0"/>
              <a:t>と</a:t>
            </a:r>
            <a:r>
              <a:rPr kumimoji="1" lang="en-US" altLang="ja-JP" dirty="0"/>
              <a:t>RMSE</a:t>
            </a:r>
            <a:r>
              <a:rPr kumimoji="1" lang="ja-JP" altLang="en-US" dirty="0"/>
              <a:t>の</a:t>
            </a:r>
            <a:r>
              <a:rPr kumimoji="1" lang="en-US" altLang="ja-JP" dirty="0"/>
              <a:t>)</a:t>
            </a:r>
            <a:r>
              <a:rPr kumimoji="1" lang="ja-JP" altLang="en-US" dirty="0"/>
              <a:t>結果を視覚化したのを示しています．</a:t>
            </a:r>
            <a:endParaRPr kumimoji="1" lang="en-US" altLang="ja-JP" dirty="0"/>
          </a:p>
          <a:p>
            <a:r>
              <a:rPr kumimoji="1" lang="ja-JP" altLang="en-US" dirty="0"/>
              <a:t>このグラフより，従来のアダマールパターンを用いたものよりも設計したパターンを用いた方が再構成結果が優れており，加えて，ファインチューニングを行うことで更に再構成精度が向上することを確認できます．</a:t>
            </a:r>
            <a:endParaRPr kumimoji="1" lang="en-US" altLang="ja-JP" dirty="0"/>
          </a:p>
          <a:p>
            <a:r>
              <a:rPr kumimoji="1" lang="ja-JP" altLang="en-US" dirty="0"/>
              <a:t>この結果は，提案手法が大気ゆらぎに対する耐性を向上させるのに有効であることを示しています．</a:t>
            </a:r>
            <a:r>
              <a:rPr kumimoji="1" lang="en-US" altLang="ja-JP" dirty="0"/>
              <a:t>(60s, 9m45s)</a:t>
            </a:r>
            <a:endParaRPr kumimoji="1" lang="ja-JP" altLang="en-US" dirty="0"/>
          </a:p>
        </p:txBody>
      </p:sp>
      <p:sp>
        <p:nvSpPr>
          <p:cNvPr id="4" name="スライド番号プレースホルダー 3"/>
          <p:cNvSpPr>
            <a:spLocks noGrp="1"/>
          </p:cNvSpPr>
          <p:nvPr>
            <p:ph type="sldNum" sz="quarter" idx="5"/>
          </p:nvPr>
        </p:nvSpPr>
        <p:spPr/>
        <p:txBody>
          <a:bodyPr/>
          <a:lstStyle/>
          <a:p>
            <a:fld id="{3D8D9589-4C65-4C73-B456-9B7E6721657A}" type="slidenum">
              <a:rPr kumimoji="1" lang="ja-JP" altLang="en-US" smtClean="0"/>
              <a:t>12</a:t>
            </a:fld>
            <a:endParaRPr kumimoji="1" lang="ja-JP" altLang="en-US"/>
          </a:p>
        </p:txBody>
      </p:sp>
    </p:spTree>
    <p:extLst>
      <p:ext uri="{BB962C8B-B14F-4D97-AF65-F5344CB8AC3E}">
        <p14:creationId xmlns:p14="http://schemas.microsoft.com/office/powerpoint/2010/main" val="572591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(9m45s)</a:t>
            </a:r>
          </a:p>
          <a:p>
            <a:r>
              <a:rPr kumimoji="1" lang="ja-JP" altLang="en-US" dirty="0"/>
              <a:t>最後にまとめと今後の予定です．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本研究では，</a:t>
            </a:r>
            <a:r>
              <a:rPr lang="ja-JP" altLang="en-US" sz="1200" dirty="0"/>
              <a:t>汎用的なノイズを用いて事前学習を行うことで，計算コストの高いノイズに対して有用な手法を提案しました</a:t>
            </a:r>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a:t>
            </a:r>
            <a:r>
              <a:rPr lang="ja-JP" altLang="en-US" sz="1200" dirty="0"/>
              <a:t>モデル化した大気ゆらぎを用いて提案手法の再構成精度を定量的に評価し，その有効性を確認しました</a:t>
            </a:r>
            <a:r>
              <a:rPr kumimoji="1" lang="ja-JP" altLang="en-US" dirty="0"/>
              <a:t>．</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今後の予定としては，本手法を実験で検証することや最適化していくことなどを</a:t>
            </a:r>
            <a:r>
              <a:rPr kumimoji="1" lang="ja-JP" altLang="en-US" sz="1200" dirty="0"/>
              <a:t>考えています．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これで発表を終わります．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ありがとうございました．</a:t>
            </a:r>
            <a:r>
              <a:rPr kumimoji="1" lang="en-US" altLang="ja-JP" sz="1200" dirty="0"/>
              <a:t>(30s, 10m15s)</a:t>
            </a:r>
            <a:endParaRPr kumimoji="1" lang="ja-JP" altLang="en-US" dirty="0"/>
          </a:p>
        </p:txBody>
      </p:sp>
      <p:sp>
        <p:nvSpPr>
          <p:cNvPr id="4" name="スライド番号プレースホルダー 3"/>
          <p:cNvSpPr>
            <a:spLocks noGrp="1"/>
          </p:cNvSpPr>
          <p:nvPr>
            <p:ph type="sldNum" sz="quarter" idx="5"/>
          </p:nvPr>
        </p:nvSpPr>
        <p:spPr/>
        <p:txBody>
          <a:bodyPr/>
          <a:lstStyle/>
          <a:p>
            <a:fld id="{3D8D9589-4C65-4C73-B456-9B7E6721657A}" type="slidenum">
              <a:rPr kumimoji="1" lang="ja-JP" altLang="en-US" smtClean="0"/>
              <a:t>13</a:t>
            </a:fld>
            <a:endParaRPr kumimoji="1" lang="ja-JP" altLang="en-US"/>
          </a:p>
        </p:txBody>
      </p:sp>
    </p:spTree>
    <p:extLst>
      <p:ext uri="{BB962C8B-B14F-4D97-AF65-F5344CB8AC3E}">
        <p14:creationId xmlns:p14="http://schemas.microsoft.com/office/powerpoint/2010/main" val="2724901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本研究の主軸となるシングルピクセルイメージング</a:t>
            </a:r>
            <a:r>
              <a:rPr kumimoji="1" lang="en-US" altLang="ja-JP" dirty="0"/>
              <a:t>(SPI)</a:t>
            </a:r>
            <a:r>
              <a:rPr kumimoji="1" lang="ja-JP" altLang="en-US" dirty="0"/>
              <a:t>の原理について説明します。</a:t>
            </a:r>
            <a:endParaRPr kumimoji="1" lang="en-US" altLang="ja-JP" dirty="0"/>
          </a:p>
          <a:p>
            <a:r>
              <a:rPr kumimoji="1" lang="en-US" altLang="ja-JP" dirty="0"/>
              <a:t>SPI</a:t>
            </a:r>
            <a:r>
              <a:rPr kumimoji="1" lang="ja-JP" altLang="en-US" dirty="0"/>
              <a:t>は，まず光の</a:t>
            </a:r>
            <a:r>
              <a:rPr kumimoji="1" lang="en-US" altLang="ja-JP" dirty="0"/>
              <a:t>2</a:t>
            </a:r>
            <a:r>
              <a:rPr kumimoji="1" lang="ja-JP" altLang="en-US" dirty="0"/>
              <a:t>次相関を利用して，光源に照らされた対象物体と表示素子に表示した符号化パターンの相関値を単一画素の光検出器で検出します。</a:t>
            </a:r>
            <a:endParaRPr kumimoji="1" lang="en-US" altLang="ja-JP" dirty="0"/>
          </a:p>
          <a:p>
            <a:r>
              <a:rPr kumimoji="1" lang="ja-JP" altLang="en-US" dirty="0"/>
              <a:t>この操作を複数の符号化パターンで行い、得られた</a:t>
            </a:r>
            <a:r>
              <a:rPr kumimoji="1" lang="en-US" altLang="ja-JP" dirty="0"/>
              <a:t>1</a:t>
            </a:r>
            <a:r>
              <a:rPr kumimoji="1" lang="ja-JP" altLang="en-US" dirty="0"/>
              <a:t>次元の光強度信号と符号化パターンから</a:t>
            </a:r>
            <a:r>
              <a:rPr kumimoji="1" lang="en-US" altLang="ja-JP" dirty="0"/>
              <a:t>2</a:t>
            </a:r>
            <a:r>
              <a:rPr kumimoji="1" lang="ja-JP" altLang="en-US" dirty="0"/>
              <a:t>次元情報を再構成します。</a:t>
            </a:r>
          </a:p>
          <a:p>
            <a:r>
              <a:rPr kumimoji="1" lang="ja-JP" altLang="en-US" dirty="0"/>
              <a:t>　</a:t>
            </a:r>
            <a:r>
              <a:rPr kumimoji="1" lang="en-US" altLang="ja-JP" dirty="0"/>
              <a:t>SPI</a:t>
            </a:r>
            <a:r>
              <a:rPr kumimoji="1" lang="ja-JP" altLang="en-US" dirty="0"/>
              <a:t>の特徴は、対象の情報が単一画素検出器により検出されるため，検出感度やスペクトル範囲に優れている点です．また，三次元イメージングへの応用が可能という利点があります。</a:t>
            </a:r>
            <a:endParaRPr kumimoji="1" lang="en-US" altLang="ja-JP" dirty="0"/>
          </a:p>
          <a:p>
            <a:r>
              <a:rPr kumimoji="1" lang="ja-JP" altLang="en-US" dirty="0"/>
              <a:t>一方，高精度なイメージングには大量の相関信号が必要なために測定時間がかかったり，強いノイズ環境下での再構成が困難という欠点があります。</a:t>
            </a:r>
          </a:p>
        </p:txBody>
      </p:sp>
      <p:sp>
        <p:nvSpPr>
          <p:cNvPr id="4" name="スライド番号プレースホルダー 3"/>
          <p:cNvSpPr>
            <a:spLocks noGrp="1"/>
          </p:cNvSpPr>
          <p:nvPr>
            <p:ph type="sldNum" sz="quarter" idx="5"/>
          </p:nvPr>
        </p:nvSpPr>
        <p:spPr/>
        <p:txBody>
          <a:bodyPr/>
          <a:lstStyle/>
          <a:p>
            <a:fld id="{3D8D9589-4C65-4C73-B456-9B7E6721657A}" type="slidenum">
              <a:rPr kumimoji="1" lang="ja-JP" altLang="en-US" smtClean="0"/>
              <a:t>15</a:t>
            </a:fld>
            <a:endParaRPr kumimoji="1" lang="ja-JP" altLang="en-US"/>
          </a:p>
        </p:txBody>
      </p:sp>
    </p:spTree>
    <p:extLst>
      <p:ext uri="{BB962C8B-B14F-4D97-AF65-F5344CB8AC3E}">
        <p14:creationId xmlns:p14="http://schemas.microsoft.com/office/powerpoint/2010/main" val="779638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Clr>
                <a:schemeClr val="dk1"/>
              </a:buClr>
              <a:buFont typeface="Wingdings" panose="05000000000000000000" pitchFamily="2" charset="2"/>
              <a:buNone/>
            </a:pPr>
            <a:r>
              <a:rPr lang="ja-JP" altLang="en-US" sz="1200" dirty="0">
                <a:solidFill>
                  <a:schemeClr val="dk1"/>
                </a:solidFill>
              </a:rPr>
              <a:t>　この</a:t>
            </a:r>
            <a:r>
              <a:rPr lang="en-US" altLang="ja-JP" sz="1200" dirty="0">
                <a:solidFill>
                  <a:schemeClr val="dk1"/>
                </a:solidFill>
              </a:rPr>
              <a:t>SPI</a:t>
            </a:r>
            <a:r>
              <a:rPr lang="ja-JP" altLang="en-US" sz="1200" dirty="0">
                <a:solidFill>
                  <a:schemeClr val="dk1"/>
                </a:solidFill>
              </a:rPr>
              <a:t>の欠点を克服するために提案されたのが，</a:t>
            </a:r>
            <a:r>
              <a:rPr lang="en-US" altLang="ja-JP" sz="1200" dirty="0">
                <a:solidFill>
                  <a:schemeClr val="dk1"/>
                </a:solidFill>
              </a:rPr>
              <a:t>Deep Convolutional Autoencoder Network(DCAN)</a:t>
            </a:r>
            <a:r>
              <a:rPr lang="ja-JP" altLang="en-US" sz="1200" dirty="0">
                <a:solidFill>
                  <a:schemeClr val="dk1"/>
                </a:solidFill>
              </a:rPr>
              <a:t>という深層学習を用いた手法です．</a:t>
            </a:r>
            <a:endParaRPr lang="en-US" altLang="ja-JP" sz="1200" dirty="0">
              <a:solidFill>
                <a:schemeClr val="dk1"/>
              </a:solidFill>
            </a:endParaRPr>
          </a:p>
          <a:p>
            <a:pPr marL="0" indent="0">
              <a:buClr>
                <a:schemeClr val="dk1"/>
              </a:buClr>
              <a:buFont typeface="Wingdings" panose="05000000000000000000" pitchFamily="2" charset="2"/>
              <a:buNone/>
            </a:pPr>
            <a:r>
              <a:rPr lang="ja-JP" altLang="en-US" sz="1200" dirty="0">
                <a:solidFill>
                  <a:schemeClr val="dk1"/>
                </a:solidFill>
              </a:rPr>
              <a:t>この</a:t>
            </a:r>
            <a:r>
              <a:rPr lang="en-US" altLang="ja-JP" sz="1200" dirty="0">
                <a:solidFill>
                  <a:schemeClr val="dk1"/>
                </a:solidFill>
              </a:rPr>
              <a:t>Deep Convolutional Autoencoder Network</a:t>
            </a:r>
            <a:r>
              <a:rPr lang="ja-JP" altLang="en-US" sz="1200" dirty="0">
                <a:solidFill>
                  <a:schemeClr val="dk1"/>
                </a:solidFill>
              </a:rPr>
              <a:t>の</a:t>
            </a:r>
            <a:r>
              <a:rPr lang="en-US" altLang="ja-JP" sz="1200" dirty="0">
                <a:solidFill>
                  <a:schemeClr val="dk1"/>
                </a:solidFill>
              </a:rPr>
              <a:t>Auto-Encoder</a:t>
            </a:r>
            <a:r>
              <a:rPr lang="ja-JP" altLang="en-US" sz="1200" dirty="0">
                <a:solidFill>
                  <a:schemeClr val="dk1"/>
                </a:solidFill>
              </a:rPr>
              <a:t>とは，入力データを</a:t>
            </a:r>
            <a:r>
              <a:rPr lang="en-US" altLang="ja-JP" sz="1200" dirty="0">
                <a:solidFill>
                  <a:schemeClr val="dk1"/>
                </a:solidFill>
              </a:rPr>
              <a:t>Encoder</a:t>
            </a:r>
            <a:r>
              <a:rPr lang="ja-JP" altLang="en-US" sz="1200" dirty="0">
                <a:solidFill>
                  <a:schemeClr val="dk1"/>
                </a:solidFill>
              </a:rPr>
              <a:t>部分で重要な特徴量に圧縮し，その抽出した特徴量から元のデータを</a:t>
            </a:r>
            <a:r>
              <a:rPr lang="en-US" altLang="ja-JP" sz="1200" dirty="0">
                <a:solidFill>
                  <a:schemeClr val="dk1"/>
                </a:solidFill>
              </a:rPr>
              <a:t>Decoder</a:t>
            </a:r>
            <a:r>
              <a:rPr lang="ja-JP" altLang="en-US" sz="1200" dirty="0">
                <a:solidFill>
                  <a:schemeClr val="dk1"/>
                </a:solidFill>
              </a:rPr>
              <a:t>で再構成する手法です．</a:t>
            </a:r>
            <a:endParaRPr lang="en-US" altLang="ja-JP" sz="1200" dirty="0">
              <a:solidFill>
                <a:schemeClr val="dk1"/>
              </a:solidFill>
            </a:endParaRPr>
          </a:p>
          <a:p>
            <a:pPr marL="0" indent="0">
              <a:buClr>
                <a:schemeClr val="dk1"/>
              </a:buClr>
              <a:buFont typeface="Wingdings" panose="05000000000000000000" pitchFamily="2" charset="2"/>
              <a:buNone/>
            </a:pPr>
            <a:r>
              <a:rPr lang="en-US" altLang="ja-JP" sz="1200" dirty="0">
                <a:solidFill>
                  <a:schemeClr val="dk1"/>
                </a:solidFill>
              </a:rPr>
              <a:t>DCAN</a:t>
            </a:r>
            <a:r>
              <a:rPr lang="ja-JP" altLang="en-US" sz="1200" dirty="0">
                <a:solidFill>
                  <a:schemeClr val="dk1"/>
                </a:solidFill>
              </a:rPr>
              <a:t>では，この</a:t>
            </a:r>
            <a:r>
              <a:rPr lang="en-US" altLang="ja-JP" sz="1200" dirty="0">
                <a:solidFill>
                  <a:schemeClr val="dk1"/>
                </a:solidFill>
              </a:rPr>
              <a:t>Encoder</a:t>
            </a:r>
            <a:r>
              <a:rPr lang="ja-JP" altLang="en-US" sz="1200" dirty="0">
                <a:solidFill>
                  <a:schemeClr val="dk1"/>
                </a:solidFill>
              </a:rPr>
              <a:t>部分を</a:t>
            </a:r>
            <a:r>
              <a:rPr lang="en-US" altLang="ja-JP" sz="1200" dirty="0">
                <a:solidFill>
                  <a:schemeClr val="dk1"/>
                </a:solidFill>
              </a:rPr>
              <a:t>1</a:t>
            </a:r>
            <a:r>
              <a:rPr lang="ja-JP" altLang="en-US" sz="1200" dirty="0">
                <a:solidFill>
                  <a:schemeClr val="dk1"/>
                </a:solidFill>
              </a:rPr>
              <a:t>層の大きなカーネルによる畳み込み層にして，</a:t>
            </a:r>
            <a:r>
              <a:rPr lang="en-US" altLang="ja-JP" sz="1200" dirty="0">
                <a:solidFill>
                  <a:schemeClr val="dk1"/>
                </a:solidFill>
              </a:rPr>
              <a:t>SPI</a:t>
            </a:r>
            <a:r>
              <a:rPr lang="ja-JP" altLang="en-US" sz="1200" dirty="0">
                <a:solidFill>
                  <a:schemeClr val="dk1"/>
                </a:solidFill>
              </a:rPr>
              <a:t>の相関演算と同等の演算にすることで，符号化パターンの設計を行っています．また，符号化パターンを</a:t>
            </a:r>
            <a:r>
              <a:rPr lang="en-US" altLang="ja-JP" sz="1200" dirty="0">
                <a:solidFill>
                  <a:schemeClr val="dk1"/>
                </a:solidFill>
              </a:rPr>
              <a:t>2</a:t>
            </a:r>
            <a:r>
              <a:rPr lang="ja-JP" altLang="en-US" sz="1200" dirty="0">
                <a:solidFill>
                  <a:schemeClr val="dk1"/>
                </a:solidFill>
              </a:rPr>
              <a:t>値で得られるような正則化項を損失関数に追加しています．</a:t>
            </a:r>
            <a:endParaRPr lang="en-US" altLang="ja-JP" sz="1200" dirty="0">
              <a:solidFill>
                <a:schemeClr val="dk1"/>
              </a:solidFill>
            </a:endParaRPr>
          </a:p>
          <a:p>
            <a:pPr marL="0" indent="0">
              <a:buClr>
                <a:schemeClr val="dk1"/>
              </a:buClr>
              <a:buFont typeface="Wingdings" panose="05000000000000000000" pitchFamily="2" charset="2"/>
              <a:buNone/>
            </a:pPr>
            <a:r>
              <a:rPr lang="ja-JP" altLang="en-US" sz="1200" dirty="0">
                <a:solidFill>
                  <a:schemeClr val="dk1"/>
                </a:solidFill>
              </a:rPr>
              <a:t>そして，実験に即したノイズを付与した光相関信号から，</a:t>
            </a:r>
            <a:r>
              <a:rPr lang="en-US" altLang="ja-JP" sz="1200" dirty="0">
                <a:solidFill>
                  <a:schemeClr val="dk1"/>
                </a:solidFill>
              </a:rPr>
              <a:t>Encoder</a:t>
            </a:r>
            <a:r>
              <a:rPr lang="ja-JP" altLang="en-US" sz="1200" dirty="0">
                <a:solidFill>
                  <a:schemeClr val="dk1"/>
                </a:solidFill>
              </a:rPr>
              <a:t>の逆演算を行う転置畳み込み層で再構成を行い，その後に</a:t>
            </a:r>
            <a:r>
              <a:rPr lang="en-US" altLang="ja-JP" sz="1200" dirty="0">
                <a:solidFill>
                  <a:schemeClr val="dk1"/>
                </a:solidFill>
              </a:rPr>
              <a:t>SRCNN</a:t>
            </a:r>
            <a:r>
              <a:rPr lang="ja-JP" altLang="en-US" sz="1200" dirty="0">
                <a:solidFill>
                  <a:schemeClr val="dk1"/>
                </a:solidFill>
              </a:rPr>
              <a:t>で超解像を行います．</a:t>
            </a:r>
            <a:endParaRPr lang="en-US" altLang="ja-JP" sz="1200" dirty="0">
              <a:solidFill>
                <a:schemeClr val="dk1"/>
              </a:solidFill>
            </a:endParaRPr>
          </a:p>
          <a:p>
            <a:pPr marL="0" indent="0">
              <a:buClr>
                <a:schemeClr val="dk1"/>
              </a:buClr>
              <a:buFont typeface="Wingdings" panose="05000000000000000000" pitchFamily="2" charset="2"/>
              <a:buNone/>
            </a:pPr>
            <a:r>
              <a:rPr lang="ja-JP" altLang="en-US" sz="1200" dirty="0">
                <a:solidFill>
                  <a:schemeClr val="dk1"/>
                </a:solidFill>
              </a:rPr>
              <a:t>　</a:t>
            </a:r>
            <a:r>
              <a:rPr lang="en-US" altLang="ja-JP" sz="1200" dirty="0">
                <a:solidFill>
                  <a:schemeClr val="dk1"/>
                </a:solidFill>
              </a:rPr>
              <a:t>DCAN</a:t>
            </a:r>
            <a:r>
              <a:rPr lang="ja-JP" altLang="en-US" sz="1200" dirty="0">
                <a:solidFill>
                  <a:schemeClr val="dk1"/>
                </a:solidFill>
              </a:rPr>
              <a:t>は，符号化を行う畳み込み層と再構成を行う転置畳み込み層のチャンネル数やカーネルサイズを調整することで，入力画像サイズや圧縮率に対して柔軟に対応できるという利点があります．</a:t>
            </a:r>
            <a:endParaRPr lang="en-US" altLang="ja-JP" sz="1200" dirty="0">
              <a:solidFill>
                <a:schemeClr val="dk1"/>
              </a:solidFill>
            </a:endParaRPr>
          </a:p>
          <a:p>
            <a:pPr marL="0" indent="0">
              <a:buClr>
                <a:schemeClr val="dk1"/>
              </a:buClr>
              <a:buFont typeface="Wingdings" panose="05000000000000000000" pitchFamily="2" charset="2"/>
              <a:buNone/>
            </a:pPr>
            <a:r>
              <a:rPr lang="ja-JP" altLang="en-US" sz="1200" dirty="0">
                <a:solidFill>
                  <a:schemeClr val="dk1"/>
                </a:solidFill>
              </a:rPr>
              <a:t>一方，再構成ネットワークの層の数が少ないため，複雑なタスクやノイズに対応できないという欠点があります．</a:t>
            </a:r>
            <a:endParaRPr lang="ja-JP" altLang="en-US"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3D8D9589-4C65-4C73-B456-9B7E6721657A}" type="slidenum">
              <a:rPr kumimoji="1" lang="ja-JP" altLang="en-US" smtClean="0"/>
              <a:t>16</a:t>
            </a:fld>
            <a:endParaRPr kumimoji="1" lang="ja-JP" altLang="en-US"/>
          </a:p>
        </p:txBody>
      </p:sp>
    </p:spTree>
    <p:extLst>
      <p:ext uri="{BB962C8B-B14F-4D97-AF65-F5344CB8AC3E}">
        <p14:creationId xmlns:p14="http://schemas.microsoft.com/office/powerpoint/2010/main" val="2343659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そこで，我々はこれまでにスライドに示すようなネットワークを提案してきました．</a:t>
            </a:r>
            <a:endParaRPr kumimoji="1" lang="en-US" altLang="ja-JP" dirty="0"/>
          </a:p>
          <a:p>
            <a:r>
              <a:rPr kumimoji="1" lang="ja-JP" altLang="en-US" dirty="0"/>
              <a:t>スライドに示す通り，後ろの超解像の部分は</a:t>
            </a:r>
            <a:r>
              <a:rPr kumimoji="1" lang="en-US" altLang="ja-JP" dirty="0"/>
              <a:t>DCAN</a:t>
            </a:r>
            <a:r>
              <a:rPr kumimoji="1" lang="ja-JP" altLang="en-US" dirty="0"/>
              <a:t>と同じですが，再構成部分の方は，画像生成モデルの一種である</a:t>
            </a:r>
            <a:r>
              <a:rPr kumimoji="1" lang="en-US" altLang="ja-JP" dirty="0"/>
              <a:t>DCGAN</a:t>
            </a:r>
            <a:r>
              <a:rPr kumimoji="1" lang="ja-JP" altLang="en-US" dirty="0"/>
              <a:t>の</a:t>
            </a:r>
            <a:r>
              <a:rPr kumimoji="1" lang="en-US" altLang="ja-JP" dirty="0"/>
              <a:t>Generator</a:t>
            </a:r>
            <a:r>
              <a:rPr kumimoji="1" lang="ja-JP" altLang="en-US" dirty="0"/>
              <a:t>を参考にしました．</a:t>
            </a:r>
            <a:endParaRPr kumimoji="1" lang="en-US" altLang="ja-JP" dirty="0"/>
          </a:p>
          <a:p>
            <a:r>
              <a:rPr kumimoji="1" lang="ja-JP" altLang="en-US" dirty="0"/>
              <a:t>これにより</a:t>
            </a:r>
            <a:r>
              <a:rPr kumimoji="1" lang="en-US" altLang="ja-JP" dirty="0"/>
              <a:t>DCAN</a:t>
            </a:r>
            <a:r>
              <a:rPr kumimoji="1" lang="ja-JP" altLang="en-US" dirty="0"/>
              <a:t>よりも層数が多くなり，より複雑なタスクが学習可能になりました．このネットワークを用いた我々の先行研究では，実際に</a:t>
            </a:r>
            <a:r>
              <a:rPr kumimoji="1" lang="en-US" altLang="ja-JP" dirty="0"/>
              <a:t>DCAN</a:t>
            </a:r>
            <a:r>
              <a:rPr kumimoji="1" lang="ja-JP" altLang="en-US" dirty="0"/>
              <a:t>よりもノイズ耐性の向上を確認しています．</a:t>
            </a:r>
          </a:p>
        </p:txBody>
      </p:sp>
      <p:sp>
        <p:nvSpPr>
          <p:cNvPr id="4" name="スライド番号プレースホルダー 3"/>
          <p:cNvSpPr>
            <a:spLocks noGrp="1"/>
          </p:cNvSpPr>
          <p:nvPr>
            <p:ph type="sldNum" sz="quarter" idx="5"/>
          </p:nvPr>
        </p:nvSpPr>
        <p:spPr/>
        <p:txBody>
          <a:bodyPr/>
          <a:lstStyle/>
          <a:p>
            <a:fld id="{3D8D9589-4C65-4C73-B456-9B7E6721657A}" type="slidenum">
              <a:rPr kumimoji="1" lang="ja-JP" altLang="en-US" smtClean="0"/>
              <a:t>17</a:t>
            </a:fld>
            <a:endParaRPr kumimoji="1" lang="ja-JP" altLang="en-US"/>
          </a:p>
        </p:txBody>
      </p:sp>
    </p:spTree>
    <p:extLst>
      <p:ext uri="{BB962C8B-B14F-4D97-AF65-F5344CB8AC3E}">
        <p14:creationId xmlns:p14="http://schemas.microsoft.com/office/powerpoint/2010/main" val="3675560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457200" lvl="0" indent="-298450" algn="l" rtl="0">
              <a:spcBef>
                <a:spcPts val="0"/>
              </a:spcBef>
              <a:spcAft>
                <a:spcPts val="0"/>
              </a:spcAft>
              <a:buSzPts val="1100"/>
              <a:buAutoNum type="arabicPeriod"/>
            </a:pPr>
            <a:r>
              <a:rPr lang="ja-JP" altLang="en-US" dirty="0"/>
              <a:t>深層学習→損失関数の最小化が大事</a:t>
            </a:r>
          </a:p>
          <a:p>
            <a:pPr marL="457200" lvl="0" indent="-298450" algn="l" rtl="0">
              <a:spcBef>
                <a:spcPts val="0"/>
              </a:spcBef>
              <a:spcAft>
                <a:spcPts val="0"/>
              </a:spcAft>
              <a:buSzPts val="1100"/>
              <a:buAutoNum type="arabicPeriod"/>
            </a:pPr>
            <a:r>
              <a:rPr lang="ja-JP" altLang="en-US" dirty="0"/>
              <a:t>通常の正則化項は過学習を抑制するために用いられる。</a:t>
            </a:r>
          </a:p>
          <a:p>
            <a:pPr marL="457200" lvl="0" indent="-298450" algn="l" rtl="0">
              <a:spcBef>
                <a:spcPts val="0"/>
              </a:spcBef>
              <a:spcAft>
                <a:spcPts val="0"/>
              </a:spcAft>
              <a:buSzPts val="1100"/>
              <a:buAutoNum type="arabicPeriod"/>
            </a:pPr>
            <a:r>
              <a:rPr lang="ja-JP" altLang="en-US" dirty="0"/>
              <a:t>図の右上にあるのが</a:t>
            </a:r>
            <a:r>
              <a:rPr lang="en-US" altLang="ja-JP" dirty="0"/>
              <a:t>RMSE</a:t>
            </a:r>
            <a:r>
              <a:rPr lang="ja-JP" altLang="en-US" dirty="0"/>
              <a:t>などの学習損失の谷</a:t>
            </a:r>
          </a:p>
          <a:p>
            <a:pPr marL="457200" lvl="0" indent="-298450" algn="l" rtl="0">
              <a:spcBef>
                <a:spcPts val="0"/>
              </a:spcBef>
              <a:spcAft>
                <a:spcPts val="0"/>
              </a:spcAft>
              <a:buSzPts val="1100"/>
              <a:buAutoNum type="arabicPeriod"/>
            </a:pPr>
            <a:r>
              <a:rPr lang="en-US" altLang="ja-JP" dirty="0"/>
              <a:t>L2</a:t>
            </a:r>
            <a:r>
              <a:rPr lang="ja-JP" altLang="en-US" dirty="0"/>
              <a:t>正則化は、重みの２乗和を損失関数に加え、重みの発散を抑制</a:t>
            </a:r>
          </a:p>
          <a:p>
            <a:pPr marL="457200" lvl="0" indent="-298450" algn="l" rtl="0">
              <a:spcBef>
                <a:spcPts val="0"/>
              </a:spcBef>
              <a:spcAft>
                <a:spcPts val="0"/>
              </a:spcAft>
              <a:buSzPts val="1100"/>
              <a:buAutoNum type="arabicPeriod"/>
            </a:pPr>
            <a:r>
              <a:rPr lang="en-US" altLang="ja-JP" dirty="0"/>
              <a:t>L1</a:t>
            </a:r>
            <a:r>
              <a:rPr lang="ja-JP" altLang="en-US" dirty="0"/>
              <a:t>正則化は、重みの絶対値の和を損失関数に加え、特徴選択に有効</a:t>
            </a:r>
          </a:p>
          <a:p>
            <a:pPr marL="457200" lvl="0" indent="-298450" algn="l" rtl="0">
              <a:spcBef>
                <a:spcPts val="0"/>
              </a:spcBef>
              <a:spcAft>
                <a:spcPts val="0"/>
              </a:spcAft>
              <a:buSzPts val="1100"/>
              <a:buAutoNum type="arabicPeriod"/>
            </a:pPr>
            <a:r>
              <a:rPr lang="ja-JP" altLang="en-US" dirty="0"/>
              <a:t>２値化には”</a:t>
            </a:r>
            <a:r>
              <a:rPr lang="en-US" altLang="ja-JP" dirty="0"/>
              <a:t>0”</a:t>
            </a:r>
            <a:r>
              <a:rPr lang="ja-JP" altLang="en-US" dirty="0"/>
              <a:t>または”</a:t>
            </a:r>
            <a:r>
              <a:rPr lang="en-US" altLang="ja-JP" dirty="0"/>
              <a:t>1”</a:t>
            </a:r>
            <a:r>
              <a:rPr lang="ja-JP" altLang="en-US" dirty="0"/>
              <a:t>で最小値を取る関数を正則化項に知ればよい！</a:t>
            </a:r>
          </a:p>
          <a:p>
            <a:pPr marL="457200" lvl="0" indent="-298450" algn="l" rtl="0">
              <a:spcBef>
                <a:spcPts val="0"/>
              </a:spcBef>
              <a:spcAft>
                <a:spcPts val="0"/>
              </a:spcAft>
              <a:buSzPts val="1100"/>
              <a:buAutoNum type="arabicPeriod"/>
            </a:pPr>
            <a:r>
              <a:rPr lang="ja-JP" altLang="en-US" dirty="0"/>
              <a:t>これが正則化項</a:t>
            </a:r>
            <a:r>
              <a:rPr lang="en-US" altLang="ja-JP" dirty="0"/>
              <a:t>0</a:t>
            </a:r>
            <a:r>
              <a:rPr lang="ja-JP" altLang="en-US" dirty="0"/>
              <a:t>、正の値を取り重みが”</a:t>
            </a:r>
            <a:r>
              <a:rPr lang="en-US" altLang="ja-JP" dirty="0"/>
              <a:t>0”</a:t>
            </a:r>
            <a:r>
              <a:rPr lang="ja-JP" altLang="en-US" dirty="0"/>
              <a:t>または”</a:t>
            </a:r>
            <a:r>
              <a:rPr lang="en-US" altLang="ja-JP" dirty="0"/>
              <a:t>1”</a:t>
            </a:r>
            <a:r>
              <a:rPr lang="ja-JP" altLang="en-US" dirty="0"/>
              <a:t>で最小値</a:t>
            </a:r>
            <a:r>
              <a:rPr lang="en-US" altLang="ja-JP" dirty="0"/>
              <a:t>0</a:t>
            </a:r>
            <a:r>
              <a:rPr lang="ja-JP" altLang="en-US" dirty="0"/>
              <a:t>を取る</a:t>
            </a:r>
          </a:p>
          <a:p>
            <a:pPr marL="457200" lvl="0" indent="-298450" algn="l" rtl="0">
              <a:spcBef>
                <a:spcPts val="0"/>
              </a:spcBef>
              <a:spcAft>
                <a:spcPts val="0"/>
              </a:spcAft>
              <a:buSzPts val="1100"/>
              <a:buAutoNum type="arabicPeriod"/>
            </a:pPr>
            <a:r>
              <a:rPr lang="ja-JP" altLang="en-US" dirty="0"/>
              <a:t>下図はこの関数が重みが</a:t>
            </a:r>
            <a:r>
              <a:rPr lang="en-US" altLang="ja-JP" dirty="0"/>
              <a:t>x</a:t>
            </a:r>
            <a:r>
              <a:rPr lang="ja-JP" altLang="en-US" dirty="0"/>
              <a:t>と</a:t>
            </a:r>
            <a:r>
              <a:rPr lang="en-US" altLang="ja-JP" dirty="0"/>
              <a:t>y</a:t>
            </a:r>
            <a:r>
              <a:rPr lang="ja-JP" altLang="en-US" dirty="0"/>
              <a:t>の２次元の場合を可視化したもの、確かに</a:t>
            </a:r>
            <a:r>
              <a:rPr lang="en-US" altLang="ja-JP" dirty="0"/>
              <a:t>x, y</a:t>
            </a:r>
            <a:r>
              <a:rPr lang="ja-JP" altLang="en-US" dirty="0"/>
              <a:t>が</a:t>
            </a:r>
            <a:r>
              <a:rPr lang="en-US" altLang="ja-JP" dirty="0"/>
              <a:t>0</a:t>
            </a:r>
            <a:r>
              <a:rPr lang="ja-JP" altLang="en-US" dirty="0"/>
              <a:t>または</a:t>
            </a:r>
            <a:r>
              <a:rPr lang="en-US" altLang="ja-JP" dirty="0"/>
              <a:t>1</a:t>
            </a:r>
            <a:r>
              <a:rPr lang="ja-JP" altLang="en-US" dirty="0"/>
              <a:t>の時最小になる事が確認できる。</a:t>
            </a:r>
          </a:p>
          <a:p>
            <a:endParaRPr kumimoji="1" lang="ja-JP" altLang="en-US" dirty="0"/>
          </a:p>
        </p:txBody>
      </p:sp>
      <p:sp>
        <p:nvSpPr>
          <p:cNvPr id="4" name="スライド番号プレースホルダー 3"/>
          <p:cNvSpPr>
            <a:spLocks noGrp="1"/>
          </p:cNvSpPr>
          <p:nvPr>
            <p:ph type="sldNum" sz="quarter" idx="5"/>
          </p:nvPr>
        </p:nvSpPr>
        <p:spPr/>
        <p:txBody>
          <a:bodyPr/>
          <a:lstStyle/>
          <a:p>
            <a:fld id="{01C4A490-F881-4748-A410-42878E73A1B2}" type="slidenum">
              <a:rPr kumimoji="1" lang="ja-JP" altLang="en-US" smtClean="0"/>
              <a:t>18</a:t>
            </a:fld>
            <a:endParaRPr kumimoji="1" lang="ja-JP" altLang="en-US"/>
          </a:p>
        </p:txBody>
      </p:sp>
    </p:spTree>
    <p:extLst>
      <p:ext uri="{BB962C8B-B14F-4D97-AF65-F5344CB8AC3E}">
        <p14:creationId xmlns:p14="http://schemas.microsoft.com/office/powerpoint/2010/main" val="3121341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今回実際のノイズとして想定する</a:t>
            </a:r>
            <a:r>
              <a:rPr kumimoji="1" lang="en-US" altLang="ja-JP" dirty="0"/>
              <a:t>2</a:t>
            </a:r>
            <a:r>
              <a:rPr kumimoji="1" lang="ja-JP" altLang="en-US" dirty="0"/>
              <a:t>種類のノイズを説明します．</a:t>
            </a:r>
            <a:endParaRPr kumimoji="1" lang="en-US" altLang="ja-JP" dirty="0"/>
          </a:p>
          <a:p>
            <a:r>
              <a:rPr kumimoji="1" lang="en-US" altLang="ja-JP" dirty="0"/>
              <a:t>1</a:t>
            </a:r>
            <a:r>
              <a:rPr kumimoji="1" lang="ja-JP" altLang="en-US" dirty="0"/>
              <a:t>つ目は，ガウシアンノイズです．</a:t>
            </a:r>
            <a:endParaRPr kumimoji="1" lang="en-US" altLang="ja-JP" dirty="0"/>
          </a:p>
          <a:p>
            <a:r>
              <a:rPr kumimoji="1" lang="ja-JP" altLang="en-US" dirty="0"/>
              <a:t>このノイズは対象物体とパターンの表示素子のそれぞれ強度に作用する別のガウシアンノイズが発生することを想定しています．</a:t>
            </a:r>
            <a:endParaRPr kumimoji="1" lang="en-US" altLang="ja-JP" dirty="0"/>
          </a:p>
          <a:p>
            <a:r>
              <a:rPr kumimoji="1" lang="en-US" altLang="ja-JP" dirty="0"/>
              <a:t>2</a:t>
            </a:r>
            <a:r>
              <a:rPr kumimoji="1" lang="ja-JP" altLang="en-US" dirty="0"/>
              <a:t>つ目のは，大気ゆらぎです．</a:t>
            </a:r>
            <a:endParaRPr kumimoji="1" lang="en-US" altLang="ja-JP" dirty="0"/>
          </a:p>
          <a:p>
            <a:r>
              <a:rPr kumimoji="1" lang="ja-JP" altLang="en-US" dirty="0"/>
              <a:t>この大気ゆらぎは，コルモゴロフ乱流理論に則ってモデル化し，位相に作用しながら一定方向に等速で風に流されている状態を想定しています．</a:t>
            </a:r>
            <a:endParaRPr kumimoji="1" lang="en-US" altLang="ja-JP" dirty="0"/>
          </a:p>
          <a:p>
            <a:r>
              <a:rPr kumimoji="1" lang="ja-JP" altLang="en-US" dirty="0"/>
              <a:t>状況としては，対象物体とパターン表示素子の間にある大気で発生することを想定しているため，対象物体に対してパターンごとに少しずつ異なる大気ゆらぎを付与するようにしました．</a:t>
            </a:r>
          </a:p>
        </p:txBody>
      </p:sp>
      <p:sp>
        <p:nvSpPr>
          <p:cNvPr id="4" name="スライド番号プレースホルダー 3"/>
          <p:cNvSpPr>
            <a:spLocks noGrp="1"/>
          </p:cNvSpPr>
          <p:nvPr>
            <p:ph type="sldNum" sz="quarter" idx="5"/>
          </p:nvPr>
        </p:nvSpPr>
        <p:spPr/>
        <p:txBody>
          <a:bodyPr/>
          <a:lstStyle/>
          <a:p>
            <a:fld id="{3D8D9589-4C65-4C73-B456-9B7E6721657A}" type="slidenum">
              <a:rPr kumimoji="1" lang="ja-JP" altLang="en-US" smtClean="0"/>
              <a:t>20</a:t>
            </a:fld>
            <a:endParaRPr kumimoji="1" lang="ja-JP" altLang="en-US"/>
          </a:p>
        </p:txBody>
      </p:sp>
    </p:spTree>
    <p:extLst>
      <p:ext uri="{BB962C8B-B14F-4D97-AF65-F5344CB8AC3E}">
        <p14:creationId xmlns:p14="http://schemas.microsoft.com/office/powerpoint/2010/main" val="1495801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大気揺らぎのモデル化＋物体への付与</a:t>
            </a: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3D8D9589-4C65-4C73-B456-9B7E6721657A}" type="slidenum">
              <a:rPr kumimoji="1" lang="ja-JP" altLang="en-US" smtClean="0"/>
              <a:t>21</a:t>
            </a:fld>
            <a:endParaRPr kumimoji="1" lang="ja-JP" altLang="en-US"/>
          </a:p>
        </p:txBody>
      </p:sp>
    </p:spTree>
    <p:extLst>
      <p:ext uri="{BB962C8B-B14F-4D97-AF65-F5344CB8AC3E}">
        <p14:creationId xmlns:p14="http://schemas.microsoft.com/office/powerpoint/2010/main" val="2559047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0" i="0" dirty="0">
                <a:solidFill>
                  <a:srgbClr val="ECECF1"/>
                </a:solidFill>
                <a:effectLst/>
                <a:latin typeface="Söhne"/>
              </a:rPr>
              <a:t>(12s)</a:t>
            </a:r>
          </a:p>
          <a:p>
            <a:r>
              <a:rPr lang="ja-JP" altLang="en-US" b="0" i="0" dirty="0">
                <a:solidFill>
                  <a:srgbClr val="ECECF1"/>
                </a:solidFill>
                <a:effectLst/>
                <a:latin typeface="Söhne"/>
              </a:rPr>
              <a:t>本発表の概要はスライドに示す通りです．</a:t>
            </a:r>
            <a:endParaRPr lang="en-US" altLang="ja-JP" b="0" i="0" dirty="0">
              <a:solidFill>
                <a:srgbClr val="ECECF1"/>
              </a:solidFill>
              <a:effectLst/>
              <a:latin typeface="Söhne"/>
            </a:endParaRPr>
          </a:p>
          <a:p>
            <a:r>
              <a:rPr lang="ja-JP" altLang="en-US" b="0" i="0" dirty="0">
                <a:solidFill>
                  <a:srgbClr val="ECECF1"/>
                </a:solidFill>
                <a:effectLst/>
                <a:latin typeface="Söhne"/>
              </a:rPr>
              <a:t>まずは研究の背景と目的を説明し、次に新たにシングルピクセルイメージングと深層学習を融合させ学習方法を提案します．</a:t>
            </a:r>
            <a:endParaRPr lang="en-US" altLang="ja-JP" b="0" i="0" dirty="0">
              <a:solidFill>
                <a:srgbClr val="ECECF1"/>
              </a:solidFill>
              <a:effectLst/>
              <a:latin typeface="Söhne"/>
            </a:endParaRPr>
          </a:p>
          <a:p>
            <a:r>
              <a:rPr lang="ja-JP" altLang="en-US" b="0" i="0" dirty="0">
                <a:solidFill>
                  <a:srgbClr val="ECECF1"/>
                </a:solidFill>
                <a:effectLst/>
                <a:latin typeface="Söhne"/>
              </a:rPr>
              <a:t>その後、この手法の学習条件とシミュレーション結果を見ていきます．</a:t>
            </a:r>
            <a:endParaRPr lang="en-US" altLang="ja-JP" b="0" i="0" dirty="0">
              <a:solidFill>
                <a:srgbClr val="ECECF1"/>
              </a:solidFill>
              <a:effectLst/>
              <a:latin typeface="Söhne"/>
            </a:endParaRPr>
          </a:p>
          <a:p>
            <a:r>
              <a:rPr lang="ja-JP" altLang="en-US" b="0" i="0" dirty="0">
                <a:solidFill>
                  <a:srgbClr val="ECECF1"/>
                </a:solidFill>
                <a:effectLst/>
                <a:latin typeface="Söhne"/>
              </a:rPr>
              <a:t>最後に、まとめと今後の予定について述べます。</a:t>
            </a:r>
            <a:r>
              <a:rPr kumimoji="1" lang="en-US" altLang="ja-JP" dirty="0"/>
              <a:t>(20s, 32s)</a:t>
            </a:r>
          </a:p>
        </p:txBody>
      </p:sp>
      <p:sp>
        <p:nvSpPr>
          <p:cNvPr id="4" name="スライド番号プレースホルダー 3"/>
          <p:cNvSpPr>
            <a:spLocks noGrp="1"/>
          </p:cNvSpPr>
          <p:nvPr>
            <p:ph type="sldNum" sz="quarter" idx="5"/>
          </p:nvPr>
        </p:nvSpPr>
        <p:spPr/>
        <p:txBody>
          <a:bodyPr/>
          <a:lstStyle/>
          <a:p>
            <a:fld id="{3D8D9589-4C65-4C73-B456-9B7E6721657A}" type="slidenum">
              <a:rPr kumimoji="1" lang="ja-JP" altLang="en-US" smtClean="0"/>
              <a:t>2</a:t>
            </a:fld>
            <a:endParaRPr kumimoji="1" lang="ja-JP" altLang="en-US"/>
          </a:p>
        </p:txBody>
      </p:sp>
    </p:spTree>
    <p:extLst>
      <p:ext uri="{BB962C8B-B14F-4D97-AF65-F5344CB8AC3E}">
        <p14:creationId xmlns:p14="http://schemas.microsoft.com/office/powerpoint/2010/main" val="26939124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8D9589-4C65-4C73-B456-9B7E6721657A}" type="slidenum">
              <a:rPr kumimoji="1" lang="ja-JP" altLang="en-US" smtClean="0"/>
              <a:t>22</a:t>
            </a:fld>
            <a:endParaRPr kumimoji="1" lang="ja-JP" altLang="en-US"/>
          </a:p>
        </p:txBody>
      </p:sp>
    </p:spTree>
    <p:extLst>
      <p:ext uri="{BB962C8B-B14F-4D97-AF65-F5344CB8AC3E}">
        <p14:creationId xmlns:p14="http://schemas.microsoft.com/office/powerpoint/2010/main" val="20722765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次に，提案手法をガウシアンノイズと大気ゆらぎの</a:t>
            </a:r>
            <a:r>
              <a:rPr kumimoji="1" lang="en-US" altLang="ja-JP" dirty="0"/>
              <a:t>2</a:t>
            </a:r>
            <a:r>
              <a:rPr kumimoji="1" lang="ja-JP" altLang="en-US" dirty="0"/>
              <a:t>種類のノイズを用いてシミュレーション上で評価した結果を示します．</a:t>
            </a:r>
            <a:endParaRPr kumimoji="1" lang="en-US" altLang="ja-JP" dirty="0"/>
          </a:p>
          <a:p>
            <a:r>
              <a:rPr kumimoji="1" lang="ja-JP" altLang="en-US" dirty="0"/>
              <a:t>最初にガウシアンノイズのシミュレーション結果を示します．このシミュレーション条件はスライドに示す通りです．</a:t>
            </a:r>
            <a:endParaRPr kumimoji="1" lang="en-US" altLang="ja-JP" dirty="0"/>
          </a:p>
          <a:p>
            <a:r>
              <a:rPr kumimoji="1" lang="ja-JP" altLang="en-US" dirty="0"/>
              <a:t>撮像対象には，</a:t>
            </a:r>
            <a:r>
              <a:rPr kumimoji="1" lang="en-US" altLang="ja-JP" dirty="0"/>
              <a:t>32x32pixel</a:t>
            </a:r>
            <a:r>
              <a:rPr kumimoji="1" lang="ja-JP" altLang="en-US" dirty="0"/>
              <a:t>の</a:t>
            </a:r>
            <a:r>
              <a:rPr kumimoji="1" lang="en-US" altLang="ja-JP" dirty="0"/>
              <a:t>MNIST</a:t>
            </a:r>
            <a:r>
              <a:rPr kumimoji="1" lang="ja-JP" altLang="en-US" dirty="0"/>
              <a:t>画像を用いました．</a:t>
            </a:r>
            <a:endParaRPr kumimoji="1" lang="en-US" altLang="ja-JP" dirty="0"/>
          </a:p>
          <a:p>
            <a:r>
              <a:rPr kumimoji="1" lang="en-US" altLang="ja-JP" dirty="0"/>
              <a:t>step1</a:t>
            </a:r>
            <a:r>
              <a:rPr kumimoji="1" lang="ja-JP" altLang="en-US" dirty="0"/>
              <a:t>のパターン学習の方は</a:t>
            </a:r>
            <a:r>
              <a:rPr kumimoji="1" lang="en-US" altLang="ja-JP" dirty="0"/>
              <a:t>6</a:t>
            </a:r>
            <a:r>
              <a:rPr kumimoji="1" lang="ja-JP" altLang="en-US" dirty="0"/>
              <a:t>万枚，再構成学習の方は</a:t>
            </a:r>
            <a:r>
              <a:rPr kumimoji="1" lang="en-US" altLang="ja-JP" dirty="0"/>
              <a:t>2048</a:t>
            </a:r>
            <a:r>
              <a:rPr kumimoji="1" lang="ja-JP" altLang="en-US" dirty="0"/>
              <a:t>枚のデータを用いました．</a:t>
            </a:r>
            <a:endParaRPr kumimoji="1" lang="en-US" altLang="ja-JP" dirty="0"/>
          </a:p>
          <a:p>
            <a:r>
              <a:rPr kumimoji="1" lang="ja-JP" altLang="en-US" dirty="0"/>
              <a:t>再構成学習時には，再構成精度の比較として，設計したパターンと直交基底であるアダマール行列の</a:t>
            </a:r>
            <a:r>
              <a:rPr kumimoji="1" lang="en-US" altLang="ja-JP" dirty="0"/>
              <a:t>2</a:t>
            </a:r>
            <a:r>
              <a:rPr kumimoji="1" lang="ja-JP" altLang="en-US" dirty="0"/>
              <a:t>つの符号化パターンを用いて，</a:t>
            </a:r>
            <a:endParaRPr kumimoji="1" lang="en-US" altLang="ja-JP" dirty="0"/>
          </a:p>
          <a:p>
            <a:r>
              <a:rPr kumimoji="1" lang="ja-JP" altLang="en-US" dirty="0"/>
              <a:t>最小二乗法，</a:t>
            </a:r>
            <a:r>
              <a:rPr kumimoji="1" lang="en-US" altLang="ja-JP" dirty="0"/>
              <a:t>DCAN, TDPL Network</a:t>
            </a:r>
            <a:r>
              <a:rPr kumimoji="1" lang="ja-JP" altLang="en-US" dirty="0"/>
              <a:t>の</a:t>
            </a:r>
            <a:r>
              <a:rPr kumimoji="1" lang="en-US" altLang="ja-JP" dirty="0"/>
              <a:t>3</a:t>
            </a:r>
            <a:r>
              <a:rPr kumimoji="1" lang="ja-JP" altLang="en-US" dirty="0"/>
              <a:t>つの手法で再構成を行いました．</a:t>
            </a:r>
            <a:endParaRPr kumimoji="1" lang="en-US" altLang="ja-JP" dirty="0"/>
          </a:p>
          <a:p>
            <a:r>
              <a:rPr kumimoji="1" lang="ja-JP" altLang="en-US" dirty="0"/>
              <a:t>再構成精度の評価指標には，</a:t>
            </a:r>
            <a:r>
              <a:rPr kumimoji="1" lang="en-US" altLang="ja-JP" dirty="0"/>
              <a:t>SSIM</a:t>
            </a:r>
            <a:r>
              <a:rPr kumimoji="1" lang="ja-JP" altLang="en-US" dirty="0"/>
              <a:t>と</a:t>
            </a:r>
            <a:r>
              <a:rPr kumimoji="1" lang="en-US" altLang="ja-JP" dirty="0"/>
              <a:t>RMSE</a:t>
            </a:r>
            <a:r>
              <a:rPr kumimoji="1" lang="ja-JP" altLang="en-US" dirty="0"/>
              <a:t>の</a:t>
            </a:r>
            <a:r>
              <a:rPr kumimoji="1" lang="en-US" altLang="ja-JP" dirty="0"/>
              <a:t>2</a:t>
            </a:r>
            <a:r>
              <a:rPr kumimoji="1" lang="ja-JP" altLang="en-US" dirty="0"/>
              <a:t>つの指標を用いました．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3D8D9589-4C65-4C73-B456-9B7E6721657A}" type="slidenum">
              <a:rPr kumimoji="1" lang="ja-JP" altLang="en-US" smtClean="0"/>
              <a:t>26</a:t>
            </a:fld>
            <a:endParaRPr kumimoji="1" lang="ja-JP" altLang="en-US"/>
          </a:p>
        </p:txBody>
      </p:sp>
    </p:spTree>
    <p:extLst>
      <p:ext uri="{BB962C8B-B14F-4D97-AF65-F5344CB8AC3E}">
        <p14:creationId xmlns:p14="http://schemas.microsoft.com/office/powerpoint/2010/main" val="464953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ガウシアンノイズでのシミュレーション結果を示します．</a:t>
            </a:r>
            <a:endParaRPr kumimoji="1" lang="en-US" altLang="ja-JP" dirty="0"/>
          </a:p>
          <a:p>
            <a:r>
              <a:rPr kumimoji="1" lang="ja-JP" altLang="en-US" dirty="0"/>
              <a:t>表には，各手法における再構成画像と評価データの</a:t>
            </a:r>
            <a:r>
              <a:rPr kumimoji="1" lang="en-US" altLang="ja-JP" dirty="0"/>
              <a:t>SSIM</a:t>
            </a:r>
            <a:r>
              <a:rPr kumimoji="1" lang="ja-JP" altLang="en-US" dirty="0"/>
              <a:t>・</a:t>
            </a:r>
            <a:r>
              <a:rPr kumimoji="1" lang="en-US" altLang="ja-JP" dirty="0"/>
              <a:t>RMSE</a:t>
            </a:r>
            <a:r>
              <a:rPr kumimoji="1" lang="ja-JP" altLang="en-US" dirty="0"/>
              <a:t>の平均値を示しています．</a:t>
            </a:r>
            <a:endParaRPr kumimoji="1" lang="en-US" altLang="ja-JP" dirty="0"/>
          </a:p>
          <a:p>
            <a:r>
              <a:rPr kumimoji="1" lang="ja-JP" altLang="en-US" dirty="0"/>
              <a:t>表の各行は上から，アダマール行列を用いた再構成結果，設計したパターン用いた再構成結果，設計したパターンと事前学習モデルを用いてファイチューニングを行った再構成結果をそれぞれ示しています．</a:t>
            </a:r>
            <a:endParaRPr kumimoji="1" lang="en-US" altLang="ja-JP" dirty="0"/>
          </a:p>
          <a:p>
            <a:r>
              <a:rPr kumimoji="1" lang="ja-JP" altLang="en-US" dirty="0"/>
              <a:t>表より，計算機ベースの最小二乗法による手法では画像が殆ど再構成できていないのに対し，深層学習を用いた手法ではある程度再構成できていることが読み取れます．</a:t>
            </a:r>
            <a:endParaRPr kumimoji="1" lang="en-US" altLang="ja-JP" dirty="0"/>
          </a:p>
          <a:p>
            <a:r>
              <a:rPr kumimoji="1" lang="ja-JP" altLang="en-US" dirty="0"/>
              <a:t>　右のヒストグラムは，表の深層学習のによる手法を</a:t>
            </a:r>
            <a:r>
              <a:rPr kumimoji="1" lang="en-US" altLang="ja-JP" dirty="0"/>
              <a:t>SSIM</a:t>
            </a:r>
            <a:r>
              <a:rPr kumimoji="1" lang="ja-JP" altLang="en-US" dirty="0"/>
              <a:t>と</a:t>
            </a:r>
            <a:r>
              <a:rPr kumimoji="1" lang="en-US" altLang="ja-JP" dirty="0"/>
              <a:t>RMSE</a:t>
            </a:r>
            <a:r>
              <a:rPr kumimoji="1" lang="ja-JP" altLang="en-US" dirty="0"/>
              <a:t>をグラフ化したものになっています．</a:t>
            </a:r>
            <a:endParaRPr kumimoji="1" lang="en-US" altLang="ja-JP" dirty="0"/>
          </a:p>
          <a:p>
            <a:r>
              <a:rPr kumimoji="1" lang="ja-JP" altLang="en-US" dirty="0"/>
              <a:t>グラフより，従来のアダマール行列を用いるよりも設計したパターンを用いた方が再構成結果が向上しており，加えて，ファインチューニングを行うことで更に再構成精度が向上していることが確認できました．</a:t>
            </a:r>
            <a:endParaRPr kumimoji="1" lang="en-US" altLang="ja-JP" dirty="0"/>
          </a:p>
          <a:p>
            <a:r>
              <a:rPr kumimoji="1" lang="ja-JP" altLang="en-US" dirty="0"/>
              <a:t>以上より，提案手法はガウシアンノイズに対する耐性を向上させるのに有効だと考えられます．</a:t>
            </a:r>
          </a:p>
        </p:txBody>
      </p:sp>
      <p:sp>
        <p:nvSpPr>
          <p:cNvPr id="4" name="スライド番号プレースホルダー 3"/>
          <p:cNvSpPr>
            <a:spLocks noGrp="1"/>
          </p:cNvSpPr>
          <p:nvPr>
            <p:ph type="sldNum" sz="quarter" idx="5"/>
          </p:nvPr>
        </p:nvSpPr>
        <p:spPr/>
        <p:txBody>
          <a:bodyPr/>
          <a:lstStyle/>
          <a:p>
            <a:fld id="{3D8D9589-4C65-4C73-B456-9B7E6721657A}" type="slidenum">
              <a:rPr kumimoji="1" lang="ja-JP" altLang="en-US" smtClean="0"/>
              <a:t>28</a:t>
            </a:fld>
            <a:endParaRPr kumimoji="1" lang="ja-JP" altLang="en-US"/>
          </a:p>
        </p:txBody>
      </p:sp>
    </p:spTree>
    <p:extLst>
      <p:ext uri="{BB962C8B-B14F-4D97-AF65-F5344CB8AC3E}">
        <p14:creationId xmlns:p14="http://schemas.microsoft.com/office/powerpoint/2010/main" val="2254631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(32s)</a:t>
            </a:r>
          </a:p>
          <a:p>
            <a:r>
              <a:rPr kumimoji="1" lang="ja-JP" altLang="en-US" dirty="0"/>
              <a:t>始めに，研究背景となるイメージングにおけるノイズについて説明します．</a:t>
            </a:r>
            <a:endParaRPr kumimoji="1" lang="en-US" altLang="ja-JP" dirty="0"/>
          </a:p>
          <a:p>
            <a:r>
              <a:rPr kumimoji="1" lang="ja-JP" altLang="en-US" dirty="0"/>
              <a:t>我々が遠方の対象物体を撮影しようとする時，</a:t>
            </a:r>
            <a:endParaRPr kumimoji="1" lang="en-US" altLang="ja-JP" dirty="0"/>
          </a:p>
          <a:p>
            <a:r>
              <a:rPr kumimoji="1" lang="ja-JP" altLang="en-US" dirty="0"/>
              <a:t>背景ノイズや大気ゆらぎ，機械的なノイズなど，</a:t>
            </a:r>
            <a:endParaRPr kumimoji="1" lang="en-US" altLang="ja-JP" dirty="0"/>
          </a:p>
          <a:p>
            <a:r>
              <a:rPr kumimoji="1" lang="ja-JP" altLang="en-US" dirty="0"/>
              <a:t>様々なノイズによって，イメージング精度が低下してしまいます．</a:t>
            </a:r>
            <a:endParaRPr kumimoji="1" lang="en-US" altLang="ja-JP" dirty="0"/>
          </a:p>
          <a:p>
            <a:r>
              <a:rPr kumimoji="1" lang="ja-JP" altLang="en-US" dirty="0"/>
              <a:t>そこで，我々は多様なノイズ環境下で高いノイズ耐性を持つイメージングシステムの構築を行ってきました．</a:t>
            </a:r>
            <a:endParaRPr kumimoji="1" lang="en-US" altLang="ja-JP" dirty="0"/>
          </a:p>
          <a:p>
            <a:r>
              <a:rPr kumimoji="1" lang="ja-JP" altLang="en-US" dirty="0"/>
              <a:t>本発表では始めに，多様なノイズに対する耐性を向上させるために，シングルピクセルイメージングと深層学習を融合した手法を提案します．</a:t>
            </a:r>
            <a:endParaRPr kumimoji="1" lang="en-US" altLang="ja-JP" dirty="0"/>
          </a:p>
          <a:p>
            <a:r>
              <a:rPr kumimoji="1" lang="ja-JP" altLang="en-US" dirty="0"/>
              <a:t>次に，モデル化した大気ゆらぎを用いて提案手法の再構成精度を評価し，提案手法の有効性を示します．</a:t>
            </a:r>
            <a:r>
              <a:rPr kumimoji="1" lang="en-US" altLang="ja-JP" dirty="0"/>
              <a:t>(43s, 1m15s)</a:t>
            </a:r>
          </a:p>
        </p:txBody>
      </p:sp>
      <p:sp>
        <p:nvSpPr>
          <p:cNvPr id="4" name="スライド番号プレースホルダー 3"/>
          <p:cNvSpPr>
            <a:spLocks noGrp="1"/>
          </p:cNvSpPr>
          <p:nvPr>
            <p:ph type="sldNum" sz="quarter" idx="5"/>
          </p:nvPr>
        </p:nvSpPr>
        <p:spPr/>
        <p:txBody>
          <a:bodyPr/>
          <a:lstStyle/>
          <a:p>
            <a:fld id="{3D8D9589-4C65-4C73-B456-9B7E6721657A}" type="slidenum">
              <a:rPr kumimoji="1" lang="ja-JP" altLang="en-US" smtClean="0"/>
              <a:t>3</a:t>
            </a:fld>
            <a:endParaRPr kumimoji="1" lang="ja-JP" altLang="en-US"/>
          </a:p>
        </p:txBody>
      </p:sp>
    </p:spTree>
    <p:extLst>
      <p:ext uri="{BB962C8B-B14F-4D97-AF65-F5344CB8AC3E}">
        <p14:creationId xmlns:p14="http://schemas.microsoft.com/office/powerpoint/2010/main" val="1313143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(1m15s)</a:t>
            </a:r>
          </a:p>
          <a:p>
            <a:r>
              <a:rPr kumimoji="1" lang="ja-JP" altLang="en-US" dirty="0"/>
              <a:t>　次に，本研究の主軸となるシングルピクセルイメージング</a:t>
            </a:r>
            <a:r>
              <a:rPr kumimoji="1" lang="en-US" altLang="ja-JP" dirty="0"/>
              <a:t>(SPI)</a:t>
            </a:r>
            <a:r>
              <a:rPr kumimoji="1" lang="ja-JP" altLang="en-US" dirty="0"/>
              <a:t>の原理について説明します。</a:t>
            </a:r>
            <a:endParaRPr kumimoji="1" lang="en-US" altLang="ja-JP" dirty="0"/>
          </a:p>
          <a:p>
            <a:r>
              <a:rPr kumimoji="1" lang="en-US" altLang="ja-JP" dirty="0"/>
              <a:t>SPI</a:t>
            </a:r>
            <a:r>
              <a:rPr kumimoji="1" lang="ja-JP" altLang="en-US" dirty="0"/>
              <a:t>は，光の</a:t>
            </a:r>
            <a:r>
              <a:rPr kumimoji="1" lang="en-US" altLang="ja-JP" dirty="0"/>
              <a:t>2</a:t>
            </a:r>
            <a:r>
              <a:rPr kumimoji="1" lang="ja-JP" altLang="en-US" dirty="0"/>
              <a:t>次相関を利用して，対象物体と表示素子の表示した符号化パターンの相関値を単一画素検出器で検出します。</a:t>
            </a:r>
            <a:endParaRPr kumimoji="1" lang="en-US" altLang="ja-JP" dirty="0"/>
          </a:p>
          <a:p>
            <a:r>
              <a:rPr kumimoji="1" lang="ja-JP" altLang="en-US" dirty="0"/>
              <a:t>この検出を複数の符号化パターンで行い、得られた</a:t>
            </a:r>
            <a:r>
              <a:rPr kumimoji="1" lang="en-US" altLang="ja-JP" dirty="0"/>
              <a:t>1</a:t>
            </a:r>
            <a:r>
              <a:rPr kumimoji="1" lang="ja-JP" altLang="en-US" dirty="0"/>
              <a:t>次元の光相関信号と符号化パターンから画像を再構成します。</a:t>
            </a:r>
          </a:p>
          <a:p>
            <a:r>
              <a:rPr kumimoji="1" lang="en-US" altLang="ja-JP" dirty="0"/>
              <a:t>SPI</a:t>
            </a:r>
            <a:r>
              <a:rPr kumimoji="1" lang="ja-JP" altLang="en-US" dirty="0"/>
              <a:t>は、ノイズ耐性に優れていますが，高精度なイメージングには大量の相関信号が必要なため測定に時間にかかるという欠点があります．</a:t>
            </a:r>
            <a:endParaRPr kumimoji="1" lang="en-US" altLang="ja-JP" dirty="0"/>
          </a:p>
          <a:p>
            <a:endParaRPr kumimoji="1" lang="en-US" altLang="ja-JP" dirty="0"/>
          </a:p>
          <a:p>
            <a:pPr marL="0" indent="0">
              <a:buClr>
                <a:schemeClr val="dk1"/>
              </a:buClr>
              <a:buFont typeface="Wingdings" panose="05000000000000000000" pitchFamily="2" charset="2"/>
              <a:buNone/>
            </a:pPr>
            <a:r>
              <a:rPr lang="ja-JP" altLang="en-US" sz="1200" dirty="0">
                <a:solidFill>
                  <a:schemeClr val="dk1"/>
                </a:solidFill>
              </a:rPr>
              <a:t>　この</a:t>
            </a:r>
            <a:r>
              <a:rPr lang="en-US" altLang="ja-JP" sz="1200" dirty="0">
                <a:solidFill>
                  <a:schemeClr val="dk1"/>
                </a:solidFill>
              </a:rPr>
              <a:t>SPI</a:t>
            </a:r>
            <a:r>
              <a:rPr lang="ja-JP" altLang="en-US" sz="1200" dirty="0">
                <a:solidFill>
                  <a:schemeClr val="dk1"/>
                </a:solidFill>
              </a:rPr>
              <a:t>の欠点を克服するために提案されたのが，</a:t>
            </a:r>
            <a:r>
              <a:rPr lang="en-US" altLang="ja-JP" sz="1200" dirty="0">
                <a:solidFill>
                  <a:schemeClr val="dk1"/>
                </a:solidFill>
              </a:rPr>
              <a:t>Deep Convolutional Autoencoder Network(DCAN)</a:t>
            </a:r>
            <a:r>
              <a:rPr lang="ja-JP" altLang="en-US" sz="1200" dirty="0">
                <a:solidFill>
                  <a:schemeClr val="dk1"/>
                </a:solidFill>
              </a:rPr>
              <a:t>という深層学習を用いた手法です．</a:t>
            </a:r>
            <a:endParaRPr lang="en-US" altLang="ja-JP" sz="1200" dirty="0">
              <a:solidFill>
                <a:schemeClr val="dk1"/>
              </a:solidFill>
            </a:endParaRPr>
          </a:p>
          <a:p>
            <a:pPr marL="0" indent="0">
              <a:buClr>
                <a:schemeClr val="dk1"/>
              </a:buClr>
              <a:buFont typeface="Wingdings" panose="05000000000000000000" pitchFamily="2" charset="2"/>
              <a:buNone/>
            </a:pPr>
            <a:r>
              <a:rPr lang="en-US" altLang="ja-JP" sz="1200" dirty="0">
                <a:solidFill>
                  <a:schemeClr val="dk1"/>
                </a:solidFill>
              </a:rPr>
              <a:t>DCAN</a:t>
            </a:r>
            <a:r>
              <a:rPr lang="ja-JP" altLang="en-US" sz="1200" dirty="0">
                <a:solidFill>
                  <a:schemeClr val="dk1"/>
                </a:solidFill>
              </a:rPr>
              <a:t>では，</a:t>
            </a:r>
            <a:r>
              <a:rPr lang="en-US" altLang="ja-JP" sz="1200" dirty="0">
                <a:solidFill>
                  <a:schemeClr val="dk1"/>
                </a:solidFill>
              </a:rPr>
              <a:t>Encoder</a:t>
            </a:r>
            <a:r>
              <a:rPr lang="ja-JP" altLang="en-US" sz="1200" dirty="0">
                <a:solidFill>
                  <a:schemeClr val="dk1"/>
                </a:solidFill>
              </a:rPr>
              <a:t>部分を</a:t>
            </a:r>
            <a:r>
              <a:rPr lang="en-US" altLang="ja-JP" sz="1200" dirty="0">
                <a:solidFill>
                  <a:schemeClr val="dk1"/>
                </a:solidFill>
              </a:rPr>
              <a:t>1</a:t>
            </a:r>
            <a:r>
              <a:rPr lang="ja-JP" altLang="en-US" sz="1200" dirty="0">
                <a:solidFill>
                  <a:schemeClr val="dk1"/>
                </a:solidFill>
              </a:rPr>
              <a:t>層の大きなカーネルによる畳み込み層にして，</a:t>
            </a:r>
            <a:r>
              <a:rPr lang="en-US" altLang="ja-JP" sz="1200" dirty="0">
                <a:solidFill>
                  <a:schemeClr val="dk1"/>
                </a:solidFill>
              </a:rPr>
              <a:t>SPI</a:t>
            </a:r>
            <a:r>
              <a:rPr lang="ja-JP" altLang="en-US" sz="1200" dirty="0">
                <a:solidFill>
                  <a:schemeClr val="dk1"/>
                </a:solidFill>
              </a:rPr>
              <a:t>の相関演算と同等の演算にすることで，符号化パターンの設計と再構成を同時に学習します．</a:t>
            </a:r>
            <a:endParaRPr lang="en-US" altLang="ja-JP" sz="1200" dirty="0">
              <a:solidFill>
                <a:schemeClr val="dk1"/>
              </a:solidFill>
            </a:endParaRPr>
          </a:p>
          <a:p>
            <a:pPr marL="0" indent="0">
              <a:buClr>
                <a:schemeClr val="dk1"/>
              </a:buClr>
              <a:buFont typeface="Wingdings" panose="05000000000000000000" pitchFamily="2" charset="2"/>
              <a:buNone/>
            </a:pPr>
            <a:r>
              <a:rPr lang="en-US" altLang="ja-JP" sz="1200" dirty="0">
                <a:solidFill>
                  <a:schemeClr val="dk1"/>
                </a:solidFill>
              </a:rPr>
              <a:t>DCAN</a:t>
            </a:r>
            <a:r>
              <a:rPr lang="ja-JP" altLang="en-US" sz="1200" dirty="0">
                <a:solidFill>
                  <a:schemeClr val="dk1"/>
                </a:solidFill>
              </a:rPr>
              <a:t>は，大量のデータを用いて学習を行うことで，優れた性能を発揮します．この手法により，従来の計算機ベースの手法に比べて，パターンの圧縮率やノイズ耐性が大きく向上しました．</a:t>
            </a:r>
            <a:endParaRPr lang="en-US" altLang="ja-JP" sz="1200" dirty="0">
              <a:solidFill>
                <a:schemeClr val="dk1"/>
              </a:solidFill>
            </a:endParaRPr>
          </a:p>
          <a:p>
            <a:pPr marL="0" indent="0">
              <a:buClr>
                <a:schemeClr val="dk1"/>
              </a:buClr>
              <a:buFont typeface="Wingdings" panose="05000000000000000000" pitchFamily="2" charset="2"/>
              <a:buNone/>
            </a:pPr>
            <a:r>
              <a:rPr lang="ja-JP" altLang="en-US" sz="1200" dirty="0">
                <a:solidFill>
                  <a:schemeClr val="dk1"/>
                </a:solidFill>
              </a:rPr>
              <a:t>そこで，これをモデル化されたノイズである大気ゆらぎに適用させることを考えます．</a:t>
            </a:r>
            <a:r>
              <a:rPr lang="en-US" altLang="ja-JP" sz="1200" dirty="0">
                <a:solidFill>
                  <a:schemeClr val="dk1"/>
                </a:solidFill>
              </a:rPr>
              <a:t>(90s, 2m45s)</a:t>
            </a:r>
          </a:p>
          <a:p>
            <a:pPr marL="0" indent="0">
              <a:buClr>
                <a:schemeClr val="dk1"/>
              </a:buClr>
              <a:buFont typeface="Wingdings" panose="05000000000000000000" pitchFamily="2" charset="2"/>
              <a:buNone/>
            </a:pPr>
            <a:endParaRPr lang="en-US" altLang="ja-JP" sz="1200" dirty="0">
              <a:solidFill>
                <a:schemeClr val="dk1"/>
              </a:solidFill>
            </a:endParaRPr>
          </a:p>
        </p:txBody>
      </p:sp>
      <p:sp>
        <p:nvSpPr>
          <p:cNvPr id="4" name="スライド番号プレースホルダー 3"/>
          <p:cNvSpPr>
            <a:spLocks noGrp="1"/>
          </p:cNvSpPr>
          <p:nvPr>
            <p:ph type="sldNum" sz="quarter" idx="5"/>
          </p:nvPr>
        </p:nvSpPr>
        <p:spPr/>
        <p:txBody>
          <a:bodyPr/>
          <a:lstStyle/>
          <a:p>
            <a:fld id="{3D8D9589-4C65-4C73-B456-9B7E6721657A}" type="slidenum">
              <a:rPr kumimoji="1" lang="ja-JP" altLang="en-US" smtClean="0"/>
              <a:t>4</a:t>
            </a:fld>
            <a:endParaRPr kumimoji="1" lang="ja-JP" altLang="en-US"/>
          </a:p>
        </p:txBody>
      </p:sp>
    </p:spTree>
    <p:extLst>
      <p:ext uri="{BB962C8B-B14F-4D97-AF65-F5344CB8AC3E}">
        <p14:creationId xmlns:p14="http://schemas.microsoft.com/office/powerpoint/2010/main" val="3059892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(2m45s)</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　しかし，大気ゆらぎを用いた大量のデータによる学習には，大きな課題があります．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この図に示す通り，対象物体は遠方にあるため無限遠と仮定すると，</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モデル化した大気ゆらぎは空間周波数領域で付加する必要があり，ゆらぎの付加計算に時間がかかるという点です．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t>
            </a:r>
            <a:r>
              <a:rPr lang="ja-JP" altLang="en-US" dirty="0"/>
              <a:t>大気ゆらぎは対象物体と撮影場所の間の大気の屈折率の揺らぎによって発生します．</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これを光学系で再現しようとすると，実空間領域の対象物体を一度空間周波数領域に変換して，モデル化した大気揺らぎを付与する必要があります．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例えば，</a:t>
            </a:r>
            <a:r>
              <a:rPr lang="en-US" altLang="ja-JP" dirty="0"/>
              <a:t>6</a:t>
            </a:r>
            <a:r>
              <a:rPr lang="ja-JP" altLang="en-US" dirty="0"/>
              <a:t>万枚で学習する場合，符号化パターン枚数を</a:t>
            </a:r>
            <a:r>
              <a:rPr lang="en-US" altLang="ja-JP" dirty="0"/>
              <a:t>1024</a:t>
            </a:r>
            <a:r>
              <a:rPr lang="ja-JP" altLang="en-US" dirty="0"/>
              <a:t>枚，学習</a:t>
            </a:r>
            <a:r>
              <a:rPr lang="en-US" altLang="ja-JP" dirty="0"/>
              <a:t>epoch</a:t>
            </a:r>
            <a:r>
              <a:rPr lang="ja-JP" altLang="en-US" dirty="0"/>
              <a:t>数を</a:t>
            </a:r>
            <a:r>
              <a:rPr lang="en-US" altLang="ja-JP" dirty="0"/>
              <a:t>900</a:t>
            </a:r>
            <a:r>
              <a:rPr lang="ja-JP" altLang="en-US" dirty="0"/>
              <a:t>回だと仮定すると，約</a:t>
            </a:r>
            <a:r>
              <a:rPr lang="en-US" altLang="ja-JP" dirty="0"/>
              <a:t>553</a:t>
            </a:r>
            <a:r>
              <a:rPr lang="ja-JP" altLang="en-US" dirty="0"/>
              <a:t>億回の操作が必要になります．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この操作は，光学系の場合は</a:t>
            </a:r>
            <a:r>
              <a:rPr lang="en-US" altLang="ja-JP" dirty="0"/>
              <a:t>SLM</a:t>
            </a:r>
            <a:r>
              <a:rPr lang="ja-JP" altLang="en-US" dirty="0"/>
              <a:t>の表示速度，シミュレーションの場合はフーリエ変換の計算速度によって律速され，</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大量のデータで学習を行おうとすると，とてつもない時間がかかってしまいます．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　そこで，解決策として，最初に汎用ノイズを用いて事前学習を行い，汎用的なノイズ耐性を獲得させます．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次に，実際の大気ゆらぎ下を想定した少量のデータを用いて，ファインチューニングを行うようにします．</a:t>
            </a:r>
            <a:r>
              <a:rPr lang="en-US" altLang="ja-JP" dirty="0"/>
              <a:t>(85s, 4m10s)</a:t>
            </a:r>
          </a:p>
        </p:txBody>
      </p:sp>
      <p:sp>
        <p:nvSpPr>
          <p:cNvPr id="4" name="スライド番号プレースホルダー 3"/>
          <p:cNvSpPr>
            <a:spLocks noGrp="1"/>
          </p:cNvSpPr>
          <p:nvPr>
            <p:ph type="sldNum" sz="quarter" idx="5"/>
          </p:nvPr>
        </p:nvSpPr>
        <p:spPr/>
        <p:txBody>
          <a:bodyPr/>
          <a:lstStyle/>
          <a:p>
            <a:fld id="{3D8D9589-4C65-4C73-B456-9B7E6721657A}" type="slidenum">
              <a:rPr kumimoji="1" lang="ja-JP" altLang="en-US" smtClean="0"/>
              <a:t>5</a:t>
            </a:fld>
            <a:endParaRPr kumimoji="1" lang="ja-JP" altLang="en-US"/>
          </a:p>
        </p:txBody>
      </p:sp>
    </p:spTree>
    <p:extLst>
      <p:ext uri="{BB962C8B-B14F-4D97-AF65-F5344CB8AC3E}">
        <p14:creationId xmlns:p14="http://schemas.microsoft.com/office/powerpoint/2010/main" val="1110754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mj-lt"/>
              <a:buNone/>
            </a:pPr>
            <a:r>
              <a:rPr kumimoji="1" lang="en-US" altLang="ja-JP" dirty="0"/>
              <a:t>(4m10s)</a:t>
            </a:r>
          </a:p>
          <a:p>
            <a:pPr marL="0" indent="0">
              <a:buFont typeface="+mj-lt"/>
              <a:buNone/>
            </a:pPr>
            <a:r>
              <a:rPr kumimoji="1" lang="ja-JP" altLang="en-US" dirty="0"/>
              <a:t>このような実問題に即したノイズ環境でのノイズ耐性の向上には，次のような学習方法が考えられます．</a:t>
            </a:r>
            <a:endParaRPr kumimoji="1" lang="en-US" altLang="ja-JP" dirty="0"/>
          </a:p>
          <a:p>
            <a:pPr marL="0" indent="0">
              <a:buFont typeface="+mj-lt"/>
              <a:buNone/>
            </a:pPr>
            <a:r>
              <a:rPr kumimoji="1" lang="ja-JP" altLang="en-US" dirty="0"/>
              <a:t>まず，数万枚のデータを用いて汎用ノイズ下で学習を行うことで，汎用的なノイズに耐性を持つ符号化パターンの設計と再構成モデルの事前学習を行います．</a:t>
            </a:r>
            <a:endParaRPr kumimoji="1" lang="en-US" altLang="ja-JP" dirty="0"/>
          </a:p>
          <a:p>
            <a:pPr marL="0" indent="0">
              <a:buFont typeface="+mj-lt"/>
              <a:buNone/>
            </a:pPr>
            <a:r>
              <a:rPr kumimoji="1" lang="ja-JP" altLang="en-US" dirty="0"/>
              <a:t>次に，</a:t>
            </a:r>
            <a:r>
              <a:rPr kumimoji="1" lang="en-US" altLang="ja-JP" dirty="0"/>
              <a:t>(</a:t>
            </a:r>
            <a:r>
              <a:rPr kumimoji="1" lang="ja-JP" altLang="en-US" dirty="0"/>
              <a:t>事前学習済みの再構成モデルを用いて，</a:t>
            </a:r>
            <a:r>
              <a:rPr kumimoji="1" lang="en-US" altLang="ja-JP" dirty="0"/>
              <a:t>)</a:t>
            </a:r>
            <a:r>
              <a:rPr kumimoji="1" lang="ja-JP" altLang="en-US" dirty="0"/>
              <a:t>数千枚分の少数の光相関信号から再構成モデルのファインチューニングを行います．</a:t>
            </a:r>
            <a:endParaRPr kumimoji="1" lang="en-US" altLang="ja-JP" dirty="0"/>
          </a:p>
          <a:p>
            <a:pPr marL="0" indent="0">
              <a:buFont typeface="+mj-lt"/>
              <a:buNone/>
            </a:pPr>
            <a:r>
              <a:rPr kumimoji="1" lang="ja-JP" altLang="en-US" dirty="0"/>
              <a:t>このように学習させることによって，計算コストの高い大気ゆらぎに対しても有効な手法の構築を目指します．</a:t>
            </a:r>
            <a:r>
              <a:rPr kumimoji="1" lang="en-US" altLang="ja-JP" dirty="0"/>
              <a:t>(40s, 4m55s)</a:t>
            </a:r>
          </a:p>
        </p:txBody>
      </p:sp>
      <p:sp>
        <p:nvSpPr>
          <p:cNvPr id="4" name="スライド番号プレースホルダー 3"/>
          <p:cNvSpPr>
            <a:spLocks noGrp="1"/>
          </p:cNvSpPr>
          <p:nvPr>
            <p:ph type="sldNum" sz="quarter" idx="5"/>
          </p:nvPr>
        </p:nvSpPr>
        <p:spPr/>
        <p:txBody>
          <a:bodyPr/>
          <a:lstStyle/>
          <a:p>
            <a:fld id="{3D8D9589-4C65-4C73-B456-9B7E6721657A}" type="slidenum">
              <a:rPr kumimoji="1" lang="ja-JP" altLang="en-US" smtClean="0"/>
              <a:t>6</a:t>
            </a:fld>
            <a:endParaRPr kumimoji="1" lang="ja-JP" altLang="en-US"/>
          </a:p>
        </p:txBody>
      </p:sp>
    </p:spTree>
    <p:extLst>
      <p:ext uri="{BB962C8B-B14F-4D97-AF65-F5344CB8AC3E}">
        <p14:creationId xmlns:p14="http://schemas.microsoft.com/office/powerpoint/2010/main" val="2252381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(4m55s)</a:t>
            </a:r>
          </a:p>
          <a:p>
            <a:r>
              <a:rPr kumimoji="1" lang="ja-JP" altLang="en-US" dirty="0"/>
              <a:t>そこで，我々は</a:t>
            </a:r>
            <a:r>
              <a:rPr kumimoji="1" lang="en-US" altLang="ja-JP" dirty="0"/>
              <a:t>Time-division Pattern Learning Network, </a:t>
            </a:r>
            <a:r>
              <a:rPr kumimoji="1" lang="ja-JP" altLang="en-US" dirty="0"/>
              <a:t>略して</a:t>
            </a:r>
            <a:r>
              <a:rPr kumimoji="1" lang="en-US" altLang="ja-JP" dirty="0"/>
              <a:t>TDPL</a:t>
            </a:r>
            <a:r>
              <a:rPr kumimoji="1" lang="ja-JP" altLang="en-US" dirty="0"/>
              <a:t>　</a:t>
            </a:r>
            <a:r>
              <a:rPr kumimoji="1" lang="en-US" altLang="ja-JP" dirty="0"/>
              <a:t>Network</a:t>
            </a:r>
            <a:r>
              <a:rPr kumimoji="1" lang="ja-JP" altLang="en-US" dirty="0"/>
              <a:t>を用いた次のような学習手法を提案します．</a:t>
            </a:r>
            <a:endParaRPr kumimoji="1" lang="en-US" altLang="ja-JP" dirty="0"/>
          </a:p>
          <a:p>
            <a:r>
              <a:rPr kumimoji="1" lang="en-US" altLang="ja-JP" dirty="0"/>
              <a:t>Step1</a:t>
            </a:r>
          </a:p>
          <a:p>
            <a:pPr marL="171450" indent="-171450">
              <a:buFont typeface="Arial" panose="020B0604020202020204" pitchFamily="34" charset="0"/>
              <a:buChar char="•"/>
            </a:pPr>
            <a:r>
              <a:rPr kumimoji="1" lang="en-US" altLang="ja-JP" dirty="0"/>
              <a:t>DCAN</a:t>
            </a:r>
            <a:r>
              <a:rPr kumimoji="1" lang="ja-JP" altLang="en-US" dirty="0"/>
              <a:t>と同じように学習を行い，汎用的なノイズ耐性を持つ符号化パターンの設計及び再構成モデルの作成を行います</a:t>
            </a:r>
            <a:endParaRPr kumimoji="1" lang="en-US" altLang="ja-JP" dirty="0"/>
          </a:p>
          <a:p>
            <a:pPr marL="0" indent="0">
              <a:buFont typeface="Arial" panose="020B0604020202020204" pitchFamily="34" charset="0"/>
              <a:buNone/>
            </a:pPr>
            <a:r>
              <a:rPr kumimoji="1" lang="en-US" altLang="ja-JP" dirty="0"/>
              <a:t>Step2</a:t>
            </a:r>
          </a:p>
          <a:p>
            <a:pPr marL="171450" indent="-171450">
              <a:buFont typeface="Arial" panose="020B0604020202020204" pitchFamily="34" charset="0"/>
              <a:buChar char="•"/>
            </a:pPr>
            <a:r>
              <a:rPr kumimoji="1" lang="ja-JP" altLang="en-US" dirty="0"/>
              <a:t>実際のノイズ環境下で</a:t>
            </a:r>
            <a:r>
              <a:rPr kumimoji="1" lang="en-US" altLang="ja-JP" dirty="0"/>
              <a:t>step1</a:t>
            </a:r>
            <a:r>
              <a:rPr kumimoji="1" lang="ja-JP" altLang="en-US" dirty="0"/>
              <a:t>で設計した符号化パターンを用いて光相関信号の取得を行います</a:t>
            </a:r>
            <a:endParaRPr kumimoji="1" lang="en-US" altLang="ja-JP" dirty="0"/>
          </a:p>
          <a:p>
            <a:pPr marL="0" indent="0">
              <a:buFont typeface="Arial" panose="020B0604020202020204" pitchFamily="34" charset="0"/>
              <a:buNone/>
            </a:pPr>
            <a:r>
              <a:rPr kumimoji="1" lang="en-US" altLang="ja-JP" dirty="0"/>
              <a:t>Step3</a:t>
            </a:r>
          </a:p>
          <a:p>
            <a:pPr marL="171450" indent="-171450">
              <a:buFont typeface="Arial" panose="020B0604020202020204" pitchFamily="34" charset="0"/>
              <a:buChar char="•"/>
            </a:pPr>
            <a:r>
              <a:rPr kumimoji="1" lang="en-US" altLang="ja-JP" dirty="0"/>
              <a:t>step2</a:t>
            </a:r>
            <a:r>
              <a:rPr kumimoji="1" lang="ja-JP" altLang="en-US" dirty="0"/>
              <a:t>で得られた光相関信号を入力し，</a:t>
            </a:r>
            <a:r>
              <a:rPr kumimoji="1" lang="en-US" altLang="ja-JP" dirty="0"/>
              <a:t>Step1</a:t>
            </a:r>
            <a:r>
              <a:rPr kumimoji="1" lang="ja-JP" altLang="en-US" dirty="0"/>
              <a:t>で事前学習した再構成モデルを用いて画像再構成を追加で学習します</a:t>
            </a:r>
            <a:endParaRPr kumimoji="1" lang="en-US" altLang="ja-JP" dirty="0"/>
          </a:p>
          <a:p>
            <a:pPr marL="171450" indent="-171450">
              <a:buFont typeface="Arial" panose="020B0604020202020204" pitchFamily="34" charset="0"/>
              <a:buChar char="•"/>
            </a:pPr>
            <a:endParaRPr kumimoji="1" lang="en-US" altLang="ja-JP" dirty="0"/>
          </a:p>
          <a:p>
            <a:pPr marL="0" indent="0">
              <a:buFont typeface="Arial" panose="020B0604020202020204" pitchFamily="34" charset="0"/>
              <a:buNone/>
            </a:pPr>
            <a:r>
              <a:rPr kumimoji="1" lang="ja-JP" altLang="en-US" dirty="0"/>
              <a:t>次に，各ステップの詳細について説明します．</a:t>
            </a:r>
            <a:r>
              <a:rPr kumimoji="1" lang="en-US" altLang="ja-JP" dirty="0"/>
              <a:t>(45s, 5m40s)</a:t>
            </a:r>
          </a:p>
        </p:txBody>
      </p:sp>
      <p:sp>
        <p:nvSpPr>
          <p:cNvPr id="4" name="スライド番号プレースホルダー 3"/>
          <p:cNvSpPr>
            <a:spLocks noGrp="1"/>
          </p:cNvSpPr>
          <p:nvPr>
            <p:ph type="sldNum" sz="quarter" idx="5"/>
          </p:nvPr>
        </p:nvSpPr>
        <p:spPr/>
        <p:txBody>
          <a:bodyPr/>
          <a:lstStyle/>
          <a:p>
            <a:fld id="{3D8D9589-4C65-4C73-B456-9B7E6721657A}" type="slidenum">
              <a:rPr kumimoji="1" lang="ja-JP" altLang="en-US" smtClean="0"/>
              <a:t>7</a:t>
            </a:fld>
            <a:endParaRPr kumimoji="1" lang="ja-JP" altLang="en-US"/>
          </a:p>
        </p:txBody>
      </p:sp>
    </p:spTree>
    <p:extLst>
      <p:ext uri="{BB962C8B-B14F-4D97-AF65-F5344CB8AC3E}">
        <p14:creationId xmlns:p14="http://schemas.microsoft.com/office/powerpoint/2010/main" val="4074942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Arial" panose="020B0604020202020204" pitchFamily="34" charset="0"/>
              <a:buNone/>
            </a:pPr>
            <a:r>
              <a:rPr kumimoji="1" lang="en-US" altLang="ja-JP" dirty="0"/>
              <a:t>(5m40s)</a:t>
            </a:r>
          </a:p>
          <a:p>
            <a:pPr marL="0" indent="0">
              <a:buFont typeface="Arial" panose="020B0604020202020204" pitchFamily="34" charset="0"/>
              <a:buNone/>
            </a:pPr>
            <a:r>
              <a:rPr kumimoji="1" lang="ja-JP" altLang="en-US" dirty="0"/>
              <a:t>最初に</a:t>
            </a:r>
            <a:r>
              <a:rPr kumimoji="1" lang="en-US" altLang="ja-JP" dirty="0"/>
              <a:t>step1</a:t>
            </a:r>
            <a:r>
              <a:rPr kumimoji="1" lang="ja-JP" altLang="en-US" dirty="0"/>
              <a:t>の学習手順について説明します．</a:t>
            </a:r>
            <a:endParaRPr kumimoji="1" lang="en-US" altLang="ja-JP" dirty="0"/>
          </a:p>
          <a:p>
            <a:pPr marL="0" indent="0">
              <a:buFont typeface="Arial" panose="020B0604020202020204" pitchFamily="34" charset="0"/>
              <a:buNone/>
            </a:pPr>
            <a:r>
              <a:rPr kumimoji="1" lang="ja-JP" altLang="en-US" dirty="0"/>
              <a:t>ここでは，入力画像を</a:t>
            </a:r>
            <a:r>
              <a:rPr kumimoji="1" lang="en-US" altLang="ja-JP" dirty="0"/>
              <a:t>1</a:t>
            </a:r>
            <a:r>
              <a:rPr kumimoji="1" lang="ja-JP" altLang="en-US" dirty="0"/>
              <a:t>層の畳み込み層に通した後，ノイズの付与を行い，得られた光信号から再構成モデルを用いて元画像の再構成を学習します．</a:t>
            </a:r>
            <a:endParaRPr kumimoji="1" lang="en-US" altLang="ja-JP" dirty="0"/>
          </a:p>
          <a:p>
            <a:r>
              <a:rPr kumimoji="1" lang="ja-JP" altLang="en-US" dirty="0"/>
              <a:t>この再構成モデルの構造は，後半の超解像の部分は</a:t>
            </a:r>
            <a:r>
              <a:rPr kumimoji="1" lang="en-US" altLang="ja-JP" dirty="0"/>
              <a:t>DCAN</a:t>
            </a:r>
            <a:r>
              <a:rPr kumimoji="1" lang="ja-JP" altLang="en-US" dirty="0"/>
              <a:t>と同じになっていますが，前半部分の方は画像生成モデルの一種である</a:t>
            </a:r>
            <a:r>
              <a:rPr kumimoji="1" lang="en-US" altLang="ja-JP" dirty="0"/>
              <a:t>DCGAN</a:t>
            </a:r>
            <a:r>
              <a:rPr kumimoji="1" lang="ja-JP" altLang="en-US" dirty="0"/>
              <a:t>の</a:t>
            </a:r>
            <a:r>
              <a:rPr kumimoji="1" lang="en-US" altLang="ja-JP" dirty="0"/>
              <a:t>Generator</a:t>
            </a:r>
            <a:r>
              <a:rPr kumimoji="1" lang="ja-JP" altLang="en-US" dirty="0"/>
              <a:t>を参考にしました．</a:t>
            </a:r>
            <a:endParaRPr kumimoji="1" lang="en-US" altLang="ja-JP" dirty="0"/>
          </a:p>
          <a:p>
            <a:r>
              <a:rPr kumimoji="1" lang="en-US" altLang="ja-JP" dirty="0"/>
              <a:t>(</a:t>
            </a:r>
            <a:r>
              <a:rPr kumimoji="1" lang="ja-JP" altLang="en-US" dirty="0"/>
              <a:t>これにより</a:t>
            </a:r>
            <a:r>
              <a:rPr kumimoji="1" lang="en-US" altLang="ja-JP" dirty="0"/>
              <a:t>DCAN</a:t>
            </a:r>
            <a:r>
              <a:rPr kumimoji="1" lang="ja-JP" altLang="en-US" dirty="0"/>
              <a:t>よりも層の数が多くなり，より複雑なタスクが学習可能になります．過去にこのネットワークを用いた我々の研究では，</a:t>
            </a:r>
            <a:r>
              <a:rPr kumimoji="1" lang="en-US" altLang="ja-JP" dirty="0"/>
              <a:t>DCAN</a:t>
            </a:r>
            <a:r>
              <a:rPr kumimoji="1" lang="ja-JP" altLang="en-US" dirty="0"/>
              <a:t>よりもノイズ耐性に優れていることを確認しています．</a:t>
            </a:r>
            <a:r>
              <a:rPr kumimoji="1" lang="en-US" altLang="ja-JP" dirty="0"/>
              <a:t>)</a:t>
            </a:r>
          </a:p>
          <a:p>
            <a:pPr marL="0" indent="0">
              <a:buFont typeface="Arial" panose="020B0604020202020204" pitchFamily="34" charset="0"/>
              <a:buNone/>
            </a:pPr>
            <a:r>
              <a:rPr kumimoji="1" lang="ja-JP" altLang="en-US" dirty="0"/>
              <a:t>そして，入力画像と出力画像の誤差を計算し，その誤差を最小化するようにネットワークの重みを更新していき，学習が十分に収束するまでネットワーク全体を最適化していきます．</a:t>
            </a:r>
            <a:r>
              <a:rPr kumimoji="1" lang="en-US" altLang="ja-JP" dirty="0"/>
              <a:t>(60s, 6m40s)</a:t>
            </a:r>
          </a:p>
        </p:txBody>
      </p:sp>
      <p:sp>
        <p:nvSpPr>
          <p:cNvPr id="4" name="スライド番号プレースホルダー 3"/>
          <p:cNvSpPr>
            <a:spLocks noGrp="1"/>
          </p:cNvSpPr>
          <p:nvPr>
            <p:ph type="sldNum" sz="quarter" idx="5"/>
          </p:nvPr>
        </p:nvSpPr>
        <p:spPr/>
        <p:txBody>
          <a:bodyPr/>
          <a:lstStyle/>
          <a:p>
            <a:fld id="{3D8D9589-4C65-4C73-B456-9B7E6721657A}" type="slidenum">
              <a:rPr kumimoji="1" lang="ja-JP" altLang="en-US" smtClean="0"/>
              <a:t>8</a:t>
            </a:fld>
            <a:endParaRPr kumimoji="1" lang="ja-JP" altLang="en-US"/>
          </a:p>
        </p:txBody>
      </p:sp>
    </p:spTree>
    <p:extLst>
      <p:ext uri="{BB962C8B-B14F-4D97-AF65-F5344CB8AC3E}">
        <p14:creationId xmlns:p14="http://schemas.microsoft.com/office/powerpoint/2010/main" val="265436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(6m40s)</a:t>
            </a:r>
          </a:p>
          <a:p>
            <a:r>
              <a:rPr kumimoji="1" lang="ja-JP" altLang="en-US" dirty="0"/>
              <a:t>その後，損失関数にパターンのホワイトレートを指定できる</a:t>
            </a:r>
            <a:r>
              <a:rPr kumimoji="1" lang="en-US" altLang="ja-JP" dirty="0"/>
              <a:t>2</a:t>
            </a:r>
            <a:r>
              <a:rPr kumimoji="1" lang="ja-JP" altLang="en-US" dirty="0"/>
              <a:t>値化のための正則化項を導入します．</a:t>
            </a:r>
            <a:endParaRPr kumimoji="1" lang="en-US" altLang="ja-JP" dirty="0"/>
          </a:p>
          <a:p>
            <a:r>
              <a:rPr kumimoji="1" lang="ja-JP" altLang="en-US" dirty="0"/>
              <a:t>そして，符号化パターンが</a:t>
            </a:r>
            <a:r>
              <a:rPr kumimoji="1" lang="en-US" altLang="ja-JP" dirty="0"/>
              <a:t>2</a:t>
            </a:r>
            <a:r>
              <a:rPr kumimoji="1" lang="ja-JP" altLang="en-US" dirty="0"/>
              <a:t>値化し，学習が十分に収束するまで再度ネットワーク全体の最適化を行います．</a:t>
            </a:r>
            <a:endParaRPr kumimoji="1" lang="en-US" altLang="ja-JP" dirty="0"/>
          </a:p>
          <a:p>
            <a:r>
              <a:rPr kumimoji="1" lang="en-US" altLang="ja-JP" dirty="0"/>
              <a:t>(</a:t>
            </a:r>
            <a:r>
              <a:rPr kumimoji="1" lang="ja-JP" altLang="en-US" dirty="0"/>
              <a:t>最初から</a:t>
            </a:r>
            <a:r>
              <a:rPr kumimoji="1" lang="en-US" altLang="ja-JP" dirty="0"/>
              <a:t>2</a:t>
            </a:r>
            <a:r>
              <a:rPr kumimoji="1" lang="ja-JP" altLang="en-US" dirty="0"/>
              <a:t>値化を行わない理由は，ネットワーク全体の最適化よりも</a:t>
            </a:r>
            <a:r>
              <a:rPr kumimoji="1" lang="en-US" altLang="ja-JP" dirty="0"/>
              <a:t>2</a:t>
            </a:r>
            <a:r>
              <a:rPr kumimoji="1" lang="ja-JP" altLang="en-US" dirty="0"/>
              <a:t>値化の学習の方が優先されて，最適なパターンの設計が妨げられるのを避けるためです．</a:t>
            </a:r>
            <a:r>
              <a:rPr kumimoji="1" lang="en-US" altLang="ja-JP" dirty="0"/>
              <a:t>)</a:t>
            </a:r>
          </a:p>
          <a:p>
            <a:r>
              <a:rPr kumimoji="1" lang="ja-JP" altLang="en-US" dirty="0"/>
              <a:t>このようにして，符号化パターンの設計と再構成モデルの事前学習を行います．</a:t>
            </a:r>
            <a:r>
              <a:rPr kumimoji="1" lang="en-US" altLang="ja-JP" dirty="0"/>
              <a:t>(30s, 7m10s)</a:t>
            </a:r>
            <a:endParaRPr kumimoji="1" lang="ja-JP" altLang="en-US" dirty="0"/>
          </a:p>
        </p:txBody>
      </p:sp>
      <p:sp>
        <p:nvSpPr>
          <p:cNvPr id="4" name="スライド番号プレースホルダー 3"/>
          <p:cNvSpPr>
            <a:spLocks noGrp="1"/>
          </p:cNvSpPr>
          <p:nvPr>
            <p:ph type="sldNum" sz="quarter" idx="5"/>
          </p:nvPr>
        </p:nvSpPr>
        <p:spPr/>
        <p:txBody>
          <a:bodyPr/>
          <a:lstStyle/>
          <a:p>
            <a:fld id="{3D8D9589-4C65-4C73-B456-9B7E6721657A}" type="slidenum">
              <a:rPr kumimoji="1" lang="ja-JP" altLang="en-US" smtClean="0"/>
              <a:t>9</a:t>
            </a:fld>
            <a:endParaRPr kumimoji="1" lang="ja-JP" altLang="en-US"/>
          </a:p>
        </p:txBody>
      </p:sp>
    </p:spTree>
    <p:extLst>
      <p:ext uri="{BB962C8B-B14F-4D97-AF65-F5344CB8AC3E}">
        <p14:creationId xmlns:p14="http://schemas.microsoft.com/office/powerpoint/2010/main" val="613252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0F65E56-D659-49ED-8D80-2AD4F0BACB91}" type="datetime1">
              <a:rPr kumimoji="1" lang="ja-JP" altLang="en-US" smtClean="0"/>
              <a:t>2023/11/27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154F753-E6D5-4771-B8B1-12E93CB86B83}" type="slidenum">
              <a:rPr kumimoji="1" lang="ja-JP" altLang="en-US" smtClean="0"/>
              <a:t>‹#›</a:t>
            </a:fld>
            <a:endParaRPr kumimoji="1" lang="ja-JP" altLang="en-US"/>
          </a:p>
        </p:txBody>
      </p:sp>
    </p:spTree>
    <p:extLst>
      <p:ext uri="{BB962C8B-B14F-4D97-AF65-F5344CB8AC3E}">
        <p14:creationId xmlns:p14="http://schemas.microsoft.com/office/powerpoint/2010/main" val="1404260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C72D8A2-B048-449A-A3E1-2FB6E6792671}" type="datetime1">
              <a:rPr kumimoji="1" lang="ja-JP" altLang="en-US" smtClean="0"/>
              <a:t>2023/11/27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154F753-E6D5-4771-B8B1-12E93CB86B83}" type="slidenum">
              <a:rPr kumimoji="1" lang="ja-JP" altLang="en-US" smtClean="0"/>
              <a:t>‹#›</a:t>
            </a:fld>
            <a:endParaRPr kumimoji="1" lang="ja-JP" altLang="en-US"/>
          </a:p>
        </p:txBody>
      </p:sp>
    </p:spTree>
    <p:extLst>
      <p:ext uri="{BB962C8B-B14F-4D97-AF65-F5344CB8AC3E}">
        <p14:creationId xmlns:p14="http://schemas.microsoft.com/office/powerpoint/2010/main" val="102170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CBB5FF5-84F7-4B89-B211-9A9B6751F625}" type="datetime1">
              <a:rPr kumimoji="1" lang="ja-JP" altLang="en-US" smtClean="0"/>
              <a:t>2023/11/27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154F753-E6D5-4771-B8B1-12E93CB86B83}" type="slidenum">
              <a:rPr kumimoji="1" lang="ja-JP" altLang="en-US" smtClean="0"/>
              <a:t>‹#›</a:t>
            </a:fld>
            <a:endParaRPr kumimoji="1" lang="ja-JP" altLang="en-US"/>
          </a:p>
        </p:txBody>
      </p:sp>
    </p:spTree>
    <p:extLst>
      <p:ext uri="{BB962C8B-B14F-4D97-AF65-F5344CB8AC3E}">
        <p14:creationId xmlns:p14="http://schemas.microsoft.com/office/powerpoint/2010/main" val="1074133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F3918F3E-C8A6-77CB-B0BF-F45A55094A03}"/>
              </a:ext>
            </a:extLst>
          </p:cNvPr>
          <p:cNvSpPr/>
          <p:nvPr userDrawn="1"/>
        </p:nvSpPr>
        <p:spPr>
          <a:xfrm flipV="1">
            <a:off x="0" y="6356349"/>
            <a:ext cx="12192000" cy="542081"/>
          </a:xfrm>
          <a:prstGeom prst="rect">
            <a:avLst/>
          </a:prstGeom>
          <a:solidFill>
            <a:srgbClr val="B2B54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152400" y="39106"/>
            <a:ext cx="10515600" cy="706318"/>
          </a:xfrm>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a:xfrm>
            <a:off x="838200" y="957532"/>
            <a:ext cx="10515600" cy="521943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152400" y="6444824"/>
            <a:ext cx="2743200" cy="365125"/>
          </a:xfrm>
        </p:spPr>
        <p:txBody>
          <a:bodyPr/>
          <a:lstStyle>
            <a:lvl1pPr>
              <a:defRPr>
                <a:solidFill>
                  <a:schemeClr val="tx1"/>
                </a:solidFill>
              </a:defRPr>
            </a:lvl1pPr>
          </a:lstStyle>
          <a:p>
            <a:fld id="{A692B146-D8ED-42CB-A6B2-C61DD3B20CBF}" type="datetime1">
              <a:rPr kumimoji="1" lang="ja-JP" altLang="en-US" smtClean="0"/>
              <a:pPr/>
              <a:t>2023/11/27</a:t>
            </a:fld>
            <a:endParaRPr kumimoji="1" lang="ja-JP" altLang="en-US"/>
          </a:p>
        </p:txBody>
      </p:sp>
      <p:sp>
        <p:nvSpPr>
          <p:cNvPr id="5" name="Footer Placeholder 4"/>
          <p:cNvSpPr>
            <a:spLocks noGrp="1"/>
          </p:cNvSpPr>
          <p:nvPr>
            <p:ph type="ftr" sz="quarter" idx="11"/>
          </p:nvPr>
        </p:nvSpPr>
        <p:spPr>
          <a:xfrm>
            <a:off x="4038600" y="6444826"/>
            <a:ext cx="4114800" cy="365125"/>
          </a:xfrm>
        </p:spPr>
        <p:txBody>
          <a:bodyPr/>
          <a:lstStyle>
            <a:lvl1pPr>
              <a:defRPr>
                <a:solidFill>
                  <a:schemeClr val="tx1"/>
                </a:solidFill>
              </a:defRPr>
            </a:lvl1pPr>
          </a:lstStyle>
          <a:p>
            <a:endParaRPr kumimoji="1" lang="ja-JP" altLang="en-US" dirty="0"/>
          </a:p>
        </p:txBody>
      </p:sp>
      <p:sp>
        <p:nvSpPr>
          <p:cNvPr id="6" name="Slide Number Placeholder 5"/>
          <p:cNvSpPr>
            <a:spLocks noGrp="1"/>
          </p:cNvSpPr>
          <p:nvPr>
            <p:ph type="sldNum" sz="quarter" idx="12"/>
          </p:nvPr>
        </p:nvSpPr>
        <p:spPr>
          <a:xfrm>
            <a:off x="9296400" y="6444825"/>
            <a:ext cx="2743200" cy="365125"/>
          </a:xfrm>
        </p:spPr>
        <p:txBody>
          <a:bodyPr/>
          <a:lstStyle>
            <a:lvl1pPr>
              <a:defRPr sz="1600">
                <a:solidFill>
                  <a:schemeClr val="tx1"/>
                </a:solidFill>
              </a:defRPr>
            </a:lvl1pPr>
          </a:lstStyle>
          <a:p>
            <a:fld id="{E154F753-E6D5-4771-B8B1-12E93CB86B83}"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CE0D7B77-7981-5375-88CA-58344B589CA1}"/>
              </a:ext>
            </a:extLst>
          </p:cNvPr>
          <p:cNvSpPr/>
          <p:nvPr userDrawn="1"/>
        </p:nvSpPr>
        <p:spPr>
          <a:xfrm flipV="1">
            <a:off x="152400" y="681418"/>
            <a:ext cx="6667500" cy="96345"/>
          </a:xfrm>
          <a:prstGeom prst="rect">
            <a:avLst/>
          </a:prstGeom>
          <a:solidFill>
            <a:srgbClr val="B2B54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800"/>
          </a:p>
        </p:txBody>
      </p:sp>
      <p:pic>
        <p:nvPicPr>
          <p:cNvPr id="2050" name="Picture 2">
            <a:extLst>
              <a:ext uri="{FF2B5EF4-FFF2-40B4-BE49-F238E27FC236}">
                <a16:creationId xmlns:a16="http://schemas.microsoft.com/office/drawing/2014/main" id="{5224C5EE-5BE9-8E5A-FB9B-9D40A07E35C6}"/>
              </a:ext>
            </a:extLst>
          </p:cNvPr>
          <p:cNvPicPr>
            <a:picLocks noChangeAspect="1" noChangeArrowheads="1"/>
          </p:cNvPicPr>
          <p:nvPr userDrawn="1"/>
        </p:nvPicPr>
        <p:blipFill rotWithShape="1">
          <a:blip r:embed="rId2" cstate="hqprint">
            <a:extLst>
              <a:ext uri="{28A0092B-C50C-407E-A947-70E740481C1C}">
                <a14:useLocalDpi xmlns:a14="http://schemas.microsoft.com/office/drawing/2010/main" val="0"/>
              </a:ext>
            </a:extLst>
          </a:blip>
          <a:srcRect b="10548"/>
          <a:stretch/>
        </p:blipFill>
        <p:spPr bwMode="auto">
          <a:xfrm>
            <a:off x="10972800" y="13203"/>
            <a:ext cx="1143000" cy="642039"/>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a:extLst>
              <a:ext uri="{FF2B5EF4-FFF2-40B4-BE49-F238E27FC236}">
                <a16:creationId xmlns:a16="http://schemas.microsoft.com/office/drawing/2014/main" id="{5ADD36BE-01DA-D0B7-4199-F1A94471A950}"/>
              </a:ext>
            </a:extLst>
          </p:cNvPr>
          <p:cNvSpPr/>
          <p:nvPr userDrawn="1"/>
        </p:nvSpPr>
        <p:spPr>
          <a:xfrm flipV="1">
            <a:off x="6819900" y="681037"/>
            <a:ext cx="5219700" cy="96344"/>
          </a:xfrm>
          <a:prstGeom prst="rect">
            <a:avLst/>
          </a:prstGeom>
          <a:solidFill>
            <a:srgbClr val="E5E6BC"/>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800" dirty="0"/>
          </a:p>
        </p:txBody>
      </p:sp>
    </p:spTree>
    <p:extLst>
      <p:ext uri="{BB962C8B-B14F-4D97-AF65-F5344CB8AC3E}">
        <p14:creationId xmlns:p14="http://schemas.microsoft.com/office/powerpoint/2010/main" val="2421106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1D79577-E2FD-4E5B-BB3A-D74EB8F0B9F4}" type="datetime1">
              <a:rPr kumimoji="1" lang="ja-JP" altLang="en-US" smtClean="0"/>
              <a:t>2023/11/27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154F753-E6D5-4771-B8B1-12E93CB86B83}" type="slidenum">
              <a:rPr kumimoji="1" lang="ja-JP" altLang="en-US" smtClean="0"/>
              <a:t>‹#›</a:t>
            </a:fld>
            <a:endParaRPr kumimoji="1" lang="ja-JP" altLang="en-US"/>
          </a:p>
        </p:txBody>
      </p:sp>
    </p:spTree>
    <p:extLst>
      <p:ext uri="{BB962C8B-B14F-4D97-AF65-F5344CB8AC3E}">
        <p14:creationId xmlns:p14="http://schemas.microsoft.com/office/powerpoint/2010/main" val="3860692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0F1FEFC-4920-483A-8D83-2C321D03CD94}" type="datetime1">
              <a:rPr kumimoji="1" lang="ja-JP" altLang="en-US" smtClean="0"/>
              <a:t>2023/11/27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154F753-E6D5-4771-B8B1-12E93CB86B83}" type="slidenum">
              <a:rPr kumimoji="1" lang="ja-JP" altLang="en-US" smtClean="0"/>
              <a:t>‹#›</a:t>
            </a:fld>
            <a:endParaRPr kumimoji="1" lang="ja-JP" altLang="en-US"/>
          </a:p>
        </p:txBody>
      </p:sp>
    </p:spTree>
    <p:extLst>
      <p:ext uri="{BB962C8B-B14F-4D97-AF65-F5344CB8AC3E}">
        <p14:creationId xmlns:p14="http://schemas.microsoft.com/office/powerpoint/2010/main" val="3110440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751AB3A-FBC1-4326-B43F-2485CD6DFC62}" type="datetime1">
              <a:rPr kumimoji="1" lang="ja-JP" altLang="en-US" smtClean="0"/>
              <a:t>2023/11/27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154F753-E6D5-4771-B8B1-12E93CB86B83}" type="slidenum">
              <a:rPr kumimoji="1" lang="ja-JP" altLang="en-US" smtClean="0"/>
              <a:t>‹#›</a:t>
            </a:fld>
            <a:endParaRPr kumimoji="1" lang="ja-JP" altLang="en-US"/>
          </a:p>
        </p:txBody>
      </p:sp>
    </p:spTree>
    <p:extLst>
      <p:ext uri="{BB962C8B-B14F-4D97-AF65-F5344CB8AC3E}">
        <p14:creationId xmlns:p14="http://schemas.microsoft.com/office/powerpoint/2010/main" val="3841078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48882E9-731F-480F-AB97-C3C713818A33}" type="datetime1">
              <a:rPr kumimoji="1" lang="ja-JP" altLang="en-US" smtClean="0"/>
              <a:t>2023/11/27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154F753-E6D5-4771-B8B1-12E93CB86B83}" type="slidenum">
              <a:rPr kumimoji="1" lang="ja-JP" altLang="en-US" smtClean="0"/>
              <a:t>‹#›</a:t>
            </a:fld>
            <a:endParaRPr kumimoji="1" lang="ja-JP" altLang="en-US"/>
          </a:p>
        </p:txBody>
      </p:sp>
      <p:sp>
        <p:nvSpPr>
          <p:cNvPr id="6" name="Title 1">
            <a:extLst>
              <a:ext uri="{FF2B5EF4-FFF2-40B4-BE49-F238E27FC236}">
                <a16:creationId xmlns:a16="http://schemas.microsoft.com/office/drawing/2014/main" id="{B871D355-ED4B-6C51-7966-53409309CFF7}"/>
              </a:ext>
            </a:extLst>
          </p:cNvPr>
          <p:cNvSpPr>
            <a:spLocks noGrp="1"/>
          </p:cNvSpPr>
          <p:nvPr>
            <p:ph type="title"/>
          </p:nvPr>
        </p:nvSpPr>
        <p:spPr>
          <a:xfrm>
            <a:off x="304800" y="70353"/>
            <a:ext cx="10515600" cy="706318"/>
          </a:xfrm>
        </p:spPr>
        <p:txBody>
          <a:bodyPr/>
          <a:lstStyle/>
          <a:p>
            <a:r>
              <a:rPr lang="ja-JP" altLang="en-US" dirty="0"/>
              <a:t>マスター タイトルの書式設定</a:t>
            </a:r>
            <a:endParaRPr lang="en-US" dirty="0"/>
          </a:p>
        </p:txBody>
      </p:sp>
      <p:sp>
        <p:nvSpPr>
          <p:cNvPr id="7" name="正方形/長方形 6">
            <a:extLst>
              <a:ext uri="{FF2B5EF4-FFF2-40B4-BE49-F238E27FC236}">
                <a16:creationId xmlns:a16="http://schemas.microsoft.com/office/drawing/2014/main" id="{C8E013AC-521D-5D96-D992-F982A2785D0D}"/>
              </a:ext>
            </a:extLst>
          </p:cNvPr>
          <p:cNvSpPr/>
          <p:nvPr userDrawn="1"/>
        </p:nvSpPr>
        <p:spPr>
          <a:xfrm flipV="1">
            <a:off x="152400" y="776671"/>
            <a:ext cx="11836400" cy="45719"/>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800"/>
          </a:p>
        </p:txBody>
      </p:sp>
      <p:pic>
        <p:nvPicPr>
          <p:cNvPr id="8" name="Picture 2">
            <a:extLst>
              <a:ext uri="{FF2B5EF4-FFF2-40B4-BE49-F238E27FC236}">
                <a16:creationId xmlns:a16="http://schemas.microsoft.com/office/drawing/2014/main" id="{72226B6B-9BA0-D6E2-DF09-B940232F651E}"/>
              </a:ext>
            </a:extLst>
          </p:cNvPr>
          <p:cNvPicPr>
            <a:picLocks noChangeAspect="1" noChangeArrowheads="1"/>
          </p:cNvPicPr>
          <p:nvPr userDrawn="1"/>
        </p:nvPicPr>
        <p:blipFill rotWithShape="1">
          <a:blip r:embed="rId2" cstate="hqprint">
            <a:extLst>
              <a:ext uri="{28A0092B-C50C-407E-A947-70E740481C1C}">
                <a14:useLocalDpi xmlns:a14="http://schemas.microsoft.com/office/drawing/2010/main" val="0"/>
              </a:ext>
            </a:extLst>
          </a:blip>
          <a:srcRect b="10548"/>
          <a:stretch/>
        </p:blipFill>
        <p:spPr bwMode="auto">
          <a:xfrm>
            <a:off x="10972800" y="70353"/>
            <a:ext cx="1143000" cy="642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305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C9A36A-9D8E-46F9-8BFC-159B72DEF2A2}" type="datetime1">
              <a:rPr kumimoji="1" lang="ja-JP" altLang="en-US" smtClean="0"/>
              <a:t>2023/11/27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154F753-E6D5-4771-B8B1-12E93CB86B83}" type="slidenum">
              <a:rPr kumimoji="1" lang="ja-JP" altLang="en-US" smtClean="0"/>
              <a:t>‹#›</a:t>
            </a:fld>
            <a:endParaRPr kumimoji="1" lang="ja-JP" altLang="en-US"/>
          </a:p>
        </p:txBody>
      </p:sp>
    </p:spTree>
    <p:extLst>
      <p:ext uri="{BB962C8B-B14F-4D97-AF65-F5344CB8AC3E}">
        <p14:creationId xmlns:p14="http://schemas.microsoft.com/office/powerpoint/2010/main" val="2619978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B0E09BA-027C-4DE4-9FFE-D3D6861D2223}" type="datetime1">
              <a:rPr kumimoji="1" lang="ja-JP" altLang="en-US" smtClean="0"/>
              <a:t>2023/11/27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154F753-E6D5-4771-B8B1-12E93CB86B83}" type="slidenum">
              <a:rPr kumimoji="1" lang="ja-JP" altLang="en-US" smtClean="0"/>
              <a:t>‹#›</a:t>
            </a:fld>
            <a:endParaRPr kumimoji="1" lang="ja-JP" altLang="en-US"/>
          </a:p>
        </p:txBody>
      </p:sp>
    </p:spTree>
    <p:extLst>
      <p:ext uri="{BB962C8B-B14F-4D97-AF65-F5344CB8AC3E}">
        <p14:creationId xmlns:p14="http://schemas.microsoft.com/office/powerpoint/2010/main" val="2810087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9C71347-D917-417D-878E-3F000C1C6295}" type="datetime1">
              <a:rPr kumimoji="1" lang="ja-JP" altLang="en-US" smtClean="0"/>
              <a:t>2023/11/27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154F753-E6D5-4771-B8B1-12E93CB86B83}" type="slidenum">
              <a:rPr kumimoji="1" lang="ja-JP" altLang="en-US" smtClean="0"/>
              <a:t>‹#›</a:t>
            </a:fld>
            <a:endParaRPr kumimoji="1" lang="ja-JP" altLang="en-US"/>
          </a:p>
        </p:txBody>
      </p:sp>
    </p:spTree>
    <p:extLst>
      <p:ext uri="{BB962C8B-B14F-4D97-AF65-F5344CB8AC3E}">
        <p14:creationId xmlns:p14="http://schemas.microsoft.com/office/powerpoint/2010/main" val="878170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46B979-29A8-4E9A-896D-B76BAABDCA1E}" type="datetime1">
              <a:rPr kumimoji="1" lang="ja-JP" altLang="en-US" smtClean="0"/>
              <a:t>2023/11/27</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54F753-E6D5-4771-B8B1-12E93CB86B83}" type="slidenum">
              <a:rPr kumimoji="1" lang="ja-JP" altLang="en-US" smtClean="0"/>
              <a:t>‹#›</a:t>
            </a:fld>
            <a:endParaRPr kumimoji="1" lang="ja-JP" altLang="en-US"/>
          </a:p>
        </p:txBody>
      </p:sp>
    </p:spTree>
    <p:extLst>
      <p:ext uri="{BB962C8B-B14F-4D97-AF65-F5344CB8AC3E}">
        <p14:creationId xmlns:p14="http://schemas.microsoft.com/office/powerpoint/2010/main" val="702971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notesSlide" Target="../notesSlides/notesSlide10.xml"/><Relationship Id="rId7" Type="http://schemas.openxmlformats.org/officeDocument/2006/relationships/image" Target="../media/image15.png"/><Relationship Id="rId12"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7.png"/><Relationship Id="rId11" Type="http://schemas.openxmlformats.org/officeDocument/2006/relationships/image" Target="../media/image35.png"/><Relationship Id="rId5" Type="http://schemas.openxmlformats.org/officeDocument/2006/relationships/image" Target="../media/image28.png"/><Relationship Id="rId10" Type="http://schemas.openxmlformats.org/officeDocument/2006/relationships/image" Target="../media/image34.png"/><Relationship Id="rId4" Type="http://schemas.openxmlformats.org/officeDocument/2006/relationships/image" Target="../media/image27.png"/><Relationship Id="rId9" Type="http://schemas.openxmlformats.org/officeDocument/2006/relationships/image" Target="../media/image38.png"/></Relationships>
</file>

<file path=ppt/slides/_rels/slide11.xml.rels><?xml version="1.0" encoding="UTF-8" standalone="yes"?>
<Relationships xmlns="http://schemas.openxmlformats.org/package/2006/relationships"><Relationship Id="rId7" Type="http://schemas.openxmlformats.org/officeDocument/2006/relationships/image" Target="../media/image6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90.png"/><Relationship Id="rId5" Type="http://schemas.openxmlformats.org/officeDocument/2006/relationships/image" Target="../media/image380.png"/></Relationships>
</file>

<file path=ppt/slides/_rels/slide12.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chart" Target="../charts/chart1.xml"/><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chart" Target="../charts/char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0.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omments" Target="../comments/comment1.xml"/><Relationship Id="rId5" Type="http://schemas.microsoft.com/office/2007/relationships/hdphoto" Target="../media/hdphoto1.wdp"/><Relationship Id="rId10" Type="http://schemas.openxmlformats.org/officeDocument/2006/relationships/image" Target="../media/image19.png"/><Relationship Id="rId4" Type="http://schemas.openxmlformats.org/officeDocument/2006/relationships/image" Target="../media/image15.png"/><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openxmlformats.org/officeDocument/2006/relationships/image" Target="../media/image201.png"/><Relationship Id="rId3" Type="http://schemas.openxmlformats.org/officeDocument/2006/relationships/image" Target="../media/image50.png"/><Relationship Id="rId7" Type="http://schemas.openxmlformats.org/officeDocument/2006/relationships/image" Target="../media/image22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91.png"/><Relationship Id="rId5" Type="http://schemas.openxmlformats.org/officeDocument/2006/relationships/image" Target="../media/image181.png"/><Relationship Id="rId4" Type="http://schemas.openxmlformats.org/officeDocument/2006/relationships/image" Target="../media/image51.png"/></Relationships>
</file>

<file path=ppt/slides/_rels/slide19.xml.rels><?xml version="1.0" encoding="UTF-8" standalone="yes"?>
<Relationships xmlns="http://schemas.openxmlformats.org/package/2006/relationships"><Relationship Id="rId8" Type="http://schemas.openxmlformats.org/officeDocument/2006/relationships/image" Target="../media/image240.png"/><Relationship Id="rId3" Type="http://schemas.openxmlformats.org/officeDocument/2006/relationships/image" Target="../media/image190.png"/><Relationship Id="rId7" Type="http://schemas.openxmlformats.org/officeDocument/2006/relationships/image" Target="../media/image230.png"/><Relationship Id="rId2" Type="http://schemas.openxmlformats.org/officeDocument/2006/relationships/image" Target="../media/image180.png"/><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210.png"/><Relationship Id="rId4" Type="http://schemas.openxmlformats.org/officeDocument/2006/relationships/image" Target="../media/image200.png"/><Relationship Id="rId9" Type="http://schemas.openxmlformats.org/officeDocument/2006/relationships/image" Target="../media/image25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21.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6.png"/><Relationship Id="rId18" Type="http://schemas.openxmlformats.org/officeDocument/2006/relationships/image" Target="../media/image480.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63.png"/><Relationship Id="rId17" Type="http://schemas.openxmlformats.org/officeDocument/2006/relationships/image" Target="../media/image68.png"/><Relationship Id="rId2" Type="http://schemas.openxmlformats.org/officeDocument/2006/relationships/notesSlide" Target="../notesSlides/notesSlide19.xml"/><Relationship Id="rId16" Type="http://schemas.openxmlformats.org/officeDocument/2006/relationships/image" Target="../media/image470.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61.png"/><Relationship Id="rId5" Type="http://schemas.microsoft.com/office/2007/relationships/hdphoto" Target="../media/hdphoto1.wdp"/><Relationship Id="rId15" Type="http://schemas.openxmlformats.org/officeDocument/2006/relationships/image" Target="../media/image460.png"/><Relationship Id="rId10" Type="http://schemas.openxmlformats.org/officeDocument/2006/relationships/image" Target="../media/image60.png"/><Relationship Id="rId4" Type="http://schemas.openxmlformats.org/officeDocument/2006/relationships/image" Target="../media/image15.png"/><Relationship Id="rId9" Type="http://schemas.openxmlformats.org/officeDocument/2006/relationships/image" Target="../media/image65.svg"/><Relationship Id="rId14" Type="http://schemas.openxmlformats.org/officeDocument/2006/relationships/image" Target="../media/image67.png"/></Relationships>
</file>

<file path=ppt/slides/_rels/slide22.xml.rels><?xml version="1.0" encoding="UTF-8" standalone="yes"?>
<Relationships xmlns="http://schemas.openxmlformats.org/package/2006/relationships"><Relationship Id="rId8" Type="http://schemas.openxmlformats.org/officeDocument/2006/relationships/image" Target="../media/image65.svg"/><Relationship Id="rId18" Type="http://schemas.openxmlformats.org/officeDocument/2006/relationships/image" Target="../media/image480.png"/><Relationship Id="rId3" Type="http://schemas.openxmlformats.org/officeDocument/2006/relationships/image" Target="../media/image14.png"/><Relationship Id="rId7" Type="http://schemas.openxmlformats.org/officeDocument/2006/relationships/image" Target="../media/image6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5.png"/><Relationship Id="rId5" Type="http://schemas.microsoft.com/office/2007/relationships/hdphoto" Target="../media/hdphoto1.wdp"/><Relationship Id="rId19" Type="http://schemas.openxmlformats.org/officeDocument/2006/relationships/image" Target="../media/image2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490.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24.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2.png"/><Relationship Id="rId7" Type="http://schemas.openxmlformats.org/officeDocument/2006/relationships/image" Target="../media/image74.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7.png"/><Relationship Id="rId5" Type="http://schemas.openxmlformats.org/officeDocument/2006/relationships/image" Target="../media/image36.png"/><Relationship Id="rId10" Type="http://schemas.openxmlformats.org/officeDocument/2006/relationships/image" Target="../media/image76.png"/><Relationship Id="rId4" Type="http://schemas.openxmlformats.org/officeDocument/2006/relationships/image" Target="../media/image34.png"/><Relationship Id="rId9" Type="http://schemas.openxmlformats.org/officeDocument/2006/relationships/image" Target="../media/image27.png"/></Relationships>
</file>

<file path=ppt/slides/_rels/slide25.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77.png"/><Relationship Id="rId3" Type="http://schemas.openxmlformats.org/officeDocument/2006/relationships/image" Target="../media/image79.png"/><Relationship Id="rId7" Type="http://schemas.openxmlformats.org/officeDocument/2006/relationships/image" Target="../media/image36.png"/><Relationship Id="rId12" Type="http://schemas.openxmlformats.org/officeDocument/2006/relationships/image" Target="../media/image76.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27.png"/><Relationship Id="rId5" Type="http://schemas.openxmlformats.org/officeDocument/2006/relationships/image" Target="../media/image72.png"/><Relationship Id="rId10" Type="http://schemas.openxmlformats.org/officeDocument/2006/relationships/image" Target="../media/image75.png"/><Relationship Id="rId4" Type="http://schemas.openxmlformats.org/officeDocument/2006/relationships/image" Target="../media/image71.png"/><Relationship Id="rId9" Type="http://schemas.openxmlformats.org/officeDocument/2006/relationships/image" Target="../media/image81.png"/></Relationships>
</file>

<file path=ppt/slides/_rels/slide26.xml.rels><?xml version="1.0" encoding="UTF-8" standalone="yes"?>
<Relationships xmlns="http://schemas.openxmlformats.org/package/2006/relationships"><Relationship Id="rId3" Type="http://schemas.openxmlformats.org/officeDocument/2006/relationships/image" Target="../media/image49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00.png"/></Relationships>
</file>

<file path=ppt/slides/_rels/slide27.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60.png"/><Relationship Id="rId1" Type="http://schemas.openxmlformats.org/officeDocument/2006/relationships/slideLayout" Target="../slideLayouts/slideLayout2.xml"/><Relationship Id="rId5" Type="http://schemas.openxmlformats.org/officeDocument/2006/relationships/image" Target="../media/image290.png"/><Relationship Id="rId4" Type="http://schemas.openxmlformats.org/officeDocument/2006/relationships/image" Target="../media/image280.png"/></Relationships>
</file>

<file path=ppt/slides/_rels/slide28.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chart" Target="../charts/chart4.xml"/><Relationship Id="rId3" Type="http://schemas.openxmlformats.org/officeDocument/2006/relationships/image" Target="../media/image82.png"/><Relationship Id="rId7" Type="http://schemas.openxmlformats.org/officeDocument/2006/relationships/image" Target="../media/image86.png"/><Relationship Id="rId12" Type="http://schemas.openxmlformats.org/officeDocument/2006/relationships/chart" Target="../charts/chart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85.png"/><Relationship Id="rId11" Type="http://schemas.openxmlformats.org/officeDocument/2006/relationships/image" Target="../media/image90.png"/><Relationship Id="rId5" Type="http://schemas.openxmlformats.org/officeDocument/2006/relationships/image" Target="../media/image84.png"/><Relationship Id="rId10" Type="http://schemas.openxmlformats.org/officeDocument/2006/relationships/image" Target="../media/image89.png"/><Relationship Id="rId4" Type="http://schemas.openxmlformats.org/officeDocument/2006/relationships/image" Target="../media/image83.png"/><Relationship Id="rId9" Type="http://schemas.openxmlformats.org/officeDocument/2006/relationships/image" Target="../media/image88.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microsoft.com/office/2007/relationships/hdphoto" Target="../media/hdphoto1.wdp"/><Relationship Id="rId10" Type="http://schemas.openxmlformats.org/officeDocument/2006/relationships/image" Target="../media/image20.png"/><Relationship Id="rId4" Type="http://schemas.openxmlformats.org/officeDocument/2006/relationships/image" Target="../media/image15.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5.png"/><Relationship Id="rId5" Type="http://schemas.microsoft.com/office/2007/relationships/hdphoto" Target="../media/hdphoto1.wdp"/><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36.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05A533-44C8-623E-4CD2-3966FA34F9F1}"/>
              </a:ext>
            </a:extLst>
          </p:cNvPr>
          <p:cNvSpPr>
            <a:spLocks noGrp="1"/>
          </p:cNvSpPr>
          <p:nvPr>
            <p:ph type="ctrTitle"/>
          </p:nvPr>
        </p:nvSpPr>
        <p:spPr>
          <a:xfrm>
            <a:off x="196214" y="1643521"/>
            <a:ext cx="11262361" cy="1366871"/>
          </a:xfrm>
        </p:spPr>
        <p:txBody>
          <a:bodyPr>
            <a:normAutofit/>
          </a:bodyPr>
          <a:lstStyle/>
          <a:p>
            <a:pPr algn="l"/>
            <a:r>
              <a:rPr kumimoji="1" lang="ja-JP" altLang="en-US" sz="4000" b="1" dirty="0"/>
              <a:t>時分割パターン学習ネットワークによる</a:t>
            </a:r>
            <a:br>
              <a:rPr kumimoji="1" lang="en-US" altLang="ja-JP" sz="4000" b="1" dirty="0"/>
            </a:br>
            <a:r>
              <a:rPr kumimoji="1" lang="ja-JP" altLang="en-US" sz="4000" b="1" dirty="0"/>
              <a:t>高ノイズ耐性シングルピクセルイメージング</a:t>
            </a:r>
          </a:p>
        </p:txBody>
      </p:sp>
      <p:sp>
        <p:nvSpPr>
          <p:cNvPr id="3" name="字幕 2">
            <a:extLst>
              <a:ext uri="{FF2B5EF4-FFF2-40B4-BE49-F238E27FC236}">
                <a16:creationId xmlns:a16="http://schemas.microsoft.com/office/drawing/2014/main" id="{02647E12-9957-BDDA-C18C-758EF8E35981}"/>
              </a:ext>
            </a:extLst>
          </p:cNvPr>
          <p:cNvSpPr>
            <a:spLocks noGrp="1"/>
          </p:cNvSpPr>
          <p:nvPr>
            <p:ph type="subTitle" idx="1"/>
          </p:nvPr>
        </p:nvSpPr>
        <p:spPr>
          <a:xfrm>
            <a:off x="7348972" y="4062834"/>
            <a:ext cx="4667250" cy="1015685"/>
          </a:xfrm>
        </p:spPr>
        <p:txBody>
          <a:bodyPr>
            <a:normAutofit/>
          </a:bodyPr>
          <a:lstStyle/>
          <a:p>
            <a:pPr algn="r"/>
            <a:r>
              <a:rPr lang="ja-JP" altLang="en-US" baseline="30000" dirty="0">
                <a:latin typeface="ＭＳ Ｐゴシック" panose="020B0600070205080204" pitchFamily="50" charset="-128"/>
                <a:ea typeface="ＭＳ Ｐゴシック" panose="020B0600070205080204" pitchFamily="50" charset="-128"/>
              </a:rPr>
              <a:t>〇</a:t>
            </a:r>
            <a:r>
              <a:rPr lang="zh-TW" altLang="en-US" dirty="0">
                <a:latin typeface="ＭＳ Ｐゴシック" panose="020B0600070205080204" pitchFamily="50" charset="-128"/>
                <a:ea typeface="ＭＳ Ｐゴシック" panose="020B0600070205080204" pitchFamily="50" charset="-128"/>
              </a:rPr>
              <a:t>佐藤千寛</a:t>
            </a:r>
            <a:r>
              <a:rPr lang="ja-JP" altLang="en-US" dirty="0">
                <a:latin typeface="ＭＳ Ｐゴシック" panose="020B0600070205080204" pitchFamily="50" charset="-128"/>
                <a:ea typeface="ＭＳ Ｐゴシック" panose="020B0600070205080204" pitchFamily="50" charset="-128"/>
              </a:rPr>
              <a:t>，</a:t>
            </a:r>
            <a:r>
              <a:rPr lang="zh-TW" altLang="en-US" dirty="0">
                <a:latin typeface="ＭＳ Ｐゴシック" panose="020B0600070205080204" pitchFamily="50" charset="-128"/>
                <a:ea typeface="ＭＳ Ｐゴシック" panose="020B0600070205080204" pitchFamily="50" charset="-128"/>
              </a:rPr>
              <a:t>櫻井萌</a:t>
            </a:r>
            <a:r>
              <a:rPr lang="ja-JP" altLang="en-US" dirty="0">
                <a:latin typeface="ＭＳ Ｐゴシック" panose="020B0600070205080204" pitchFamily="50" charset="-128"/>
                <a:ea typeface="ＭＳ Ｐゴシック" panose="020B0600070205080204" pitchFamily="50" charset="-128"/>
              </a:rPr>
              <a:t>，</a:t>
            </a:r>
            <a:r>
              <a:rPr lang="zh-TW" altLang="en-US" dirty="0">
                <a:latin typeface="ＭＳ Ｐゴシック" panose="020B0600070205080204" pitchFamily="50" charset="-128"/>
                <a:ea typeface="ＭＳ Ｐゴシック" panose="020B0600070205080204" pitchFamily="50" charset="-128"/>
              </a:rPr>
              <a:t>児玉晋二朗</a:t>
            </a:r>
            <a:r>
              <a:rPr lang="ja-JP" altLang="en-US" dirty="0">
                <a:latin typeface="ＭＳ Ｐゴシック" panose="020B0600070205080204" pitchFamily="50" charset="-128"/>
                <a:ea typeface="ＭＳ Ｐゴシック" panose="020B0600070205080204" pitchFamily="50" charset="-128"/>
              </a:rPr>
              <a:t>，</a:t>
            </a:r>
            <a:endParaRPr lang="en-US" altLang="ja-JP" dirty="0">
              <a:latin typeface="ＭＳ Ｐゴシック" panose="020B0600070205080204" pitchFamily="50" charset="-128"/>
              <a:ea typeface="ＭＳ Ｐゴシック" panose="020B0600070205080204" pitchFamily="50" charset="-128"/>
            </a:endParaRPr>
          </a:p>
          <a:p>
            <a:pPr algn="r"/>
            <a:r>
              <a:rPr lang="zh-TW" altLang="en-US" dirty="0">
                <a:latin typeface="ＭＳ Ｐゴシック" panose="020B0600070205080204" pitchFamily="50" charset="-128"/>
                <a:ea typeface="ＭＳ Ｐゴシック" panose="020B0600070205080204" pitchFamily="50" charset="-128"/>
              </a:rPr>
              <a:t>中尾洸介，星沢拓，渡邉恵理子</a:t>
            </a:r>
            <a:endParaRPr lang="en-US" altLang="zh-TW" dirty="0">
              <a:latin typeface="ＭＳ Ｐゴシック" panose="020B0600070205080204" pitchFamily="50" charset="-128"/>
              <a:ea typeface="ＭＳ Ｐゴシック" panose="020B0600070205080204" pitchFamily="50" charset="-128"/>
            </a:endParaRPr>
          </a:p>
        </p:txBody>
      </p:sp>
      <p:sp>
        <p:nvSpPr>
          <p:cNvPr id="5" name="正方形/長方形 4">
            <a:extLst>
              <a:ext uri="{FF2B5EF4-FFF2-40B4-BE49-F238E27FC236}">
                <a16:creationId xmlns:a16="http://schemas.microsoft.com/office/drawing/2014/main" id="{BAB107A7-5908-3FCB-F6B4-B0133BFD3ABC}"/>
              </a:ext>
            </a:extLst>
          </p:cNvPr>
          <p:cNvSpPr/>
          <p:nvPr/>
        </p:nvSpPr>
        <p:spPr>
          <a:xfrm flipV="1">
            <a:off x="0" y="162"/>
            <a:ext cx="12192000" cy="237963"/>
          </a:xfrm>
          <a:prstGeom prst="rect">
            <a:avLst/>
          </a:prstGeom>
          <a:solidFill>
            <a:srgbClr val="B2B54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6" name="字幕 2">
            <a:extLst>
              <a:ext uri="{FF2B5EF4-FFF2-40B4-BE49-F238E27FC236}">
                <a16:creationId xmlns:a16="http://schemas.microsoft.com/office/drawing/2014/main" id="{49B67F5E-073E-FC9B-4CD2-809589D673EE}"/>
              </a:ext>
            </a:extLst>
          </p:cNvPr>
          <p:cNvSpPr txBox="1">
            <a:spLocks/>
          </p:cNvSpPr>
          <p:nvPr/>
        </p:nvSpPr>
        <p:spPr>
          <a:xfrm>
            <a:off x="1603248" y="5328477"/>
            <a:ext cx="9144000" cy="6334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endParaRPr lang="ja-JP" altLang="en-US" dirty="0">
              <a:latin typeface="游ゴシック" panose="020B0400000000000000" pitchFamily="50" charset="-128"/>
              <a:ea typeface="游ゴシック" panose="020B0400000000000000" pitchFamily="50" charset="-128"/>
            </a:endParaRPr>
          </a:p>
        </p:txBody>
      </p:sp>
      <p:sp>
        <p:nvSpPr>
          <p:cNvPr id="8" name="テキスト ボックス 7">
            <a:extLst>
              <a:ext uri="{FF2B5EF4-FFF2-40B4-BE49-F238E27FC236}">
                <a16:creationId xmlns:a16="http://schemas.microsoft.com/office/drawing/2014/main" id="{5172A673-5DD5-C7B4-5722-B225FAC9C9C5}"/>
              </a:ext>
            </a:extLst>
          </p:cNvPr>
          <p:cNvSpPr txBox="1"/>
          <p:nvPr/>
        </p:nvSpPr>
        <p:spPr>
          <a:xfrm>
            <a:off x="1988439" y="6216105"/>
            <a:ext cx="8062722" cy="369332"/>
          </a:xfrm>
          <a:prstGeom prst="rect">
            <a:avLst/>
          </a:prstGeom>
          <a:noFill/>
        </p:spPr>
        <p:txBody>
          <a:bodyPr wrap="square">
            <a:spAutoFit/>
          </a:bodyPr>
          <a:lstStyle/>
          <a:p>
            <a:r>
              <a:rPr lang="ja-JP" altLang="en-US" dirty="0"/>
              <a:t>謝辞：本研究は，学術変革領域研究</a:t>
            </a:r>
            <a:r>
              <a:rPr lang="en-US" altLang="ja-JP" dirty="0"/>
              <a:t>(A)20H05888 </a:t>
            </a:r>
            <a:r>
              <a:rPr lang="ja-JP" altLang="en-US" dirty="0"/>
              <a:t>の助成を受けたものである</a:t>
            </a:r>
            <a:r>
              <a:rPr lang="en-US" altLang="ja-JP" dirty="0"/>
              <a:t>.</a:t>
            </a:r>
            <a:endParaRPr lang="ja-JP" altLang="en-US" dirty="0"/>
          </a:p>
        </p:txBody>
      </p:sp>
      <p:pic>
        <p:nvPicPr>
          <p:cNvPr id="1026" name="Picture 2">
            <a:extLst>
              <a:ext uri="{FF2B5EF4-FFF2-40B4-BE49-F238E27FC236}">
                <a16:creationId xmlns:a16="http://schemas.microsoft.com/office/drawing/2014/main" id="{C3ED891D-5D38-D68C-57AE-1DCE8BBBBB28}"/>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71525" y="5470672"/>
            <a:ext cx="1132520" cy="1132520"/>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FE2D82B6-DF8B-3771-CBB5-B5384B550BDF}"/>
              </a:ext>
            </a:extLst>
          </p:cNvPr>
          <p:cNvSpPr/>
          <p:nvPr/>
        </p:nvSpPr>
        <p:spPr>
          <a:xfrm flipV="1">
            <a:off x="0" y="6660468"/>
            <a:ext cx="12192000" cy="237963"/>
          </a:xfrm>
          <a:prstGeom prst="rect">
            <a:avLst/>
          </a:prstGeom>
          <a:solidFill>
            <a:srgbClr val="B2B54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9" name="字幕 2">
            <a:extLst>
              <a:ext uri="{FF2B5EF4-FFF2-40B4-BE49-F238E27FC236}">
                <a16:creationId xmlns:a16="http://schemas.microsoft.com/office/drawing/2014/main" id="{E33EBB83-DB61-8584-422C-0B09E80FE2CB}"/>
              </a:ext>
            </a:extLst>
          </p:cNvPr>
          <p:cNvSpPr txBox="1">
            <a:spLocks/>
          </p:cNvSpPr>
          <p:nvPr/>
        </p:nvSpPr>
        <p:spPr>
          <a:xfrm>
            <a:off x="9409260" y="4972206"/>
            <a:ext cx="2514600" cy="5094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lang="ja-JP" altLang="en-US" dirty="0">
                <a:latin typeface="ＭＳ Ｐゴシック" panose="020B0600070205080204" pitchFamily="50" charset="-128"/>
                <a:ea typeface="ＭＳ Ｐゴシック" panose="020B0600070205080204" pitchFamily="50" charset="-128"/>
              </a:rPr>
              <a:t>電気通信大学</a:t>
            </a:r>
            <a:endParaRPr lang="en-US" altLang="zh-TW"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793588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90C5F1-403F-6405-94E8-8461E15E5A93}"/>
              </a:ext>
            </a:extLst>
          </p:cNvPr>
          <p:cNvSpPr>
            <a:spLocks noGrp="1"/>
          </p:cNvSpPr>
          <p:nvPr>
            <p:ph type="title"/>
          </p:nvPr>
        </p:nvSpPr>
        <p:spPr/>
        <p:txBody>
          <a:bodyPr/>
          <a:lstStyle/>
          <a:p>
            <a:r>
              <a:rPr kumimoji="1" lang="ja-JP" altLang="en-US" dirty="0"/>
              <a:t>提案手法</a:t>
            </a:r>
            <a:r>
              <a:rPr lang="ja-JP" altLang="en-US" dirty="0"/>
              <a:t>：</a:t>
            </a:r>
            <a:r>
              <a:rPr lang="en-US" altLang="ja-JP" dirty="0"/>
              <a:t>step 2 </a:t>
            </a:r>
            <a:r>
              <a:rPr lang="ja-JP" altLang="en-US" dirty="0"/>
              <a:t>＆ </a:t>
            </a:r>
            <a:r>
              <a:rPr lang="en-US" altLang="ja-JP" dirty="0"/>
              <a:t>step 3</a:t>
            </a:r>
            <a:endParaRPr kumimoji="1" lang="ja-JP" altLang="en-US" dirty="0"/>
          </a:p>
        </p:txBody>
      </p:sp>
      <p:sp>
        <p:nvSpPr>
          <p:cNvPr id="54" name="スライド番号プレースホルダー 53">
            <a:extLst>
              <a:ext uri="{FF2B5EF4-FFF2-40B4-BE49-F238E27FC236}">
                <a16:creationId xmlns:a16="http://schemas.microsoft.com/office/drawing/2014/main" id="{75B1AAFD-0D99-E7D4-517A-CDAB7842D980}"/>
              </a:ext>
            </a:extLst>
          </p:cNvPr>
          <p:cNvSpPr>
            <a:spLocks noGrp="1"/>
          </p:cNvSpPr>
          <p:nvPr>
            <p:ph type="sldNum" sz="quarter" idx="12"/>
          </p:nvPr>
        </p:nvSpPr>
        <p:spPr/>
        <p:txBody>
          <a:bodyPr/>
          <a:lstStyle/>
          <a:p>
            <a:fld id="{E154F753-E6D5-4771-B8B1-12E93CB86B83}" type="slidenum">
              <a:rPr kumimoji="1" lang="ja-JP" altLang="en-US" smtClean="0"/>
              <a:t>10</a:t>
            </a:fld>
            <a:endParaRPr kumimoji="1" lang="ja-JP" altLang="en-US"/>
          </a:p>
        </p:txBody>
      </p:sp>
      <p:pic>
        <p:nvPicPr>
          <p:cNvPr id="12" name="図 11">
            <a:extLst>
              <a:ext uri="{FF2B5EF4-FFF2-40B4-BE49-F238E27FC236}">
                <a16:creationId xmlns:a16="http://schemas.microsoft.com/office/drawing/2014/main" id="{5138533A-4EC0-1564-8B43-AD9B4FBBA221}"/>
              </a:ext>
            </a:extLst>
          </p:cNvPr>
          <p:cNvPicPr>
            <a:picLocks noChangeAspect="1"/>
          </p:cNvPicPr>
          <p:nvPr/>
        </p:nvPicPr>
        <p:blipFill>
          <a:blip r:embed="rId4"/>
          <a:stretch>
            <a:fillRect/>
          </a:stretch>
        </p:blipFill>
        <p:spPr>
          <a:xfrm flipH="1">
            <a:off x="7514871" y="2415641"/>
            <a:ext cx="91411" cy="1583016"/>
          </a:xfrm>
          <a:prstGeom prst="rect">
            <a:avLst/>
          </a:prstGeom>
        </p:spPr>
      </p:pic>
      <p:cxnSp>
        <p:nvCxnSpPr>
          <p:cNvPr id="13" name="直線矢印コネクタ 12">
            <a:extLst>
              <a:ext uri="{FF2B5EF4-FFF2-40B4-BE49-F238E27FC236}">
                <a16:creationId xmlns:a16="http://schemas.microsoft.com/office/drawing/2014/main" id="{D413E60C-E5AF-CF0E-1EFF-A7506F57E9C4}"/>
              </a:ext>
            </a:extLst>
          </p:cNvPr>
          <p:cNvCxnSpPr>
            <a:cxnSpLocks/>
          </p:cNvCxnSpPr>
          <p:nvPr/>
        </p:nvCxnSpPr>
        <p:spPr>
          <a:xfrm>
            <a:off x="7762107" y="3207149"/>
            <a:ext cx="4539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四角形: 角を丸くする 13">
            <a:extLst>
              <a:ext uri="{FF2B5EF4-FFF2-40B4-BE49-F238E27FC236}">
                <a16:creationId xmlns:a16="http://schemas.microsoft.com/office/drawing/2014/main" id="{24755AA2-54F5-A484-E0D9-20EBF4CD4F1B}"/>
              </a:ext>
            </a:extLst>
          </p:cNvPr>
          <p:cNvSpPr/>
          <p:nvPr/>
        </p:nvSpPr>
        <p:spPr>
          <a:xfrm>
            <a:off x="8192110" y="1436402"/>
            <a:ext cx="1214869" cy="34281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t>誤差</a:t>
            </a:r>
          </a:p>
        </p:txBody>
      </p:sp>
      <p:cxnSp>
        <p:nvCxnSpPr>
          <p:cNvPr id="15" name="コネクタ: カギ線 14">
            <a:extLst>
              <a:ext uri="{FF2B5EF4-FFF2-40B4-BE49-F238E27FC236}">
                <a16:creationId xmlns:a16="http://schemas.microsoft.com/office/drawing/2014/main" id="{E56D7CB3-5009-67F7-4B16-581A86FF1336}"/>
              </a:ext>
            </a:extLst>
          </p:cNvPr>
          <p:cNvCxnSpPr>
            <a:cxnSpLocks/>
            <a:stCxn id="27" idx="0"/>
          </p:cNvCxnSpPr>
          <p:nvPr/>
        </p:nvCxnSpPr>
        <p:spPr>
          <a:xfrm rot="5400000" flipH="1" flipV="1">
            <a:off x="7275811" y="1092326"/>
            <a:ext cx="411674" cy="1420924"/>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コネクタ: カギ線 15">
            <a:extLst>
              <a:ext uri="{FF2B5EF4-FFF2-40B4-BE49-F238E27FC236}">
                <a16:creationId xmlns:a16="http://schemas.microsoft.com/office/drawing/2014/main" id="{CCB16221-C8FA-5AF8-2EBF-341349D3862C}"/>
              </a:ext>
            </a:extLst>
          </p:cNvPr>
          <p:cNvCxnSpPr>
            <a:cxnSpLocks/>
            <a:stCxn id="33" idx="0"/>
            <a:endCxn id="14" idx="3"/>
          </p:cNvCxnSpPr>
          <p:nvPr/>
        </p:nvCxnSpPr>
        <p:spPr>
          <a:xfrm rot="16200000" flipV="1">
            <a:off x="9994113" y="1020673"/>
            <a:ext cx="400818" cy="1575085"/>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E32FC6C1-85DC-AE2A-31B3-76164787AE8E}"/>
              </a:ext>
            </a:extLst>
          </p:cNvPr>
          <p:cNvCxnSpPr>
            <a:cxnSpLocks/>
          </p:cNvCxnSpPr>
          <p:nvPr/>
        </p:nvCxnSpPr>
        <p:spPr>
          <a:xfrm>
            <a:off x="8858904" y="1848078"/>
            <a:ext cx="0" cy="6173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49513009-A2CA-4F52-F177-28702A4CF255}"/>
              </a:ext>
            </a:extLst>
          </p:cNvPr>
          <p:cNvSpPr txBox="1"/>
          <p:nvPr/>
        </p:nvSpPr>
        <p:spPr>
          <a:xfrm>
            <a:off x="7001166" y="2008625"/>
            <a:ext cx="1214869" cy="369332"/>
          </a:xfrm>
          <a:prstGeom prst="rect">
            <a:avLst/>
          </a:prstGeom>
          <a:noFill/>
        </p:spPr>
        <p:txBody>
          <a:bodyPr wrap="square">
            <a:spAutoFit/>
          </a:bodyPr>
          <a:lstStyle/>
          <a:p>
            <a:pPr algn="ctr"/>
            <a:r>
              <a:rPr lang="en-US" altLang="ja-JP" dirty="0">
                <a:cs typeface="Times New Roman" panose="02020603050405020304" pitchFamily="18" charset="0"/>
              </a:rPr>
              <a:t>s</a:t>
            </a:r>
            <a:r>
              <a:rPr kumimoji="1" lang="en-US" altLang="ja-JP" sz="1800" dirty="0">
                <a:cs typeface="Times New Roman" panose="02020603050405020304" pitchFamily="18" charset="0"/>
              </a:rPr>
              <a:t>ignal</a:t>
            </a:r>
            <a:endParaRPr kumimoji="1" lang="ja-JP" altLang="en-US" sz="1800" dirty="0">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71895522-9433-233F-E4C5-49423B883A3E}"/>
              </a:ext>
            </a:extLst>
          </p:cNvPr>
          <p:cNvSpPr txBox="1"/>
          <p:nvPr/>
        </p:nvSpPr>
        <p:spPr>
          <a:xfrm>
            <a:off x="4311950" y="1510319"/>
            <a:ext cx="782202" cy="407016"/>
          </a:xfrm>
          <a:prstGeom prst="rect">
            <a:avLst/>
          </a:prstGeom>
          <a:noFill/>
        </p:spPr>
        <p:txBody>
          <a:bodyPr wrap="square" rtlCol="0">
            <a:spAutoFit/>
          </a:bodyPr>
          <a:lstStyle/>
          <a:p>
            <a:pPr algn="ctr"/>
            <a:r>
              <a:rPr lang="en-US" altLang="ja-JP" dirty="0"/>
              <a:t>DMD</a:t>
            </a:r>
            <a:endParaRPr kumimoji="1" lang="ja-JP" altLang="en-US" dirty="0"/>
          </a:p>
        </p:txBody>
      </p:sp>
      <p:sp>
        <p:nvSpPr>
          <p:cNvPr id="24" name="テキスト ボックス 23">
            <a:extLst>
              <a:ext uri="{FF2B5EF4-FFF2-40B4-BE49-F238E27FC236}">
                <a16:creationId xmlns:a16="http://schemas.microsoft.com/office/drawing/2014/main" id="{E64A01B1-CF15-0899-ADC6-6D81D863BAEB}"/>
              </a:ext>
            </a:extLst>
          </p:cNvPr>
          <p:cNvSpPr txBox="1"/>
          <p:nvPr/>
        </p:nvSpPr>
        <p:spPr>
          <a:xfrm>
            <a:off x="8804740" y="1972745"/>
            <a:ext cx="1451150" cy="369332"/>
          </a:xfrm>
          <a:prstGeom prst="rect">
            <a:avLst/>
          </a:prstGeom>
          <a:noFill/>
        </p:spPr>
        <p:txBody>
          <a:bodyPr wrap="square">
            <a:spAutoFit/>
          </a:bodyPr>
          <a:lstStyle/>
          <a:p>
            <a:pPr algn="ctr"/>
            <a:r>
              <a:rPr kumimoji="1" lang="en-US" altLang="ja-JP" dirty="0">
                <a:cs typeface="Times New Roman" panose="02020603050405020304" pitchFamily="18" charset="0"/>
              </a:rPr>
              <a:t>d</a:t>
            </a:r>
            <a:r>
              <a:rPr kumimoji="1" lang="en-US" altLang="ja-JP" sz="1800" dirty="0">
                <a:cs typeface="Times New Roman" panose="02020603050405020304" pitchFamily="18" charset="0"/>
              </a:rPr>
              <a:t>ecoder</a:t>
            </a:r>
            <a:endParaRPr kumimoji="1" lang="ja-JP" altLang="en-US" sz="1800" dirty="0">
              <a:cs typeface="Times New Roman" panose="02020603050405020304" pitchFamily="18" charset="0"/>
            </a:endParaRPr>
          </a:p>
        </p:txBody>
      </p:sp>
      <p:sp>
        <p:nvSpPr>
          <p:cNvPr id="25" name="台形 24">
            <a:extLst>
              <a:ext uri="{FF2B5EF4-FFF2-40B4-BE49-F238E27FC236}">
                <a16:creationId xmlns:a16="http://schemas.microsoft.com/office/drawing/2014/main" id="{5EAA8F9C-5B5E-C1B7-D7D6-A17C060C1418}"/>
              </a:ext>
            </a:extLst>
          </p:cNvPr>
          <p:cNvSpPr/>
          <p:nvPr/>
        </p:nvSpPr>
        <p:spPr>
          <a:xfrm rot="16200000">
            <a:off x="8622047" y="2248989"/>
            <a:ext cx="1373135" cy="1894553"/>
          </a:xfrm>
          <a:prstGeom prst="trapezoi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26" name="テキスト ボックス 25">
            <a:extLst>
              <a:ext uri="{FF2B5EF4-FFF2-40B4-BE49-F238E27FC236}">
                <a16:creationId xmlns:a16="http://schemas.microsoft.com/office/drawing/2014/main" id="{FEC0BBF4-FA00-E5C1-2D70-49827B887466}"/>
              </a:ext>
            </a:extLst>
          </p:cNvPr>
          <p:cNvSpPr txBox="1"/>
          <p:nvPr/>
        </p:nvSpPr>
        <p:spPr>
          <a:xfrm>
            <a:off x="8398536" y="2851011"/>
            <a:ext cx="1820155" cy="646331"/>
          </a:xfrm>
          <a:prstGeom prst="rect">
            <a:avLst/>
          </a:prstGeom>
          <a:noFill/>
        </p:spPr>
        <p:txBody>
          <a:bodyPr wrap="square">
            <a:spAutoFit/>
          </a:bodyPr>
          <a:lstStyle/>
          <a:p>
            <a:pPr algn="ctr"/>
            <a:r>
              <a:rPr kumimoji="1" lang="ja-JP" altLang="en-US" sz="1800" dirty="0">
                <a:cs typeface="Times New Roman" panose="02020603050405020304" pitchFamily="18" charset="0"/>
              </a:rPr>
              <a:t>事前学習済み</a:t>
            </a:r>
            <a:endParaRPr kumimoji="1" lang="en-US" altLang="ja-JP" sz="1800" dirty="0">
              <a:cs typeface="Times New Roman" panose="02020603050405020304" pitchFamily="18" charset="0"/>
            </a:endParaRPr>
          </a:p>
          <a:p>
            <a:pPr algn="ctr"/>
            <a:r>
              <a:rPr kumimoji="1" lang="en-US" altLang="ja-JP" sz="1800" dirty="0">
                <a:cs typeface="Times New Roman" panose="02020603050405020304" pitchFamily="18" charset="0"/>
              </a:rPr>
              <a:t> </a:t>
            </a:r>
            <a:r>
              <a:rPr kumimoji="1" lang="ja-JP" altLang="en-US" dirty="0">
                <a:cs typeface="Times New Roman" panose="02020603050405020304" pitchFamily="18" charset="0"/>
              </a:rPr>
              <a:t>再構成モデル</a:t>
            </a:r>
            <a:endParaRPr kumimoji="1" lang="en-US" altLang="ja-JP" dirty="0">
              <a:cs typeface="Times New Roman" panose="02020603050405020304" pitchFamily="18" charset="0"/>
            </a:endParaRPr>
          </a:p>
        </p:txBody>
      </p:sp>
      <p:sp>
        <p:nvSpPr>
          <p:cNvPr id="27" name="テキスト ボックス 26">
            <a:extLst>
              <a:ext uri="{FF2B5EF4-FFF2-40B4-BE49-F238E27FC236}">
                <a16:creationId xmlns:a16="http://schemas.microsoft.com/office/drawing/2014/main" id="{513B410F-C54E-39C2-99D9-CC31A5DF17A6}"/>
              </a:ext>
            </a:extLst>
          </p:cNvPr>
          <p:cNvSpPr txBox="1"/>
          <p:nvPr/>
        </p:nvSpPr>
        <p:spPr>
          <a:xfrm>
            <a:off x="6309394" y="2008625"/>
            <a:ext cx="923583" cy="369332"/>
          </a:xfrm>
          <a:prstGeom prst="rect">
            <a:avLst/>
          </a:prstGeom>
          <a:noFill/>
        </p:spPr>
        <p:txBody>
          <a:bodyPr wrap="square">
            <a:spAutoFit/>
          </a:bodyPr>
          <a:lstStyle/>
          <a:p>
            <a:pPr algn="ctr"/>
            <a:r>
              <a:rPr lang="en-US" altLang="ja-JP" dirty="0">
                <a:cs typeface="Times New Roman" panose="02020603050405020304" pitchFamily="18" charset="0"/>
              </a:rPr>
              <a:t>object</a:t>
            </a:r>
            <a:endParaRPr kumimoji="1" lang="ja-JP" altLang="en-US" sz="1800" dirty="0">
              <a:cs typeface="Times New Roman" panose="02020603050405020304" pitchFamily="18" charset="0"/>
            </a:endParaRPr>
          </a:p>
        </p:txBody>
      </p:sp>
      <p:pic>
        <p:nvPicPr>
          <p:cNvPr id="28" name="Picture 2">
            <a:extLst>
              <a:ext uri="{FF2B5EF4-FFF2-40B4-BE49-F238E27FC236}">
                <a16:creationId xmlns:a16="http://schemas.microsoft.com/office/drawing/2014/main" id="{618A08BC-3DB2-4B6E-E946-07050F97819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471" r="-971"/>
          <a:stretch/>
        </p:blipFill>
        <p:spPr bwMode="auto">
          <a:xfrm>
            <a:off x="10707601" y="2463521"/>
            <a:ext cx="651723" cy="1487256"/>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cxnSp>
        <p:nvCxnSpPr>
          <p:cNvPr id="29" name="直線矢印コネクタ 28">
            <a:extLst>
              <a:ext uri="{FF2B5EF4-FFF2-40B4-BE49-F238E27FC236}">
                <a16:creationId xmlns:a16="http://schemas.microsoft.com/office/drawing/2014/main" id="{0C0B8716-B0D5-90B4-322E-5E9B056B51F5}"/>
              </a:ext>
            </a:extLst>
          </p:cNvPr>
          <p:cNvCxnSpPr/>
          <p:nvPr/>
        </p:nvCxnSpPr>
        <p:spPr>
          <a:xfrm>
            <a:off x="10373029" y="3207149"/>
            <a:ext cx="29448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98C77696-8C65-4C91-5684-17984FBBFF54}"/>
              </a:ext>
            </a:extLst>
          </p:cNvPr>
          <p:cNvSpPr txBox="1"/>
          <p:nvPr/>
        </p:nvSpPr>
        <p:spPr>
          <a:xfrm>
            <a:off x="603918" y="776672"/>
            <a:ext cx="4392072" cy="523220"/>
          </a:xfrm>
          <a:prstGeom prst="rect">
            <a:avLst/>
          </a:prstGeom>
          <a:noFill/>
        </p:spPr>
        <p:txBody>
          <a:bodyPr wrap="square" rtlCol="0">
            <a:spAutoFit/>
          </a:bodyPr>
          <a:lstStyle/>
          <a:p>
            <a:r>
              <a:rPr kumimoji="1" lang="en-US" altLang="ja-JP" sz="2800" dirty="0"/>
              <a:t>Step 2. </a:t>
            </a:r>
            <a:r>
              <a:rPr kumimoji="1" lang="ja-JP" altLang="en-US" sz="2800" dirty="0"/>
              <a:t>光相関信号の取得</a:t>
            </a:r>
          </a:p>
        </p:txBody>
      </p:sp>
      <p:sp>
        <p:nvSpPr>
          <p:cNvPr id="31" name="正方形/長方形 30">
            <a:extLst>
              <a:ext uri="{FF2B5EF4-FFF2-40B4-BE49-F238E27FC236}">
                <a16:creationId xmlns:a16="http://schemas.microsoft.com/office/drawing/2014/main" id="{A5F931E4-0E26-68FB-E41F-10E0FC87EAF2}"/>
              </a:ext>
            </a:extLst>
          </p:cNvPr>
          <p:cNvSpPr/>
          <p:nvPr/>
        </p:nvSpPr>
        <p:spPr>
          <a:xfrm>
            <a:off x="517615" y="814020"/>
            <a:ext cx="142993" cy="433872"/>
          </a:xfrm>
          <a:prstGeom prst="rect">
            <a:avLst/>
          </a:prstGeom>
          <a:solidFill>
            <a:srgbClr val="B2B545"/>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CCCD6071-25DA-1024-8CE8-C263861D3D62}"/>
              </a:ext>
            </a:extLst>
          </p:cNvPr>
          <p:cNvSpPr txBox="1"/>
          <p:nvPr/>
        </p:nvSpPr>
        <p:spPr>
          <a:xfrm>
            <a:off x="10520272" y="2008625"/>
            <a:ext cx="923583" cy="369332"/>
          </a:xfrm>
          <a:prstGeom prst="rect">
            <a:avLst/>
          </a:prstGeom>
          <a:noFill/>
        </p:spPr>
        <p:txBody>
          <a:bodyPr wrap="square">
            <a:spAutoFit/>
          </a:bodyPr>
          <a:lstStyle/>
          <a:p>
            <a:pPr algn="ctr"/>
            <a:r>
              <a:rPr lang="en-US" altLang="ja-JP" dirty="0">
                <a:cs typeface="Times New Roman" panose="02020603050405020304" pitchFamily="18" charset="0"/>
              </a:rPr>
              <a:t>output</a:t>
            </a:r>
            <a:endParaRPr kumimoji="1" lang="ja-JP" altLang="en-US" sz="1800" dirty="0">
              <a:cs typeface="Times New Roman" panose="02020603050405020304" pitchFamily="18" charset="0"/>
            </a:endParaRPr>
          </a:p>
        </p:txBody>
      </p:sp>
      <p:cxnSp>
        <p:nvCxnSpPr>
          <p:cNvPr id="35" name="直線コネクタ 34">
            <a:extLst>
              <a:ext uri="{FF2B5EF4-FFF2-40B4-BE49-F238E27FC236}">
                <a16:creationId xmlns:a16="http://schemas.microsoft.com/office/drawing/2014/main" id="{D80E14E1-0F2B-1590-8DF6-92384F30A6C9}"/>
              </a:ext>
            </a:extLst>
          </p:cNvPr>
          <p:cNvCxnSpPr>
            <a:cxnSpLocks/>
          </p:cNvCxnSpPr>
          <p:nvPr/>
        </p:nvCxnSpPr>
        <p:spPr>
          <a:xfrm>
            <a:off x="6210858" y="1308758"/>
            <a:ext cx="0" cy="2707492"/>
          </a:xfrm>
          <a:prstGeom prst="line">
            <a:avLst/>
          </a:prstGeom>
          <a:ln w="57150"/>
        </p:spPr>
        <p:style>
          <a:lnRef idx="1">
            <a:schemeClr val="dk1"/>
          </a:lnRef>
          <a:fillRef idx="0">
            <a:schemeClr val="dk1"/>
          </a:fillRef>
          <a:effectRef idx="0">
            <a:schemeClr val="dk1"/>
          </a:effectRef>
          <a:fontRef idx="minor">
            <a:schemeClr val="tx1"/>
          </a:fontRef>
        </p:style>
      </p:cxnSp>
      <p:sp>
        <p:nvSpPr>
          <p:cNvPr id="3" name="二等辺三角形 2">
            <a:extLst>
              <a:ext uri="{FF2B5EF4-FFF2-40B4-BE49-F238E27FC236}">
                <a16:creationId xmlns:a16="http://schemas.microsoft.com/office/drawing/2014/main" id="{23A8A1F2-1FA8-E58E-7F3E-470BC9B70787}"/>
              </a:ext>
            </a:extLst>
          </p:cNvPr>
          <p:cNvSpPr/>
          <p:nvPr/>
        </p:nvSpPr>
        <p:spPr>
          <a:xfrm rot="16200000" flipV="1">
            <a:off x="4536174" y="2135360"/>
            <a:ext cx="1384969" cy="1051216"/>
          </a:xfrm>
          <a:prstGeom prst="triangl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E72B66EC-AE30-7FE7-4DA2-D0D8B8420D82}"/>
              </a:ext>
            </a:extLst>
          </p:cNvPr>
          <p:cNvSpPr/>
          <p:nvPr/>
        </p:nvSpPr>
        <p:spPr>
          <a:xfrm>
            <a:off x="2243686" y="1968486"/>
            <a:ext cx="2459365" cy="1393681"/>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二等辺三角形 36">
            <a:extLst>
              <a:ext uri="{FF2B5EF4-FFF2-40B4-BE49-F238E27FC236}">
                <a16:creationId xmlns:a16="http://schemas.microsoft.com/office/drawing/2014/main" id="{9EDB4D8C-6C1F-35FF-0CE1-06150E85BDAC}"/>
              </a:ext>
            </a:extLst>
          </p:cNvPr>
          <p:cNvSpPr/>
          <p:nvPr/>
        </p:nvSpPr>
        <p:spPr>
          <a:xfrm rot="16200000">
            <a:off x="892477" y="1999975"/>
            <a:ext cx="1423590" cy="1360607"/>
          </a:xfrm>
          <a:prstGeom prst="triangl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8" name="コンテンツ プレースホルダー 7">
            <a:extLst>
              <a:ext uri="{FF2B5EF4-FFF2-40B4-BE49-F238E27FC236}">
                <a16:creationId xmlns:a16="http://schemas.microsoft.com/office/drawing/2014/main" id="{FF00DDD9-F947-E091-306E-509A49A91556}"/>
              </a:ext>
            </a:extLst>
          </p:cNvPr>
          <p:cNvPicPr>
            <a:picLocks/>
          </p:cNvPicPr>
          <p:nvPr/>
        </p:nvPicPr>
        <p:blipFill>
          <a:blip r:embed="rId6">
            <a:extLst>
              <a:ext uri="{28A0092B-C50C-407E-A947-70E740481C1C}">
                <a14:useLocalDpi xmlns:a14="http://schemas.microsoft.com/office/drawing/2010/main" val="0"/>
              </a:ext>
            </a:extLst>
          </a:blip>
          <a:srcRect/>
          <a:stretch/>
        </p:blipFill>
        <p:spPr>
          <a:xfrm>
            <a:off x="1893207" y="1944138"/>
            <a:ext cx="900000" cy="1476000"/>
          </a:xfrm>
          <a:prstGeom prst="rect">
            <a:avLst/>
          </a:prstGeom>
          <a:scene3d>
            <a:camera prst="isometricOffAxis2Right"/>
            <a:lightRig rig="threePt" dir="t"/>
          </a:scene3d>
        </p:spPr>
      </p:pic>
      <p:pic>
        <p:nvPicPr>
          <p:cNvPr id="39" name="図 38">
            <a:extLst>
              <a:ext uri="{FF2B5EF4-FFF2-40B4-BE49-F238E27FC236}">
                <a16:creationId xmlns:a16="http://schemas.microsoft.com/office/drawing/2014/main" id="{32B7DEA8-5891-C984-EB50-DF8EAF4F2839}"/>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foregroundMark x1="69767" y1="33333" x2="69767" y2="33333"/>
                        <a14:foregroundMark x1="75000" y1="35556" x2="75000" y2="35556"/>
                        <a14:backgroundMark x1="31395" y1="87778" x2="31395" y2="87778"/>
                        <a14:backgroundMark x1="31395" y1="88889" x2="27326" y2="88333"/>
                        <a14:backgroundMark x1="30233" y1="88333" x2="30233" y2="88333"/>
                        <a14:backgroundMark x1="30814" y1="87778" x2="30814" y2="87778"/>
                        <a14:backgroundMark x1="27907" y1="86111" x2="27907" y2="86111"/>
                        <a14:backgroundMark x1="14535" y1="75556" x2="14535" y2="75556"/>
                        <a14:backgroundMark x1="16860" y1="77778" x2="16860" y2="77778"/>
                        <a14:backgroundMark x1="18023" y1="78889" x2="18023" y2="78889"/>
                        <a14:backgroundMark x1="19186" y1="80000" x2="19186" y2="80000"/>
                        <a14:backgroundMark x1="38953" y1="23333" x2="38953" y2="23333"/>
                        <a14:backgroundMark x1="12791" y1="51667" x2="12791" y2="51667"/>
                        <a14:backgroundMark x1="81395" y1="23889" x2="81395" y2="23889"/>
                      </a14:backgroundRemoval>
                    </a14:imgEffect>
                  </a14:imgLayer>
                </a14:imgProps>
              </a:ext>
            </a:extLst>
          </a:blip>
          <a:stretch>
            <a:fillRect/>
          </a:stretch>
        </p:blipFill>
        <p:spPr>
          <a:xfrm rot="13776798">
            <a:off x="678988" y="2267029"/>
            <a:ext cx="899369" cy="968013"/>
          </a:xfrm>
          <a:prstGeom prst="rect">
            <a:avLst/>
          </a:prstGeom>
        </p:spPr>
      </p:pic>
      <p:sp>
        <p:nvSpPr>
          <p:cNvPr id="40" name="テキスト ボックス 39">
            <a:extLst>
              <a:ext uri="{FF2B5EF4-FFF2-40B4-BE49-F238E27FC236}">
                <a16:creationId xmlns:a16="http://schemas.microsoft.com/office/drawing/2014/main" id="{19C37D34-378D-A78E-BA4E-DA625F423326}"/>
              </a:ext>
            </a:extLst>
          </p:cNvPr>
          <p:cNvSpPr txBox="1"/>
          <p:nvPr/>
        </p:nvSpPr>
        <p:spPr>
          <a:xfrm>
            <a:off x="424953" y="1744785"/>
            <a:ext cx="1063677" cy="707886"/>
          </a:xfrm>
          <a:prstGeom prst="rect">
            <a:avLst/>
          </a:prstGeom>
          <a:noFill/>
        </p:spPr>
        <p:txBody>
          <a:bodyPr wrap="square" rtlCol="0">
            <a:spAutoFit/>
          </a:bodyPr>
          <a:lstStyle/>
          <a:p>
            <a:pPr algn="ctr"/>
            <a:r>
              <a:rPr lang="en-US" altLang="ja-JP" sz="2000" dirty="0"/>
              <a:t>light</a:t>
            </a:r>
            <a:r>
              <a:rPr lang="ja-JP" altLang="en-US" sz="2000" dirty="0"/>
              <a:t> </a:t>
            </a:r>
            <a:r>
              <a:rPr lang="en-US" altLang="ja-JP" sz="2000" dirty="0"/>
              <a:t>source</a:t>
            </a:r>
            <a:endParaRPr kumimoji="1" lang="ja-JP" altLang="en-US" sz="2000" dirty="0"/>
          </a:p>
        </p:txBody>
      </p:sp>
      <p:sp>
        <p:nvSpPr>
          <p:cNvPr id="42" name="直方体 41">
            <a:extLst>
              <a:ext uri="{FF2B5EF4-FFF2-40B4-BE49-F238E27FC236}">
                <a16:creationId xmlns:a16="http://schemas.microsoft.com/office/drawing/2014/main" id="{D4A53566-9CFE-1B00-3919-6E7618DF79DA}"/>
              </a:ext>
            </a:extLst>
          </p:cNvPr>
          <p:cNvSpPr/>
          <p:nvPr/>
        </p:nvSpPr>
        <p:spPr>
          <a:xfrm>
            <a:off x="4383064" y="1883289"/>
            <a:ext cx="464470" cy="1470166"/>
          </a:xfrm>
          <a:prstGeom prst="cube">
            <a:avLst>
              <a:gd name="adj" fmla="val 81398"/>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図 42">
            <a:extLst>
              <a:ext uri="{FF2B5EF4-FFF2-40B4-BE49-F238E27FC236}">
                <a16:creationId xmlns:a16="http://schemas.microsoft.com/office/drawing/2014/main" id="{6C0E8CEC-85E2-7E7B-23F2-7A72E17CDF0F}"/>
              </a:ext>
            </a:extLst>
          </p:cNvPr>
          <p:cNvPicPr>
            <a:picLocks/>
          </p:cNvPicPr>
          <p:nvPr/>
        </p:nvPicPr>
        <p:blipFill>
          <a:blip r:embed="rId9">
            <a:extLst>
              <a:ext uri="{28A0092B-C50C-407E-A947-70E740481C1C}">
                <a14:useLocalDpi xmlns:a14="http://schemas.microsoft.com/office/drawing/2010/main" val="0"/>
              </a:ext>
            </a:extLst>
          </a:blip>
          <a:srcRect/>
          <a:stretch/>
        </p:blipFill>
        <p:spPr>
          <a:xfrm>
            <a:off x="4281567" y="2148576"/>
            <a:ext cx="790974" cy="912484"/>
          </a:xfrm>
          <a:prstGeom prst="rect">
            <a:avLst/>
          </a:prstGeom>
          <a:ln>
            <a:solidFill>
              <a:schemeClr val="tx1"/>
            </a:solidFill>
          </a:ln>
          <a:scene3d>
            <a:camera prst="isometricOffAxis2Right">
              <a:rot lat="1260000" lon="17400000" rev="0"/>
            </a:camera>
            <a:lightRig rig="threePt" dir="t"/>
          </a:scene3d>
        </p:spPr>
      </p:pic>
      <p:sp>
        <p:nvSpPr>
          <p:cNvPr id="44" name="楕円 43">
            <a:extLst>
              <a:ext uri="{FF2B5EF4-FFF2-40B4-BE49-F238E27FC236}">
                <a16:creationId xmlns:a16="http://schemas.microsoft.com/office/drawing/2014/main" id="{740084ED-1DF3-42D0-D8E3-43F64B99169D}"/>
              </a:ext>
            </a:extLst>
          </p:cNvPr>
          <p:cNvSpPr/>
          <p:nvPr/>
        </p:nvSpPr>
        <p:spPr>
          <a:xfrm rot="16200000">
            <a:off x="5576445" y="2582212"/>
            <a:ext cx="274993" cy="188797"/>
          </a:xfrm>
          <a:prstGeom prst="ellipse">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ローチャート: 直接アクセス記憶 44">
            <a:extLst>
              <a:ext uri="{FF2B5EF4-FFF2-40B4-BE49-F238E27FC236}">
                <a16:creationId xmlns:a16="http://schemas.microsoft.com/office/drawing/2014/main" id="{371D0828-FF6A-2AED-850A-E42A10AF27C9}"/>
              </a:ext>
            </a:extLst>
          </p:cNvPr>
          <p:cNvSpPr/>
          <p:nvPr/>
        </p:nvSpPr>
        <p:spPr>
          <a:xfrm rot="10716429">
            <a:off x="5591609" y="2492044"/>
            <a:ext cx="158539" cy="358976"/>
          </a:xfrm>
          <a:prstGeom prst="flowChartMagneticDrum">
            <a:avLst/>
          </a:prstGeom>
          <a:solidFill>
            <a:schemeClr val="tx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6" name="コネクタ: 曲線 45">
            <a:extLst>
              <a:ext uri="{FF2B5EF4-FFF2-40B4-BE49-F238E27FC236}">
                <a16:creationId xmlns:a16="http://schemas.microsoft.com/office/drawing/2014/main" id="{10181E36-AF0B-0C58-E869-DBFBC9E4042C}"/>
              </a:ext>
            </a:extLst>
          </p:cNvPr>
          <p:cNvCxnSpPr>
            <a:cxnSpLocks/>
            <a:stCxn id="44" idx="4"/>
            <a:endCxn id="12" idx="2"/>
          </p:cNvCxnSpPr>
          <p:nvPr/>
        </p:nvCxnSpPr>
        <p:spPr>
          <a:xfrm>
            <a:off x="5808340" y="2676610"/>
            <a:ext cx="1752236" cy="1322047"/>
          </a:xfrm>
          <a:prstGeom prst="curvedConnector4">
            <a:avLst>
              <a:gd name="adj1" fmla="val 39032"/>
              <a:gd name="adj2" fmla="val 11729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DC9D0071-FCEE-18ED-AFD5-819236138B54}"/>
              </a:ext>
            </a:extLst>
          </p:cNvPr>
          <p:cNvSpPr txBox="1"/>
          <p:nvPr/>
        </p:nvSpPr>
        <p:spPr>
          <a:xfrm>
            <a:off x="1825927" y="1442354"/>
            <a:ext cx="1134437" cy="400110"/>
          </a:xfrm>
          <a:prstGeom prst="rect">
            <a:avLst/>
          </a:prstGeom>
          <a:noFill/>
        </p:spPr>
        <p:txBody>
          <a:bodyPr wrap="square" rtlCol="0">
            <a:spAutoFit/>
          </a:bodyPr>
          <a:lstStyle/>
          <a:p>
            <a:r>
              <a:rPr kumimoji="1" lang="en-US" altLang="ja-JP" sz="2000" dirty="0"/>
              <a:t>object</a:t>
            </a:r>
            <a:endParaRPr kumimoji="1" lang="ja-JP" altLang="en-US" sz="2000" dirty="0"/>
          </a:p>
        </p:txBody>
      </p:sp>
      <p:sp>
        <p:nvSpPr>
          <p:cNvPr id="48" name="雲 47">
            <a:extLst>
              <a:ext uri="{FF2B5EF4-FFF2-40B4-BE49-F238E27FC236}">
                <a16:creationId xmlns:a16="http://schemas.microsoft.com/office/drawing/2014/main" id="{0DC8DA6E-1500-7C64-EF76-0155B084EEFF}"/>
              </a:ext>
            </a:extLst>
          </p:cNvPr>
          <p:cNvSpPr/>
          <p:nvPr/>
        </p:nvSpPr>
        <p:spPr>
          <a:xfrm>
            <a:off x="2786138" y="1968483"/>
            <a:ext cx="1347133" cy="1470166"/>
          </a:xfrm>
          <a:prstGeom prst="cloud">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実際のノイズ</a:t>
            </a:r>
            <a:endParaRPr kumimoji="1" lang="en-US" altLang="ja-JP" dirty="0"/>
          </a:p>
        </p:txBody>
      </p:sp>
      <p:sp>
        <p:nvSpPr>
          <p:cNvPr id="7" name="吹き出し: 線 6">
            <a:extLst>
              <a:ext uri="{FF2B5EF4-FFF2-40B4-BE49-F238E27FC236}">
                <a16:creationId xmlns:a16="http://schemas.microsoft.com/office/drawing/2014/main" id="{D27932C3-D2C2-2C8D-3972-8D5638A34746}"/>
              </a:ext>
            </a:extLst>
          </p:cNvPr>
          <p:cNvSpPr/>
          <p:nvPr/>
        </p:nvSpPr>
        <p:spPr>
          <a:xfrm>
            <a:off x="1672719" y="3556641"/>
            <a:ext cx="3776471" cy="1412957"/>
          </a:xfrm>
          <a:prstGeom prst="borderCallout1">
            <a:avLst>
              <a:gd name="adj1" fmla="val 666"/>
              <a:gd name="adj2" fmla="val 65661"/>
              <a:gd name="adj3" fmla="val -44432"/>
              <a:gd name="adj4" fmla="val 75913"/>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DE893A60-2570-BCBE-CF63-09E936BB99D8}"/>
              </a:ext>
            </a:extLst>
          </p:cNvPr>
          <p:cNvSpPr txBox="1"/>
          <p:nvPr/>
        </p:nvSpPr>
        <p:spPr>
          <a:xfrm>
            <a:off x="2505886" y="3517822"/>
            <a:ext cx="2374382" cy="407016"/>
          </a:xfrm>
          <a:prstGeom prst="rect">
            <a:avLst/>
          </a:prstGeom>
          <a:noFill/>
        </p:spPr>
        <p:txBody>
          <a:bodyPr wrap="square">
            <a:spAutoFit/>
          </a:bodyPr>
          <a:lstStyle/>
          <a:p>
            <a:pPr algn="ctr"/>
            <a:r>
              <a:rPr lang="en-US" altLang="ja-JP" dirty="0">
                <a:cs typeface="Times New Roman" panose="02020603050405020304" pitchFamily="18" charset="0"/>
              </a:rPr>
              <a:t>Learned patterns</a:t>
            </a:r>
            <a:endParaRPr kumimoji="1" lang="ja-JP" altLang="en-US" sz="1800" dirty="0">
              <a:cs typeface="Times New Roman" panose="02020603050405020304" pitchFamily="18" charset="0"/>
            </a:endParaRPr>
          </a:p>
        </p:txBody>
      </p:sp>
      <p:pic>
        <p:nvPicPr>
          <p:cNvPr id="9" name="図 8">
            <a:extLst>
              <a:ext uri="{FF2B5EF4-FFF2-40B4-BE49-F238E27FC236}">
                <a16:creationId xmlns:a16="http://schemas.microsoft.com/office/drawing/2014/main" id="{1C4C7F44-693F-09AF-9656-5CB3835B36E9}"/>
              </a:ext>
            </a:extLst>
          </p:cNvPr>
          <p:cNvPicPr>
            <a:picLocks noChangeAspect="1"/>
          </p:cNvPicPr>
          <p:nvPr/>
        </p:nvPicPr>
        <p:blipFill>
          <a:blip r:embed="rId10"/>
          <a:stretch>
            <a:fillRect/>
          </a:stretch>
        </p:blipFill>
        <p:spPr>
          <a:xfrm>
            <a:off x="2741974" y="3996538"/>
            <a:ext cx="887676" cy="934994"/>
          </a:xfrm>
          <a:prstGeom prst="rect">
            <a:avLst/>
          </a:prstGeom>
        </p:spPr>
      </p:pic>
      <p:pic>
        <p:nvPicPr>
          <p:cNvPr id="10" name="図 9">
            <a:extLst>
              <a:ext uri="{FF2B5EF4-FFF2-40B4-BE49-F238E27FC236}">
                <a16:creationId xmlns:a16="http://schemas.microsoft.com/office/drawing/2014/main" id="{4BB18EB9-2C52-41AC-AEF1-461DAC79FCFA}"/>
              </a:ext>
            </a:extLst>
          </p:cNvPr>
          <p:cNvPicPr>
            <a:picLocks noChangeAspect="1"/>
          </p:cNvPicPr>
          <p:nvPr/>
        </p:nvPicPr>
        <p:blipFill>
          <a:blip r:embed="rId11"/>
          <a:stretch>
            <a:fillRect/>
          </a:stretch>
        </p:blipFill>
        <p:spPr>
          <a:xfrm>
            <a:off x="4501720" y="3997450"/>
            <a:ext cx="887676" cy="934994"/>
          </a:xfrm>
          <a:prstGeom prst="rect">
            <a:avLst/>
          </a:prstGeom>
        </p:spPr>
      </p:pic>
      <p:pic>
        <p:nvPicPr>
          <p:cNvPr id="11" name="図 10">
            <a:extLst>
              <a:ext uri="{FF2B5EF4-FFF2-40B4-BE49-F238E27FC236}">
                <a16:creationId xmlns:a16="http://schemas.microsoft.com/office/drawing/2014/main" id="{4FC20B4B-52BF-A7CA-1FDD-CA66DFA333B6}"/>
              </a:ext>
            </a:extLst>
          </p:cNvPr>
          <p:cNvPicPr>
            <a:picLocks noChangeAspect="1"/>
          </p:cNvPicPr>
          <p:nvPr/>
        </p:nvPicPr>
        <p:blipFill>
          <a:blip r:embed="rId12"/>
          <a:stretch>
            <a:fillRect/>
          </a:stretch>
        </p:blipFill>
        <p:spPr>
          <a:xfrm>
            <a:off x="1757488" y="3999230"/>
            <a:ext cx="887676" cy="934994"/>
          </a:xfrm>
          <a:prstGeom prst="rect">
            <a:avLst/>
          </a:prstGeom>
        </p:spPr>
      </p:pic>
      <p:sp>
        <p:nvSpPr>
          <p:cNvPr id="18" name="テキスト ボックス 17">
            <a:extLst>
              <a:ext uri="{FF2B5EF4-FFF2-40B4-BE49-F238E27FC236}">
                <a16:creationId xmlns:a16="http://schemas.microsoft.com/office/drawing/2014/main" id="{78F58705-50F5-039F-EE11-02C09460B878}"/>
              </a:ext>
            </a:extLst>
          </p:cNvPr>
          <p:cNvSpPr txBox="1"/>
          <p:nvPr/>
        </p:nvSpPr>
        <p:spPr>
          <a:xfrm>
            <a:off x="2050847" y="3630023"/>
            <a:ext cx="474699" cy="407016"/>
          </a:xfrm>
          <a:prstGeom prst="rect">
            <a:avLst/>
          </a:prstGeom>
          <a:noFill/>
        </p:spPr>
        <p:txBody>
          <a:bodyPr wrap="square" rtlCol="0">
            <a:spAutoFit/>
          </a:bodyPr>
          <a:lstStyle/>
          <a:p>
            <a:r>
              <a:rPr kumimoji="1" lang="en-US" altLang="ja-JP" dirty="0"/>
              <a:t>t</a:t>
            </a:r>
            <a:r>
              <a:rPr kumimoji="1" lang="en-US" altLang="ja-JP" baseline="-25000" dirty="0"/>
              <a:t>1</a:t>
            </a:r>
            <a:endParaRPr kumimoji="1" lang="ja-JP" altLang="en-US" dirty="0"/>
          </a:p>
        </p:txBody>
      </p:sp>
      <p:sp>
        <p:nvSpPr>
          <p:cNvPr id="19" name="テキスト ボックス 18">
            <a:extLst>
              <a:ext uri="{FF2B5EF4-FFF2-40B4-BE49-F238E27FC236}">
                <a16:creationId xmlns:a16="http://schemas.microsoft.com/office/drawing/2014/main" id="{FEF159F0-0EE8-66EC-F111-C268CF765973}"/>
              </a:ext>
            </a:extLst>
          </p:cNvPr>
          <p:cNvSpPr txBox="1"/>
          <p:nvPr/>
        </p:nvSpPr>
        <p:spPr>
          <a:xfrm>
            <a:off x="4755125" y="3597700"/>
            <a:ext cx="504374" cy="407016"/>
          </a:xfrm>
          <a:prstGeom prst="rect">
            <a:avLst/>
          </a:prstGeom>
          <a:noFill/>
        </p:spPr>
        <p:txBody>
          <a:bodyPr wrap="square">
            <a:spAutoFit/>
          </a:bodyPr>
          <a:lstStyle/>
          <a:p>
            <a:r>
              <a:rPr kumimoji="1" lang="en-US" altLang="ja-JP" dirty="0" err="1"/>
              <a:t>t</a:t>
            </a:r>
            <a:r>
              <a:rPr lang="en-US" altLang="ja-JP" baseline="-25000" dirty="0" err="1"/>
              <a:t>n</a:t>
            </a:r>
            <a:endParaRPr lang="ja-JP" altLang="en-US" dirty="0"/>
          </a:p>
        </p:txBody>
      </p:sp>
      <p:sp>
        <p:nvSpPr>
          <p:cNvPr id="21" name="テキスト ボックス 20">
            <a:extLst>
              <a:ext uri="{FF2B5EF4-FFF2-40B4-BE49-F238E27FC236}">
                <a16:creationId xmlns:a16="http://schemas.microsoft.com/office/drawing/2014/main" id="{41891FA0-5C02-C9DA-48CB-EBE444D7C946}"/>
              </a:ext>
            </a:extLst>
          </p:cNvPr>
          <p:cNvSpPr txBox="1"/>
          <p:nvPr/>
        </p:nvSpPr>
        <p:spPr>
          <a:xfrm>
            <a:off x="3811313" y="4246194"/>
            <a:ext cx="585317" cy="407016"/>
          </a:xfrm>
          <a:prstGeom prst="rect">
            <a:avLst/>
          </a:prstGeom>
          <a:noFill/>
        </p:spPr>
        <p:txBody>
          <a:bodyPr wrap="square" rtlCol="0">
            <a:spAutoFit/>
          </a:bodyPr>
          <a:lstStyle/>
          <a:p>
            <a:r>
              <a:rPr kumimoji="1" lang="ja-JP" altLang="en-US" dirty="0"/>
              <a:t>・・・</a:t>
            </a:r>
          </a:p>
        </p:txBody>
      </p:sp>
      <p:sp>
        <p:nvSpPr>
          <p:cNvPr id="32" name="テキスト ボックス 31">
            <a:extLst>
              <a:ext uri="{FF2B5EF4-FFF2-40B4-BE49-F238E27FC236}">
                <a16:creationId xmlns:a16="http://schemas.microsoft.com/office/drawing/2014/main" id="{B231E8A4-5E3F-CC95-0E7E-DC2A986E7445}"/>
              </a:ext>
            </a:extLst>
          </p:cNvPr>
          <p:cNvSpPr txBox="1"/>
          <p:nvPr/>
        </p:nvSpPr>
        <p:spPr>
          <a:xfrm>
            <a:off x="907102" y="5253392"/>
            <a:ext cx="10187709" cy="461665"/>
          </a:xfrm>
          <a:prstGeom prst="rect">
            <a:avLst/>
          </a:prstGeom>
          <a:noFill/>
        </p:spPr>
        <p:txBody>
          <a:bodyPr wrap="square" rtlCol="0">
            <a:spAutoFit/>
          </a:bodyPr>
          <a:lstStyle/>
          <a:p>
            <a:r>
              <a:rPr kumimoji="1" lang="en-US" altLang="ja-JP" sz="2400" dirty="0"/>
              <a:t>Step 2. </a:t>
            </a:r>
            <a:r>
              <a:rPr kumimoji="1" lang="ja-JP" altLang="en-US" sz="2400" dirty="0"/>
              <a:t>設計した符号化パターンを用いてノイズ環境下で光信号を取得する</a:t>
            </a:r>
            <a:endParaRPr kumimoji="1" lang="en-US" altLang="ja-JP" sz="2400" dirty="0"/>
          </a:p>
        </p:txBody>
      </p:sp>
      <p:pic>
        <p:nvPicPr>
          <p:cNvPr id="5" name="Picture 2">
            <a:extLst>
              <a:ext uri="{FF2B5EF4-FFF2-40B4-BE49-F238E27FC236}">
                <a16:creationId xmlns:a16="http://schemas.microsoft.com/office/drawing/2014/main" id="{F2E56CEF-3B26-3D25-9834-859772DA7F9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471" r="-971"/>
          <a:stretch/>
        </p:blipFill>
        <p:spPr bwMode="auto">
          <a:xfrm>
            <a:off x="6581254" y="2463521"/>
            <a:ext cx="651723" cy="1487256"/>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35BE0D3D-45CF-B8D7-1AF0-36DDA8A99C6A}"/>
              </a:ext>
            </a:extLst>
          </p:cNvPr>
          <p:cNvSpPr txBox="1"/>
          <p:nvPr/>
        </p:nvSpPr>
        <p:spPr>
          <a:xfrm>
            <a:off x="6361915" y="776672"/>
            <a:ext cx="3856776" cy="523220"/>
          </a:xfrm>
          <a:prstGeom prst="rect">
            <a:avLst/>
          </a:prstGeom>
          <a:noFill/>
        </p:spPr>
        <p:txBody>
          <a:bodyPr wrap="square" rtlCol="0">
            <a:spAutoFit/>
          </a:bodyPr>
          <a:lstStyle/>
          <a:p>
            <a:r>
              <a:rPr kumimoji="1" lang="en-US" altLang="ja-JP" sz="2800" dirty="0"/>
              <a:t>Step 3. </a:t>
            </a:r>
            <a:r>
              <a:rPr kumimoji="1" lang="ja-JP" altLang="en-US" sz="2800" dirty="0"/>
              <a:t>再構成学習</a:t>
            </a:r>
          </a:p>
        </p:txBody>
      </p:sp>
      <p:sp>
        <p:nvSpPr>
          <p:cNvPr id="23" name="正方形/長方形 22">
            <a:extLst>
              <a:ext uri="{FF2B5EF4-FFF2-40B4-BE49-F238E27FC236}">
                <a16:creationId xmlns:a16="http://schemas.microsoft.com/office/drawing/2014/main" id="{10DAB1D8-CA1C-2270-AE55-F8E9C5B0FE62}"/>
              </a:ext>
            </a:extLst>
          </p:cNvPr>
          <p:cNvSpPr/>
          <p:nvPr/>
        </p:nvSpPr>
        <p:spPr>
          <a:xfrm>
            <a:off x="6275612" y="814020"/>
            <a:ext cx="142993" cy="433872"/>
          </a:xfrm>
          <a:prstGeom prst="rect">
            <a:avLst/>
          </a:prstGeom>
          <a:solidFill>
            <a:srgbClr val="B2B545"/>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E1340440-8DE2-805C-EC4F-F613346410C5}"/>
              </a:ext>
            </a:extLst>
          </p:cNvPr>
          <p:cNvSpPr txBox="1"/>
          <p:nvPr/>
        </p:nvSpPr>
        <p:spPr>
          <a:xfrm>
            <a:off x="907102" y="5670797"/>
            <a:ext cx="10132779" cy="461665"/>
          </a:xfrm>
          <a:prstGeom prst="rect">
            <a:avLst/>
          </a:prstGeom>
          <a:noFill/>
        </p:spPr>
        <p:txBody>
          <a:bodyPr wrap="square">
            <a:spAutoFit/>
          </a:bodyPr>
          <a:lstStyle/>
          <a:p>
            <a:r>
              <a:rPr kumimoji="1" lang="en-US" altLang="ja-JP" sz="2400" dirty="0"/>
              <a:t>Step 3. </a:t>
            </a:r>
            <a:r>
              <a:rPr kumimoji="1" lang="ja-JP" altLang="en-US" sz="2400" dirty="0"/>
              <a:t>事前学習モデルを用いて，取得した光信号でファインチューニング</a:t>
            </a:r>
          </a:p>
        </p:txBody>
      </p:sp>
      <p:sp>
        <p:nvSpPr>
          <p:cNvPr id="4" name="テキスト ボックス 3">
            <a:extLst>
              <a:ext uri="{FF2B5EF4-FFF2-40B4-BE49-F238E27FC236}">
                <a16:creationId xmlns:a16="http://schemas.microsoft.com/office/drawing/2014/main" id="{802CDB0A-85BB-2A04-9D95-86E82C878B4E}"/>
              </a:ext>
            </a:extLst>
          </p:cNvPr>
          <p:cNvSpPr txBox="1"/>
          <p:nvPr/>
        </p:nvSpPr>
        <p:spPr>
          <a:xfrm>
            <a:off x="5279808" y="2038886"/>
            <a:ext cx="782202" cy="369332"/>
          </a:xfrm>
          <a:prstGeom prst="rect">
            <a:avLst/>
          </a:prstGeom>
          <a:noFill/>
        </p:spPr>
        <p:txBody>
          <a:bodyPr wrap="square" rtlCol="0">
            <a:spAutoFit/>
          </a:bodyPr>
          <a:lstStyle/>
          <a:p>
            <a:pPr algn="ctr"/>
            <a:r>
              <a:rPr kumimoji="1" lang="en-US" altLang="ja-JP" dirty="0"/>
              <a:t>PD</a:t>
            </a:r>
            <a:endParaRPr kumimoji="1" lang="ja-JP" altLang="en-US" dirty="0"/>
          </a:p>
        </p:txBody>
      </p:sp>
    </p:spTree>
    <p:custDataLst>
      <p:tags r:id="rId1"/>
    </p:custDataLst>
    <p:extLst>
      <p:ext uri="{BB962C8B-B14F-4D97-AF65-F5344CB8AC3E}">
        <p14:creationId xmlns:p14="http://schemas.microsoft.com/office/powerpoint/2010/main" val="82114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p:bldP spid="24" grpId="0"/>
      <p:bldP spid="25" grpId="0" animBg="1"/>
      <p:bldP spid="26" grpId="0"/>
      <p:bldP spid="27" grpId="0"/>
      <p:bldP spid="33" grpId="0"/>
      <p:bldP spid="4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BE445-43C2-949F-8D8F-323F4356D349}"/>
              </a:ext>
            </a:extLst>
          </p:cNvPr>
          <p:cNvSpPr>
            <a:spLocks noGrp="1"/>
          </p:cNvSpPr>
          <p:nvPr>
            <p:ph type="title"/>
          </p:nvPr>
        </p:nvSpPr>
        <p:spPr/>
        <p:txBody>
          <a:bodyPr/>
          <a:lstStyle/>
          <a:p>
            <a:r>
              <a:rPr lang="ja-JP" altLang="en-US" dirty="0"/>
              <a:t>学習</a:t>
            </a:r>
            <a:r>
              <a:rPr kumimoji="1" lang="ja-JP" altLang="en-US" dirty="0"/>
              <a:t>条件</a:t>
            </a:r>
          </a:p>
        </p:txBody>
      </p:sp>
      <p:sp>
        <p:nvSpPr>
          <p:cNvPr id="8" name="スライド番号プレースホルダー 7">
            <a:extLst>
              <a:ext uri="{FF2B5EF4-FFF2-40B4-BE49-F238E27FC236}">
                <a16:creationId xmlns:a16="http://schemas.microsoft.com/office/drawing/2014/main" id="{80809826-9292-F44C-5F84-E4546300461C}"/>
              </a:ext>
            </a:extLst>
          </p:cNvPr>
          <p:cNvSpPr>
            <a:spLocks noGrp="1"/>
          </p:cNvSpPr>
          <p:nvPr>
            <p:ph type="sldNum" sz="quarter" idx="12"/>
          </p:nvPr>
        </p:nvSpPr>
        <p:spPr/>
        <p:txBody>
          <a:bodyPr/>
          <a:lstStyle/>
          <a:p>
            <a:fld id="{E154F753-E6D5-4771-B8B1-12E93CB86B83}" type="slidenum">
              <a:rPr kumimoji="1" lang="ja-JP" altLang="en-US" smtClean="0"/>
              <a:t>11</a:t>
            </a:fld>
            <a:endParaRPr kumimoji="1" lang="ja-JP" altLang="en-US"/>
          </a:p>
        </p:txBody>
      </p:sp>
      <mc:AlternateContent xmlns:mc="http://schemas.openxmlformats.org/markup-compatibility/2006" xmlns:a14="http://schemas.microsoft.com/office/drawing/2010/main">
        <mc:Choice Requires="a14">
          <p:sp>
            <p:nvSpPr>
              <p:cNvPr id="18" name="コンテンツ プレースホルダー 3">
                <a:extLst>
                  <a:ext uri="{FF2B5EF4-FFF2-40B4-BE49-F238E27FC236}">
                    <a16:creationId xmlns:a16="http://schemas.microsoft.com/office/drawing/2014/main" id="{9AC4A71D-2467-EB21-EE30-53E40C77DC42}"/>
                  </a:ext>
                </a:extLst>
              </p:cNvPr>
              <p:cNvSpPr txBox="1">
                <a:spLocks/>
              </p:cNvSpPr>
              <p:nvPr/>
            </p:nvSpPr>
            <p:spPr>
              <a:xfrm>
                <a:off x="603557" y="5106563"/>
                <a:ext cx="3054421" cy="57295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acc>
                        <m:accPr>
                          <m:chr m:val="̂"/>
                          <m:ctrlPr>
                            <a:rPr lang="ja-JP" altLang="en-US" sz="2000" i="1" smtClean="0">
                              <a:latin typeface="Cambria Math" panose="02040503050406030204" pitchFamily="18" charset="0"/>
                            </a:rPr>
                          </m:ctrlPr>
                        </m:accPr>
                        <m:e>
                          <m:r>
                            <a:rPr lang="en-US" altLang="ja-JP" sz="2000" b="0" i="1" smtClean="0">
                              <a:latin typeface="Cambria Math" panose="02040503050406030204" pitchFamily="18" charset="0"/>
                            </a:rPr>
                            <m:t>𝑥</m:t>
                          </m:r>
                        </m:e>
                      </m:acc>
                      <m:r>
                        <a:rPr lang="en-US" altLang="ja-JP" sz="2000" b="0" i="1" smtClean="0">
                          <a:latin typeface="Cambria Math" panose="02040503050406030204" pitchFamily="18" charset="0"/>
                        </a:rPr>
                        <m:t>=</m:t>
                      </m:r>
                      <m:r>
                        <m:rPr>
                          <m:sty m:val="p"/>
                        </m:rPr>
                        <a:rPr lang="en-US" altLang="ja-JP" sz="2000">
                          <a:latin typeface="Cambria Math" panose="02040503050406030204" pitchFamily="18" charset="0"/>
                        </a:rPr>
                        <m:t>arg</m:t>
                      </m:r>
                      <m:func>
                        <m:funcPr>
                          <m:ctrlPr>
                            <a:rPr lang="en-US" altLang="ja-JP" sz="2000" i="1">
                              <a:latin typeface="Cambria Math" panose="02040503050406030204" pitchFamily="18" charset="0"/>
                            </a:rPr>
                          </m:ctrlPr>
                        </m:funcPr>
                        <m:fName>
                          <m:limLow>
                            <m:limLowPr>
                              <m:ctrlPr>
                                <a:rPr lang="en-US" altLang="ja-JP" sz="2000" i="1">
                                  <a:latin typeface="Cambria Math" panose="02040503050406030204" pitchFamily="18" charset="0"/>
                                </a:rPr>
                              </m:ctrlPr>
                            </m:limLowPr>
                            <m:e>
                              <m:r>
                                <m:rPr>
                                  <m:sty m:val="p"/>
                                </m:rPr>
                                <a:rPr lang="en-US" altLang="ja-JP" sz="2000">
                                  <a:latin typeface="Cambria Math" panose="02040503050406030204" pitchFamily="18" charset="0"/>
                                </a:rPr>
                                <m:t>min</m:t>
                              </m:r>
                            </m:e>
                            <m:lim>
                              <m:r>
                                <a:rPr lang="en-US" altLang="ja-JP" sz="2000" i="1">
                                  <a:latin typeface="Cambria Math" panose="02040503050406030204" pitchFamily="18" charset="0"/>
                                </a:rPr>
                                <m:t>𝑥</m:t>
                              </m:r>
                            </m:lim>
                          </m:limLow>
                        </m:fName>
                        <m:e>
                          <m:sSup>
                            <m:sSupPr>
                              <m:ctrlPr>
                                <a:rPr lang="en-US" altLang="ja-JP" sz="2000" i="1">
                                  <a:latin typeface="Cambria Math" panose="02040503050406030204" pitchFamily="18" charset="0"/>
                                </a:rPr>
                              </m:ctrlPr>
                            </m:sSupPr>
                            <m:e>
                              <m:d>
                                <m:dPr>
                                  <m:begChr m:val="‖"/>
                                  <m:endChr m:val="‖"/>
                                  <m:ctrlPr>
                                    <a:rPr lang="en-US" altLang="ja-JP" sz="2000" i="1">
                                      <a:latin typeface="Cambria Math" panose="02040503050406030204" pitchFamily="18" charset="0"/>
                                    </a:rPr>
                                  </m:ctrlPr>
                                </m:dPr>
                                <m:e>
                                  <m:r>
                                    <a:rPr lang="en-US" altLang="ja-JP" sz="2000" b="0" i="1" smtClean="0">
                                      <a:latin typeface="Cambria Math" panose="02040503050406030204" pitchFamily="18" charset="0"/>
                                    </a:rPr>
                                    <m:t>𝑃𝑥</m:t>
                                  </m:r>
                                  <m:r>
                                    <a:rPr lang="en-US" altLang="ja-JP" sz="2000" i="1">
                                      <a:latin typeface="Cambria Math" panose="02040503050406030204" pitchFamily="18" charset="0"/>
                                    </a:rPr>
                                    <m:t>−</m:t>
                                  </m:r>
                                  <m:r>
                                    <a:rPr lang="en-US" altLang="ja-JP" sz="2000" i="1">
                                      <a:latin typeface="Cambria Math" panose="02040503050406030204" pitchFamily="18" charset="0"/>
                                    </a:rPr>
                                    <m:t>𝑠</m:t>
                                  </m:r>
                                  <m:r>
                                    <a:rPr lang="en-US" altLang="ja-JP" sz="2000" b="0" i="1" smtClean="0">
                                      <a:latin typeface="Cambria Math" panose="02040503050406030204" pitchFamily="18" charset="0"/>
                                    </a:rPr>
                                    <m:t>′</m:t>
                                  </m:r>
                                </m:e>
                              </m:d>
                            </m:e>
                            <m:sup>
                              <m:r>
                                <a:rPr lang="en-US" altLang="ja-JP" sz="2000" i="1">
                                  <a:latin typeface="Cambria Math" panose="02040503050406030204" pitchFamily="18" charset="0"/>
                                </a:rPr>
                                <m:t>2</m:t>
                              </m:r>
                            </m:sup>
                          </m:sSup>
                        </m:e>
                      </m:func>
                    </m:oMath>
                  </m:oMathPara>
                </a14:m>
                <a:endParaRPr lang="ja-JP" altLang="en-US" sz="1400" dirty="0"/>
              </a:p>
            </p:txBody>
          </p:sp>
        </mc:Choice>
        <mc:Fallback xmlns="">
          <p:sp>
            <p:nvSpPr>
              <p:cNvPr id="18" name="コンテンツ プレースホルダー 3">
                <a:extLst>
                  <a:ext uri="{FF2B5EF4-FFF2-40B4-BE49-F238E27FC236}">
                    <a16:creationId xmlns:a16="http://schemas.microsoft.com/office/drawing/2014/main" id="{9AC4A71D-2467-EB21-EE30-53E40C77DC42}"/>
                  </a:ext>
                </a:extLst>
              </p:cNvPr>
              <p:cNvSpPr txBox="1">
                <a:spLocks noRot="1" noChangeAspect="1" noMove="1" noResize="1" noEditPoints="1" noAdjustHandles="1" noChangeArrowheads="1" noChangeShapeType="1" noTextEdit="1"/>
              </p:cNvSpPr>
              <p:nvPr/>
            </p:nvSpPr>
            <p:spPr>
              <a:xfrm>
                <a:off x="603557" y="5106563"/>
                <a:ext cx="3054421" cy="572954"/>
              </a:xfrm>
              <a:prstGeom prst="rect">
                <a:avLst/>
              </a:prstGeom>
              <a:blipFill>
                <a:blip r:embed="rId5"/>
                <a:stretch>
                  <a:fillRect t="-7447"/>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747FF3C9-B5FA-5E50-2C31-AF60C131BBEF}"/>
              </a:ext>
            </a:extLst>
          </p:cNvPr>
          <p:cNvSpPr txBox="1"/>
          <p:nvPr/>
        </p:nvSpPr>
        <p:spPr>
          <a:xfrm>
            <a:off x="907386" y="4529889"/>
            <a:ext cx="4687272" cy="461665"/>
          </a:xfrm>
          <a:prstGeom prst="rect">
            <a:avLst/>
          </a:prstGeom>
          <a:noFill/>
        </p:spPr>
        <p:txBody>
          <a:bodyPr wrap="square" rtlCol="0">
            <a:spAutoFit/>
          </a:bodyPr>
          <a:lstStyle/>
          <a:p>
            <a:r>
              <a:rPr lang="ja-JP" altLang="en-US" sz="2400" dirty="0"/>
              <a:t>最小二乗法による再構成式</a:t>
            </a:r>
            <a:endParaRPr kumimoji="1" lang="ja-JP" altLang="en-US" sz="2400" dirty="0"/>
          </a:p>
        </p:txBody>
      </p:sp>
      <p:sp>
        <p:nvSpPr>
          <p:cNvPr id="20" name="正方形/長方形 19">
            <a:extLst>
              <a:ext uri="{FF2B5EF4-FFF2-40B4-BE49-F238E27FC236}">
                <a16:creationId xmlns:a16="http://schemas.microsoft.com/office/drawing/2014/main" id="{DEB3F8E4-D52F-5050-11F0-548CB5226721}"/>
              </a:ext>
            </a:extLst>
          </p:cNvPr>
          <p:cNvSpPr/>
          <p:nvPr/>
        </p:nvSpPr>
        <p:spPr>
          <a:xfrm>
            <a:off x="788997" y="4581393"/>
            <a:ext cx="108000" cy="360000"/>
          </a:xfrm>
          <a:prstGeom prst="rect">
            <a:avLst/>
          </a:prstGeom>
          <a:solidFill>
            <a:srgbClr val="B2B545"/>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9B925EDE-EC84-0C57-3B03-9FE470A15701}"/>
              </a:ext>
            </a:extLst>
          </p:cNvPr>
          <p:cNvSpPr txBox="1"/>
          <p:nvPr/>
        </p:nvSpPr>
        <p:spPr>
          <a:xfrm>
            <a:off x="6354002" y="4552818"/>
            <a:ext cx="2468476" cy="461665"/>
          </a:xfrm>
          <a:prstGeom prst="rect">
            <a:avLst/>
          </a:prstGeom>
          <a:noFill/>
        </p:spPr>
        <p:txBody>
          <a:bodyPr wrap="square" rtlCol="0">
            <a:spAutoFit/>
          </a:bodyPr>
          <a:lstStyle/>
          <a:p>
            <a:r>
              <a:rPr kumimoji="1" lang="ja-JP" altLang="en-US" sz="2400" dirty="0"/>
              <a:t>画像評価指標</a:t>
            </a:r>
          </a:p>
        </p:txBody>
      </p:sp>
      <p:sp>
        <p:nvSpPr>
          <p:cNvPr id="23" name="正方形/長方形 22">
            <a:extLst>
              <a:ext uri="{FF2B5EF4-FFF2-40B4-BE49-F238E27FC236}">
                <a16:creationId xmlns:a16="http://schemas.microsoft.com/office/drawing/2014/main" id="{73F869A7-6DFD-39FE-A282-80D1AE630C5E}"/>
              </a:ext>
            </a:extLst>
          </p:cNvPr>
          <p:cNvSpPr/>
          <p:nvPr/>
        </p:nvSpPr>
        <p:spPr>
          <a:xfrm>
            <a:off x="6287048" y="4600797"/>
            <a:ext cx="108000" cy="360000"/>
          </a:xfrm>
          <a:prstGeom prst="rect">
            <a:avLst/>
          </a:prstGeom>
          <a:solidFill>
            <a:srgbClr val="B2B545"/>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27" name="コンテンツ プレースホルダー 2">
            <a:extLst>
              <a:ext uri="{FF2B5EF4-FFF2-40B4-BE49-F238E27FC236}">
                <a16:creationId xmlns:a16="http://schemas.microsoft.com/office/drawing/2014/main" id="{9725F0E1-755C-77DE-A687-6F23A7E5F072}"/>
              </a:ext>
            </a:extLst>
          </p:cNvPr>
          <p:cNvSpPr txBox="1">
            <a:spLocks/>
          </p:cNvSpPr>
          <p:nvPr/>
        </p:nvSpPr>
        <p:spPr>
          <a:xfrm>
            <a:off x="926234" y="828794"/>
            <a:ext cx="4491064" cy="40941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パターン学習の条件</a:t>
            </a:r>
          </a:p>
        </p:txBody>
      </p:sp>
      <p:sp>
        <p:nvSpPr>
          <p:cNvPr id="28" name="コンテンツ プレースホルダー 2">
            <a:extLst>
              <a:ext uri="{FF2B5EF4-FFF2-40B4-BE49-F238E27FC236}">
                <a16:creationId xmlns:a16="http://schemas.microsoft.com/office/drawing/2014/main" id="{680553F4-E8A6-3330-6374-20CB746495FB}"/>
              </a:ext>
            </a:extLst>
          </p:cNvPr>
          <p:cNvSpPr txBox="1">
            <a:spLocks/>
          </p:cNvSpPr>
          <p:nvPr/>
        </p:nvSpPr>
        <p:spPr>
          <a:xfrm>
            <a:off x="6465118" y="828794"/>
            <a:ext cx="3212281" cy="409418"/>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再構成学習の条件</a:t>
            </a:r>
          </a:p>
        </p:txBody>
      </p:sp>
      <p:sp>
        <p:nvSpPr>
          <p:cNvPr id="29" name="正方形/長方形 28">
            <a:extLst>
              <a:ext uri="{FF2B5EF4-FFF2-40B4-BE49-F238E27FC236}">
                <a16:creationId xmlns:a16="http://schemas.microsoft.com/office/drawing/2014/main" id="{7EDB16D2-1761-481F-5C54-EA42144EBA91}"/>
              </a:ext>
            </a:extLst>
          </p:cNvPr>
          <p:cNvSpPr/>
          <p:nvPr/>
        </p:nvSpPr>
        <p:spPr>
          <a:xfrm>
            <a:off x="850311" y="828794"/>
            <a:ext cx="108000" cy="360000"/>
          </a:xfrm>
          <a:prstGeom prst="rect">
            <a:avLst/>
          </a:prstGeom>
          <a:solidFill>
            <a:srgbClr val="B2B545"/>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232F7FD6-0BBE-0002-132E-65A2A6CAB5B6}"/>
              </a:ext>
            </a:extLst>
          </p:cNvPr>
          <p:cNvSpPr/>
          <p:nvPr/>
        </p:nvSpPr>
        <p:spPr>
          <a:xfrm>
            <a:off x="6356730" y="828794"/>
            <a:ext cx="108000" cy="360000"/>
          </a:xfrm>
          <a:prstGeom prst="rect">
            <a:avLst/>
          </a:prstGeom>
          <a:solidFill>
            <a:srgbClr val="B2B545"/>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FF1E511-B04B-5DB1-F5F7-CAE6EFAAAC7C}"/>
                  </a:ext>
                </a:extLst>
              </p:cNvPr>
              <p:cNvSpPr txBox="1"/>
              <p:nvPr/>
            </p:nvSpPr>
            <p:spPr>
              <a:xfrm>
                <a:off x="3524779" y="5043058"/>
                <a:ext cx="2293799"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14:m>
                  <m:oMath xmlns:m="http://schemas.openxmlformats.org/officeDocument/2006/math">
                    <m:r>
                      <a:rPr lang="en-US" altLang="ja-JP" sz="1600" i="1" smtClean="0">
                        <a:latin typeface="Cambria Math" panose="02040503050406030204" pitchFamily="18" charset="0"/>
                      </a:rPr>
                      <m:t>𝑠</m:t>
                    </m:r>
                    <m:r>
                      <a:rPr lang="en-US" altLang="ja-JP" sz="1600" b="0" i="1" smtClean="0">
                        <a:latin typeface="Cambria Math" panose="02040503050406030204" pitchFamily="18" charset="0"/>
                      </a:rPr>
                      <m:t>′</m:t>
                    </m:r>
                  </m:oMath>
                </a14:m>
                <a:r>
                  <a:rPr kumimoji="1" lang="en-US" altLang="ja-JP" sz="1600" dirty="0"/>
                  <a:t>:</a:t>
                </a:r>
                <a:r>
                  <a:rPr kumimoji="1" lang="ja-JP" altLang="en-US" sz="1400" dirty="0"/>
                  <a:t>ノイズ有りの光信号</a:t>
                </a:r>
                <a:endParaRPr kumimoji="1" lang="en-US" altLang="ja-JP" sz="1400" dirty="0"/>
              </a:p>
              <a:p>
                <a14:m>
                  <m:oMath xmlns:m="http://schemas.openxmlformats.org/officeDocument/2006/math">
                    <m:r>
                      <a:rPr kumimoji="1" lang="en-US" altLang="ja-JP" sz="1600" b="0" i="1" smtClean="0">
                        <a:latin typeface="Cambria Math" panose="02040503050406030204" pitchFamily="18" charset="0"/>
                      </a:rPr>
                      <m:t>𝑃</m:t>
                    </m:r>
                  </m:oMath>
                </a14:m>
                <a:r>
                  <a:rPr kumimoji="1" lang="en-US" altLang="ja-JP" sz="1600" dirty="0"/>
                  <a:t>:</a:t>
                </a:r>
                <a:r>
                  <a:rPr kumimoji="1" lang="ja-JP" altLang="en-US" sz="1400" dirty="0"/>
                  <a:t>パターン行列</a:t>
                </a:r>
                <a:endParaRPr kumimoji="1" lang="en-US" altLang="ja-JP" sz="1600" dirty="0"/>
              </a:p>
              <a:p>
                <a14:m>
                  <m:oMath xmlns:m="http://schemas.openxmlformats.org/officeDocument/2006/math">
                    <m:r>
                      <a:rPr lang="en-US" altLang="ja-JP" sz="1600" b="0" i="1" smtClean="0">
                        <a:latin typeface="Cambria Math" panose="02040503050406030204" pitchFamily="18" charset="0"/>
                      </a:rPr>
                      <m:t>𝑥</m:t>
                    </m:r>
                  </m:oMath>
                </a14:m>
                <a:r>
                  <a:rPr kumimoji="1" lang="en-US" altLang="ja-JP" sz="1600" dirty="0"/>
                  <a:t>:</a:t>
                </a:r>
                <a:r>
                  <a:rPr kumimoji="1" lang="ja-JP" altLang="en-US" sz="1400" dirty="0"/>
                  <a:t>正解画像</a:t>
                </a:r>
                <a:endParaRPr kumimoji="1" lang="en-US" altLang="ja-JP" sz="1600" dirty="0"/>
              </a:p>
              <a:p>
                <a14:m>
                  <m:oMath xmlns:m="http://schemas.openxmlformats.org/officeDocument/2006/math">
                    <m:acc>
                      <m:accPr>
                        <m:chr m:val="̂"/>
                        <m:ctrlPr>
                          <a:rPr lang="ja-JP" altLang="en-US" sz="1600" i="1" smtClean="0">
                            <a:latin typeface="Cambria Math" panose="02040503050406030204" pitchFamily="18" charset="0"/>
                          </a:rPr>
                        </m:ctrlPr>
                      </m:accPr>
                      <m:e>
                        <m:r>
                          <a:rPr lang="en-US" altLang="ja-JP" sz="1600" b="0" i="1" smtClean="0">
                            <a:latin typeface="Cambria Math" panose="02040503050406030204" pitchFamily="18" charset="0"/>
                          </a:rPr>
                          <m:t>𝑥</m:t>
                        </m:r>
                      </m:e>
                    </m:acc>
                    <m:r>
                      <a:rPr lang="en-US" altLang="ja-JP" sz="1600" b="0" i="1" smtClean="0">
                        <a:latin typeface="Cambria Math" panose="02040503050406030204" pitchFamily="18" charset="0"/>
                      </a:rPr>
                      <m:t> </m:t>
                    </m:r>
                  </m:oMath>
                </a14:m>
                <a:r>
                  <a:rPr kumimoji="1" lang="en-US" altLang="ja-JP" sz="1600" dirty="0"/>
                  <a:t>:</a:t>
                </a:r>
                <a:r>
                  <a:rPr kumimoji="1" lang="ja-JP" altLang="en-US" sz="1400" dirty="0"/>
                  <a:t>再構成画像</a:t>
                </a:r>
                <a:endParaRPr kumimoji="1" lang="ja-JP" altLang="en-US" sz="1600" dirty="0"/>
              </a:p>
            </p:txBody>
          </p:sp>
        </mc:Choice>
        <mc:Fallback xmlns="">
          <p:sp>
            <p:nvSpPr>
              <p:cNvPr id="3" name="テキスト ボックス 2">
                <a:extLst>
                  <a:ext uri="{FF2B5EF4-FFF2-40B4-BE49-F238E27FC236}">
                    <a16:creationId xmlns:a16="http://schemas.microsoft.com/office/drawing/2014/main" id="{2FF1E511-B04B-5DB1-F5F7-CAE6EFAAAC7C}"/>
                  </a:ext>
                </a:extLst>
              </p:cNvPr>
              <p:cNvSpPr txBox="1">
                <a:spLocks noRot="1" noChangeAspect="1" noMove="1" noResize="1" noEditPoints="1" noAdjustHandles="1" noChangeArrowheads="1" noChangeShapeType="1" noTextEdit="1"/>
              </p:cNvSpPr>
              <p:nvPr/>
            </p:nvSpPr>
            <p:spPr>
              <a:xfrm>
                <a:off x="3524779" y="5043058"/>
                <a:ext cx="2293799" cy="1077218"/>
              </a:xfrm>
              <a:prstGeom prst="rect">
                <a:avLst/>
              </a:prstGeom>
              <a:blipFill>
                <a:blip r:embed="rId6"/>
                <a:stretch>
                  <a:fillRect t="-1117" b="-5587"/>
                </a:stretch>
              </a:blipFill>
            </p:spPr>
            <p:txBody>
              <a:bodyPr/>
              <a:lstStyle/>
              <a:p>
                <a:r>
                  <a:rPr lang="ja-JP" altLang="en-US">
                    <a:noFill/>
                  </a:rPr>
                  <a:t> </a:t>
                </a:r>
              </a:p>
            </p:txBody>
          </p:sp>
        </mc:Fallback>
      </mc:AlternateContent>
      <p:graphicFrame>
        <p:nvGraphicFramePr>
          <p:cNvPr id="5" name="表 4">
            <a:extLst>
              <a:ext uri="{FF2B5EF4-FFF2-40B4-BE49-F238E27FC236}">
                <a16:creationId xmlns:a16="http://schemas.microsoft.com/office/drawing/2014/main" id="{9FF3C7A5-5F10-4180-B68C-590D6EBF1ADE}"/>
              </a:ext>
            </a:extLst>
          </p:cNvPr>
          <p:cNvGraphicFramePr>
            <a:graphicFrameLocks noGrp="1"/>
          </p:cNvGraphicFramePr>
          <p:nvPr>
            <p:extLst>
              <p:ext uri="{D42A27DB-BD31-4B8C-83A1-F6EECF244321}">
                <p14:modId xmlns:p14="http://schemas.microsoft.com/office/powerpoint/2010/main" val="4069853767"/>
              </p:ext>
            </p:extLst>
          </p:nvPr>
        </p:nvGraphicFramePr>
        <p:xfrm>
          <a:off x="1224720" y="1187053"/>
          <a:ext cx="4192578" cy="3291840"/>
        </p:xfrm>
        <a:graphic>
          <a:graphicData uri="http://schemas.openxmlformats.org/drawingml/2006/table">
            <a:tbl>
              <a:tblPr firstRow="1" bandRow="1">
                <a:tableStyleId>{93296810-A885-4BE3-A3E7-6D5BEEA58F35}</a:tableStyleId>
              </a:tblPr>
              <a:tblGrid>
                <a:gridCol w="1354128">
                  <a:extLst>
                    <a:ext uri="{9D8B030D-6E8A-4147-A177-3AD203B41FA5}">
                      <a16:colId xmlns:a16="http://schemas.microsoft.com/office/drawing/2014/main" val="3167233369"/>
                    </a:ext>
                  </a:extLst>
                </a:gridCol>
                <a:gridCol w="901286">
                  <a:extLst>
                    <a:ext uri="{9D8B030D-6E8A-4147-A177-3AD203B41FA5}">
                      <a16:colId xmlns:a16="http://schemas.microsoft.com/office/drawing/2014/main" val="1077840113"/>
                    </a:ext>
                  </a:extLst>
                </a:gridCol>
                <a:gridCol w="1937164">
                  <a:extLst>
                    <a:ext uri="{9D8B030D-6E8A-4147-A177-3AD203B41FA5}">
                      <a16:colId xmlns:a16="http://schemas.microsoft.com/office/drawing/2014/main" val="4046853575"/>
                    </a:ext>
                  </a:extLst>
                </a:gridCol>
              </a:tblGrid>
              <a:tr h="274780">
                <a:tc gridSpan="2">
                  <a:txBody>
                    <a:bodyPr/>
                    <a:lstStyle/>
                    <a:p>
                      <a:pPr algn="ctr"/>
                      <a:r>
                        <a:rPr kumimoji="1" lang="ja-JP" altLang="en-US" b="0" dirty="0">
                          <a:solidFill>
                            <a:schemeClr val="tx1"/>
                          </a:solidFill>
                        </a:rPr>
                        <a:t>画像サイズ</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tcPr>
                </a:tc>
                <a:tc>
                  <a:txBody>
                    <a:bodyPr/>
                    <a:lstStyle/>
                    <a:p>
                      <a:pPr algn="ctr"/>
                      <a:r>
                        <a:rPr kumimoji="1" lang="en-US" altLang="ja-JP" b="0" dirty="0">
                          <a:solidFill>
                            <a:schemeClr val="tx1"/>
                          </a:solidFill>
                        </a:rPr>
                        <a:t>32×32</a:t>
                      </a:r>
                      <a:r>
                        <a:rPr kumimoji="1" lang="ja-JP" altLang="en-US" b="0" dirty="0">
                          <a:solidFill>
                            <a:schemeClr val="tx1"/>
                          </a:solidFill>
                        </a:rPr>
                        <a:t> </a:t>
                      </a:r>
                      <a:r>
                        <a:rPr kumimoji="1" lang="en-US" altLang="ja-JP" b="0" dirty="0">
                          <a:solidFill>
                            <a:schemeClr val="tx1"/>
                          </a:solidFill>
                        </a:rPr>
                        <a:t>pixel</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6205089"/>
                  </a:ext>
                </a:extLst>
              </a:tr>
              <a:tr h="324000">
                <a:tc rowSpan="2">
                  <a:txBody>
                    <a:bodyPr/>
                    <a:lstStyle/>
                    <a:p>
                      <a:pPr algn="ctr"/>
                      <a:r>
                        <a:rPr kumimoji="1" lang="ja-JP" altLang="en-US" dirty="0"/>
                        <a:t>データセット</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種類</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MNIST</a:t>
                      </a:r>
                      <a:endParaRPr kumimoji="1" lang="ja-JP"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636936"/>
                  </a:ext>
                </a:extLst>
              </a:tr>
              <a:tr h="324000">
                <a:tc vMerge="1">
                  <a:txBody>
                    <a:bodyPr/>
                    <a:lstStyle/>
                    <a:p>
                      <a:pPr algn="ctr"/>
                      <a:endParaRPr kumimoji="1" lang="ja-JP"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枚数</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60,000 </a:t>
                      </a:r>
                      <a:r>
                        <a:rPr kumimoji="1" lang="ja-JP" altLang="en-US" dirty="0"/>
                        <a:t>枚</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809213"/>
                  </a:ext>
                </a:extLst>
              </a:tr>
              <a:tr h="324000">
                <a:tc gridSpan="2">
                  <a:txBody>
                    <a:bodyPr/>
                    <a:lstStyle/>
                    <a:p>
                      <a:pPr algn="ctr"/>
                      <a:r>
                        <a:rPr kumimoji="1" lang="ja-JP" altLang="en-US" dirty="0"/>
                        <a:t>設計パターン枚数</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en-US" altLang="ja-JP" dirty="0"/>
                        <a:t>1024 </a:t>
                      </a:r>
                      <a:r>
                        <a:rPr kumimoji="1" lang="ja-JP" altLang="en-US" dirty="0"/>
                        <a:t>枚</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3825932"/>
                  </a:ext>
                </a:extLst>
              </a:tr>
              <a:tr h="324000">
                <a:tc gridSpan="2">
                  <a:txBody>
                    <a:bodyPr/>
                    <a:lstStyle/>
                    <a:p>
                      <a:pPr algn="ctr"/>
                      <a:r>
                        <a:rPr kumimoji="1" lang="ja-JP" altLang="en-US" dirty="0"/>
                        <a:t>ホワイトレート</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a:p>
                  </a:txBody>
                  <a:tcPr/>
                </a:tc>
                <a:tc>
                  <a:txBody>
                    <a:bodyPr/>
                    <a:lstStyle/>
                    <a:p>
                      <a:pPr algn="ctr"/>
                      <a:r>
                        <a:rPr kumimoji="1" lang="en-US" altLang="ja-JP" dirty="0"/>
                        <a:t>20%</a:t>
                      </a:r>
                      <a:endParaRPr kumimoji="1" lang="ja-JP"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1225484"/>
                  </a:ext>
                </a:extLst>
              </a:tr>
              <a:tr h="324000">
                <a:tc gridSpan="2">
                  <a:txBody>
                    <a:bodyPr/>
                    <a:lstStyle/>
                    <a:p>
                      <a:pPr algn="ctr"/>
                      <a:r>
                        <a:rPr kumimoji="1" lang="ja-JP" altLang="en-US" dirty="0"/>
                        <a:t>訓練</a:t>
                      </a:r>
                      <a:r>
                        <a:rPr kumimoji="1" lang="en-US" altLang="ja-JP" dirty="0"/>
                        <a:t>:</a:t>
                      </a:r>
                      <a:r>
                        <a:rPr kumimoji="1" lang="ja-JP" altLang="en-US" dirty="0"/>
                        <a:t>検証</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tcPr>
                </a:tc>
                <a:tc>
                  <a:txBody>
                    <a:bodyPr/>
                    <a:lstStyle/>
                    <a:p>
                      <a:pPr algn="ctr"/>
                      <a:r>
                        <a:rPr kumimoji="1" lang="en-US" altLang="ja-JP" dirty="0"/>
                        <a:t>8:2</a:t>
                      </a:r>
                      <a:endParaRPr kumimoji="1" lang="ja-JP"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0826283"/>
                  </a:ext>
                </a:extLst>
              </a:tr>
              <a:tr h="324000">
                <a:tc rowSpan="2">
                  <a:txBody>
                    <a:bodyPr/>
                    <a:lstStyle/>
                    <a:p>
                      <a:pPr algn="ctr"/>
                      <a:r>
                        <a:rPr kumimoji="1" lang="ja-JP" altLang="en-US" dirty="0"/>
                        <a:t>学習回数</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1</a:t>
                      </a:r>
                      <a:r>
                        <a:rPr kumimoji="1" lang="ja-JP" altLang="en-US" dirty="0"/>
                        <a:t>段階</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700 epoch</a:t>
                      </a:r>
                      <a:endParaRPr kumimoji="1" lang="ja-JP"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9067027"/>
                  </a:ext>
                </a:extLst>
              </a:tr>
              <a:tr h="324000">
                <a:tc vMerge="1">
                  <a:txBody>
                    <a:bodyPr/>
                    <a:lstStyle/>
                    <a:p>
                      <a:pPr algn="ctr"/>
                      <a:endParaRPr kumimoji="1" lang="ja-JP"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2</a:t>
                      </a:r>
                      <a:r>
                        <a:rPr kumimoji="1" lang="ja-JP" altLang="en-US" dirty="0"/>
                        <a:t>段階</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200</a:t>
                      </a:r>
                      <a:r>
                        <a:rPr kumimoji="1" lang="ja-JP" altLang="en-US" dirty="0"/>
                        <a:t> </a:t>
                      </a:r>
                      <a:r>
                        <a:rPr kumimoji="1" lang="en-US" altLang="ja-JP" dirty="0"/>
                        <a:t>epoch</a:t>
                      </a:r>
                      <a:endParaRPr kumimoji="1" lang="ja-JP"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02928"/>
                  </a:ext>
                </a:extLst>
              </a:tr>
              <a:tr h="324000">
                <a:tc gridSpan="2">
                  <a:txBody>
                    <a:bodyPr/>
                    <a:lstStyle/>
                    <a:p>
                      <a:pPr algn="ctr"/>
                      <a:r>
                        <a:rPr kumimoji="1" lang="ja-JP" altLang="en-US" dirty="0"/>
                        <a:t>光信号ノイズ強度</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en-US" altLang="ja-JP" dirty="0"/>
                        <a:t>3.0</a:t>
                      </a:r>
                      <a:endParaRPr kumimoji="1" lang="ja-JP"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03454222"/>
                  </a:ext>
                </a:extLst>
              </a:tr>
            </a:tbl>
          </a:graphicData>
        </a:graphic>
      </p:graphicFrame>
      <p:graphicFrame>
        <p:nvGraphicFramePr>
          <p:cNvPr id="6" name="表 5">
            <a:extLst>
              <a:ext uri="{FF2B5EF4-FFF2-40B4-BE49-F238E27FC236}">
                <a16:creationId xmlns:a16="http://schemas.microsoft.com/office/drawing/2014/main" id="{C935C41A-4189-812E-B68A-C9139087E201}"/>
              </a:ext>
            </a:extLst>
          </p:cNvPr>
          <p:cNvGraphicFramePr>
            <a:graphicFrameLocks noGrp="1"/>
          </p:cNvGraphicFramePr>
          <p:nvPr>
            <p:extLst>
              <p:ext uri="{D42A27DB-BD31-4B8C-83A1-F6EECF244321}">
                <p14:modId xmlns:p14="http://schemas.microsoft.com/office/powerpoint/2010/main" val="3303167434"/>
              </p:ext>
            </p:extLst>
          </p:nvPr>
        </p:nvGraphicFramePr>
        <p:xfrm>
          <a:off x="6259484" y="5273358"/>
          <a:ext cx="5157270" cy="744694"/>
        </p:xfrm>
        <a:graphic>
          <a:graphicData uri="http://schemas.openxmlformats.org/drawingml/2006/table">
            <a:tbl>
              <a:tblPr bandRow="1">
                <a:tableStyleId>{93296810-A885-4BE3-A3E7-6D5BEEA58F35}</a:tableStyleId>
              </a:tblPr>
              <a:tblGrid>
                <a:gridCol w="1129630">
                  <a:extLst>
                    <a:ext uri="{9D8B030D-6E8A-4147-A177-3AD203B41FA5}">
                      <a16:colId xmlns:a16="http://schemas.microsoft.com/office/drawing/2014/main" val="1290982892"/>
                    </a:ext>
                  </a:extLst>
                </a:gridCol>
                <a:gridCol w="4027640">
                  <a:extLst>
                    <a:ext uri="{9D8B030D-6E8A-4147-A177-3AD203B41FA5}">
                      <a16:colId xmlns:a16="http://schemas.microsoft.com/office/drawing/2014/main" val="1174406533"/>
                    </a:ext>
                  </a:extLst>
                </a:gridCol>
              </a:tblGrid>
              <a:tr h="373854">
                <a:tc>
                  <a:txBody>
                    <a:bodyPr/>
                    <a:lstStyle/>
                    <a:p>
                      <a:pPr algn="ctr"/>
                      <a:r>
                        <a:rPr kumimoji="1" lang="en-US" altLang="ja-JP" dirty="0">
                          <a:solidFill>
                            <a:schemeClr val="tx1"/>
                          </a:solidFill>
                        </a:rPr>
                        <a:t>SSIM</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tx1"/>
                          </a:solidFill>
                        </a:rPr>
                        <a:t>値が</a:t>
                      </a:r>
                      <a:r>
                        <a:rPr kumimoji="1" lang="en-US" altLang="ja-JP" dirty="0">
                          <a:solidFill>
                            <a:schemeClr val="tx1"/>
                          </a:solidFill>
                        </a:rPr>
                        <a:t>1</a:t>
                      </a:r>
                      <a:r>
                        <a:rPr kumimoji="1" lang="ja-JP" altLang="en-US" dirty="0">
                          <a:solidFill>
                            <a:schemeClr val="tx1"/>
                          </a:solidFill>
                        </a:rPr>
                        <a:t>に近いほど再構成精度が高い</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8267309"/>
                  </a:ext>
                </a:extLst>
              </a:tr>
              <a:tr h="370840">
                <a:tc>
                  <a:txBody>
                    <a:bodyPr/>
                    <a:lstStyle/>
                    <a:p>
                      <a:pPr algn="ctr"/>
                      <a:r>
                        <a:rPr kumimoji="1" lang="en-US" altLang="ja-JP" dirty="0">
                          <a:solidFill>
                            <a:schemeClr val="tx1"/>
                          </a:solidFill>
                        </a:rPr>
                        <a:t>RMSE</a:t>
                      </a:r>
                      <a:endParaRPr kumimoji="1" lang="ja-JP" altLang="en-US"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tx1"/>
                          </a:solidFill>
                        </a:rPr>
                        <a:t>値が</a:t>
                      </a:r>
                      <a:r>
                        <a:rPr kumimoji="1" lang="en-US" altLang="ja-JP" dirty="0">
                          <a:solidFill>
                            <a:schemeClr val="tx1"/>
                          </a:solidFill>
                        </a:rPr>
                        <a:t>0</a:t>
                      </a:r>
                      <a:r>
                        <a:rPr kumimoji="1" lang="ja-JP" altLang="en-US" dirty="0">
                          <a:solidFill>
                            <a:schemeClr val="tx1"/>
                          </a:solidFill>
                        </a:rPr>
                        <a:t>に近いほど再構成精度が高い</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4252315"/>
                  </a:ext>
                </a:extLst>
              </a:tr>
            </a:tbl>
          </a:graphicData>
        </a:graphic>
      </p:graphicFrame>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7E2B262B-C93A-A96C-CB72-35EA2C9B6B3B}"/>
                  </a:ext>
                </a:extLst>
              </p:cNvPr>
              <p:cNvGraphicFramePr>
                <a:graphicFrameLocks noGrp="1"/>
              </p:cNvGraphicFramePr>
              <p:nvPr>
                <p:extLst>
                  <p:ext uri="{D42A27DB-BD31-4B8C-83A1-F6EECF244321}">
                    <p14:modId xmlns:p14="http://schemas.microsoft.com/office/powerpoint/2010/main" val="961906100"/>
                  </p:ext>
                </p:extLst>
              </p:nvPr>
            </p:nvGraphicFramePr>
            <p:xfrm>
              <a:off x="6786656" y="1187053"/>
              <a:ext cx="4192578" cy="3200400"/>
            </p:xfrm>
            <a:graphic>
              <a:graphicData uri="http://schemas.openxmlformats.org/drawingml/2006/table">
                <a:tbl>
                  <a:tblPr firstRow="1" bandRow="1">
                    <a:tableStyleId>{93296810-A885-4BE3-A3E7-6D5BEEA58F35}</a:tableStyleId>
                  </a:tblPr>
                  <a:tblGrid>
                    <a:gridCol w="1354128">
                      <a:extLst>
                        <a:ext uri="{9D8B030D-6E8A-4147-A177-3AD203B41FA5}">
                          <a16:colId xmlns:a16="http://schemas.microsoft.com/office/drawing/2014/main" val="3167233369"/>
                        </a:ext>
                      </a:extLst>
                    </a:gridCol>
                    <a:gridCol w="901286">
                      <a:extLst>
                        <a:ext uri="{9D8B030D-6E8A-4147-A177-3AD203B41FA5}">
                          <a16:colId xmlns:a16="http://schemas.microsoft.com/office/drawing/2014/main" val="1077840113"/>
                        </a:ext>
                      </a:extLst>
                    </a:gridCol>
                    <a:gridCol w="1937164">
                      <a:extLst>
                        <a:ext uri="{9D8B030D-6E8A-4147-A177-3AD203B41FA5}">
                          <a16:colId xmlns:a16="http://schemas.microsoft.com/office/drawing/2014/main" val="4046853575"/>
                        </a:ext>
                      </a:extLst>
                    </a:gridCol>
                  </a:tblGrid>
                  <a:tr h="274780">
                    <a:tc gridSpan="2">
                      <a:txBody>
                        <a:bodyPr/>
                        <a:lstStyle/>
                        <a:p>
                          <a:pPr algn="ctr"/>
                          <a:r>
                            <a:rPr kumimoji="1" lang="ja-JP" altLang="en-US" b="0" dirty="0">
                              <a:solidFill>
                                <a:schemeClr val="tx1"/>
                              </a:solidFill>
                            </a:rPr>
                            <a:t>画像サイズ</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tcPr>
                    </a:tc>
                    <a:tc>
                      <a:txBody>
                        <a:bodyPr/>
                        <a:lstStyle/>
                        <a:p>
                          <a:pPr algn="ctr"/>
                          <a:r>
                            <a:rPr kumimoji="1" lang="en-US" altLang="ja-JP" b="0" dirty="0">
                              <a:solidFill>
                                <a:schemeClr val="tx1"/>
                              </a:solidFill>
                            </a:rPr>
                            <a:t>32×32</a:t>
                          </a:r>
                          <a:r>
                            <a:rPr kumimoji="1" lang="ja-JP" altLang="en-US" b="0" dirty="0">
                              <a:solidFill>
                                <a:schemeClr val="tx1"/>
                              </a:solidFill>
                            </a:rPr>
                            <a:t> </a:t>
                          </a:r>
                          <a:r>
                            <a:rPr kumimoji="1" lang="en-US" altLang="ja-JP" b="0" dirty="0">
                              <a:solidFill>
                                <a:schemeClr val="tx1"/>
                              </a:solidFill>
                            </a:rPr>
                            <a:t>pixel</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6205089"/>
                      </a:ext>
                    </a:extLst>
                  </a:tr>
                  <a:tr h="182880">
                    <a:tc rowSpan="2">
                      <a:txBody>
                        <a:bodyPr/>
                        <a:lstStyle/>
                        <a:p>
                          <a:pPr algn="ctr"/>
                          <a:r>
                            <a:rPr kumimoji="1" lang="ja-JP" altLang="en-US" dirty="0"/>
                            <a:t>データセット</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種類</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MNIST</a:t>
                          </a:r>
                          <a:endParaRPr kumimoji="1" lang="ja-JP"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636936"/>
                      </a:ext>
                    </a:extLst>
                  </a:tr>
                  <a:tr h="182880">
                    <a:tc vMerge="1">
                      <a:txBody>
                        <a:bodyPr/>
                        <a:lstStyle/>
                        <a:p>
                          <a:pPr algn="ctr"/>
                          <a:endParaRPr kumimoji="1" lang="ja-JP"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枚数</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2,048 </a:t>
                          </a:r>
                          <a:r>
                            <a:rPr kumimoji="1" lang="ja-JP" altLang="en-US" dirty="0"/>
                            <a:t>枚</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809213"/>
                      </a:ext>
                    </a:extLst>
                  </a:tr>
                  <a:tr h="324000">
                    <a:tc rowSpan="2">
                      <a:txBody>
                        <a:bodyPr/>
                        <a:lstStyle/>
                        <a:p>
                          <a:pPr algn="ctr"/>
                          <a:r>
                            <a:rPr kumimoji="1" lang="ja-JP" altLang="en-US" dirty="0"/>
                            <a:t>符号化</a:t>
                          </a:r>
                          <a:endParaRPr kumimoji="1" lang="en-US" altLang="ja-JP" dirty="0"/>
                        </a:p>
                        <a:p>
                          <a:pPr algn="ctr"/>
                          <a:r>
                            <a:rPr kumimoji="1" lang="ja-JP" altLang="en-US" dirty="0"/>
                            <a:t>パターン</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種類</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設計パターン</a:t>
                          </a:r>
                          <a:r>
                            <a:rPr kumimoji="1" lang="en-US" altLang="ja-JP" dirty="0"/>
                            <a:t>/</a:t>
                          </a:r>
                        </a:p>
                        <a:p>
                          <a:pPr algn="ctr"/>
                          <a:r>
                            <a:rPr kumimoji="1" lang="ja-JP" altLang="en-US" dirty="0"/>
                            <a:t>アダマール</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3825932"/>
                      </a:ext>
                    </a:extLst>
                  </a:tr>
                  <a:tr h="355651">
                    <a:tc vMerge="1">
                      <a:txBody>
                        <a:bodyPr/>
                        <a:lstStyle/>
                        <a:p>
                          <a:endParaRPr kumimoji="1" lang="ja-JP" altLang="en-US"/>
                        </a:p>
                      </a:txBody>
                      <a:tcPr/>
                    </a:tc>
                    <a:tc>
                      <a:txBody>
                        <a:bodyPr/>
                        <a:lstStyle/>
                        <a:p>
                          <a:pPr algn="ctr"/>
                          <a:r>
                            <a:rPr kumimoji="1" lang="ja-JP" altLang="en-US" dirty="0"/>
                            <a:t>枚数</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1024 </a:t>
                          </a:r>
                          <a:r>
                            <a:rPr kumimoji="1" lang="ja-JP" altLang="en-US" dirty="0"/>
                            <a:t>枚</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752509"/>
                      </a:ext>
                    </a:extLst>
                  </a:tr>
                  <a:tr h="274780">
                    <a:tc gridSpan="2">
                      <a:txBody>
                        <a:bodyPr/>
                        <a:lstStyle/>
                        <a:p>
                          <a:pPr algn="ctr"/>
                          <a:r>
                            <a:rPr kumimoji="1" lang="ja-JP" altLang="en-US" dirty="0"/>
                            <a:t>訓練</a:t>
                          </a:r>
                          <a:r>
                            <a:rPr kumimoji="1" lang="en-US" altLang="ja-JP" dirty="0"/>
                            <a:t>:</a:t>
                          </a:r>
                          <a:r>
                            <a:rPr kumimoji="1" lang="ja-JP" altLang="en-US" dirty="0"/>
                            <a:t>検証</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en-US" altLang="ja-JP" dirty="0"/>
                            <a:t>8:2</a:t>
                          </a:r>
                          <a:endParaRPr kumimoji="1" lang="ja-JP"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0826283"/>
                      </a:ext>
                    </a:extLst>
                  </a:tr>
                  <a:tr h="27478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学習回数</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100</a:t>
                          </a:r>
                          <a:r>
                            <a:rPr kumimoji="1" lang="ja-JP" altLang="en-US" dirty="0"/>
                            <a:t> </a:t>
                          </a:r>
                          <a:r>
                            <a:rPr kumimoji="1" lang="en-US" altLang="ja-JP" dirty="0"/>
                            <a:t>epoch</a:t>
                          </a:r>
                          <a:endParaRPr kumimoji="1" lang="ja-JP"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7524083"/>
                      </a:ext>
                    </a:extLst>
                  </a:tr>
                  <a:tr h="273507">
                    <a:tc gridSpan="2">
                      <a:txBody>
                        <a:bodyPr/>
                        <a:lstStyle/>
                        <a:p>
                          <a:pPr algn="ctr"/>
                          <a:r>
                            <a:rPr kumimoji="1" lang="ja-JP" altLang="en-US" dirty="0"/>
                            <a:t>ノイズ強度</a:t>
                          </a:r>
                          <a14:m>
                            <m:oMath xmlns:m="http://schemas.openxmlformats.org/officeDocument/2006/math">
                              <m:f>
                                <m:fPr>
                                  <m:type m:val="lin"/>
                                  <m:ctrlPr>
                                    <a:rPr kumimoji="1" lang="en-US" altLang="ja-JP" b="0" i="1" smtClean="0">
                                      <a:latin typeface="Cambria Math" panose="02040503050406030204" pitchFamily="18" charset="0"/>
                                    </a:rPr>
                                  </m:ctrlPr>
                                </m:fPr>
                                <m:num>
                                  <m:r>
                                    <a:rPr kumimoji="1" lang="en-US" altLang="ja-JP" b="0" smtClean="0">
                                      <a:latin typeface="Cambria Math" panose="02040503050406030204" pitchFamily="18" charset="0"/>
                                    </a:rPr>
                                    <m:t>𝐷</m:t>
                                  </m:r>
                                </m:num>
                                <m:den>
                                  <m:sSub>
                                    <m:sSubPr>
                                      <m:ctrlPr>
                                        <a:rPr kumimoji="1" lang="en-US" altLang="ja-JP" b="0" i="1" smtClean="0">
                                          <a:latin typeface="Cambria Math" panose="02040503050406030204" pitchFamily="18" charset="0"/>
                                        </a:rPr>
                                      </m:ctrlPr>
                                    </m:sSubPr>
                                    <m:e>
                                      <m:r>
                                        <a:rPr kumimoji="1" lang="en-US" altLang="ja-JP" b="0" smtClean="0">
                                          <a:latin typeface="Cambria Math" panose="02040503050406030204" pitchFamily="18" charset="0"/>
                                        </a:rPr>
                                        <m:t>𝑟</m:t>
                                      </m:r>
                                    </m:e>
                                    <m:sub>
                                      <m:r>
                                        <a:rPr kumimoji="1" lang="en-US" altLang="ja-JP" b="0" smtClean="0">
                                          <a:latin typeface="Cambria Math" panose="02040503050406030204" pitchFamily="18" charset="0"/>
                                        </a:rPr>
                                        <m:t>0</m:t>
                                      </m:r>
                                    </m:sub>
                                  </m:sSub>
                                </m:den>
                              </m:f>
                            </m:oMath>
                          </a14:m>
                          <a:endParaRPr kumimoji="1" lang="ja-JP"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en-US" altLang="ja-JP" dirty="0"/>
                            <a:t>2</a:t>
                          </a:r>
                          <a:endParaRPr kumimoji="1" lang="ja-JP"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03454222"/>
                      </a:ext>
                    </a:extLst>
                  </a:tr>
                </a:tbl>
              </a:graphicData>
            </a:graphic>
          </p:graphicFrame>
        </mc:Choice>
        <mc:Fallback xmlns="">
          <p:graphicFrame>
            <p:nvGraphicFramePr>
              <p:cNvPr id="9" name="表 8">
                <a:extLst>
                  <a:ext uri="{FF2B5EF4-FFF2-40B4-BE49-F238E27FC236}">
                    <a16:creationId xmlns:a16="http://schemas.microsoft.com/office/drawing/2014/main" id="{7E2B262B-C93A-A96C-CB72-35EA2C9B6B3B}"/>
                  </a:ext>
                </a:extLst>
              </p:cNvPr>
              <p:cNvGraphicFramePr>
                <a:graphicFrameLocks noGrp="1"/>
              </p:cNvGraphicFramePr>
              <p:nvPr>
                <p:extLst>
                  <p:ext uri="{D42A27DB-BD31-4B8C-83A1-F6EECF244321}">
                    <p14:modId xmlns:p14="http://schemas.microsoft.com/office/powerpoint/2010/main" val="961906100"/>
                  </p:ext>
                </p:extLst>
              </p:nvPr>
            </p:nvGraphicFramePr>
            <p:xfrm>
              <a:off x="6786656" y="1187053"/>
              <a:ext cx="4192578" cy="3200400"/>
            </p:xfrm>
            <a:graphic>
              <a:graphicData uri="http://schemas.openxmlformats.org/drawingml/2006/table">
                <a:tbl>
                  <a:tblPr firstRow="1" bandRow="1">
                    <a:tableStyleId>{93296810-A885-4BE3-A3E7-6D5BEEA58F35}</a:tableStyleId>
                  </a:tblPr>
                  <a:tblGrid>
                    <a:gridCol w="1354128">
                      <a:extLst>
                        <a:ext uri="{9D8B030D-6E8A-4147-A177-3AD203B41FA5}">
                          <a16:colId xmlns:a16="http://schemas.microsoft.com/office/drawing/2014/main" val="3167233369"/>
                        </a:ext>
                      </a:extLst>
                    </a:gridCol>
                    <a:gridCol w="901286">
                      <a:extLst>
                        <a:ext uri="{9D8B030D-6E8A-4147-A177-3AD203B41FA5}">
                          <a16:colId xmlns:a16="http://schemas.microsoft.com/office/drawing/2014/main" val="1077840113"/>
                        </a:ext>
                      </a:extLst>
                    </a:gridCol>
                    <a:gridCol w="1937164">
                      <a:extLst>
                        <a:ext uri="{9D8B030D-6E8A-4147-A177-3AD203B41FA5}">
                          <a16:colId xmlns:a16="http://schemas.microsoft.com/office/drawing/2014/main" val="4046853575"/>
                        </a:ext>
                      </a:extLst>
                    </a:gridCol>
                  </a:tblGrid>
                  <a:tr h="365760">
                    <a:tc gridSpan="2">
                      <a:txBody>
                        <a:bodyPr/>
                        <a:lstStyle/>
                        <a:p>
                          <a:pPr algn="ctr"/>
                          <a:r>
                            <a:rPr kumimoji="1" lang="ja-JP" altLang="en-US" b="0" dirty="0">
                              <a:solidFill>
                                <a:schemeClr val="tx1"/>
                              </a:solidFill>
                            </a:rPr>
                            <a:t>画像サイズ</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tcPr>
                    </a:tc>
                    <a:tc>
                      <a:txBody>
                        <a:bodyPr/>
                        <a:lstStyle/>
                        <a:p>
                          <a:pPr algn="ctr"/>
                          <a:r>
                            <a:rPr kumimoji="1" lang="en-US" altLang="ja-JP" b="0" dirty="0">
                              <a:solidFill>
                                <a:schemeClr val="tx1"/>
                              </a:solidFill>
                            </a:rPr>
                            <a:t>32×32</a:t>
                          </a:r>
                          <a:r>
                            <a:rPr kumimoji="1" lang="ja-JP" altLang="en-US" b="0" dirty="0">
                              <a:solidFill>
                                <a:schemeClr val="tx1"/>
                              </a:solidFill>
                            </a:rPr>
                            <a:t> </a:t>
                          </a:r>
                          <a:r>
                            <a:rPr kumimoji="1" lang="en-US" altLang="ja-JP" b="0" dirty="0">
                              <a:solidFill>
                                <a:schemeClr val="tx1"/>
                              </a:solidFill>
                            </a:rPr>
                            <a:t>pixel</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6205089"/>
                      </a:ext>
                    </a:extLst>
                  </a:tr>
                  <a:tr h="365760">
                    <a:tc rowSpan="2">
                      <a:txBody>
                        <a:bodyPr/>
                        <a:lstStyle/>
                        <a:p>
                          <a:pPr algn="ctr"/>
                          <a:r>
                            <a:rPr kumimoji="1" lang="ja-JP" altLang="en-US" dirty="0"/>
                            <a:t>データセット</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種類</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MNIST</a:t>
                          </a:r>
                          <a:endParaRPr kumimoji="1" lang="ja-JP"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636936"/>
                      </a:ext>
                    </a:extLst>
                  </a:tr>
                  <a:tr h="365760">
                    <a:tc vMerge="1">
                      <a:txBody>
                        <a:bodyPr/>
                        <a:lstStyle/>
                        <a:p>
                          <a:pPr algn="ctr"/>
                          <a:endParaRPr kumimoji="1" lang="ja-JP"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枚数</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2,048 </a:t>
                          </a:r>
                          <a:r>
                            <a:rPr kumimoji="1" lang="ja-JP" altLang="en-US" dirty="0"/>
                            <a:t>枚</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809213"/>
                      </a:ext>
                    </a:extLst>
                  </a:tr>
                  <a:tr h="640080">
                    <a:tc rowSpan="2">
                      <a:txBody>
                        <a:bodyPr/>
                        <a:lstStyle/>
                        <a:p>
                          <a:pPr algn="ctr"/>
                          <a:r>
                            <a:rPr kumimoji="1" lang="ja-JP" altLang="en-US" dirty="0"/>
                            <a:t>符号化</a:t>
                          </a:r>
                          <a:endParaRPr kumimoji="1" lang="en-US" altLang="ja-JP" dirty="0"/>
                        </a:p>
                        <a:p>
                          <a:pPr algn="ctr"/>
                          <a:r>
                            <a:rPr kumimoji="1" lang="ja-JP" altLang="en-US" dirty="0"/>
                            <a:t>パターン</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種類</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設計パターン</a:t>
                          </a:r>
                          <a:r>
                            <a:rPr kumimoji="1" lang="en-US" altLang="ja-JP" dirty="0"/>
                            <a:t>/</a:t>
                          </a:r>
                        </a:p>
                        <a:p>
                          <a:pPr algn="ctr"/>
                          <a:r>
                            <a:rPr kumimoji="1" lang="ja-JP" altLang="en-US" dirty="0"/>
                            <a:t>アダマール</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3825932"/>
                      </a:ext>
                    </a:extLst>
                  </a:tr>
                  <a:tr h="365760">
                    <a:tc vMerge="1">
                      <a:txBody>
                        <a:bodyPr/>
                        <a:lstStyle/>
                        <a:p>
                          <a:endParaRPr kumimoji="1" lang="ja-JP" altLang="en-US"/>
                        </a:p>
                      </a:txBody>
                      <a:tcPr/>
                    </a:tc>
                    <a:tc>
                      <a:txBody>
                        <a:bodyPr/>
                        <a:lstStyle/>
                        <a:p>
                          <a:pPr algn="ctr"/>
                          <a:r>
                            <a:rPr kumimoji="1" lang="ja-JP" altLang="en-US" dirty="0"/>
                            <a:t>枚数</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1024 </a:t>
                          </a:r>
                          <a:r>
                            <a:rPr kumimoji="1" lang="ja-JP" altLang="en-US" dirty="0"/>
                            <a:t>枚</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752509"/>
                      </a:ext>
                    </a:extLst>
                  </a:tr>
                  <a:tr h="365760">
                    <a:tc gridSpan="2">
                      <a:txBody>
                        <a:bodyPr/>
                        <a:lstStyle/>
                        <a:p>
                          <a:pPr algn="ctr"/>
                          <a:r>
                            <a:rPr kumimoji="1" lang="ja-JP" altLang="en-US" dirty="0"/>
                            <a:t>訓練</a:t>
                          </a:r>
                          <a:r>
                            <a:rPr kumimoji="1" lang="en-US" altLang="ja-JP" dirty="0"/>
                            <a:t>:</a:t>
                          </a:r>
                          <a:r>
                            <a:rPr kumimoji="1" lang="ja-JP" altLang="en-US" dirty="0"/>
                            <a:t>検証</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en-US" altLang="ja-JP" dirty="0"/>
                            <a:t>8:2</a:t>
                          </a:r>
                          <a:endParaRPr kumimoji="1" lang="ja-JP"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0826283"/>
                      </a:ext>
                    </a:extLst>
                  </a:tr>
                  <a:tr h="36576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学習回数</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100</a:t>
                          </a:r>
                          <a:r>
                            <a:rPr kumimoji="1" lang="ja-JP" altLang="en-US" dirty="0"/>
                            <a:t> </a:t>
                          </a:r>
                          <a:r>
                            <a:rPr kumimoji="1" lang="en-US" altLang="ja-JP" dirty="0"/>
                            <a:t>epoch</a:t>
                          </a:r>
                          <a:endParaRPr kumimoji="1" lang="ja-JP"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7524083"/>
                      </a:ext>
                    </a:extLst>
                  </a:tr>
                  <a:tr h="365760">
                    <a:tc gridSpan="2">
                      <a:txBody>
                        <a:bodyPr/>
                        <a:lstStyle/>
                        <a:p>
                          <a:endParaRPr lang="ja-JP"/>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t="-788333" r="-85984" b="-183333"/>
                          </a:stretch>
                        </a:blip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en-US" altLang="ja-JP" dirty="0"/>
                            <a:t>2</a:t>
                          </a:r>
                          <a:endParaRPr kumimoji="1" lang="ja-JP"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03454222"/>
                      </a:ext>
                    </a:extLst>
                  </a:tr>
                </a:tbl>
              </a:graphicData>
            </a:graphic>
          </p:graphicFrame>
        </mc:Fallback>
      </mc:AlternateContent>
    </p:spTree>
    <p:extLst>
      <p:ext uri="{BB962C8B-B14F-4D97-AF65-F5344CB8AC3E}">
        <p14:creationId xmlns:p14="http://schemas.microsoft.com/office/powerpoint/2010/main" val="1496388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37531-D2BD-BE34-9123-48A2AE445E75}"/>
              </a:ext>
            </a:extLst>
          </p:cNvPr>
          <p:cNvSpPr>
            <a:spLocks noGrp="1"/>
          </p:cNvSpPr>
          <p:nvPr>
            <p:ph type="title"/>
          </p:nvPr>
        </p:nvSpPr>
        <p:spPr/>
        <p:txBody>
          <a:bodyPr/>
          <a:lstStyle/>
          <a:p>
            <a:r>
              <a:rPr lang="ja-JP" altLang="en-US" dirty="0"/>
              <a:t>シミュレーション結果</a:t>
            </a:r>
            <a:endParaRPr kumimoji="1" lang="ja-JP" altLang="en-US" dirty="0"/>
          </a:p>
        </p:txBody>
      </p:sp>
      <p:sp>
        <p:nvSpPr>
          <p:cNvPr id="19" name="スライド番号プレースホルダー 18">
            <a:extLst>
              <a:ext uri="{FF2B5EF4-FFF2-40B4-BE49-F238E27FC236}">
                <a16:creationId xmlns:a16="http://schemas.microsoft.com/office/drawing/2014/main" id="{81291A79-1BA7-AF3C-B3E3-74D631E5CD62}"/>
              </a:ext>
            </a:extLst>
          </p:cNvPr>
          <p:cNvSpPr>
            <a:spLocks noGrp="1"/>
          </p:cNvSpPr>
          <p:nvPr>
            <p:ph type="sldNum" sz="quarter" idx="12"/>
          </p:nvPr>
        </p:nvSpPr>
        <p:spPr/>
        <p:txBody>
          <a:bodyPr/>
          <a:lstStyle/>
          <a:p>
            <a:fld id="{E154F753-E6D5-4771-B8B1-12E93CB86B83}" type="slidenum">
              <a:rPr kumimoji="1" lang="ja-JP" altLang="en-US" smtClean="0"/>
              <a:t>12</a:t>
            </a:fld>
            <a:endParaRPr kumimoji="1" lang="ja-JP" altLang="en-US"/>
          </a:p>
        </p:txBody>
      </p:sp>
      <p:graphicFrame>
        <p:nvGraphicFramePr>
          <p:cNvPr id="3" name="表 2">
            <a:extLst>
              <a:ext uri="{FF2B5EF4-FFF2-40B4-BE49-F238E27FC236}">
                <a16:creationId xmlns:a16="http://schemas.microsoft.com/office/drawing/2014/main" id="{8087D302-287E-6833-C01B-2C71A095BEAF}"/>
              </a:ext>
            </a:extLst>
          </p:cNvPr>
          <p:cNvGraphicFramePr>
            <a:graphicFrameLocks noGrp="1"/>
          </p:cNvGraphicFramePr>
          <p:nvPr>
            <p:extLst>
              <p:ext uri="{D42A27DB-BD31-4B8C-83A1-F6EECF244321}">
                <p14:modId xmlns:p14="http://schemas.microsoft.com/office/powerpoint/2010/main" val="1397484574"/>
              </p:ext>
            </p:extLst>
          </p:nvPr>
        </p:nvGraphicFramePr>
        <p:xfrm>
          <a:off x="712871" y="850521"/>
          <a:ext cx="4765987" cy="5215698"/>
        </p:xfrm>
        <a:graphic>
          <a:graphicData uri="http://schemas.openxmlformats.org/drawingml/2006/table">
            <a:tbl>
              <a:tblPr firstRow="1" bandRow="1"/>
              <a:tblGrid>
                <a:gridCol w="1163554">
                  <a:extLst>
                    <a:ext uri="{9D8B030D-6E8A-4147-A177-3AD203B41FA5}">
                      <a16:colId xmlns:a16="http://schemas.microsoft.com/office/drawing/2014/main" val="2083039089"/>
                    </a:ext>
                  </a:extLst>
                </a:gridCol>
                <a:gridCol w="900000">
                  <a:extLst>
                    <a:ext uri="{9D8B030D-6E8A-4147-A177-3AD203B41FA5}">
                      <a16:colId xmlns:a16="http://schemas.microsoft.com/office/drawing/2014/main" val="2377507851"/>
                    </a:ext>
                  </a:extLst>
                </a:gridCol>
                <a:gridCol w="900811">
                  <a:extLst>
                    <a:ext uri="{9D8B030D-6E8A-4147-A177-3AD203B41FA5}">
                      <a16:colId xmlns:a16="http://schemas.microsoft.com/office/drawing/2014/main" val="2323837071"/>
                    </a:ext>
                  </a:extLst>
                </a:gridCol>
                <a:gridCol w="900811">
                  <a:extLst>
                    <a:ext uri="{9D8B030D-6E8A-4147-A177-3AD203B41FA5}">
                      <a16:colId xmlns:a16="http://schemas.microsoft.com/office/drawing/2014/main" val="4006975030"/>
                    </a:ext>
                  </a:extLst>
                </a:gridCol>
                <a:gridCol w="900811">
                  <a:extLst>
                    <a:ext uri="{9D8B030D-6E8A-4147-A177-3AD203B41FA5}">
                      <a16:colId xmlns:a16="http://schemas.microsoft.com/office/drawing/2014/main" val="1066601180"/>
                    </a:ext>
                  </a:extLst>
                </a:gridCol>
              </a:tblGrid>
              <a:tr h="334174">
                <a:tc rowSpan="2">
                  <a:txBody>
                    <a:bodyPr/>
                    <a:lstStyle>
                      <a:lvl1pPr marL="0" algn="l" defTabSz="685800" rtl="0" eaLnBrk="1" latinLnBrk="0" hangingPunct="1">
                        <a:defRPr kumimoji="1" sz="1350" b="1" kern="1200">
                          <a:solidFill>
                            <a:schemeClr val="lt1"/>
                          </a:solidFill>
                          <a:latin typeface="Arial"/>
                          <a:ea typeface="ＭＳ Ｐゴシック"/>
                        </a:defRPr>
                      </a:lvl1pPr>
                      <a:lvl2pPr marL="342900" algn="l" defTabSz="685800" rtl="0" eaLnBrk="1" latinLnBrk="0" hangingPunct="1">
                        <a:defRPr kumimoji="1" sz="1350" b="1" kern="1200">
                          <a:solidFill>
                            <a:schemeClr val="lt1"/>
                          </a:solidFill>
                          <a:latin typeface="Arial"/>
                          <a:ea typeface="ＭＳ Ｐゴシック"/>
                        </a:defRPr>
                      </a:lvl2pPr>
                      <a:lvl3pPr marL="685800" algn="l" defTabSz="685800" rtl="0" eaLnBrk="1" latinLnBrk="0" hangingPunct="1">
                        <a:defRPr kumimoji="1" sz="1350" b="1" kern="1200">
                          <a:solidFill>
                            <a:schemeClr val="lt1"/>
                          </a:solidFill>
                          <a:latin typeface="Arial"/>
                          <a:ea typeface="ＭＳ Ｐゴシック"/>
                        </a:defRPr>
                      </a:lvl3pPr>
                      <a:lvl4pPr marL="1028700" algn="l" defTabSz="685800" rtl="0" eaLnBrk="1" latinLnBrk="0" hangingPunct="1">
                        <a:defRPr kumimoji="1" sz="1350" b="1" kern="1200">
                          <a:solidFill>
                            <a:schemeClr val="lt1"/>
                          </a:solidFill>
                          <a:latin typeface="Arial"/>
                          <a:ea typeface="ＭＳ Ｐゴシック"/>
                        </a:defRPr>
                      </a:lvl4pPr>
                      <a:lvl5pPr marL="1371600" algn="l" defTabSz="685800" rtl="0" eaLnBrk="1" latinLnBrk="0" hangingPunct="1">
                        <a:defRPr kumimoji="1" sz="1350" b="1" kern="1200">
                          <a:solidFill>
                            <a:schemeClr val="lt1"/>
                          </a:solidFill>
                          <a:latin typeface="Arial"/>
                          <a:ea typeface="ＭＳ Ｐゴシック"/>
                        </a:defRPr>
                      </a:lvl5pPr>
                      <a:lvl6pPr marL="1714500" algn="l" defTabSz="685800" rtl="0" eaLnBrk="1" latinLnBrk="0" hangingPunct="1">
                        <a:defRPr kumimoji="1" sz="1350" b="1" kern="1200">
                          <a:solidFill>
                            <a:schemeClr val="lt1"/>
                          </a:solidFill>
                          <a:latin typeface="Arial"/>
                          <a:ea typeface="ＭＳ Ｐゴシック"/>
                        </a:defRPr>
                      </a:lvl6pPr>
                      <a:lvl7pPr marL="2057400" algn="l" defTabSz="685800" rtl="0" eaLnBrk="1" latinLnBrk="0" hangingPunct="1">
                        <a:defRPr kumimoji="1" sz="1350" b="1" kern="1200">
                          <a:solidFill>
                            <a:schemeClr val="lt1"/>
                          </a:solidFill>
                          <a:latin typeface="Arial"/>
                          <a:ea typeface="ＭＳ Ｐゴシック"/>
                        </a:defRPr>
                      </a:lvl7pPr>
                      <a:lvl8pPr marL="2400300" algn="l" defTabSz="685800" rtl="0" eaLnBrk="1" latinLnBrk="0" hangingPunct="1">
                        <a:defRPr kumimoji="1" sz="1350" b="1" kern="1200">
                          <a:solidFill>
                            <a:schemeClr val="lt1"/>
                          </a:solidFill>
                          <a:latin typeface="Arial"/>
                          <a:ea typeface="ＭＳ Ｐゴシック"/>
                        </a:defRPr>
                      </a:lvl8pPr>
                      <a:lvl9pPr marL="2743200" algn="l" defTabSz="685800" rtl="0" eaLnBrk="1" latinLnBrk="0" hangingPunct="1">
                        <a:defRPr kumimoji="1" sz="1350" b="1" kern="1200">
                          <a:solidFill>
                            <a:schemeClr val="lt1"/>
                          </a:solidFill>
                          <a:latin typeface="Arial"/>
                          <a:ea typeface="ＭＳ Ｐゴシック"/>
                        </a:defRPr>
                      </a:lvl9pPr>
                    </a:lstStyle>
                    <a:p>
                      <a:pPr algn="ctr"/>
                      <a:endParaRPr kumimoji="1" lang="ja-JP" altLang="en-US" sz="1800"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685800" rtl="0" eaLnBrk="1" latinLnBrk="0" hangingPunct="1">
                        <a:defRPr kumimoji="1" sz="1350" b="1" kern="1200">
                          <a:solidFill>
                            <a:schemeClr val="lt1"/>
                          </a:solidFill>
                          <a:latin typeface="Arial"/>
                          <a:ea typeface="ＭＳ Ｐゴシック"/>
                        </a:defRPr>
                      </a:lvl1pPr>
                      <a:lvl2pPr marL="342900" algn="l" defTabSz="685800" rtl="0" eaLnBrk="1" latinLnBrk="0" hangingPunct="1">
                        <a:defRPr kumimoji="1" sz="1350" b="1" kern="1200">
                          <a:solidFill>
                            <a:schemeClr val="lt1"/>
                          </a:solidFill>
                          <a:latin typeface="Arial"/>
                          <a:ea typeface="ＭＳ Ｐゴシック"/>
                        </a:defRPr>
                      </a:lvl2pPr>
                      <a:lvl3pPr marL="685800" algn="l" defTabSz="685800" rtl="0" eaLnBrk="1" latinLnBrk="0" hangingPunct="1">
                        <a:defRPr kumimoji="1" sz="1350" b="1" kern="1200">
                          <a:solidFill>
                            <a:schemeClr val="lt1"/>
                          </a:solidFill>
                          <a:latin typeface="Arial"/>
                          <a:ea typeface="ＭＳ Ｐゴシック"/>
                        </a:defRPr>
                      </a:lvl3pPr>
                      <a:lvl4pPr marL="1028700" algn="l" defTabSz="685800" rtl="0" eaLnBrk="1" latinLnBrk="0" hangingPunct="1">
                        <a:defRPr kumimoji="1" sz="1350" b="1" kern="1200">
                          <a:solidFill>
                            <a:schemeClr val="lt1"/>
                          </a:solidFill>
                          <a:latin typeface="Arial"/>
                          <a:ea typeface="ＭＳ Ｐゴシック"/>
                        </a:defRPr>
                      </a:lvl4pPr>
                      <a:lvl5pPr marL="1371600" algn="l" defTabSz="685800" rtl="0" eaLnBrk="1" latinLnBrk="0" hangingPunct="1">
                        <a:defRPr kumimoji="1" sz="1350" b="1" kern="1200">
                          <a:solidFill>
                            <a:schemeClr val="lt1"/>
                          </a:solidFill>
                          <a:latin typeface="Arial"/>
                          <a:ea typeface="ＭＳ Ｐゴシック"/>
                        </a:defRPr>
                      </a:lvl5pPr>
                      <a:lvl6pPr marL="1714500" algn="l" defTabSz="685800" rtl="0" eaLnBrk="1" latinLnBrk="0" hangingPunct="1">
                        <a:defRPr kumimoji="1" sz="1350" b="1" kern="1200">
                          <a:solidFill>
                            <a:schemeClr val="lt1"/>
                          </a:solidFill>
                          <a:latin typeface="Arial"/>
                          <a:ea typeface="ＭＳ Ｐゴシック"/>
                        </a:defRPr>
                      </a:lvl6pPr>
                      <a:lvl7pPr marL="2057400" algn="l" defTabSz="685800" rtl="0" eaLnBrk="1" latinLnBrk="0" hangingPunct="1">
                        <a:defRPr kumimoji="1" sz="1350" b="1" kern="1200">
                          <a:solidFill>
                            <a:schemeClr val="lt1"/>
                          </a:solidFill>
                          <a:latin typeface="Arial"/>
                          <a:ea typeface="ＭＳ Ｐゴシック"/>
                        </a:defRPr>
                      </a:lvl7pPr>
                      <a:lvl8pPr marL="2400300" algn="l" defTabSz="685800" rtl="0" eaLnBrk="1" latinLnBrk="0" hangingPunct="1">
                        <a:defRPr kumimoji="1" sz="1350" b="1" kern="1200">
                          <a:solidFill>
                            <a:schemeClr val="lt1"/>
                          </a:solidFill>
                          <a:latin typeface="Arial"/>
                          <a:ea typeface="ＭＳ Ｐゴシック"/>
                        </a:defRPr>
                      </a:lvl8pPr>
                      <a:lvl9pPr marL="2743200" algn="l" defTabSz="685800" rtl="0" eaLnBrk="1" latinLnBrk="0" hangingPunct="1">
                        <a:defRPr kumimoji="1" sz="1350" b="1" kern="1200">
                          <a:solidFill>
                            <a:schemeClr val="lt1"/>
                          </a:solidFill>
                          <a:latin typeface="Arial"/>
                          <a:ea typeface="ＭＳ Ｐゴシック"/>
                        </a:defRPr>
                      </a:lvl9pPr>
                    </a:lstStyle>
                    <a:p>
                      <a:pPr algn="ctr"/>
                      <a:r>
                        <a:rPr kumimoji="1" lang="ja-JP" altLang="en-US" sz="1600" b="0" dirty="0">
                          <a:solidFill>
                            <a:sysClr val="windowText" lastClr="000000"/>
                          </a:solidFill>
                        </a:rPr>
                        <a:t>正解</a:t>
                      </a:r>
                      <a:endParaRPr kumimoji="1" lang="en-US" altLang="ja-JP" sz="1600" b="0" dirty="0">
                        <a:solidFill>
                          <a:sysClr val="windowText" lastClr="000000"/>
                        </a:solidFill>
                      </a:endParaRPr>
                    </a:p>
                    <a:p>
                      <a:pPr algn="ctr"/>
                      <a:r>
                        <a:rPr kumimoji="1" lang="ja-JP" altLang="en-US" sz="1600" b="0" dirty="0">
                          <a:solidFill>
                            <a:sysClr val="windowText" lastClr="000000"/>
                          </a:solidFill>
                        </a:rPr>
                        <a:t>画像</a:t>
                      </a:r>
                      <a:endParaRPr kumimoji="1" lang="en-US" altLang="ja-JP" sz="1600"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685800" rtl="0" eaLnBrk="1" latinLnBrk="0" hangingPunct="1">
                        <a:defRPr kumimoji="1" sz="1350" b="1" kern="1200">
                          <a:solidFill>
                            <a:schemeClr val="lt1"/>
                          </a:solidFill>
                          <a:latin typeface="Arial"/>
                          <a:ea typeface="ＭＳ Ｐゴシック"/>
                        </a:defRPr>
                      </a:lvl1pPr>
                      <a:lvl2pPr marL="342900" algn="l" defTabSz="685800" rtl="0" eaLnBrk="1" latinLnBrk="0" hangingPunct="1">
                        <a:defRPr kumimoji="1" sz="1350" b="1" kern="1200">
                          <a:solidFill>
                            <a:schemeClr val="lt1"/>
                          </a:solidFill>
                          <a:latin typeface="Arial"/>
                          <a:ea typeface="ＭＳ Ｐゴシック"/>
                        </a:defRPr>
                      </a:lvl2pPr>
                      <a:lvl3pPr marL="685800" algn="l" defTabSz="685800" rtl="0" eaLnBrk="1" latinLnBrk="0" hangingPunct="1">
                        <a:defRPr kumimoji="1" sz="1350" b="1" kern="1200">
                          <a:solidFill>
                            <a:schemeClr val="lt1"/>
                          </a:solidFill>
                          <a:latin typeface="Arial"/>
                          <a:ea typeface="ＭＳ Ｐゴシック"/>
                        </a:defRPr>
                      </a:lvl3pPr>
                      <a:lvl4pPr marL="1028700" algn="l" defTabSz="685800" rtl="0" eaLnBrk="1" latinLnBrk="0" hangingPunct="1">
                        <a:defRPr kumimoji="1" sz="1350" b="1" kern="1200">
                          <a:solidFill>
                            <a:schemeClr val="lt1"/>
                          </a:solidFill>
                          <a:latin typeface="Arial"/>
                          <a:ea typeface="ＭＳ Ｐゴシック"/>
                        </a:defRPr>
                      </a:lvl4pPr>
                      <a:lvl5pPr marL="1371600" algn="l" defTabSz="685800" rtl="0" eaLnBrk="1" latinLnBrk="0" hangingPunct="1">
                        <a:defRPr kumimoji="1" sz="1350" b="1" kern="1200">
                          <a:solidFill>
                            <a:schemeClr val="lt1"/>
                          </a:solidFill>
                          <a:latin typeface="Arial"/>
                          <a:ea typeface="ＭＳ Ｐゴシック"/>
                        </a:defRPr>
                      </a:lvl5pPr>
                      <a:lvl6pPr marL="1714500" algn="l" defTabSz="685800" rtl="0" eaLnBrk="1" latinLnBrk="0" hangingPunct="1">
                        <a:defRPr kumimoji="1" sz="1350" b="1" kern="1200">
                          <a:solidFill>
                            <a:schemeClr val="lt1"/>
                          </a:solidFill>
                          <a:latin typeface="Arial"/>
                          <a:ea typeface="ＭＳ Ｐゴシック"/>
                        </a:defRPr>
                      </a:lvl6pPr>
                      <a:lvl7pPr marL="2057400" algn="l" defTabSz="685800" rtl="0" eaLnBrk="1" latinLnBrk="0" hangingPunct="1">
                        <a:defRPr kumimoji="1" sz="1350" b="1" kern="1200">
                          <a:solidFill>
                            <a:schemeClr val="lt1"/>
                          </a:solidFill>
                          <a:latin typeface="Arial"/>
                          <a:ea typeface="ＭＳ Ｐゴシック"/>
                        </a:defRPr>
                      </a:lvl7pPr>
                      <a:lvl8pPr marL="2400300" algn="l" defTabSz="685800" rtl="0" eaLnBrk="1" latinLnBrk="0" hangingPunct="1">
                        <a:defRPr kumimoji="1" sz="1350" b="1" kern="1200">
                          <a:solidFill>
                            <a:schemeClr val="lt1"/>
                          </a:solidFill>
                          <a:latin typeface="Arial"/>
                          <a:ea typeface="ＭＳ Ｐゴシック"/>
                        </a:defRPr>
                      </a:lvl8pPr>
                      <a:lvl9pPr marL="2743200" algn="l" defTabSz="685800" rtl="0" eaLnBrk="1" latinLnBrk="0" hangingPunct="1">
                        <a:defRPr kumimoji="1" sz="1350" b="1" kern="1200">
                          <a:solidFill>
                            <a:schemeClr val="lt1"/>
                          </a:solidFill>
                          <a:latin typeface="Arial"/>
                          <a:ea typeface="ＭＳ Ｐゴシック"/>
                        </a:defRPr>
                      </a:lvl9pPr>
                    </a:lstStyle>
                    <a:p>
                      <a:pPr algn="ctr"/>
                      <a:r>
                        <a:rPr kumimoji="1" lang="en-US" altLang="ja-JP" sz="1600" b="0" dirty="0">
                          <a:solidFill>
                            <a:sysClr val="windowText" lastClr="000000"/>
                          </a:solidFill>
                        </a:rPr>
                        <a:t>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kumimoji="1" lang="en-US" altLang="ja-JP" sz="1600" b="0" dirty="0">
                          <a:solidFill>
                            <a:sysClr val="windowText" lastClr="000000"/>
                          </a:solidFill>
                        </a:rPr>
                        <a:t>DNN</a:t>
                      </a:r>
                      <a:endParaRPr kumimoji="1" lang="ja-JP" altLang="en-US" sz="1600"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kumimoji="1" lang="ja-JP" altLang="en-US" sz="1600"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4529814"/>
                  </a:ext>
                </a:extLst>
              </a:tr>
              <a:tr h="334174">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a:r>
                        <a:rPr kumimoji="1" lang="en-US" altLang="ja-JP" sz="1600" b="0" dirty="0">
                          <a:solidFill>
                            <a:sysClr val="windowText" lastClr="000000"/>
                          </a:solidFill>
                        </a:rPr>
                        <a:t>DCAN</a:t>
                      </a:r>
                      <a:endParaRPr kumimoji="1" lang="ja-JP" altLang="en-US" sz="1600"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600" b="0" dirty="0">
                          <a:solidFill>
                            <a:sysClr val="windowText" lastClr="000000"/>
                          </a:solidFill>
                        </a:rPr>
                        <a:t>TDPL</a:t>
                      </a:r>
                      <a:endParaRPr kumimoji="1" lang="ja-JP" altLang="en-US" sz="1600"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0663148"/>
                  </a:ext>
                </a:extLst>
              </a:tr>
              <a:tr h="876750">
                <a:tc rowSpan="3">
                  <a:txBody>
                    <a:bodyPr/>
                    <a:lstStyle/>
                    <a:p>
                      <a:pPr algn="ctr"/>
                      <a:r>
                        <a:rPr kumimoji="1" lang="en-US" altLang="ja-JP" sz="1600" b="0" dirty="0">
                          <a:solidFill>
                            <a:sysClr val="windowText" lastClr="000000"/>
                          </a:solidFill>
                        </a:rPr>
                        <a:t>Hadamard</a:t>
                      </a:r>
                    </a:p>
                    <a:p>
                      <a:pPr algn="ctr"/>
                      <a:r>
                        <a:rPr kumimoji="1" lang="en-US" altLang="ja-JP" sz="1600" b="0" dirty="0">
                          <a:solidFill>
                            <a:sysClr val="windowText" lastClr="000000"/>
                          </a:solidFill>
                        </a:rPr>
                        <a:t>pattern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685800" rtl="0" eaLnBrk="1" latinLnBrk="0" hangingPunct="1">
                        <a:defRPr kumimoji="1" sz="1350" kern="1200">
                          <a:solidFill>
                            <a:schemeClr val="dk1"/>
                          </a:solidFill>
                          <a:latin typeface="Arial"/>
                          <a:ea typeface="ＭＳ Ｐゴシック"/>
                        </a:defRPr>
                      </a:lvl1pPr>
                      <a:lvl2pPr marL="342900" algn="l" defTabSz="685800" rtl="0" eaLnBrk="1" latinLnBrk="0" hangingPunct="1">
                        <a:defRPr kumimoji="1" sz="1350" kern="1200">
                          <a:solidFill>
                            <a:schemeClr val="dk1"/>
                          </a:solidFill>
                          <a:latin typeface="Arial"/>
                          <a:ea typeface="ＭＳ Ｐゴシック"/>
                        </a:defRPr>
                      </a:lvl2pPr>
                      <a:lvl3pPr marL="685800" algn="l" defTabSz="685800" rtl="0" eaLnBrk="1" latinLnBrk="0" hangingPunct="1">
                        <a:defRPr kumimoji="1" sz="1350" kern="1200">
                          <a:solidFill>
                            <a:schemeClr val="dk1"/>
                          </a:solidFill>
                          <a:latin typeface="Arial"/>
                          <a:ea typeface="ＭＳ Ｐゴシック"/>
                        </a:defRPr>
                      </a:lvl3pPr>
                      <a:lvl4pPr marL="1028700" algn="l" defTabSz="685800" rtl="0" eaLnBrk="1" latinLnBrk="0" hangingPunct="1">
                        <a:defRPr kumimoji="1" sz="1350" kern="1200">
                          <a:solidFill>
                            <a:schemeClr val="dk1"/>
                          </a:solidFill>
                          <a:latin typeface="Arial"/>
                          <a:ea typeface="ＭＳ Ｐゴシック"/>
                        </a:defRPr>
                      </a:lvl4pPr>
                      <a:lvl5pPr marL="1371600" algn="l" defTabSz="685800" rtl="0" eaLnBrk="1" latinLnBrk="0" hangingPunct="1">
                        <a:defRPr kumimoji="1" sz="1350" kern="1200">
                          <a:solidFill>
                            <a:schemeClr val="dk1"/>
                          </a:solidFill>
                          <a:latin typeface="Arial"/>
                          <a:ea typeface="ＭＳ Ｐゴシック"/>
                        </a:defRPr>
                      </a:lvl5pPr>
                      <a:lvl6pPr marL="1714500" algn="l" defTabSz="685800" rtl="0" eaLnBrk="1" latinLnBrk="0" hangingPunct="1">
                        <a:defRPr kumimoji="1" sz="1350" kern="1200">
                          <a:solidFill>
                            <a:schemeClr val="dk1"/>
                          </a:solidFill>
                          <a:latin typeface="Arial"/>
                          <a:ea typeface="ＭＳ Ｐゴシック"/>
                        </a:defRPr>
                      </a:lvl6pPr>
                      <a:lvl7pPr marL="2057400" algn="l" defTabSz="685800" rtl="0" eaLnBrk="1" latinLnBrk="0" hangingPunct="1">
                        <a:defRPr kumimoji="1" sz="1350" kern="1200">
                          <a:solidFill>
                            <a:schemeClr val="dk1"/>
                          </a:solidFill>
                          <a:latin typeface="Arial"/>
                          <a:ea typeface="ＭＳ Ｐゴシック"/>
                        </a:defRPr>
                      </a:lvl7pPr>
                      <a:lvl8pPr marL="2400300" algn="l" defTabSz="685800" rtl="0" eaLnBrk="1" latinLnBrk="0" hangingPunct="1">
                        <a:defRPr kumimoji="1" sz="1350" kern="1200">
                          <a:solidFill>
                            <a:schemeClr val="dk1"/>
                          </a:solidFill>
                          <a:latin typeface="Arial"/>
                          <a:ea typeface="ＭＳ Ｐゴシック"/>
                        </a:defRPr>
                      </a:lvl8pPr>
                      <a:lvl9pPr marL="2743200" algn="l" defTabSz="685800" rtl="0" eaLnBrk="1" latinLnBrk="0" hangingPunct="1">
                        <a:defRPr kumimoji="1" sz="1350" kern="1200">
                          <a:solidFill>
                            <a:schemeClr val="dk1"/>
                          </a:solidFill>
                          <a:latin typeface="Arial"/>
                          <a:ea typeface="ＭＳ Ｐゴシック"/>
                        </a:defRPr>
                      </a:lvl9pPr>
                    </a:lstStyle>
                    <a:p>
                      <a:pPr algn="ctr"/>
                      <a:endParaRPr kumimoji="1" lang="ja-JP" altLang="en-US"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8321592"/>
                  </a:ext>
                </a:extLst>
              </a:tr>
              <a:tr h="288605">
                <a:tc vMerge="1">
                  <a:txBody>
                    <a:bodyPr/>
                    <a:lstStyle/>
                    <a:p>
                      <a:endParaRPr kumimoji="1" lang="ja-JP" altLang="en-US"/>
                    </a:p>
                  </a:txBody>
                  <a:tcPr/>
                </a:tc>
                <a:tc vMerge="1">
                  <a:txBody>
                    <a:bodyPr/>
                    <a:lstStyle/>
                    <a:p>
                      <a:endParaRPr kumimoji="1" lang="ja-JP" altLang="en-US"/>
                    </a:p>
                  </a:txBody>
                  <a:tcPr/>
                </a:tc>
                <a:tc>
                  <a:txBody>
                    <a:bodyPr/>
                    <a:lstStyle/>
                    <a:p>
                      <a:pPr algn="ctr"/>
                      <a:r>
                        <a:rPr kumimoji="1" lang="en-US" altLang="ja-JP" sz="1300" b="0" dirty="0">
                          <a:solidFill>
                            <a:sysClr val="windowText" lastClr="000000"/>
                          </a:solidFill>
                        </a:rPr>
                        <a:t>0.094</a:t>
                      </a:r>
                      <a:endParaRPr kumimoji="1" lang="ja-JP" altLang="en-US" sz="1300"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300" dirty="0">
                          <a:solidFill>
                            <a:schemeClr val="tx1"/>
                          </a:solidFill>
                        </a:rPr>
                        <a:t>0.571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300" dirty="0">
                          <a:solidFill>
                            <a:schemeClr val="tx1"/>
                          </a:solidFill>
                        </a:rPr>
                        <a:t>0.651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0878590"/>
                  </a:ext>
                </a:extLst>
              </a:tr>
              <a:tr h="288605">
                <a:tc vMerge="1">
                  <a:txBody>
                    <a:bodyPr/>
                    <a:lstStyle/>
                    <a:p>
                      <a:endParaRPr kumimoji="1" lang="ja-JP" altLang="en-US"/>
                    </a:p>
                  </a:txBody>
                  <a:tcPr/>
                </a:tc>
                <a:tc vMerge="1">
                  <a:txBody>
                    <a:bodyPr/>
                    <a:lstStyle/>
                    <a:p>
                      <a:endParaRPr kumimoji="1" lang="ja-JP" altLang="en-US"/>
                    </a:p>
                  </a:txBody>
                  <a:tcPr/>
                </a:tc>
                <a:tc>
                  <a:txBody>
                    <a:bodyPr/>
                    <a:lstStyle/>
                    <a:p>
                      <a:pPr algn="ctr"/>
                      <a:r>
                        <a:rPr kumimoji="1" lang="en-US" altLang="ja-JP" sz="1300" b="0" dirty="0">
                          <a:solidFill>
                            <a:sysClr val="windowText" lastClr="000000"/>
                          </a:solidFill>
                        </a:rPr>
                        <a:t>0.466</a:t>
                      </a:r>
                      <a:endParaRPr kumimoji="1" lang="ja-JP" altLang="en-US" sz="1300"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300" dirty="0">
                          <a:solidFill>
                            <a:schemeClr val="tx1"/>
                          </a:solidFill>
                        </a:rPr>
                        <a:t>0.217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300" dirty="0">
                          <a:solidFill>
                            <a:schemeClr val="tx1"/>
                          </a:solidFill>
                        </a:rPr>
                        <a:t>0.201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911780"/>
                  </a:ext>
                </a:extLst>
              </a:tr>
              <a:tr h="900000">
                <a:tc rowSpan="3">
                  <a:txBody>
                    <a:bodyPr/>
                    <a:lstStyle>
                      <a:lvl1pPr marL="0" algn="l" defTabSz="685800" rtl="0" eaLnBrk="1" latinLnBrk="0" hangingPunct="1">
                        <a:defRPr kumimoji="1" sz="1350" kern="1200">
                          <a:solidFill>
                            <a:schemeClr val="dk1"/>
                          </a:solidFill>
                          <a:latin typeface="Arial"/>
                          <a:ea typeface="ＭＳ Ｐゴシック"/>
                        </a:defRPr>
                      </a:lvl1pPr>
                      <a:lvl2pPr marL="342900" algn="l" defTabSz="685800" rtl="0" eaLnBrk="1" latinLnBrk="0" hangingPunct="1">
                        <a:defRPr kumimoji="1" sz="1350" kern="1200">
                          <a:solidFill>
                            <a:schemeClr val="dk1"/>
                          </a:solidFill>
                          <a:latin typeface="Arial"/>
                          <a:ea typeface="ＭＳ Ｐゴシック"/>
                        </a:defRPr>
                      </a:lvl2pPr>
                      <a:lvl3pPr marL="685800" algn="l" defTabSz="685800" rtl="0" eaLnBrk="1" latinLnBrk="0" hangingPunct="1">
                        <a:defRPr kumimoji="1" sz="1350" kern="1200">
                          <a:solidFill>
                            <a:schemeClr val="dk1"/>
                          </a:solidFill>
                          <a:latin typeface="Arial"/>
                          <a:ea typeface="ＭＳ Ｐゴシック"/>
                        </a:defRPr>
                      </a:lvl3pPr>
                      <a:lvl4pPr marL="1028700" algn="l" defTabSz="685800" rtl="0" eaLnBrk="1" latinLnBrk="0" hangingPunct="1">
                        <a:defRPr kumimoji="1" sz="1350" kern="1200">
                          <a:solidFill>
                            <a:schemeClr val="dk1"/>
                          </a:solidFill>
                          <a:latin typeface="Arial"/>
                          <a:ea typeface="ＭＳ Ｐゴシック"/>
                        </a:defRPr>
                      </a:lvl4pPr>
                      <a:lvl5pPr marL="1371600" algn="l" defTabSz="685800" rtl="0" eaLnBrk="1" latinLnBrk="0" hangingPunct="1">
                        <a:defRPr kumimoji="1" sz="1350" kern="1200">
                          <a:solidFill>
                            <a:schemeClr val="dk1"/>
                          </a:solidFill>
                          <a:latin typeface="Arial"/>
                          <a:ea typeface="ＭＳ Ｐゴシック"/>
                        </a:defRPr>
                      </a:lvl5pPr>
                      <a:lvl6pPr marL="1714500" algn="l" defTabSz="685800" rtl="0" eaLnBrk="1" latinLnBrk="0" hangingPunct="1">
                        <a:defRPr kumimoji="1" sz="1350" kern="1200">
                          <a:solidFill>
                            <a:schemeClr val="dk1"/>
                          </a:solidFill>
                          <a:latin typeface="Arial"/>
                          <a:ea typeface="ＭＳ Ｐゴシック"/>
                        </a:defRPr>
                      </a:lvl6pPr>
                      <a:lvl7pPr marL="2057400" algn="l" defTabSz="685800" rtl="0" eaLnBrk="1" latinLnBrk="0" hangingPunct="1">
                        <a:defRPr kumimoji="1" sz="1350" kern="1200">
                          <a:solidFill>
                            <a:schemeClr val="dk1"/>
                          </a:solidFill>
                          <a:latin typeface="Arial"/>
                          <a:ea typeface="ＭＳ Ｐゴシック"/>
                        </a:defRPr>
                      </a:lvl7pPr>
                      <a:lvl8pPr marL="2400300" algn="l" defTabSz="685800" rtl="0" eaLnBrk="1" latinLnBrk="0" hangingPunct="1">
                        <a:defRPr kumimoji="1" sz="1350" kern="1200">
                          <a:solidFill>
                            <a:schemeClr val="dk1"/>
                          </a:solidFill>
                          <a:latin typeface="Arial"/>
                          <a:ea typeface="ＭＳ Ｐゴシック"/>
                        </a:defRPr>
                      </a:lvl8pPr>
                      <a:lvl9pPr marL="2743200" algn="l" defTabSz="685800" rtl="0" eaLnBrk="1" latinLnBrk="0" hangingPunct="1">
                        <a:defRPr kumimoji="1" sz="1350" kern="1200">
                          <a:solidFill>
                            <a:schemeClr val="dk1"/>
                          </a:solidFill>
                          <a:latin typeface="Arial"/>
                          <a:ea typeface="ＭＳ Ｐゴシック"/>
                        </a:defRPr>
                      </a:lvl9pPr>
                    </a:lstStyle>
                    <a:p>
                      <a:pPr algn="ctr"/>
                      <a:r>
                        <a:rPr kumimoji="1" lang="en-US" altLang="ja-JP" sz="1600" b="0" dirty="0">
                          <a:solidFill>
                            <a:sysClr val="windowText" lastClr="000000"/>
                          </a:solidFill>
                        </a:rPr>
                        <a:t> Learned</a:t>
                      </a:r>
                    </a:p>
                    <a:p>
                      <a:pPr algn="ctr"/>
                      <a:r>
                        <a:rPr kumimoji="1" lang="en-US" altLang="ja-JP" sz="1600" b="0" dirty="0">
                          <a:solidFill>
                            <a:sysClr val="windowText" lastClr="000000"/>
                          </a:solidFill>
                        </a:rPr>
                        <a:t>pattern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kumimoji="1" sz="1350" kern="1200">
                          <a:solidFill>
                            <a:schemeClr val="dk1"/>
                          </a:solidFill>
                          <a:latin typeface="Arial"/>
                          <a:ea typeface="ＭＳ Ｐゴシック"/>
                        </a:defRPr>
                      </a:lvl1pPr>
                      <a:lvl2pPr marL="342900" algn="l" defTabSz="685800" rtl="0" eaLnBrk="1" latinLnBrk="0" hangingPunct="1">
                        <a:defRPr kumimoji="1" sz="1350" kern="1200">
                          <a:solidFill>
                            <a:schemeClr val="dk1"/>
                          </a:solidFill>
                          <a:latin typeface="Arial"/>
                          <a:ea typeface="ＭＳ Ｐゴシック"/>
                        </a:defRPr>
                      </a:lvl2pPr>
                      <a:lvl3pPr marL="685800" algn="l" defTabSz="685800" rtl="0" eaLnBrk="1" latinLnBrk="0" hangingPunct="1">
                        <a:defRPr kumimoji="1" sz="1350" kern="1200">
                          <a:solidFill>
                            <a:schemeClr val="dk1"/>
                          </a:solidFill>
                          <a:latin typeface="Arial"/>
                          <a:ea typeface="ＭＳ Ｐゴシック"/>
                        </a:defRPr>
                      </a:lvl3pPr>
                      <a:lvl4pPr marL="1028700" algn="l" defTabSz="685800" rtl="0" eaLnBrk="1" latinLnBrk="0" hangingPunct="1">
                        <a:defRPr kumimoji="1" sz="1350" kern="1200">
                          <a:solidFill>
                            <a:schemeClr val="dk1"/>
                          </a:solidFill>
                          <a:latin typeface="Arial"/>
                          <a:ea typeface="ＭＳ Ｐゴシック"/>
                        </a:defRPr>
                      </a:lvl4pPr>
                      <a:lvl5pPr marL="1371600" algn="l" defTabSz="685800" rtl="0" eaLnBrk="1" latinLnBrk="0" hangingPunct="1">
                        <a:defRPr kumimoji="1" sz="1350" kern="1200">
                          <a:solidFill>
                            <a:schemeClr val="dk1"/>
                          </a:solidFill>
                          <a:latin typeface="Arial"/>
                          <a:ea typeface="ＭＳ Ｐゴシック"/>
                        </a:defRPr>
                      </a:lvl5pPr>
                      <a:lvl6pPr marL="1714500" algn="l" defTabSz="685800" rtl="0" eaLnBrk="1" latinLnBrk="0" hangingPunct="1">
                        <a:defRPr kumimoji="1" sz="1350" kern="1200">
                          <a:solidFill>
                            <a:schemeClr val="dk1"/>
                          </a:solidFill>
                          <a:latin typeface="Arial"/>
                          <a:ea typeface="ＭＳ Ｐゴシック"/>
                        </a:defRPr>
                      </a:lvl6pPr>
                      <a:lvl7pPr marL="2057400" algn="l" defTabSz="685800" rtl="0" eaLnBrk="1" latinLnBrk="0" hangingPunct="1">
                        <a:defRPr kumimoji="1" sz="1350" kern="1200">
                          <a:solidFill>
                            <a:schemeClr val="dk1"/>
                          </a:solidFill>
                          <a:latin typeface="Arial"/>
                          <a:ea typeface="ＭＳ Ｐゴシック"/>
                        </a:defRPr>
                      </a:lvl7pPr>
                      <a:lvl8pPr marL="2400300" algn="l" defTabSz="685800" rtl="0" eaLnBrk="1" latinLnBrk="0" hangingPunct="1">
                        <a:defRPr kumimoji="1" sz="1350" kern="1200">
                          <a:solidFill>
                            <a:schemeClr val="dk1"/>
                          </a:solidFill>
                          <a:latin typeface="Arial"/>
                          <a:ea typeface="ＭＳ Ｐゴシック"/>
                        </a:defRPr>
                      </a:lvl8pPr>
                      <a:lvl9pPr marL="2743200" algn="l" defTabSz="685800" rtl="0" eaLnBrk="1" latinLnBrk="0" hangingPunct="1">
                        <a:defRPr kumimoji="1" sz="1350" kern="1200">
                          <a:solidFill>
                            <a:schemeClr val="dk1"/>
                          </a:solidFill>
                          <a:latin typeface="Arial"/>
                          <a:ea typeface="ＭＳ Ｐゴシック"/>
                        </a:defRPr>
                      </a:lvl9pPr>
                    </a:lstStyle>
                    <a:p>
                      <a:pPr algn="ctr"/>
                      <a:endParaRPr kumimoji="1" lang="ja-JP" altLang="en-US"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kumimoji="1" sz="1350" kern="1200">
                          <a:solidFill>
                            <a:schemeClr val="dk1"/>
                          </a:solidFill>
                          <a:latin typeface="Arial"/>
                          <a:ea typeface="ＭＳ Ｐゴシック"/>
                        </a:defRPr>
                      </a:lvl1pPr>
                      <a:lvl2pPr marL="342900" algn="l" defTabSz="685800" rtl="0" eaLnBrk="1" latinLnBrk="0" hangingPunct="1">
                        <a:defRPr kumimoji="1" sz="1350" kern="1200">
                          <a:solidFill>
                            <a:schemeClr val="dk1"/>
                          </a:solidFill>
                          <a:latin typeface="Arial"/>
                          <a:ea typeface="ＭＳ Ｐゴシック"/>
                        </a:defRPr>
                      </a:lvl2pPr>
                      <a:lvl3pPr marL="685800" algn="l" defTabSz="685800" rtl="0" eaLnBrk="1" latinLnBrk="0" hangingPunct="1">
                        <a:defRPr kumimoji="1" sz="1350" kern="1200">
                          <a:solidFill>
                            <a:schemeClr val="dk1"/>
                          </a:solidFill>
                          <a:latin typeface="Arial"/>
                          <a:ea typeface="ＭＳ Ｐゴシック"/>
                        </a:defRPr>
                      </a:lvl3pPr>
                      <a:lvl4pPr marL="1028700" algn="l" defTabSz="685800" rtl="0" eaLnBrk="1" latinLnBrk="0" hangingPunct="1">
                        <a:defRPr kumimoji="1" sz="1350" kern="1200">
                          <a:solidFill>
                            <a:schemeClr val="dk1"/>
                          </a:solidFill>
                          <a:latin typeface="Arial"/>
                          <a:ea typeface="ＭＳ Ｐゴシック"/>
                        </a:defRPr>
                      </a:lvl4pPr>
                      <a:lvl5pPr marL="1371600" algn="l" defTabSz="685800" rtl="0" eaLnBrk="1" latinLnBrk="0" hangingPunct="1">
                        <a:defRPr kumimoji="1" sz="1350" kern="1200">
                          <a:solidFill>
                            <a:schemeClr val="dk1"/>
                          </a:solidFill>
                          <a:latin typeface="Arial"/>
                          <a:ea typeface="ＭＳ Ｐゴシック"/>
                        </a:defRPr>
                      </a:lvl5pPr>
                      <a:lvl6pPr marL="1714500" algn="l" defTabSz="685800" rtl="0" eaLnBrk="1" latinLnBrk="0" hangingPunct="1">
                        <a:defRPr kumimoji="1" sz="1350" kern="1200">
                          <a:solidFill>
                            <a:schemeClr val="dk1"/>
                          </a:solidFill>
                          <a:latin typeface="Arial"/>
                          <a:ea typeface="ＭＳ Ｐゴシック"/>
                        </a:defRPr>
                      </a:lvl6pPr>
                      <a:lvl7pPr marL="2057400" algn="l" defTabSz="685800" rtl="0" eaLnBrk="1" latinLnBrk="0" hangingPunct="1">
                        <a:defRPr kumimoji="1" sz="1350" kern="1200">
                          <a:solidFill>
                            <a:schemeClr val="dk1"/>
                          </a:solidFill>
                          <a:latin typeface="Arial"/>
                          <a:ea typeface="ＭＳ Ｐゴシック"/>
                        </a:defRPr>
                      </a:lvl7pPr>
                      <a:lvl8pPr marL="2400300" algn="l" defTabSz="685800" rtl="0" eaLnBrk="1" latinLnBrk="0" hangingPunct="1">
                        <a:defRPr kumimoji="1" sz="1350" kern="1200">
                          <a:solidFill>
                            <a:schemeClr val="dk1"/>
                          </a:solidFill>
                          <a:latin typeface="Arial"/>
                          <a:ea typeface="ＭＳ Ｐゴシック"/>
                        </a:defRPr>
                      </a:lvl8pPr>
                      <a:lvl9pPr marL="2743200" algn="l" defTabSz="685800" rtl="0" eaLnBrk="1" latinLnBrk="0" hangingPunct="1">
                        <a:defRPr kumimoji="1" sz="1350" kern="1200">
                          <a:solidFill>
                            <a:schemeClr val="dk1"/>
                          </a:solidFill>
                          <a:latin typeface="Arial"/>
                          <a:ea typeface="ＭＳ Ｐゴシック"/>
                        </a:defRPr>
                      </a:lvl9pPr>
                    </a:lstStyle>
                    <a:p>
                      <a:pPr algn="ct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tc>
                  <a:txBody>
                    <a:bodyPr/>
                    <a:lstStyle/>
                    <a:p>
                      <a:pPr algn="ct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tc>
                  <a:txBody>
                    <a:bodyPr/>
                    <a:lstStyle/>
                    <a:p>
                      <a:pPr algn="ct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extLst>
                  <a:ext uri="{0D108BD9-81ED-4DB2-BD59-A6C34878D82A}">
                    <a16:rowId xmlns:a16="http://schemas.microsoft.com/office/drawing/2014/main" val="647532340"/>
                  </a:ext>
                </a:extLst>
              </a:tr>
              <a:tr h="288605">
                <a:tc vMerge="1">
                  <a:txBody>
                    <a:bodyPr/>
                    <a:lstStyle/>
                    <a:p>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sz="1100" dirty="0"/>
                        <a:t>Ave. SSIM</a:t>
                      </a:r>
                      <a:endParaRPr kumimoji="1" lang="ja-JP" alt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0" dirty="0">
                          <a:solidFill>
                            <a:schemeClr val="tx1"/>
                          </a:solidFill>
                        </a:rPr>
                        <a:t>0.015</a:t>
                      </a:r>
                      <a:r>
                        <a:rPr kumimoji="1" lang="ja-JP" altLang="en-US" sz="800" b="0" dirty="0">
                          <a:solidFill>
                            <a:schemeClr val="tx1"/>
                          </a:solidFill>
                        </a:rPr>
                        <a:t>＼</a:t>
                      </a:r>
                      <a:r>
                        <a:rPr kumimoji="1" lang="en-US" altLang="ja-JP" sz="900" b="0" dirty="0">
                          <a:solidFill>
                            <a:schemeClr val="tx1"/>
                          </a:solidFill>
                        </a:rPr>
                        <a:t>0.016</a:t>
                      </a:r>
                      <a:endParaRPr kumimoji="1" lang="ja-JP" altLang="en-US" sz="9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300" dirty="0"/>
                        <a:t>0.788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200" dirty="0"/>
                        <a:t>0.806</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extLst>
                  <a:ext uri="{0D108BD9-81ED-4DB2-BD59-A6C34878D82A}">
                    <a16:rowId xmlns:a16="http://schemas.microsoft.com/office/drawing/2014/main" val="2107815978"/>
                  </a:ext>
                </a:extLst>
              </a:tr>
              <a:tr h="288605">
                <a:tc vMerge="1">
                  <a:txBody>
                    <a:bodyPr/>
                    <a:lstStyle/>
                    <a:p>
                      <a:endParaRPr kumimoji="1" lang="ja-JP" altLang="en-US"/>
                    </a:p>
                  </a:txBody>
                  <a:tcPr/>
                </a:tc>
                <a:tc>
                  <a:txBody>
                    <a:bodyPr/>
                    <a:lstStyle/>
                    <a:p>
                      <a:pPr algn="ctr"/>
                      <a:r>
                        <a:rPr kumimoji="1" lang="en-US" altLang="ja-JP" sz="1050" dirty="0"/>
                        <a:t>Ave. RMSE</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mn-lt"/>
                          <a:ea typeface="+mn-ea"/>
                          <a:cs typeface="+mn-cs"/>
                        </a:rPr>
                        <a:t>0.498</a:t>
                      </a:r>
                      <a:r>
                        <a:rPr kumimoji="1" lang="ja-JP" altLang="en-US" sz="800" b="0" i="0" u="none" strike="noStrike" kern="1200" cap="none" spc="0" normalizeH="0" baseline="0" noProof="0" dirty="0">
                          <a:ln>
                            <a:noFill/>
                          </a:ln>
                          <a:solidFill>
                            <a:prstClr val="black"/>
                          </a:solidFill>
                          <a:effectLst/>
                          <a:uLnTx/>
                          <a:uFillTx/>
                          <a:latin typeface="+mn-lt"/>
                          <a:ea typeface="+mn-ea"/>
                          <a:cs typeface="+mn-cs"/>
                        </a:rPr>
                        <a:t>＼</a:t>
                      </a:r>
                      <a:r>
                        <a:rPr kumimoji="1" lang="en-US" altLang="ja-JP" sz="900" b="0" i="0" u="none" strike="noStrike" kern="1200" cap="none" spc="0" normalizeH="0" baseline="0" noProof="0" dirty="0">
                          <a:ln>
                            <a:noFill/>
                          </a:ln>
                          <a:solidFill>
                            <a:prstClr val="black"/>
                          </a:solidFill>
                          <a:effectLst/>
                          <a:uLnTx/>
                          <a:uFillTx/>
                          <a:latin typeface="+mn-lt"/>
                          <a:ea typeface="+mn-ea"/>
                          <a:cs typeface="+mn-cs"/>
                        </a:rPr>
                        <a:t>0.500</a:t>
                      </a:r>
                      <a:endParaRPr kumimoji="1" lang="ja-JP" altLang="en-US" sz="900" b="0" i="0" u="none" strike="noStrike" kern="1200" cap="none" spc="0" normalizeH="0" baseline="0" noProof="0" dirty="0">
                        <a:ln>
                          <a:noFill/>
                        </a:ln>
                        <a:solidFill>
                          <a:prstClr val="black"/>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300" dirty="0"/>
                        <a:t>0.140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200" dirty="0"/>
                        <a:t>0.132</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extLst>
                  <a:ext uri="{0D108BD9-81ED-4DB2-BD59-A6C34878D82A}">
                    <a16:rowId xmlns:a16="http://schemas.microsoft.com/office/drawing/2014/main" val="4169447857"/>
                  </a:ext>
                </a:extLst>
              </a:tr>
              <a:tr h="878628">
                <a:tc rowSpan="3">
                  <a:txBody>
                    <a:bodyPr/>
                    <a:lstStyle>
                      <a:lvl1pPr marL="0" algn="l" defTabSz="685800" rtl="0" eaLnBrk="1" latinLnBrk="0" hangingPunct="1">
                        <a:defRPr kumimoji="1" sz="1350" kern="1200">
                          <a:solidFill>
                            <a:schemeClr val="dk1"/>
                          </a:solidFill>
                          <a:latin typeface="Arial"/>
                          <a:ea typeface="ＭＳ Ｐゴシック"/>
                        </a:defRPr>
                      </a:lvl1pPr>
                      <a:lvl2pPr marL="342900" algn="l" defTabSz="685800" rtl="0" eaLnBrk="1" latinLnBrk="0" hangingPunct="1">
                        <a:defRPr kumimoji="1" sz="1350" kern="1200">
                          <a:solidFill>
                            <a:schemeClr val="dk1"/>
                          </a:solidFill>
                          <a:latin typeface="Arial"/>
                          <a:ea typeface="ＭＳ Ｐゴシック"/>
                        </a:defRPr>
                      </a:lvl2pPr>
                      <a:lvl3pPr marL="685800" algn="l" defTabSz="685800" rtl="0" eaLnBrk="1" latinLnBrk="0" hangingPunct="1">
                        <a:defRPr kumimoji="1" sz="1350" kern="1200">
                          <a:solidFill>
                            <a:schemeClr val="dk1"/>
                          </a:solidFill>
                          <a:latin typeface="Arial"/>
                          <a:ea typeface="ＭＳ Ｐゴシック"/>
                        </a:defRPr>
                      </a:lvl3pPr>
                      <a:lvl4pPr marL="1028700" algn="l" defTabSz="685800" rtl="0" eaLnBrk="1" latinLnBrk="0" hangingPunct="1">
                        <a:defRPr kumimoji="1" sz="1350" kern="1200">
                          <a:solidFill>
                            <a:schemeClr val="dk1"/>
                          </a:solidFill>
                          <a:latin typeface="Arial"/>
                          <a:ea typeface="ＭＳ Ｐゴシック"/>
                        </a:defRPr>
                      </a:lvl4pPr>
                      <a:lvl5pPr marL="1371600" algn="l" defTabSz="685800" rtl="0" eaLnBrk="1" latinLnBrk="0" hangingPunct="1">
                        <a:defRPr kumimoji="1" sz="1350" kern="1200">
                          <a:solidFill>
                            <a:schemeClr val="dk1"/>
                          </a:solidFill>
                          <a:latin typeface="Arial"/>
                          <a:ea typeface="ＭＳ Ｐゴシック"/>
                        </a:defRPr>
                      </a:lvl5pPr>
                      <a:lvl6pPr marL="1714500" algn="l" defTabSz="685800" rtl="0" eaLnBrk="1" latinLnBrk="0" hangingPunct="1">
                        <a:defRPr kumimoji="1" sz="1350" kern="1200">
                          <a:solidFill>
                            <a:schemeClr val="dk1"/>
                          </a:solidFill>
                          <a:latin typeface="Arial"/>
                          <a:ea typeface="ＭＳ Ｐゴシック"/>
                        </a:defRPr>
                      </a:lvl6pPr>
                      <a:lvl7pPr marL="2057400" algn="l" defTabSz="685800" rtl="0" eaLnBrk="1" latinLnBrk="0" hangingPunct="1">
                        <a:defRPr kumimoji="1" sz="1350" kern="1200">
                          <a:solidFill>
                            <a:schemeClr val="dk1"/>
                          </a:solidFill>
                          <a:latin typeface="Arial"/>
                          <a:ea typeface="ＭＳ Ｐゴシック"/>
                        </a:defRPr>
                      </a:lvl7pPr>
                      <a:lvl8pPr marL="2400300" algn="l" defTabSz="685800" rtl="0" eaLnBrk="1" latinLnBrk="0" hangingPunct="1">
                        <a:defRPr kumimoji="1" sz="1350" kern="1200">
                          <a:solidFill>
                            <a:schemeClr val="dk1"/>
                          </a:solidFill>
                          <a:latin typeface="Arial"/>
                          <a:ea typeface="ＭＳ Ｐゴシック"/>
                        </a:defRPr>
                      </a:lvl8pPr>
                      <a:lvl9pPr marL="2743200" algn="l" defTabSz="685800" rtl="0" eaLnBrk="1" latinLnBrk="0" hangingPunct="1">
                        <a:defRPr kumimoji="1" sz="1350" kern="1200">
                          <a:solidFill>
                            <a:schemeClr val="dk1"/>
                          </a:solidFill>
                          <a:latin typeface="Arial"/>
                          <a:ea typeface="ＭＳ Ｐゴシック"/>
                        </a:defRPr>
                      </a:lvl9pPr>
                    </a:lstStyle>
                    <a:p>
                      <a:pPr algn="ctr"/>
                      <a:r>
                        <a:rPr kumimoji="1" lang="en-US" altLang="ja-JP" sz="1600" b="0" dirty="0">
                          <a:solidFill>
                            <a:sysClr val="windowText" lastClr="000000"/>
                          </a:solidFill>
                        </a:rPr>
                        <a:t>Learned</a:t>
                      </a:r>
                    </a:p>
                    <a:p>
                      <a:pPr algn="ctr"/>
                      <a:r>
                        <a:rPr kumimoji="1" lang="en-US" altLang="ja-JP" sz="1600" b="0" dirty="0">
                          <a:solidFill>
                            <a:sysClr val="windowText" lastClr="000000"/>
                          </a:solidFill>
                        </a:rPr>
                        <a:t>pattern</a:t>
                      </a:r>
                      <a:br>
                        <a:rPr kumimoji="1" lang="en-US" altLang="ja-JP" sz="1600" b="0" dirty="0">
                          <a:solidFill>
                            <a:sysClr val="windowText" lastClr="000000"/>
                          </a:solidFill>
                        </a:rPr>
                      </a:br>
                      <a:r>
                        <a:rPr kumimoji="1" lang="en-US" altLang="ja-JP" sz="1600" b="0" dirty="0">
                          <a:solidFill>
                            <a:sysClr val="windowText" lastClr="000000"/>
                          </a:solidFill>
                        </a:rPr>
                        <a:t>+</a:t>
                      </a:r>
                    </a:p>
                    <a:p>
                      <a:pPr algn="ctr"/>
                      <a:r>
                        <a:rPr kumimoji="1" lang="en-US" altLang="ja-JP" sz="1600" b="0" dirty="0">
                          <a:solidFill>
                            <a:sysClr val="windowText" lastClr="000000"/>
                          </a:solidFill>
                        </a:rPr>
                        <a:t>Fine tuning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685800" rtl="0" eaLnBrk="1" latinLnBrk="0" hangingPunct="1">
                        <a:defRPr kumimoji="1" sz="1350" kern="1200">
                          <a:solidFill>
                            <a:schemeClr val="dk1"/>
                          </a:solidFill>
                          <a:latin typeface="Arial"/>
                          <a:ea typeface="ＭＳ Ｐゴシック"/>
                        </a:defRPr>
                      </a:lvl1pPr>
                      <a:lvl2pPr marL="342900" algn="l" defTabSz="685800" rtl="0" eaLnBrk="1" latinLnBrk="0" hangingPunct="1">
                        <a:defRPr kumimoji="1" sz="1350" kern="1200">
                          <a:solidFill>
                            <a:schemeClr val="dk1"/>
                          </a:solidFill>
                          <a:latin typeface="Arial"/>
                          <a:ea typeface="ＭＳ Ｐゴシック"/>
                        </a:defRPr>
                      </a:lvl2pPr>
                      <a:lvl3pPr marL="685800" algn="l" defTabSz="685800" rtl="0" eaLnBrk="1" latinLnBrk="0" hangingPunct="1">
                        <a:defRPr kumimoji="1" sz="1350" kern="1200">
                          <a:solidFill>
                            <a:schemeClr val="dk1"/>
                          </a:solidFill>
                          <a:latin typeface="Arial"/>
                          <a:ea typeface="ＭＳ Ｐゴシック"/>
                        </a:defRPr>
                      </a:lvl3pPr>
                      <a:lvl4pPr marL="1028700" algn="l" defTabSz="685800" rtl="0" eaLnBrk="1" latinLnBrk="0" hangingPunct="1">
                        <a:defRPr kumimoji="1" sz="1350" kern="1200">
                          <a:solidFill>
                            <a:schemeClr val="dk1"/>
                          </a:solidFill>
                          <a:latin typeface="Arial"/>
                          <a:ea typeface="ＭＳ Ｐゴシック"/>
                        </a:defRPr>
                      </a:lvl4pPr>
                      <a:lvl5pPr marL="1371600" algn="l" defTabSz="685800" rtl="0" eaLnBrk="1" latinLnBrk="0" hangingPunct="1">
                        <a:defRPr kumimoji="1" sz="1350" kern="1200">
                          <a:solidFill>
                            <a:schemeClr val="dk1"/>
                          </a:solidFill>
                          <a:latin typeface="Arial"/>
                          <a:ea typeface="ＭＳ Ｐゴシック"/>
                        </a:defRPr>
                      </a:lvl5pPr>
                      <a:lvl6pPr marL="1714500" algn="l" defTabSz="685800" rtl="0" eaLnBrk="1" latinLnBrk="0" hangingPunct="1">
                        <a:defRPr kumimoji="1" sz="1350" kern="1200">
                          <a:solidFill>
                            <a:schemeClr val="dk1"/>
                          </a:solidFill>
                          <a:latin typeface="Arial"/>
                          <a:ea typeface="ＭＳ Ｐゴシック"/>
                        </a:defRPr>
                      </a:lvl6pPr>
                      <a:lvl7pPr marL="2057400" algn="l" defTabSz="685800" rtl="0" eaLnBrk="1" latinLnBrk="0" hangingPunct="1">
                        <a:defRPr kumimoji="1" sz="1350" kern="1200">
                          <a:solidFill>
                            <a:schemeClr val="dk1"/>
                          </a:solidFill>
                          <a:latin typeface="Arial"/>
                          <a:ea typeface="ＭＳ Ｐゴシック"/>
                        </a:defRPr>
                      </a:lvl7pPr>
                      <a:lvl8pPr marL="2400300" algn="l" defTabSz="685800" rtl="0" eaLnBrk="1" latinLnBrk="0" hangingPunct="1">
                        <a:defRPr kumimoji="1" sz="1350" kern="1200">
                          <a:solidFill>
                            <a:schemeClr val="dk1"/>
                          </a:solidFill>
                          <a:latin typeface="Arial"/>
                          <a:ea typeface="ＭＳ Ｐゴシック"/>
                        </a:defRPr>
                      </a:lvl8pPr>
                      <a:lvl9pPr marL="2743200" algn="l" defTabSz="685800" rtl="0" eaLnBrk="1" latinLnBrk="0" hangingPunct="1">
                        <a:defRPr kumimoji="1" sz="1350" kern="1200">
                          <a:solidFill>
                            <a:schemeClr val="dk1"/>
                          </a:solidFill>
                          <a:latin typeface="Arial"/>
                          <a:ea typeface="ＭＳ Ｐゴシック"/>
                        </a:defRPr>
                      </a:lvl9pPr>
                    </a:lstStyle>
                    <a:p>
                      <a:pPr algn="ctr"/>
                      <a:endParaRPr kumimoji="1" lang="ja-JP" altLang="en-US"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kumimoji="1" sz="1350" kern="1200">
                          <a:solidFill>
                            <a:schemeClr val="dk1"/>
                          </a:solidFill>
                          <a:latin typeface="Arial"/>
                          <a:ea typeface="ＭＳ Ｐゴシック"/>
                        </a:defRPr>
                      </a:lvl1pPr>
                      <a:lvl2pPr marL="342900" algn="l" defTabSz="685800" rtl="0" eaLnBrk="1" latinLnBrk="0" hangingPunct="1">
                        <a:defRPr kumimoji="1" sz="1350" kern="1200">
                          <a:solidFill>
                            <a:schemeClr val="dk1"/>
                          </a:solidFill>
                          <a:latin typeface="Arial"/>
                          <a:ea typeface="ＭＳ Ｐゴシック"/>
                        </a:defRPr>
                      </a:lvl2pPr>
                      <a:lvl3pPr marL="685800" algn="l" defTabSz="685800" rtl="0" eaLnBrk="1" latinLnBrk="0" hangingPunct="1">
                        <a:defRPr kumimoji="1" sz="1350" kern="1200">
                          <a:solidFill>
                            <a:schemeClr val="dk1"/>
                          </a:solidFill>
                          <a:latin typeface="Arial"/>
                          <a:ea typeface="ＭＳ Ｐゴシック"/>
                        </a:defRPr>
                      </a:lvl3pPr>
                      <a:lvl4pPr marL="1028700" algn="l" defTabSz="685800" rtl="0" eaLnBrk="1" latinLnBrk="0" hangingPunct="1">
                        <a:defRPr kumimoji="1" sz="1350" kern="1200">
                          <a:solidFill>
                            <a:schemeClr val="dk1"/>
                          </a:solidFill>
                          <a:latin typeface="Arial"/>
                          <a:ea typeface="ＭＳ Ｐゴシック"/>
                        </a:defRPr>
                      </a:lvl4pPr>
                      <a:lvl5pPr marL="1371600" algn="l" defTabSz="685800" rtl="0" eaLnBrk="1" latinLnBrk="0" hangingPunct="1">
                        <a:defRPr kumimoji="1" sz="1350" kern="1200">
                          <a:solidFill>
                            <a:schemeClr val="dk1"/>
                          </a:solidFill>
                          <a:latin typeface="Arial"/>
                          <a:ea typeface="ＭＳ Ｐゴシック"/>
                        </a:defRPr>
                      </a:lvl5pPr>
                      <a:lvl6pPr marL="1714500" algn="l" defTabSz="685800" rtl="0" eaLnBrk="1" latinLnBrk="0" hangingPunct="1">
                        <a:defRPr kumimoji="1" sz="1350" kern="1200">
                          <a:solidFill>
                            <a:schemeClr val="dk1"/>
                          </a:solidFill>
                          <a:latin typeface="Arial"/>
                          <a:ea typeface="ＭＳ Ｐゴシック"/>
                        </a:defRPr>
                      </a:lvl6pPr>
                      <a:lvl7pPr marL="2057400" algn="l" defTabSz="685800" rtl="0" eaLnBrk="1" latinLnBrk="0" hangingPunct="1">
                        <a:defRPr kumimoji="1" sz="1350" kern="1200">
                          <a:solidFill>
                            <a:schemeClr val="dk1"/>
                          </a:solidFill>
                          <a:latin typeface="Arial"/>
                          <a:ea typeface="ＭＳ Ｐゴシック"/>
                        </a:defRPr>
                      </a:lvl7pPr>
                      <a:lvl8pPr marL="2400300" algn="l" defTabSz="685800" rtl="0" eaLnBrk="1" latinLnBrk="0" hangingPunct="1">
                        <a:defRPr kumimoji="1" sz="1350" kern="1200">
                          <a:solidFill>
                            <a:schemeClr val="dk1"/>
                          </a:solidFill>
                          <a:latin typeface="Arial"/>
                          <a:ea typeface="ＭＳ Ｐゴシック"/>
                        </a:defRPr>
                      </a:lvl8pPr>
                      <a:lvl9pPr marL="2743200" algn="l" defTabSz="685800" rtl="0" eaLnBrk="1" latinLnBrk="0" hangingPunct="1">
                        <a:defRPr kumimoji="1" sz="1350" kern="1200">
                          <a:solidFill>
                            <a:schemeClr val="dk1"/>
                          </a:solidFill>
                          <a:latin typeface="Arial"/>
                          <a:ea typeface="ＭＳ Ｐゴシック"/>
                        </a:defRPr>
                      </a:lvl9pPr>
                    </a:lstStyle>
                    <a:p>
                      <a:pPr algn="ctr"/>
                      <a:endParaRPr kumimoji="1" lang="ja-JP" altLang="en-US"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noFill/>
                  </a:tcPr>
                </a:tc>
                <a:tc>
                  <a:txBody>
                    <a:bodyPr/>
                    <a:lstStyle/>
                    <a:p>
                      <a:pPr algn="ctr"/>
                      <a:endParaRPr kumimoji="1" lang="ja-JP" altLang="en-US"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2203226"/>
                  </a:ext>
                </a:extLst>
              </a:tr>
              <a:tr h="364553">
                <a:tc vMerge="1">
                  <a:txBody>
                    <a:bodyPr/>
                    <a:lstStyle/>
                    <a:p>
                      <a:endParaRPr kumimoji="1" lang="ja-JP" altLang="en-US"/>
                    </a:p>
                  </a:txBody>
                  <a:tcPr/>
                </a:tc>
                <a:tc vMerge="1">
                  <a:txBody>
                    <a:bodyPr/>
                    <a:lstStyle/>
                    <a:p>
                      <a:endParaRPr kumimoji="1" lang="ja-JP" altLang="en-US"/>
                    </a:p>
                  </a:txBody>
                  <a:tcPr/>
                </a:tc>
                <a:tc>
                  <a:txBody>
                    <a:bodyPr/>
                    <a:lstStyle/>
                    <a:p>
                      <a:pPr algn="ctr"/>
                      <a:endParaRPr kumimoji="1" lang="ja-JP" altLang="en-US"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300" b="0" dirty="0">
                          <a:solidFill>
                            <a:sysClr val="windowText" lastClr="000000"/>
                          </a:solidFill>
                        </a:rPr>
                        <a:t>0.835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300" b="0" dirty="0">
                          <a:solidFill>
                            <a:sysClr val="windowText" lastClr="000000"/>
                          </a:solidFill>
                        </a:rPr>
                        <a:t>0.839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5391217"/>
                  </a:ext>
                </a:extLst>
              </a:tr>
              <a:tr h="324000">
                <a:tc vMerge="1">
                  <a:txBody>
                    <a:bodyPr/>
                    <a:lstStyle/>
                    <a:p>
                      <a:endParaRPr kumimoji="1" lang="ja-JP" altLang="en-US"/>
                    </a:p>
                  </a:txBody>
                  <a:tcPr/>
                </a:tc>
                <a:tc vMerge="1">
                  <a:txBody>
                    <a:bodyPr/>
                    <a:lstStyle/>
                    <a:p>
                      <a:endParaRPr kumimoji="1" lang="ja-JP" altLang="en-US"/>
                    </a:p>
                  </a:txBody>
                  <a:tcPr/>
                </a:tc>
                <a:tc>
                  <a:txBody>
                    <a:bodyPr/>
                    <a:lstStyle/>
                    <a:p>
                      <a:pPr algn="ctr"/>
                      <a:endParaRPr kumimoji="1" lang="ja-JP" altLang="en-US"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300" b="0" dirty="0">
                          <a:solidFill>
                            <a:sysClr val="windowText" lastClr="000000"/>
                          </a:solidFill>
                        </a:rPr>
                        <a:t>0.122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300" b="0" dirty="0">
                          <a:solidFill>
                            <a:sysClr val="windowText" lastClr="000000"/>
                          </a:solidFill>
                        </a:rPr>
                        <a:t>0.115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9297673"/>
                  </a:ext>
                </a:extLst>
              </a:tr>
            </a:tbl>
          </a:graphicData>
        </a:graphic>
      </p:graphicFrame>
      <p:pic>
        <p:nvPicPr>
          <p:cNvPr id="18" name="図 17">
            <a:extLst>
              <a:ext uri="{FF2B5EF4-FFF2-40B4-BE49-F238E27FC236}">
                <a16:creationId xmlns:a16="http://schemas.microsoft.com/office/drawing/2014/main" id="{CC124001-8C45-8F1D-D545-EB52A836F06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885152" y="2981869"/>
            <a:ext cx="900000" cy="900000"/>
          </a:xfrm>
          <a:prstGeom prst="rect">
            <a:avLst/>
          </a:prstGeom>
        </p:spPr>
      </p:pic>
      <p:pic>
        <p:nvPicPr>
          <p:cNvPr id="20" name="図 19">
            <a:extLst>
              <a:ext uri="{FF2B5EF4-FFF2-40B4-BE49-F238E27FC236}">
                <a16:creationId xmlns:a16="http://schemas.microsoft.com/office/drawing/2014/main" id="{3B17DB49-B9ED-3A3E-67FA-A01001CF2E7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578583" y="4454461"/>
            <a:ext cx="900000" cy="900000"/>
          </a:xfrm>
          <a:prstGeom prst="rect">
            <a:avLst/>
          </a:prstGeom>
        </p:spPr>
      </p:pic>
      <p:pic>
        <p:nvPicPr>
          <p:cNvPr id="21" name="図 20">
            <a:extLst>
              <a:ext uri="{FF2B5EF4-FFF2-40B4-BE49-F238E27FC236}">
                <a16:creationId xmlns:a16="http://schemas.microsoft.com/office/drawing/2014/main" id="{F8339D27-D137-E84E-D0F2-A0AB8715A32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584415" y="2981869"/>
            <a:ext cx="900000" cy="900000"/>
          </a:xfrm>
          <a:prstGeom prst="rect">
            <a:avLst/>
          </a:prstGeom>
        </p:spPr>
      </p:pic>
      <p:pic>
        <p:nvPicPr>
          <p:cNvPr id="22" name="図 21">
            <a:extLst>
              <a:ext uri="{FF2B5EF4-FFF2-40B4-BE49-F238E27FC236}">
                <a16:creationId xmlns:a16="http://schemas.microsoft.com/office/drawing/2014/main" id="{6D213469-53AA-E45F-602A-D791E2BE24FE}"/>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578067" y="1531926"/>
            <a:ext cx="900000" cy="900000"/>
          </a:xfrm>
          <a:prstGeom prst="rect">
            <a:avLst/>
          </a:prstGeom>
        </p:spPr>
      </p:pic>
      <p:pic>
        <p:nvPicPr>
          <p:cNvPr id="23" name="図 22">
            <a:extLst>
              <a:ext uri="{FF2B5EF4-FFF2-40B4-BE49-F238E27FC236}">
                <a16:creationId xmlns:a16="http://schemas.microsoft.com/office/drawing/2014/main" id="{56E7D341-1011-1FDB-6D95-D2930C95CBE1}"/>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3679098" y="4454461"/>
            <a:ext cx="900000" cy="900000"/>
          </a:xfrm>
          <a:prstGeom prst="rect">
            <a:avLst/>
          </a:prstGeom>
        </p:spPr>
      </p:pic>
      <p:pic>
        <p:nvPicPr>
          <p:cNvPr id="24" name="図 23">
            <a:extLst>
              <a:ext uri="{FF2B5EF4-FFF2-40B4-BE49-F238E27FC236}">
                <a16:creationId xmlns:a16="http://schemas.microsoft.com/office/drawing/2014/main" id="{957A1439-8C1E-98FA-A44B-E4A467B2E924}"/>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3680273" y="2981869"/>
            <a:ext cx="900000" cy="900000"/>
          </a:xfrm>
          <a:prstGeom prst="rect">
            <a:avLst/>
          </a:prstGeom>
        </p:spPr>
      </p:pic>
      <p:pic>
        <p:nvPicPr>
          <p:cNvPr id="25" name="図 24">
            <a:extLst>
              <a:ext uri="{FF2B5EF4-FFF2-40B4-BE49-F238E27FC236}">
                <a16:creationId xmlns:a16="http://schemas.microsoft.com/office/drawing/2014/main" id="{EFD83883-2BCF-1428-DB19-6A435D8A96FF}"/>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3674260" y="1522025"/>
            <a:ext cx="894914" cy="900000"/>
          </a:xfrm>
          <a:prstGeom prst="rect">
            <a:avLst/>
          </a:prstGeom>
        </p:spPr>
      </p:pic>
      <p:pic>
        <p:nvPicPr>
          <p:cNvPr id="26" name="図 25">
            <a:extLst>
              <a:ext uri="{FF2B5EF4-FFF2-40B4-BE49-F238E27FC236}">
                <a16:creationId xmlns:a16="http://schemas.microsoft.com/office/drawing/2014/main" id="{63AAD149-2ADA-B1F7-AF89-94F49E21F8EE}"/>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2779098" y="1531926"/>
            <a:ext cx="900000" cy="900000"/>
          </a:xfrm>
          <a:prstGeom prst="rect">
            <a:avLst/>
          </a:prstGeom>
        </p:spPr>
      </p:pic>
      <p:grpSp>
        <p:nvGrpSpPr>
          <p:cNvPr id="27" name="グループ化 26">
            <a:extLst>
              <a:ext uri="{FF2B5EF4-FFF2-40B4-BE49-F238E27FC236}">
                <a16:creationId xmlns:a16="http://schemas.microsoft.com/office/drawing/2014/main" id="{E6A34FAA-B529-9B0A-A5DF-B427A6AC8C4D}"/>
              </a:ext>
            </a:extLst>
          </p:cNvPr>
          <p:cNvGrpSpPr/>
          <p:nvPr/>
        </p:nvGrpSpPr>
        <p:grpSpPr>
          <a:xfrm>
            <a:off x="2723540" y="2946617"/>
            <a:ext cx="1057223" cy="993972"/>
            <a:chOff x="7633071" y="1839112"/>
            <a:chExt cx="1211484" cy="1181228"/>
          </a:xfrm>
        </p:grpSpPr>
        <p:pic>
          <p:nvPicPr>
            <p:cNvPr id="28" name="図 27">
              <a:extLst>
                <a:ext uri="{FF2B5EF4-FFF2-40B4-BE49-F238E27FC236}">
                  <a16:creationId xmlns:a16="http://schemas.microsoft.com/office/drawing/2014/main" id="{3146815F-E03E-548A-2FE1-88A697D24DC5}"/>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7722528" y="1894792"/>
              <a:ext cx="1006681" cy="1044000"/>
            </a:xfrm>
            <a:prstGeom prst="rect">
              <a:avLst/>
            </a:prstGeom>
            <a:ln>
              <a:solidFill>
                <a:schemeClr val="tx1"/>
              </a:solidFill>
            </a:ln>
          </p:spPr>
        </p:pic>
        <p:sp>
          <p:nvSpPr>
            <p:cNvPr id="29" name="テキスト ボックス 28">
              <a:extLst>
                <a:ext uri="{FF2B5EF4-FFF2-40B4-BE49-F238E27FC236}">
                  <a16:creationId xmlns:a16="http://schemas.microsoft.com/office/drawing/2014/main" id="{6ADDB7CD-982E-4640-B090-21A7DD039EA0}"/>
                </a:ext>
              </a:extLst>
            </p:cNvPr>
            <p:cNvSpPr txBox="1"/>
            <p:nvPr/>
          </p:nvSpPr>
          <p:spPr>
            <a:xfrm>
              <a:off x="8127290" y="1839112"/>
              <a:ext cx="717265" cy="310895"/>
            </a:xfrm>
            <a:prstGeom prst="rect">
              <a:avLst/>
            </a:prstGeom>
            <a:noFill/>
          </p:spPr>
          <p:txBody>
            <a:bodyPr wrap="square" rtlCol="0">
              <a:spAutoFit/>
            </a:bodyPr>
            <a:lstStyle/>
            <a:p>
              <a:r>
                <a:rPr lang="en-US" altLang="ja-JP" sz="1100" b="1" dirty="0">
                  <a:solidFill>
                    <a:schemeClr val="bg1"/>
                  </a:solidFill>
                </a:rPr>
                <a:t>TDPL</a:t>
              </a:r>
              <a:endParaRPr kumimoji="1" lang="ja-JP" altLang="en-US" sz="1100" b="1" dirty="0">
                <a:solidFill>
                  <a:schemeClr val="bg1"/>
                </a:solidFill>
              </a:endParaRPr>
            </a:p>
          </p:txBody>
        </p:sp>
        <p:pic>
          <p:nvPicPr>
            <p:cNvPr id="30" name="図 29">
              <a:extLst>
                <a:ext uri="{FF2B5EF4-FFF2-40B4-BE49-F238E27FC236}">
                  <a16:creationId xmlns:a16="http://schemas.microsoft.com/office/drawing/2014/main" id="{DD15DCF1-5784-4F92-0D1E-D636A4B10E57}"/>
                </a:ext>
              </a:extLst>
            </p:cNvPr>
            <p:cNvPicPr>
              <a:picLocks noChangeAspect="1"/>
            </p:cNvPicPr>
            <p:nvPr/>
          </p:nvPicPr>
          <p:blipFill>
            <a:blip r:embed="rId12">
              <a:extLst>
                <a:ext uri="{28A0092B-C50C-407E-A947-70E740481C1C}">
                  <a14:useLocalDpi xmlns:a14="http://schemas.microsoft.com/office/drawing/2010/main" val="0"/>
                </a:ext>
              </a:extLst>
            </a:blip>
            <a:srcRect t="1787" b="1787"/>
            <a:stretch/>
          </p:blipFill>
          <p:spPr>
            <a:xfrm>
              <a:off x="7696718" y="1902222"/>
              <a:ext cx="1044000" cy="1043999"/>
            </a:xfrm>
            <a:prstGeom prst="triangle">
              <a:avLst>
                <a:gd name="adj" fmla="val 0"/>
              </a:avLst>
            </a:prstGeom>
            <a:ln>
              <a:solidFill>
                <a:schemeClr val="tx1"/>
              </a:solidFill>
            </a:ln>
          </p:spPr>
        </p:pic>
        <p:sp>
          <p:nvSpPr>
            <p:cNvPr id="31" name="テキスト ボックス 30">
              <a:extLst>
                <a:ext uri="{FF2B5EF4-FFF2-40B4-BE49-F238E27FC236}">
                  <a16:creationId xmlns:a16="http://schemas.microsoft.com/office/drawing/2014/main" id="{9B9A28A3-1BFA-D301-1120-5F9168E31A48}"/>
                </a:ext>
              </a:extLst>
            </p:cNvPr>
            <p:cNvSpPr txBox="1"/>
            <p:nvPr/>
          </p:nvSpPr>
          <p:spPr>
            <a:xfrm>
              <a:off x="7633071" y="2709445"/>
              <a:ext cx="717265" cy="310895"/>
            </a:xfrm>
            <a:prstGeom prst="rect">
              <a:avLst/>
            </a:prstGeom>
            <a:noFill/>
          </p:spPr>
          <p:txBody>
            <a:bodyPr wrap="square" rtlCol="0">
              <a:spAutoFit/>
            </a:bodyPr>
            <a:lstStyle/>
            <a:p>
              <a:r>
                <a:rPr kumimoji="1" lang="en-US" altLang="ja-JP" sz="1100" b="1" dirty="0">
                  <a:solidFill>
                    <a:schemeClr val="bg1"/>
                  </a:solidFill>
                </a:rPr>
                <a:t>DCAN</a:t>
              </a:r>
              <a:endParaRPr kumimoji="1" lang="ja-JP" altLang="en-US" sz="1100" b="1" dirty="0">
                <a:solidFill>
                  <a:schemeClr val="bg1"/>
                </a:solidFill>
              </a:endParaRPr>
            </a:p>
          </p:txBody>
        </p:sp>
      </p:grpSp>
      <p:sp>
        <p:nvSpPr>
          <p:cNvPr id="34" name="テキスト ボックス 33">
            <a:extLst>
              <a:ext uri="{FF2B5EF4-FFF2-40B4-BE49-F238E27FC236}">
                <a16:creationId xmlns:a16="http://schemas.microsoft.com/office/drawing/2014/main" id="{3959235F-5EC6-54EC-F61A-F28F34CDE3E5}"/>
              </a:ext>
            </a:extLst>
          </p:cNvPr>
          <p:cNvSpPr txBox="1"/>
          <p:nvPr/>
        </p:nvSpPr>
        <p:spPr>
          <a:xfrm>
            <a:off x="6835575" y="5115469"/>
            <a:ext cx="1205846" cy="369332"/>
          </a:xfrm>
          <a:prstGeom prst="rect">
            <a:avLst/>
          </a:prstGeom>
          <a:noFill/>
        </p:spPr>
        <p:txBody>
          <a:bodyPr wrap="square" rtlCol="0">
            <a:spAutoFit/>
          </a:bodyPr>
          <a:lstStyle/>
          <a:p>
            <a:r>
              <a:rPr kumimoji="1" lang="en-US" altLang="ja-JP" dirty="0"/>
              <a:t>(a) SSIM</a:t>
            </a:r>
            <a:endParaRPr kumimoji="1" lang="ja-JP" altLang="en-US" dirty="0"/>
          </a:p>
        </p:txBody>
      </p:sp>
      <p:sp>
        <p:nvSpPr>
          <p:cNvPr id="35" name="テキスト ボックス 34">
            <a:extLst>
              <a:ext uri="{FF2B5EF4-FFF2-40B4-BE49-F238E27FC236}">
                <a16:creationId xmlns:a16="http://schemas.microsoft.com/office/drawing/2014/main" id="{44425D44-3B10-DD4E-7EF9-9C98AC342946}"/>
              </a:ext>
            </a:extLst>
          </p:cNvPr>
          <p:cNvSpPr txBox="1"/>
          <p:nvPr/>
        </p:nvSpPr>
        <p:spPr>
          <a:xfrm>
            <a:off x="9831973" y="5115469"/>
            <a:ext cx="1205846" cy="369332"/>
          </a:xfrm>
          <a:prstGeom prst="rect">
            <a:avLst/>
          </a:prstGeom>
          <a:noFill/>
        </p:spPr>
        <p:txBody>
          <a:bodyPr wrap="square" rtlCol="0">
            <a:spAutoFit/>
          </a:bodyPr>
          <a:lstStyle/>
          <a:p>
            <a:r>
              <a:rPr kumimoji="1" lang="en-US" altLang="ja-JP" dirty="0"/>
              <a:t>(b) RMSE</a:t>
            </a:r>
            <a:endParaRPr kumimoji="1" lang="ja-JP" altLang="en-US" dirty="0"/>
          </a:p>
        </p:txBody>
      </p:sp>
      <p:graphicFrame>
        <p:nvGraphicFramePr>
          <p:cNvPr id="4" name="グラフ 3">
            <a:extLst>
              <a:ext uri="{FF2B5EF4-FFF2-40B4-BE49-F238E27FC236}">
                <a16:creationId xmlns:a16="http://schemas.microsoft.com/office/drawing/2014/main" id="{5ED2DF23-BA1C-4FA0-B70B-F1BCFE83B479}"/>
              </a:ext>
            </a:extLst>
          </p:cNvPr>
          <p:cNvGraphicFramePr>
            <a:graphicFrameLocks/>
          </p:cNvGraphicFramePr>
          <p:nvPr>
            <p:extLst>
              <p:ext uri="{D42A27DB-BD31-4B8C-83A1-F6EECF244321}">
                <p14:modId xmlns:p14="http://schemas.microsoft.com/office/powerpoint/2010/main" val="3468121991"/>
              </p:ext>
            </p:extLst>
          </p:nvPr>
        </p:nvGraphicFramePr>
        <p:xfrm>
          <a:off x="6132106" y="908266"/>
          <a:ext cx="2343150" cy="4305301"/>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6" name="グラフ 5">
            <a:extLst>
              <a:ext uri="{FF2B5EF4-FFF2-40B4-BE49-F238E27FC236}">
                <a16:creationId xmlns:a16="http://schemas.microsoft.com/office/drawing/2014/main" id="{BCAA19C2-59A7-4D38-9B03-6900A9D3834F}"/>
              </a:ext>
            </a:extLst>
          </p:cNvPr>
          <p:cNvGraphicFramePr>
            <a:graphicFrameLocks/>
          </p:cNvGraphicFramePr>
          <p:nvPr>
            <p:extLst>
              <p:ext uri="{D42A27DB-BD31-4B8C-83A1-F6EECF244321}">
                <p14:modId xmlns:p14="http://schemas.microsoft.com/office/powerpoint/2010/main" val="4102301314"/>
              </p:ext>
            </p:extLst>
          </p:nvPr>
        </p:nvGraphicFramePr>
        <p:xfrm>
          <a:off x="9122947" y="927315"/>
          <a:ext cx="2314574" cy="4267201"/>
        </p:xfrm>
        <a:graphic>
          <a:graphicData uri="http://schemas.openxmlformats.org/drawingml/2006/chart">
            <c:chart xmlns:c="http://schemas.openxmlformats.org/drawingml/2006/chart" xmlns:r="http://schemas.openxmlformats.org/officeDocument/2006/relationships" r:id="rId14"/>
          </a:graphicData>
        </a:graphic>
      </p:graphicFrame>
    </p:spTree>
    <p:extLst>
      <p:ext uri="{BB962C8B-B14F-4D97-AF65-F5344CB8AC3E}">
        <p14:creationId xmlns:p14="http://schemas.microsoft.com/office/powerpoint/2010/main" val="4047918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D7C081-4968-2183-3BAC-FA66C9943DA8}"/>
              </a:ext>
            </a:extLst>
          </p:cNvPr>
          <p:cNvSpPr>
            <a:spLocks noGrp="1"/>
          </p:cNvSpPr>
          <p:nvPr>
            <p:ph type="title"/>
          </p:nvPr>
        </p:nvSpPr>
        <p:spPr/>
        <p:txBody>
          <a:bodyPr/>
          <a:lstStyle/>
          <a:p>
            <a:r>
              <a:rPr kumimoji="1" lang="ja-JP" altLang="en-US" dirty="0"/>
              <a:t>まとめと今後の予定</a:t>
            </a:r>
          </a:p>
        </p:txBody>
      </p:sp>
      <p:sp>
        <p:nvSpPr>
          <p:cNvPr id="4" name="スライド番号プレースホルダー 3">
            <a:extLst>
              <a:ext uri="{FF2B5EF4-FFF2-40B4-BE49-F238E27FC236}">
                <a16:creationId xmlns:a16="http://schemas.microsoft.com/office/drawing/2014/main" id="{716BBCAC-62FF-57B9-0F92-8A5A2740EB40}"/>
              </a:ext>
            </a:extLst>
          </p:cNvPr>
          <p:cNvSpPr>
            <a:spLocks noGrp="1"/>
          </p:cNvSpPr>
          <p:nvPr>
            <p:ph type="sldNum" sz="quarter" idx="12"/>
          </p:nvPr>
        </p:nvSpPr>
        <p:spPr/>
        <p:txBody>
          <a:bodyPr/>
          <a:lstStyle/>
          <a:p>
            <a:fld id="{E154F753-E6D5-4771-B8B1-12E93CB86B83}" type="slidenum">
              <a:rPr kumimoji="1" lang="ja-JP" altLang="en-US" smtClean="0"/>
              <a:t>13</a:t>
            </a:fld>
            <a:endParaRPr kumimoji="1" lang="ja-JP" altLang="en-US"/>
          </a:p>
        </p:txBody>
      </p:sp>
      <p:sp>
        <p:nvSpPr>
          <p:cNvPr id="7" name="テキスト ボックス 6">
            <a:extLst>
              <a:ext uri="{FF2B5EF4-FFF2-40B4-BE49-F238E27FC236}">
                <a16:creationId xmlns:a16="http://schemas.microsoft.com/office/drawing/2014/main" id="{3973768A-6273-0702-56DD-FC478206512D}"/>
              </a:ext>
            </a:extLst>
          </p:cNvPr>
          <p:cNvSpPr txBox="1"/>
          <p:nvPr/>
        </p:nvSpPr>
        <p:spPr>
          <a:xfrm>
            <a:off x="1025236" y="1509887"/>
            <a:ext cx="9969336" cy="1569660"/>
          </a:xfrm>
          <a:prstGeom prst="rect">
            <a:avLst/>
          </a:prstGeom>
          <a:noFill/>
        </p:spPr>
        <p:txBody>
          <a:bodyPr wrap="square">
            <a:spAutoFit/>
          </a:bodyPr>
          <a:lstStyle/>
          <a:p>
            <a:pPr marL="742950" lvl="1" indent="-285750">
              <a:buFont typeface="Arial" panose="020B0604020202020204" pitchFamily="34" charset="0"/>
              <a:buChar char="•"/>
            </a:pPr>
            <a:r>
              <a:rPr lang="ja-JP" altLang="en-US" sz="2400" dirty="0"/>
              <a:t>汎用的なノイズを用いて事前学習を行うことで，</a:t>
            </a:r>
            <a:br>
              <a:rPr lang="en-US" altLang="ja-JP" sz="2400" dirty="0"/>
            </a:br>
            <a:r>
              <a:rPr lang="ja-JP" altLang="en-US" sz="2400" dirty="0"/>
              <a:t>計算コストの高いノイズに対して有用な手法を提案した</a:t>
            </a:r>
            <a:endParaRPr lang="en-US" altLang="ja-JP" sz="2400" dirty="0"/>
          </a:p>
          <a:p>
            <a:pPr marL="742950" lvl="1" indent="-285750">
              <a:buFont typeface="Arial" panose="020B0604020202020204" pitchFamily="34" charset="0"/>
              <a:buChar char="•"/>
            </a:pPr>
            <a:r>
              <a:rPr lang="ja-JP" altLang="en-US" sz="2400" dirty="0"/>
              <a:t>モデル化した大気ゆらぎを用いて提案手法の再構成精度を定量的に評価し，その有効性を確認した</a:t>
            </a:r>
            <a:endParaRPr lang="en-US" altLang="ja-JP" sz="2400" dirty="0"/>
          </a:p>
        </p:txBody>
      </p:sp>
      <p:sp>
        <p:nvSpPr>
          <p:cNvPr id="11" name="テキスト ボックス 10">
            <a:extLst>
              <a:ext uri="{FF2B5EF4-FFF2-40B4-BE49-F238E27FC236}">
                <a16:creationId xmlns:a16="http://schemas.microsoft.com/office/drawing/2014/main" id="{50C7EEB1-84D4-CA01-2761-DF37A7DE732C}"/>
              </a:ext>
            </a:extLst>
          </p:cNvPr>
          <p:cNvSpPr txBox="1"/>
          <p:nvPr/>
        </p:nvSpPr>
        <p:spPr>
          <a:xfrm>
            <a:off x="1411287" y="3830036"/>
            <a:ext cx="7749309" cy="1815882"/>
          </a:xfrm>
          <a:prstGeom prst="rect">
            <a:avLst/>
          </a:prstGeom>
          <a:noFill/>
        </p:spPr>
        <p:txBody>
          <a:bodyPr wrap="square">
            <a:spAutoFit/>
          </a:bodyPr>
          <a:lstStyle/>
          <a:p>
            <a:pPr marL="285750" indent="-285750">
              <a:buFont typeface="Arial" panose="020B0604020202020204" pitchFamily="34" charset="0"/>
              <a:buChar char="•"/>
            </a:pPr>
            <a:r>
              <a:rPr lang="ja-JP" altLang="en-US" sz="2800" dirty="0"/>
              <a:t>本手法の有効性を実験で検証する</a:t>
            </a:r>
            <a:endParaRPr lang="en-US" altLang="ja-JP" sz="2800" dirty="0"/>
          </a:p>
          <a:p>
            <a:pPr marL="285750" indent="-285750">
              <a:buFont typeface="Arial" panose="020B0604020202020204" pitchFamily="34" charset="0"/>
              <a:buChar char="•"/>
            </a:pPr>
            <a:r>
              <a:rPr lang="ja-JP" altLang="en-US" sz="2800" dirty="0"/>
              <a:t>本手法の最適化</a:t>
            </a:r>
            <a:endParaRPr lang="en-US" altLang="ja-JP" sz="2800" dirty="0"/>
          </a:p>
          <a:p>
            <a:pPr marL="285750" indent="-285750">
              <a:buFont typeface="Arial" panose="020B0604020202020204" pitchFamily="34" charset="0"/>
              <a:buChar char="•"/>
            </a:pPr>
            <a:r>
              <a:rPr kumimoji="1" lang="ja-JP" altLang="en-US" sz="2800" dirty="0"/>
              <a:t>時系列ノイズに強い再構成モデルの構築</a:t>
            </a:r>
            <a:endParaRPr kumimoji="1" lang="en-US" altLang="ja-JP" sz="2800" dirty="0"/>
          </a:p>
          <a:p>
            <a:pPr marL="285750" indent="-285750">
              <a:buFont typeface="Arial" panose="020B0604020202020204" pitchFamily="34" charset="0"/>
              <a:buChar char="•"/>
            </a:pPr>
            <a:r>
              <a:rPr lang="ja-JP" altLang="en-US" sz="2800" dirty="0"/>
              <a:t>再構成画像の多様化・高解像度化</a:t>
            </a:r>
            <a:endParaRPr kumimoji="1" lang="en-US" altLang="ja-JP" sz="2800" dirty="0"/>
          </a:p>
        </p:txBody>
      </p:sp>
      <p:sp>
        <p:nvSpPr>
          <p:cNvPr id="12" name="四角形: 角を丸くする 11">
            <a:extLst>
              <a:ext uri="{FF2B5EF4-FFF2-40B4-BE49-F238E27FC236}">
                <a16:creationId xmlns:a16="http://schemas.microsoft.com/office/drawing/2014/main" id="{9949807E-7F74-0A25-D674-3CD9A0543C44}"/>
              </a:ext>
            </a:extLst>
          </p:cNvPr>
          <p:cNvSpPr/>
          <p:nvPr/>
        </p:nvSpPr>
        <p:spPr>
          <a:xfrm>
            <a:off x="1274617" y="1269670"/>
            <a:ext cx="9892148" cy="1815882"/>
          </a:xfrm>
          <a:prstGeom prst="roundRect">
            <a:avLst>
              <a:gd name="adj" fmla="val 7930"/>
            </a:avLst>
          </a:prstGeom>
          <a:noFill/>
          <a:ln w="38100" cap="flat" cmpd="sng" algn="ctr">
            <a:solidFill>
              <a:srgbClr val="B2B54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solidFill>
                <a:srgbClr val="B2B545"/>
              </a:solidFill>
            </a:endParaRPr>
          </a:p>
        </p:txBody>
      </p:sp>
      <p:sp>
        <p:nvSpPr>
          <p:cNvPr id="5" name="テキスト ボックス 4">
            <a:extLst>
              <a:ext uri="{FF2B5EF4-FFF2-40B4-BE49-F238E27FC236}">
                <a16:creationId xmlns:a16="http://schemas.microsoft.com/office/drawing/2014/main" id="{B9216C36-4198-B9F3-AE65-253B51D4B95D}"/>
              </a:ext>
            </a:extLst>
          </p:cNvPr>
          <p:cNvSpPr txBox="1"/>
          <p:nvPr/>
        </p:nvSpPr>
        <p:spPr>
          <a:xfrm>
            <a:off x="1477817" y="986667"/>
            <a:ext cx="1422401" cy="523220"/>
          </a:xfrm>
          <a:prstGeom prst="rect">
            <a:avLst/>
          </a:prstGeom>
          <a:solidFill>
            <a:schemeClr val="bg1"/>
          </a:solidFill>
        </p:spPr>
        <p:txBody>
          <a:bodyPr wrap="square" rtlCol="0">
            <a:spAutoFit/>
          </a:bodyPr>
          <a:lstStyle/>
          <a:p>
            <a:pPr algn="ctr"/>
            <a:r>
              <a:rPr kumimoji="1" lang="ja-JP" altLang="en-US" sz="2800" dirty="0"/>
              <a:t>まとめ</a:t>
            </a:r>
            <a:endParaRPr kumimoji="1" lang="ja-JP" altLang="en-US" dirty="0"/>
          </a:p>
        </p:txBody>
      </p:sp>
      <p:sp>
        <p:nvSpPr>
          <p:cNvPr id="13" name="テキスト ボックス 12">
            <a:extLst>
              <a:ext uri="{FF2B5EF4-FFF2-40B4-BE49-F238E27FC236}">
                <a16:creationId xmlns:a16="http://schemas.microsoft.com/office/drawing/2014/main" id="{DE45FD4D-928B-814F-AF41-EC7D8A5068F2}"/>
              </a:ext>
            </a:extLst>
          </p:cNvPr>
          <p:cNvSpPr txBox="1"/>
          <p:nvPr/>
        </p:nvSpPr>
        <p:spPr>
          <a:xfrm>
            <a:off x="1357105" y="3368555"/>
            <a:ext cx="2281962" cy="523220"/>
          </a:xfrm>
          <a:prstGeom prst="rect">
            <a:avLst/>
          </a:prstGeom>
          <a:noFill/>
        </p:spPr>
        <p:txBody>
          <a:bodyPr wrap="square" rtlCol="0">
            <a:spAutoFit/>
          </a:bodyPr>
          <a:lstStyle/>
          <a:p>
            <a:r>
              <a:rPr kumimoji="1" lang="ja-JP" altLang="en-US" sz="2800" dirty="0"/>
              <a:t>今後の予定</a:t>
            </a:r>
          </a:p>
        </p:txBody>
      </p:sp>
      <p:sp>
        <p:nvSpPr>
          <p:cNvPr id="14" name="正方形/長方形 13">
            <a:extLst>
              <a:ext uri="{FF2B5EF4-FFF2-40B4-BE49-F238E27FC236}">
                <a16:creationId xmlns:a16="http://schemas.microsoft.com/office/drawing/2014/main" id="{68229C9D-0871-7078-5476-190A70D1D498}"/>
              </a:ext>
            </a:extLst>
          </p:cNvPr>
          <p:cNvSpPr/>
          <p:nvPr/>
        </p:nvSpPr>
        <p:spPr>
          <a:xfrm>
            <a:off x="1274617" y="3402445"/>
            <a:ext cx="136670" cy="393701"/>
          </a:xfrm>
          <a:prstGeom prst="rect">
            <a:avLst/>
          </a:prstGeom>
          <a:solidFill>
            <a:srgbClr val="B2B545"/>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90097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6E117D0-CB91-D5DC-9123-8ECD3E29D4BD}"/>
              </a:ext>
            </a:extLst>
          </p:cNvPr>
          <p:cNvSpPr>
            <a:spLocks noGrp="1"/>
          </p:cNvSpPr>
          <p:nvPr>
            <p:ph type="title"/>
          </p:nvPr>
        </p:nvSpPr>
        <p:spPr>
          <a:xfrm>
            <a:off x="715818" y="3075841"/>
            <a:ext cx="10515600" cy="706318"/>
          </a:xfrm>
        </p:spPr>
        <p:txBody>
          <a:bodyPr>
            <a:normAutofit fontScale="90000"/>
          </a:bodyPr>
          <a:lstStyle/>
          <a:p>
            <a:pPr algn="ctr"/>
            <a:r>
              <a:rPr lang="ja-JP" altLang="en-US" sz="9600" dirty="0"/>
              <a:t>付録</a:t>
            </a:r>
          </a:p>
        </p:txBody>
      </p:sp>
      <p:sp>
        <p:nvSpPr>
          <p:cNvPr id="5" name="スライド番号プレースホルダー 4">
            <a:extLst>
              <a:ext uri="{FF2B5EF4-FFF2-40B4-BE49-F238E27FC236}">
                <a16:creationId xmlns:a16="http://schemas.microsoft.com/office/drawing/2014/main" id="{9E37F2DF-D278-68CC-04E9-C657077813BC}"/>
              </a:ext>
            </a:extLst>
          </p:cNvPr>
          <p:cNvSpPr>
            <a:spLocks noGrp="1"/>
          </p:cNvSpPr>
          <p:nvPr>
            <p:ph type="sldNum" sz="quarter" idx="12"/>
          </p:nvPr>
        </p:nvSpPr>
        <p:spPr/>
        <p:txBody>
          <a:bodyPr/>
          <a:lstStyle/>
          <a:p>
            <a:fld id="{E154F753-E6D5-4771-B8B1-12E93CB86B83}" type="slidenum">
              <a:rPr kumimoji="1" lang="ja-JP" altLang="en-US" smtClean="0"/>
              <a:t>14</a:t>
            </a:fld>
            <a:endParaRPr kumimoji="1" lang="ja-JP" altLang="en-US"/>
          </a:p>
        </p:txBody>
      </p:sp>
    </p:spTree>
    <p:extLst>
      <p:ext uri="{BB962C8B-B14F-4D97-AF65-F5344CB8AC3E}">
        <p14:creationId xmlns:p14="http://schemas.microsoft.com/office/powerpoint/2010/main" val="3885093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1CBD5E-2BFD-53D3-500C-61E2C3590B3C}"/>
              </a:ext>
            </a:extLst>
          </p:cNvPr>
          <p:cNvSpPr>
            <a:spLocks noGrp="1"/>
          </p:cNvSpPr>
          <p:nvPr>
            <p:ph type="title"/>
          </p:nvPr>
        </p:nvSpPr>
        <p:spPr>
          <a:xfrm>
            <a:off x="196703" y="49576"/>
            <a:ext cx="10515600" cy="706318"/>
          </a:xfrm>
        </p:spPr>
        <p:txBody>
          <a:bodyPr>
            <a:normAutofit/>
          </a:bodyPr>
          <a:lstStyle/>
          <a:p>
            <a:r>
              <a:rPr lang="en-US" altLang="ja-JP" sz="4000" dirty="0"/>
              <a:t>Single-pixel imaging(SPI)</a:t>
            </a:r>
            <a:endParaRPr kumimoji="1" lang="ja-JP" altLang="en-US" sz="4000" dirty="0"/>
          </a:p>
        </p:txBody>
      </p:sp>
      <p:sp>
        <p:nvSpPr>
          <p:cNvPr id="23" name="テキスト ボックス 22">
            <a:extLst>
              <a:ext uri="{FF2B5EF4-FFF2-40B4-BE49-F238E27FC236}">
                <a16:creationId xmlns:a16="http://schemas.microsoft.com/office/drawing/2014/main" id="{DD01C258-3D0E-1115-64D6-E59518443A39}"/>
              </a:ext>
            </a:extLst>
          </p:cNvPr>
          <p:cNvSpPr txBox="1"/>
          <p:nvPr/>
        </p:nvSpPr>
        <p:spPr>
          <a:xfrm>
            <a:off x="577880" y="911928"/>
            <a:ext cx="2392819" cy="523220"/>
          </a:xfrm>
          <a:prstGeom prst="rect">
            <a:avLst/>
          </a:prstGeom>
          <a:noFill/>
        </p:spPr>
        <p:txBody>
          <a:bodyPr wrap="square" rtlCol="0">
            <a:spAutoFit/>
          </a:bodyPr>
          <a:lstStyle/>
          <a:p>
            <a:r>
              <a:rPr kumimoji="1" lang="en-US" altLang="ja-JP" sz="2800"/>
              <a:t>SPI</a:t>
            </a:r>
            <a:r>
              <a:rPr kumimoji="1" lang="ja-JP" altLang="en-US" sz="2800"/>
              <a:t>の</a:t>
            </a:r>
            <a:r>
              <a:rPr kumimoji="1" lang="ja-JP" altLang="en-US" sz="2800" dirty="0"/>
              <a:t>原理</a:t>
            </a:r>
            <a:r>
              <a:rPr kumimoji="1" lang="en-US" altLang="ja-JP" sz="2800"/>
              <a:t>[1]</a:t>
            </a:r>
            <a:endParaRPr kumimoji="1" lang="ja-JP" altLang="en-US" sz="2800" dirty="0"/>
          </a:p>
        </p:txBody>
      </p:sp>
      <p:sp>
        <p:nvSpPr>
          <p:cNvPr id="37" name="正方形/長方形 36">
            <a:extLst>
              <a:ext uri="{FF2B5EF4-FFF2-40B4-BE49-F238E27FC236}">
                <a16:creationId xmlns:a16="http://schemas.microsoft.com/office/drawing/2014/main" id="{BD2245AA-68F3-B15A-4FDA-A6CFA233CD3E}"/>
              </a:ext>
            </a:extLst>
          </p:cNvPr>
          <p:cNvSpPr/>
          <p:nvPr/>
        </p:nvSpPr>
        <p:spPr>
          <a:xfrm>
            <a:off x="400731" y="939240"/>
            <a:ext cx="176334" cy="456787"/>
          </a:xfrm>
          <a:prstGeom prst="rect">
            <a:avLst/>
          </a:prstGeom>
          <a:solidFill>
            <a:srgbClr val="B2B545"/>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D79719A0-CDB1-2D0A-F8A9-2BCF8AEBD44D}"/>
              </a:ext>
            </a:extLst>
          </p:cNvPr>
          <p:cNvSpPr txBox="1"/>
          <p:nvPr/>
        </p:nvSpPr>
        <p:spPr>
          <a:xfrm>
            <a:off x="2955742" y="5497365"/>
            <a:ext cx="2233766" cy="369332"/>
          </a:xfrm>
          <a:prstGeom prst="rect">
            <a:avLst/>
          </a:prstGeom>
          <a:noFill/>
        </p:spPr>
        <p:txBody>
          <a:bodyPr wrap="square" rtlCol="0">
            <a:spAutoFit/>
          </a:bodyPr>
          <a:lstStyle/>
          <a:p>
            <a:pPr algn="ctr"/>
            <a:r>
              <a:rPr kumimoji="1" lang="ja-JP" altLang="en-US" dirty="0"/>
              <a:t>単一画素検出器</a:t>
            </a:r>
          </a:p>
        </p:txBody>
      </p:sp>
      <p:sp>
        <p:nvSpPr>
          <p:cNvPr id="46" name="スライド番号プレースホルダー 45">
            <a:extLst>
              <a:ext uri="{FF2B5EF4-FFF2-40B4-BE49-F238E27FC236}">
                <a16:creationId xmlns:a16="http://schemas.microsoft.com/office/drawing/2014/main" id="{0410926A-9935-ADAD-637F-F2FAC6467057}"/>
              </a:ext>
            </a:extLst>
          </p:cNvPr>
          <p:cNvSpPr>
            <a:spLocks noGrp="1"/>
          </p:cNvSpPr>
          <p:nvPr>
            <p:ph type="sldNum" sz="quarter" idx="12"/>
          </p:nvPr>
        </p:nvSpPr>
        <p:spPr/>
        <p:txBody>
          <a:bodyPr/>
          <a:lstStyle/>
          <a:p>
            <a:fld id="{E154F753-E6D5-4771-B8B1-12E93CB86B83}" type="slidenum">
              <a:rPr kumimoji="1" lang="ja-JP" altLang="en-US" smtClean="0"/>
              <a:t>15</a:t>
            </a:fld>
            <a:endParaRPr kumimoji="1" lang="ja-JP" altLang="en-US"/>
          </a:p>
        </p:txBody>
      </p:sp>
      <p:sp>
        <p:nvSpPr>
          <p:cNvPr id="3" name="テキスト ボックス 2">
            <a:extLst>
              <a:ext uri="{FF2B5EF4-FFF2-40B4-BE49-F238E27FC236}">
                <a16:creationId xmlns:a16="http://schemas.microsoft.com/office/drawing/2014/main" id="{F08B5E9E-CA93-1B88-A4D7-4929497AA179}"/>
              </a:ext>
            </a:extLst>
          </p:cNvPr>
          <p:cNvSpPr txBox="1"/>
          <p:nvPr/>
        </p:nvSpPr>
        <p:spPr>
          <a:xfrm>
            <a:off x="1019031" y="5921006"/>
            <a:ext cx="11362435" cy="430887"/>
          </a:xfrm>
          <a:prstGeom prst="rect">
            <a:avLst/>
          </a:prstGeom>
          <a:noFill/>
        </p:spPr>
        <p:txBody>
          <a:bodyPr wrap="square" rtlCol="0">
            <a:spAutoFit/>
          </a:bodyPr>
          <a:lstStyle/>
          <a:p>
            <a:r>
              <a:rPr kumimoji="1" lang="da-DK" altLang="ja-JP" sz="1100" dirty="0"/>
              <a:t>[1] M. P. Edgar, et al., Nat. Photonics 13, 13–20 (2019). [2] M. Chen, et al., Optics and Photonics Journal, 3, 83-85 (2013). </a:t>
            </a:r>
          </a:p>
          <a:p>
            <a:r>
              <a:rPr kumimoji="1" lang="da-DK" altLang="ja-JP" sz="1100" dirty="0"/>
              <a:t>[3] C. M. Watts, et al., Nature Photonics 8, 605-609 (2014). [4] C.A. Osorio Quero, et al., Review of Scientific Instruments 92, 111501 (2021). </a:t>
            </a:r>
          </a:p>
        </p:txBody>
      </p:sp>
      <p:grpSp>
        <p:nvGrpSpPr>
          <p:cNvPr id="112" name="グループ化 111">
            <a:extLst>
              <a:ext uri="{FF2B5EF4-FFF2-40B4-BE49-F238E27FC236}">
                <a16:creationId xmlns:a16="http://schemas.microsoft.com/office/drawing/2014/main" id="{C2452073-7E1A-1127-EFE3-1DA0A0DD266F}"/>
              </a:ext>
            </a:extLst>
          </p:cNvPr>
          <p:cNvGrpSpPr/>
          <p:nvPr/>
        </p:nvGrpSpPr>
        <p:grpSpPr>
          <a:xfrm>
            <a:off x="5421973" y="3782337"/>
            <a:ext cx="2366459" cy="1951810"/>
            <a:chOff x="7916110" y="3564408"/>
            <a:chExt cx="2366459" cy="1951810"/>
          </a:xfrm>
        </p:grpSpPr>
        <p:sp>
          <p:nvSpPr>
            <p:cNvPr id="39" name="正方形/長方形 38">
              <a:extLst>
                <a:ext uri="{FF2B5EF4-FFF2-40B4-BE49-F238E27FC236}">
                  <a16:creationId xmlns:a16="http://schemas.microsoft.com/office/drawing/2014/main" id="{DD6BCAB4-9430-086E-2FC8-45EF84F3A5D0}"/>
                </a:ext>
              </a:extLst>
            </p:cNvPr>
            <p:cNvSpPr/>
            <p:nvPr/>
          </p:nvSpPr>
          <p:spPr>
            <a:xfrm>
              <a:off x="7916110" y="3564408"/>
              <a:ext cx="133903" cy="414980"/>
            </a:xfrm>
            <a:prstGeom prst="rect">
              <a:avLst/>
            </a:prstGeom>
            <a:solidFill>
              <a:srgbClr val="FF5B5B"/>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
          <p:nvSpPr>
            <p:cNvPr id="80" name="テキスト ボックス 79">
              <a:extLst>
                <a:ext uri="{FF2B5EF4-FFF2-40B4-BE49-F238E27FC236}">
                  <a16:creationId xmlns:a16="http://schemas.microsoft.com/office/drawing/2014/main" id="{DE3F6AD1-633C-5285-76EC-9AF56BF24805}"/>
                </a:ext>
              </a:extLst>
            </p:cNvPr>
            <p:cNvSpPr txBox="1"/>
            <p:nvPr/>
          </p:nvSpPr>
          <p:spPr>
            <a:xfrm>
              <a:off x="7983061" y="4038890"/>
              <a:ext cx="2299508" cy="1477328"/>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dirty="0"/>
                <a:t>検出感度が良い</a:t>
              </a:r>
              <a:endParaRPr kumimoji="1" lang="en-US" altLang="ja-JP" dirty="0"/>
            </a:p>
            <a:p>
              <a:pPr marL="342900" indent="-342900">
                <a:buFont typeface="Arial" panose="020B0604020202020204" pitchFamily="34" charset="0"/>
                <a:buChar char="−"/>
              </a:pPr>
              <a:r>
                <a:rPr kumimoji="1" lang="ja-JP" altLang="en-US" dirty="0"/>
                <a:t>スペクトル範囲が広い</a:t>
              </a:r>
              <a:r>
                <a:rPr kumimoji="1" lang="en-US" altLang="ja-JP" dirty="0"/>
                <a:t>[2,3]</a:t>
              </a:r>
            </a:p>
            <a:p>
              <a:pPr marL="342900" indent="-342900">
                <a:buFont typeface="Arial" panose="020B0604020202020204" pitchFamily="34" charset="0"/>
                <a:buChar char="−"/>
              </a:pPr>
              <a:r>
                <a:rPr kumimoji="1" lang="ja-JP" altLang="en-US" dirty="0"/>
                <a:t>三次元イメージングへの応用</a:t>
              </a:r>
              <a:r>
                <a:rPr kumimoji="1" lang="en-US" altLang="ja-JP" dirty="0"/>
                <a:t>[4]</a:t>
              </a:r>
              <a:endParaRPr kumimoji="1" lang="ja-JP" altLang="en-US" dirty="0"/>
            </a:p>
          </p:txBody>
        </p:sp>
        <p:sp>
          <p:nvSpPr>
            <p:cNvPr id="45" name="テキスト ボックス 44">
              <a:extLst>
                <a:ext uri="{FF2B5EF4-FFF2-40B4-BE49-F238E27FC236}">
                  <a16:creationId xmlns:a16="http://schemas.microsoft.com/office/drawing/2014/main" id="{E47EE307-F227-FF06-986F-46E2A518363C}"/>
                </a:ext>
              </a:extLst>
            </p:cNvPr>
            <p:cNvSpPr txBox="1"/>
            <p:nvPr/>
          </p:nvSpPr>
          <p:spPr>
            <a:xfrm>
              <a:off x="8004464" y="3564408"/>
              <a:ext cx="2229146" cy="461665"/>
            </a:xfrm>
            <a:prstGeom prst="rect">
              <a:avLst/>
            </a:prstGeom>
            <a:noFill/>
          </p:spPr>
          <p:txBody>
            <a:bodyPr wrap="square" rtlCol="0">
              <a:spAutoFit/>
            </a:bodyPr>
            <a:lstStyle/>
            <a:p>
              <a:r>
                <a:rPr kumimoji="1" lang="ja-JP" altLang="en-US" sz="2400" dirty="0">
                  <a:solidFill>
                    <a:srgbClr val="FF5B5B"/>
                  </a:solidFill>
                </a:rPr>
                <a:t>利点</a:t>
              </a:r>
              <a:endParaRPr kumimoji="1" lang="en-US" altLang="ja-JP" sz="2400" dirty="0">
                <a:solidFill>
                  <a:srgbClr val="FF5B5B"/>
                </a:solidFill>
              </a:endParaRPr>
            </a:p>
          </p:txBody>
        </p:sp>
      </p:grpSp>
      <p:grpSp>
        <p:nvGrpSpPr>
          <p:cNvPr id="113" name="グループ化 112">
            <a:extLst>
              <a:ext uri="{FF2B5EF4-FFF2-40B4-BE49-F238E27FC236}">
                <a16:creationId xmlns:a16="http://schemas.microsoft.com/office/drawing/2014/main" id="{2E852A0D-585E-03D0-13CF-9FD5FE9F59A3}"/>
              </a:ext>
            </a:extLst>
          </p:cNvPr>
          <p:cNvGrpSpPr/>
          <p:nvPr/>
        </p:nvGrpSpPr>
        <p:grpSpPr>
          <a:xfrm>
            <a:off x="8078730" y="3742350"/>
            <a:ext cx="4143983" cy="1646515"/>
            <a:chOff x="7916110" y="4986834"/>
            <a:chExt cx="4143983" cy="1646515"/>
          </a:xfrm>
        </p:grpSpPr>
        <p:sp>
          <p:nvSpPr>
            <p:cNvPr id="38" name="テキスト ボックス 37">
              <a:extLst>
                <a:ext uri="{FF2B5EF4-FFF2-40B4-BE49-F238E27FC236}">
                  <a16:creationId xmlns:a16="http://schemas.microsoft.com/office/drawing/2014/main" id="{B3FC2912-38A9-FF5E-66F0-BA3D4A90B551}"/>
                </a:ext>
              </a:extLst>
            </p:cNvPr>
            <p:cNvSpPr txBox="1"/>
            <p:nvPr/>
          </p:nvSpPr>
          <p:spPr>
            <a:xfrm>
              <a:off x="7977163" y="5433020"/>
              <a:ext cx="4082930" cy="1200329"/>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t>高精度なイメージングには</a:t>
              </a:r>
              <a:br>
                <a:rPr lang="en-US" altLang="ja-JP"/>
              </a:br>
              <a:r>
                <a:rPr lang="ja-JP" altLang="en-US"/>
                <a:t>大量</a:t>
              </a:r>
              <a:r>
                <a:rPr lang="ja-JP" altLang="en-US" dirty="0"/>
                <a:t>の光相関信号が必要なために</a:t>
              </a:r>
              <a:br>
                <a:rPr lang="en-US" altLang="ja-JP"/>
              </a:br>
              <a:r>
                <a:rPr lang="ja-JP" altLang="en-US"/>
                <a:t>測定</a:t>
              </a:r>
              <a:r>
                <a:rPr lang="ja-JP" altLang="en-US" dirty="0"/>
                <a:t>時間がかかる</a:t>
              </a:r>
              <a:endParaRPr lang="en-US" altLang="ja-JP"/>
            </a:p>
            <a:p>
              <a:pPr marL="285750" indent="-285750">
                <a:buFont typeface="Arial" panose="020B0604020202020204" pitchFamily="34" charset="0"/>
                <a:buChar char="−"/>
              </a:pPr>
              <a:r>
                <a:rPr lang="ja-JP" altLang="en-US"/>
                <a:t>強い</a:t>
              </a:r>
              <a:r>
                <a:rPr lang="ja-JP" altLang="en-US" dirty="0"/>
                <a:t>ノイズ環境下での再構成が困難</a:t>
              </a:r>
              <a:endParaRPr lang="en-US" altLang="ja-JP" dirty="0"/>
            </a:p>
          </p:txBody>
        </p:sp>
        <p:sp>
          <p:nvSpPr>
            <p:cNvPr id="40" name="正方形/長方形 39">
              <a:extLst>
                <a:ext uri="{FF2B5EF4-FFF2-40B4-BE49-F238E27FC236}">
                  <a16:creationId xmlns:a16="http://schemas.microsoft.com/office/drawing/2014/main" id="{013A41D1-0ABA-8B49-13A6-6F5448C11BCE}"/>
                </a:ext>
              </a:extLst>
            </p:cNvPr>
            <p:cNvSpPr/>
            <p:nvPr/>
          </p:nvSpPr>
          <p:spPr>
            <a:xfrm>
              <a:off x="7916110" y="5018040"/>
              <a:ext cx="127212" cy="414980"/>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AD86F0CE-F11A-50F2-60FF-D1C9762C20D2}"/>
                </a:ext>
              </a:extLst>
            </p:cNvPr>
            <p:cNvSpPr txBox="1"/>
            <p:nvPr/>
          </p:nvSpPr>
          <p:spPr>
            <a:xfrm>
              <a:off x="7977163" y="4986834"/>
              <a:ext cx="2229146" cy="461665"/>
            </a:xfrm>
            <a:prstGeom prst="rect">
              <a:avLst/>
            </a:prstGeom>
            <a:noFill/>
          </p:spPr>
          <p:txBody>
            <a:bodyPr wrap="square" rtlCol="0">
              <a:spAutoFit/>
            </a:bodyPr>
            <a:lstStyle/>
            <a:p>
              <a:r>
                <a:rPr kumimoji="1" lang="ja-JP" altLang="en-US" sz="2400" dirty="0">
                  <a:solidFill>
                    <a:srgbClr val="4472C4"/>
                  </a:solidFill>
                </a:rPr>
                <a:t>欠点</a:t>
              </a:r>
              <a:endParaRPr kumimoji="1" lang="en-US" altLang="ja-JP" sz="2400" dirty="0">
                <a:solidFill>
                  <a:srgbClr val="4472C4"/>
                </a:solidFill>
              </a:endParaRPr>
            </a:p>
          </p:txBody>
        </p:sp>
      </p:grpSp>
      <p:grpSp>
        <p:nvGrpSpPr>
          <p:cNvPr id="72" name="グループ化 71">
            <a:extLst>
              <a:ext uri="{FF2B5EF4-FFF2-40B4-BE49-F238E27FC236}">
                <a16:creationId xmlns:a16="http://schemas.microsoft.com/office/drawing/2014/main" id="{5E243CC5-E9CC-DE0B-1390-7245DBDC4AC8}"/>
              </a:ext>
            </a:extLst>
          </p:cNvPr>
          <p:cNvGrpSpPr/>
          <p:nvPr/>
        </p:nvGrpSpPr>
        <p:grpSpPr>
          <a:xfrm flipH="1">
            <a:off x="548314" y="1650714"/>
            <a:ext cx="4738896" cy="3863187"/>
            <a:chOff x="1534905" y="1700158"/>
            <a:chExt cx="4738896" cy="3863187"/>
          </a:xfrm>
        </p:grpSpPr>
        <p:grpSp>
          <p:nvGrpSpPr>
            <p:cNvPr id="59" name="グループ化 58">
              <a:extLst>
                <a:ext uri="{FF2B5EF4-FFF2-40B4-BE49-F238E27FC236}">
                  <a16:creationId xmlns:a16="http://schemas.microsoft.com/office/drawing/2014/main" id="{F62A9E03-310E-F1D6-D4F0-5D2D20FA6008}"/>
                </a:ext>
              </a:extLst>
            </p:cNvPr>
            <p:cNvGrpSpPr/>
            <p:nvPr/>
          </p:nvGrpSpPr>
          <p:grpSpPr>
            <a:xfrm>
              <a:off x="5417772" y="2987360"/>
              <a:ext cx="590550" cy="1410158"/>
              <a:chOff x="8114629" y="1669615"/>
              <a:chExt cx="590550" cy="1410158"/>
            </a:xfrm>
          </p:grpSpPr>
          <p:sp>
            <p:nvSpPr>
              <p:cNvPr id="55" name="直方体 54">
                <a:extLst>
                  <a:ext uri="{FF2B5EF4-FFF2-40B4-BE49-F238E27FC236}">
                    <a16:creationId xmlns:a16="http://schemas.microsoft.com/office/drawing/2014/main" id="{7F1AE306-B70A-AA02-98A4-1AF768C5F8A6}"/>
                  </a:ext>
                </a:extLst>
              </p:cNvPr>
              <p:cNvSpPr/>
              <p:nvPr/>
            </p:nvSpPr>
            <p:spPr>
              <a:xfrm flipH="1">
                <a:off x="8114629" y="1669615"/>
                <a:ext cx="590550" cy="1410158"/>
              </a:xfrm>
              <a:prstGeom prst="cube">
                <a:avLst>
                  <a:gd name="adj" fmla="val 70161"/>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フリーフォーム: 図形 56">
                <a:extLst>
                  <a:ext uri="{FF2B5EF4-FFF2-40B4-BE49-F238E27FC236}">
                    <a16:creationId xmlns:a16="http://schemas.microsoft.com/office/drawing/2014/main" id="{8B50473D-AD82-E8F1-4EE3-859EC328D810}"/>
                  </a:ext>
                </a:extLst>
              </p:cNvPr>
              <p:cNvSpPr/>
              <p:nvPr/>
            </p:nvSpPr>
            <p:spPr>
              <a:xfrm>
                <a:off x="8134420" y="1741281"/>
                <a:ext cx="374580" cy="1279525"/>
              </a:xfrm>
              <a:custGeom>
                <a:avLst/>
                <a:gdLst>
                  <a:gd name="connsiteX0" fmla="*/ 3175 w 422275"/>
                  <a:gd name="connsiteY0" fmla="*/ 0 h 1409700"/>
                  <a:gd name="connsiteX1" fmla="*/ 422275 w 422275"/>
                  <a:gd name="connsiteY1" fmla="*/ 412750 h 1409700"/>
                  <a:gd name="connsiteX2" fmla="*/ 409575 w 422275"/>
                  <a:gd name="connsiteY2" fmla="*/ 1409700 h 1409700"/>
                  <a:gd name="connsiteX3" fmla="*/ 0 w 422275"/>
                  <a:gd name="connsiteY3" fmla="*/ 990600 h 1409700"/>
                  <a:gd name="connsiteX4" fmla="*/ 3175 w 422275"/>
                  <a:gd name="connsiteY4" fmla="*/ 0 h 1409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275" h="1409700">
                    <a:moveTo>
                      <a:pt x="3175" y="0"/>
                    </a:moveTo>
                    <a:lnTo>
                      <a:pt x="422275" y="412750"/>
                    </a:lnTo>
                    <a:lnTo>
                      <a:pt x="409575" y="1409700"/>
                    </a:lnTo>
                    <a:lnTo>
                      <a:pt x="0" y="990600"/>
                    </a:lnTo>
                    <a:cubicBezTo>
                      <a:pt x="1058" y="662517"/>
                      <a:pt x="2117" y="334433"/>
                      <a:pt x="3175" y="0"/>
                    </a:cubicBezTo>
                    <a:close/>
                  </a:path>
                </a:pathLst>
              </a:custGeom>
              <a:blipFill dpi="0" rotWithShape="1">
                <a:blip r:embed="rId3"/>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コネクタ: 曲線 14">
              <a:extLst>
                <a:ext uri="{FF2B5EF4-FFF2-40B4-BE49-F238E27FC236}">
                  <a16:creationId xmlns:a16="http://schemas.microsoft.com/office/drawing/2014/main" id="{141854F6-779B-4FFC-5B83-FB6BF798EECE}"/>
                </a:ext>
              </a:extLst>
            </p:cNvPr>
            <p:cNvCxnSpPr>
              <a:cxnSpLocks/>
              <a:stCxn id="13" idx="4"/>
              <a:endCxn id="92" idx="0"/>
            </p:cNvCxnSpPr>
            <p:nvPr/>
          </p:nvCxnSpPr>
          <p:spPr>
            <a:xfrm flipH="1" flipV="1">
              <a:off x="1534905" y="1969003"/>
              <a:ext cx="533970" cy="3440369"/>
            </a:xfrm>
            <a:prstGeom prst="curvedConnector5">
              <a:avLst>
                <a:gd name="adj1" fmla="val 42811"/>
                <a:gd name="adj2" fmla="val 49421"/>
                <a:gd name="adj3" fmla="val 57189"/>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E8E99903-E9F3-9CC9-A372-4746C2B1C744}"/>
                </a:ext>
              </a:extLst>
            </p:cNvPr>
            <p:cNvSpPr txBox="1"/>
            <p:nvPr/>
          </p:nvSpPr>
          <p:spPr>
            <a:xfrm>
              <a:off x="1903908" y="2633738"/>
              <a:ext cx="716318" cy="400110"/>
            </a:xfrm>
            <a:prstGeom prst="rect">
              <a:avLst/>
            </a:prstGeom>
            <a:noFill/>
          </p:spPr>
          <p:txBody>
            <a:bodyPr wrap="square" rtlCol="0">
              <a:spAutoFit/>
            </a:bodyPr>
            <a:lstStyle/>
            <a:p>
              <a:r>
                <a:rPr kumimoji="1" lang="ja-JP" altLang="en-US" sz="2000" dirty="0"/>
                <a:t>対象</a:t>
              </a:r>
            </a:p>
          </p:txBody>
        </p:sp>
        <p:sp>
          <p:nvSpPr>
            <p:cNvPr id="25" name="テキスト ボックス 24">
              <a:extLst>
                <a:ext uri="{FF2B5EF4-FFF2-40B4-BE49-F238E27FC236}">
                  <a16:creationId xmlns:a16="http://schemas.microsoft.com/office/drawing/2014/main" id="{FF5A2D10-1314-4B28-114B-F7767CEB17EB}"/>
                </a:ext>
              </a:extLst>
            </p:cNvPr>
            <p:cNvSpPr txBox="1"/>
            <p:nvPr/>
          </p:nvSpPr>
          <p:spPr>
            <a:xfrm>
              <a:off x="5049990" y="4432767"/>
              <a:ext cx="1223811" cy="400110"/>
            </a:xfrm>
            <a:prstGeom prst="rect">
              <a:avLst/>
            </a:prstGeom>
            <a:noFill/>
          </p:spPr>
          <p:txBody>
            <a:bodyPr wrap="square" rtlCol="0">
              <a:spAutoFit/>
            </a:bodyPr>
            <a:lstStyle/>
            <a:p>
              <a:r>
                <a:rPr kumimoji="1" lang="ja-JP" altLang="en-US" sz="2000" dirty="0"/>
                <a:t>表示素子</a:t>
              </a:r>
            </a:p>
          </p:txBody>
        </p:sp>
        <p:sp>
          <p:nvSpPr>
            <p:cNvPr id="27" name="二等辺三角形 26">
              <a:extLst>
                <a:ext uri="{FF2B5EF4-FFF2-40B4-BE49-F238E27FC236}">
                  <a16:creationId xmlns:a16="http://schemas.microsoft.com/office/drawing/2014/main" id="{28999D0E-7F0B-96DD-0AA3-DA87972F541C}"/>
                </a:ext>
              </a:extLst>
            </p:cNvPr>
            <p:cNvSpPr/>
            <p:nvPr/>
          </p:nvSpPr>
          <p:spPr>
            <a:xfrm rot="3706385">
              <a:off x="4531457" y="1601237"/>
              <a:ext cx="844160" cy="1408950"/>
            </a:xfrm>
            <a:prstGeom prst="triangle">
              <a:avLst/>
            </a:prstGeom>
            <a:solidFill>
              <a:schemeClr val="accent4">
                <a:lumMod val="40000"/>
                <a:lumOff val="60000"/>
                <a:alpha val="5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図 17">
              <a:extLst>
                <a:ext uri="{FF2B5EF4-FFF2-40B4-BE49-F238E27FC236}">
                  <a16:creationId xmlns:a16="http://schemas.microsoft.com/office/drawing/2014/main" id="{3494BE50-AE1F-5052-4862-15C63ECCDCB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69767" y1="33333" x2="69767" y2="33333"/>
                          <a14:foregroundMark x1="75000" y1="35556" x2="75000" y2="35556"/>
                          <a14:backgroundMark x1="31395" y1="87778" x2="31395" y2="87778"/>
                          <a14:backgroundMark x1="31395" y1="88889" x2="27326" y2="88333"/>
                          <a14:backgroundMark x1="30233" y1="88333" x2="30233" y2="88333"/>
                          <a14:backgroundMark x1="30814" y1="87778" x2="30814" y2="87778"/>
                          <a14:backgroundMark x1="27907" y1="86111" x2="27907" y2="86111"/>
                          <a14:backgroundMark x1="14535" y1="75556" x2="14535" y2="75556"/>
                          <a14:backgroundMark x1="16860" y1="77778" x2="16860" y2="77778"/>
                          <a14:backgroundMark x1="18023" y1="78889" x2="18023" y2="78889"/>
                          <a14:backgroundMark x1="19186" y1="80000" x2="19186" y2="80000"/>
                          <a14:backgroundMark x1="38953" y1="23333" x2="38953" y2="23333"/>
                          <a14:backgroundMark x1="12791" y1="51667" x2="12791" y2="51667"/>
                          <a14:backgroundMark x1="81395" y1="23889" x2="81395" y2="23889"/>
                        </a14:backgroundRemoval>
                      </a14:imgEffect>
                    </a14:imgLayer>
                  </a14:imgProps>
                </a:ext>
              </a:extLst>
            </a:blip>
            <a:stretch>
              <a:fillRect/>
            </a:stretch>
          </p:blipFill>
          <p:spPr>
            <a:xfrm rot="1237230">
              <a:off x="5227178" y="1700158"/>
              <a:ext cx="575832" cy="608350"/>
            </a:xfrm>
            <a:prstGeom prst="rect">
              <a:avLst/>
            </a:prstGeom>
          </p:spPr>
        </p:pic>
        <p:sp>
          <p:nvSpPr>
            <p:cNvPr id="34" name="正方形/長方形 33">
              <a:extLst>
                <a:ext uri="{FF2B5EF4-FFF2-40B4-BE49-F238E27FC236}">
                  <a16:creationId xmlns:a16="http://schemas.microsoft.com/office/drawing/2014/main" id="{D737FC77-9609-0991-66BE-76238AEE12C4}"/>
                </a:ext>
              </a:extLst>
            </p:cNvPr>
            <p:cNvSpPr/>
            <p:nvPr/>
          </p:nvSpPr>
          <p:spPr>
            <a:xfrm rot="9120000">
              <a:off x="2396904" y="2711121"/>
              <a:ext cx="2056967" cy="826735"/>
            </a:xfrm>
            <a:prstGeom prst="rect">
              <a:avLst/>
            </a:prstGeom>
            <a:solidFill>
              <a:schemeClr val="accent4">
                <a:lumMod val="40000"/>
                <a:lumOff val="60000"/>
                <a:alpha val="5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楕円 42">
              <a:extLst>
                <a:ext uri="{FF2B5EF4-FFF2-40B4-BE49-F238E27FC236}">
                  <a16:creationId xmlns:a16="http://schemas.microsoft.com/office/drawing/2014/main" id="{DBFF816B-086C-CAFA-DDEA-101232997753}"/>
                </a:ext>
              </a:extLst>
            </p:cNvPr>
            <p:cNvSpPr/>
            <p:nvPr/>
          </p:nvSpPr>
          <p:spPr>
            <a:xfrm>
              <a:off x="2179981" y="3239749"/>
              <a:ext cx="285482" cy="914419"/>
            </a:xfrm>
            <a:prstGeom prst="ellipse">
              <a:avLst/>
            </a:prstGeom>
            <a:solidFill>
              <a:schemeClr val="accent4">
                <a:lumMod val="20000"/>
                <a:lumOff val="80000"/>
                <a:alpha val="5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フリーフォーム: 図形 49">
              <a:extLst>
                <a:ext uri="{FF2B5EF4-FFF2-40B4-BE49-F238E27FC236}">
                  <a16:creationId xmlns:a16="http://schemas.microsoft.com/office/drawing/2014/main" id="{37C54496-3BCF-30A0-1391-146E68D6689C}"/>
                </a:ext>
              </a:extLst>
            </p:cNvPr>
            <p:cNvSpPr/>
            <p:nvPr/>
          </p:nvSpPr>
          <p:spPr>
            <a:xfrm>
              <a:off x="2316956" y="3240881"/>
              <a:ext cx="390525" cy="912019"/>
            </a:xfrm>
            <a:custGeom>
              <a:avLst/>
              <a:gdLst>
                <a:gd name="connsiteX0" fmla="*/ 9525 w 390525"/>
                <a:gd name="connsiteY0" fmla="*/ 0 h 912019"/>
                <a:gd name="connsiteX1" fmla="*/ 0 w 390525"/>
                <a:gd name="connsiteY1" fmla="*/ 912019 h 912019"/>
                <a:gd name="connsiteX2" fmla="*/ 390525 w 390525"/>
                <a:gd name="connsiteY2" fmla="*/ 726282 h 912019"/>
                <a:gd name="connsiteX3" fmla="*/ 9525 w 390525"/>
                <a:gd name="connsiteY3" fmla="*/ 0 h 912019"/>
              </a:gdLst>
              <a:ahLst/>
              <a:cxnLst>
                <a:cxn ang="0">
                  <a:pos x="connsiteX0" y="connsiteY0"/>
                </a:cxn>
                <a:cxn ang="0">
                  <a:pos x="connsiteX1" y="connsiteY1"/>
                </a:cxn>
                <a:cxn ang="0">
                  <a:pos x="connsiteX2" y="connsiteY2"/>
                </a:cxn>
                <a:cxn ang="0">
                  <a:pos x="connsiteX3" y="connsiteY3"/>
                </a:cxn>
              </a:cxnLst>
              <a:rect l="l" t="t" r="r" b="b"/>
              <a:pathLst>
                <a:path w="390525" h="912019">
                  <a:moveTo>
                    <a:pt x="9525" y="0"/>
                  </a:moveTo>
                  <a:lnTo>
                    <a:pt x="0" y="912019"/>
                  </a:lnTo>
                  <a:lnTo>
                    <a:pt x="390525" y="726282"/>
                  </a:lnTo>
                  <a:lnTo>
                    <a:pt x="9525" y="0"/>
                  </a:lnTo>
                  <a:close/>
                </a:path>
              </a:pathLst>
            </a:custGeom>
            <a:solidFill>
              <a:schemeClr val="accent4">
                <a:lumMod val="20000"/>
                <a:lumOff val="80000"/>
                <a:alpha val="5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フリーフォーム: 図形 51">
              <a:extLst>
                <a:ext uri="{FF2B5EF4-FFF2-40B4-BE49-F238E27FC236}">
                  <a16:creationId xmlns:a16="http://schemas.microsoft.com/office/drawing/2014/main" id="{CC42D6AD-C680-076B-1062-0201EF9DC224}"/>
                </a:ext>
              </a:extLst>
            </p:cNvPr>
            <p:cNvSpPr/>
            <p:nvPr/>
          </p:nvSpPr>
          <p:spPr>
            <a:xfrm>
              <a:off x="2179981" y="3239749"/>
              <a:ext cx="164171" cy="936611"/>
            </a:xfrm>
            <a:custGeom>
              <a:avLst/>
              <a:gdLst>
                <a:gd name="connsiteX0" fmla="*/ 142736 w 142746"/>
                <a:gd name="connsiteY0" fmla="*/ 906921 h 906924"/>
                <a:gd name="connsiteX1" fmla="*/ 142746 w 142746"/>
                <a:gd name="connsiteY1" fmla="*/ 906921 h 906924"/>
                <a:gd name="connsiteX2" fmla="*/ 142741 w 142746"/>
                <a:gd name="connsiteY2" fmla="*/ 906924 h 906924"/>
                <a:gd name="connsiteX3" fmla="*/ 131150 w 142746"/>
                <a:gd name="connsiteY3" fmla="*/ 0 h 906924"/>
                <a:gd name="connsiteX4" fmla="*/ 131150 w 142746"/>
                <a:gd name="connsiteY4" fmla="*/ 899429 h 906924"/>
                <a:gd name="connsiteX5" fmla="*/ 87180 w 142746"/>
                <a:gd name="connsiteY5" fmla="*/ 870994 h 906924"/>
                <a:gd name="connsiteX6" fmla="*/ 0 w 142746"/>
                <a:gd name="connsiteY6" fmla="*/ 449714 h 906924"/>
                <a:gd name="connsiteX7" fmla="*/ 87180 w 142746"/>
                <a:gd name="connsiteY7" fmla="*/ 28434 h 90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746" h="906924">
                  <a:moveTo>
                    <a:pt x="142736" y="906921"/>
                  </a:moveTo>
                  <a:lnTo>
                    <a:pt x="142746" y="906921"/>
                  </a:lnTo>
                  <a:lnTo>
                    <a:pt x="142741" y="906924"/>
                  </a:lnTo>
                  <a:close/>
                  <a:moveTo>
                    <a:pt x="131150" y="0"/>
                  </a:moveTo>
                  <a:lnTo>
                    <a:pt x="131150" y="899429"/>
                  </a:lnTo>
                  <a:lnTo>
                    <a:pt x="87180" y="870994"/>
                  </a:lnTo>
                  <a:cubicBezTo>
                    <a:pt x="35948" y="801586"/>
                    <a:pt x="0" y="639097"/>
                    <a:pt x="0" y="449714"/>
                  </a:cubicBezTo>
                  <a:cubicBezTo>
                    <a:pt x="0" y="260332"/>
                    <a:pt x="35948" y="97842"/>
                    <a:pt x="87180" y="28434"/>
                  </a:cubicBezTo>
                  <a:close/>
                </a:path>
              </a:pathLst>
            </a:custGeom>
            <a:solidFill>
              <a:schemeClr val="accent4">
                <a:lumMod val="20000"/>
                <a:lumOff val="80000"/>
                <a:alpha val="5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53" name="正方形/長方形 52">
              <a:extLst>
                <a:ext uri="{FF2B5EF4-FFF2-40B4-BE49-F238E27FC236}">
                  <a16:creationId xmlns:a16="http://schemas.microsoft.com/office/drawing/2014/main" id="{813B8AA6-9BA6-AFAB-4E16-02F6CCB44A80}"/>
                </a:ext>
              </a:extLst>
            </p:cNvPr>
            <p:cNvSpPr/>
            <p:nvPr/>
          </p:nvSpPr>
          <p:spPr>
            <a:xfrm rot="10800000">
              <a:off x="2323904" y="3251116"/>
              <a:ext cx="3263253" cy="890842"/>
            </a:xfrm>
            <a:prstGeom prst="rect">
              <a:avLst/>
            </a:prstGeom>
            <a:solidFill>
              <a:schemeClr val="accent4">
                <a:lumMod val="40000"/>
                <a:lumOff val="60000"/>
                <a:alpha val="5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フリーフォーム: 図形 61">
              <a:extLst>
                <a:ext uri="{FF2B5EF4-FFF2-40B4-BE49-F238E27FC236}">
                  <a16:creationId xmlns:a16="http://schemas.microsoft.com/office/drawing/2014/main" id="{3D25E574-6018-B7A6-9FC6-7C608A711037}"/>
                </a:ext>
              </a:extLst>
            </p:cNvPr>
            <p:cNvSpPr/>
            <p:nvPr/>
          </p:nvSpPr>
          <p:spPr>
            <a:xfrm rot="10800000">
              <a:off x="5572464" y="3237755"/>
              <a:ext cx="164171" cy="904203"/>
            </a:xfrm>
            <a:custGeom>
              <a:avLst/>
              <a:gdLst>
                <a:gd name="connsiteX0" fmla="*/ 142736 w 142746"/>
                <a:gd name="connsiteY0" fmla="*/ 906921 h 906924"/>
                <a:gd name="connsiteX1" fmla="*/ 142746 w 142746"/>
                <a:gd name="connsiteY1" fmla="*/ 906921 h 906924"/>
                <a:gd name="connsiteX2" fmla="*/ 142741 w 142746"/>
                <a:gd name="connsiteY2" fmla="*/ 906924 h 906924"/>
                <a:gd name="connsiteX3" fmla="*/ 131150 w 142746"/>
                <a:gd name="connsiteY3" fmla="*/ 0 h 906924"/>
                <a:gd name="connsiteX4" fmla="*/ 131150 w 142746"/>
                <a:gd name="connsiteY4" fmla="*/ 899429 h 906924"/>
                <a:gd name="connsiteX5" fmla="*/ 87180 w 142746"/>
                <a:gd name="connsiteY5" fmla="*/ 870994 h 906924"/>
                <a:gd name="connsiteX6" fmla="*/ 0 w 142746"/>
                <a:gd name="connsiteY6" fmla="*/ 449714 h 906924"/>
                <a:gd name="connsiteX7" fmla="*/ 87180 w 142746"/>
                <a:gd name="connsiteY7" fmla="*/ 28434 h 90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746" h="906924">
                  <a:moveTo>
                    <a:pt x="142736" y="906921"/>
                  </a:moveTo>
                  <a:lnTo>
                    <a:pt x="142746" y="906921"/>
                  </a:lnTo>
                  <a:lnTo>
                    <a:pt x="142741" y="906924"/>
                  </a:lnTo>
                  <a:close/>
                  <a:moveTo>
                    <a:pt x="131150" y="0"/>
                  </a:moveTo>
                  <a:lnTo>
                    <a:pt x="131150" y="899429"/>
                  </a:lnTo>
                  <a:lnTo>
                    <a:pt x="87180" y="870994"/>
                  </a:lnTo>
                  <a:cubicBezTo>
                    <a:pt x="35948" y="801586"/>
                    <a:pt x="0" y="639097"/>
                    <a:pt x="0" y="449714"/>
                  </a:cubicBezTo>
                  <a:cubicBezTo>
                    <a:pt x="0" y="260332"/>
                    <a:pt x="35948" y="97842"/>
                    <a:pt x="87180" y="28434"/>
                  </a:cubicBezTo>
                  <a:close/>
                </a:path>
              </a:pathLst>
            </a:custGeom>
            <a:solidFill>
              <a:schemeClr val="accent4">
                <a:lumMod val="40000"/>
                <a:lumOff val="60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65" name="正方形/長方形 64">
              <a:extLst>
                <a:ext uri="{FF2B5EF4-FFF2-40B4-BE49-F238E27FC236}">
                  <a16:creationId xmlns:a16="http://schemas.microsoft.com/office/drawing/2014/main" id="{C3FA2F2C-693E-6903-CBA0-1BDF20015CB2}"/>
                </a:ext>
              </a:extLst>
            </p:cNvPr>
            <p:cNvSpPr/>
            <p:nvPr/>
          </p:nvSpPr>
          <p:spPr>
            <a:xfrm rot="9265856">
              <a:off x="3348455" y="3824260"/>
              <a:ext cx="2171153" cy="805667"/>
            </a:xfrm>
            <a:prstGeom prst="rect">
              <a:avLst/>
            </a:prstGeom>
            <a:solidFill>
              <a:schemeClr val="accent4">
                <a:lumMod val="40000"/>
                <a:lumOff val="60000"/>
                <a:alpha val="5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フリーフォーム: 図形 65">
              <a:extLst>
                <a:ext uri="{FF2B5EF4-FFF2-40B4-BE49-F238E27FC236}">
                  <a16:creationId xmlns:a16="http://schemas.microsoft.com/office/drawing/2014/main" id="{13281FC2-9FB1-E8BE-E21A-CF3D1C1DD623}"/>
                </a:ext>
              </a:extLst>
            </p:cNvPr>
            <p:cNvSpPr/>
            <p:nvPr/>
          </p:nvSpPr>
          <p:spPr>
            <a:xfrm>
              <a:off x="5243512" y="3245644"/>
              <a:ext cx="342900" cy="881062"/>
            </a:xfrm>
            <a:custGeom>
              <a:avLst/>
              <a:gdLst>
                <a:gd name="connsiteX0" fmla="*/ 0 w 342900"/>
                <a:gd name="connsiteY0" fmla="*/ 152400 h 881062"/>
                <a:gd name="connsiteX1" fmla="*/ 342900 w 342900"/>
                <a:gd name="connsiteY1" fmla="*/ 0 h 881062"/>
                <a:gd name="connsiteX2" fmla="*/ 335756 w 342900"/>
                <a:gd name="connsiteY2" fmla="*/ 881062 h 881062"/>
                <a:gd name="connsiteX3" fmla="*/ 0 w 342900"/>
                <a:gd name="connsiteY3" fmla="*/ 152400 h 881062"/>
              </a:gdLst>
              <a:ahLst/>
              <a:cxnLst>
                <a:cxn ang="0">
                  <a:pos x="connsiteX0" y="connsiteY0"/>
                </a:cxn>
                <a:cxn ang="0">
                  <a:pos x="connsiteX1" y="connsiteY1"/>
                </a:cxn>
                <a:cxn ang="0">
                  <a:pos x="connsiteX2" y="connsiteY2"/>
                </a:cxn>
                <a:cxn ang="0">
                  <a:pos x="connsiteX3" y="connsiteY3"/>
                </a:cxn>
              </a:cxnLst>
              <a:rect l="l" t="t" r="r" b="b"/>
              <a:pathLst>
                <a:path w="342900" h="881062">
                  <a:moveTo>
                    <a:pt x="0" y="152400"/>
                  </a:moveTo>
                  <a:lnTo>
                    <a:pt x="342900" y="0"/>
                  </a:lnTo>
                  <a:cubicBezTo>
                    <a:pt x="340519" y="293687"/>
                    <a:pt x="338137" y="587375"/>
                    <a:pt x="335756" y="881062"/>
                  </a:cubicBezTo>
                  <a:lnTo>
                    <a:pt x="0" y="152400"/>
                  </a:lnTo>
                  <a:close/>
                </a:path>
              </a:pathLst>
            </a:custGeom>
            <a:solidFill>
              <a:schemeClr val="accent4">
                <a:lumMod val="40000"/>
                <a:lumOff val="60000"/>
                <a:alpha val="5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二等辺三角形 67">
              <a:extLst>
                <a:ext uri="{FF2B5EF4-FFF2-40B4-BE49-F238E27FC236}">
                  <a16:creationId xmlns:a16="http://schemas.microsoft.com/office/drawing/2014/main" id="{8F65BBEC-3124-61DA-21B9-1D2187B245B4}"/>
                </a:ext>
              </a:extLst>
            </p:cNvPr>
            <p:cNvSpPr/>
            <p:nvPr/>
          </p:nvSpPr>
          <p:spPr>
            <a:xfrm rot="14649409">
              <a:off x="2411071" y="4300795"/>
              <a:ext cx="818576" cy="1408950"/>
            </a:xfrm>
            <a:prstGeom prst="triangle">
              <a:avLst/>
            </a:prstGeom>
            <a:solidFill>
              <a:schemeClr val="accent4">
                <a:lumMod val="40000"/>
                <a:lumOff val="60000"/>
                <a:alpha val="5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9" name="グループ化 68">
              <a:extLst>
                <a:ext uri="{FF2B5EF4-FFF2-40B4-BE49-F238E27FC236}">
                  <a16:creationId xmlns:a16="http://schemas.microsoft.com/office/drawing/2014/main" id="{BEF312FA-4BC1-8408-955D-294D0FAB2409}"/>
                </a:ext>
              </a:extLst>
            </p:cNvPr>
            <p:cNvGrpSpPr/>
            <p:nvPr/>
          </p:nvGrpSpPr>
          <p:grpSpPr>
            <a:xfrm rot="9057031">
              <a:off x="2056171" y="5145500"/>
              <a:ext cx="247619" cy="417845"/>
              <a:chOff x="6813477" y="4991775"/>
              <a:chExt cx="247619" cy="417845"/>
            </a:xfrm>
          </p:grpSpPr>
          <p:sp>
            <p:nvSpPr>
              <p:cNvPr id="13" name="楕円 12">
                <a:extLst>
                  <a:ext uri="{FF2B5EF4-FFF2-40B4-BE49-F238E27FC236}">
                    <a16:creationId xmlns:a16="http://schemas.microsoft.com/office/drawing/2014/main" id="{D4420E93-DDFB-0A8C-852D-FD9833B8116D}"/>
                  </a:ext>
                </a:extLst>
              </p:cNvPr>
              <p:cNvSpPr/>
              <p:nvPr/>
            </p:nvSpPr>
            <p:spPr>
              <a:xfrm rot="16200000">
                <a:off x="6793199" y="5098758"/>
                <a:ext cx="320089" cy="215704"/>
              </a:xfrm>
              <a:prstGeom prst="ellipse">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直接アクセス記憶 13">
                <a:extLst>
                  <a:ext uri="{FF2B5EF4-FFF2-40B4-BE49-F238E27FC236}">
                    <a16:creationId xmlns:a16="http://schemas.microsoft.com/office/drawing/2014/main" id="{3313B84D-962A-A612-456B-FD50B7F4A3BD}"/>
                  </a:ext>
                </a:extLst>
              </p:cNvPr>
              <p:cNvSpPr/>
              <p:nvPr/>
            </p:nvSpPr>
            <p:spPr>
              <a:xfrm rot="10716429">
                <a:off x="6813477" y="4991775"/>
                <a:ext cx="181135" cy="417845"/>
              </a:xfrm>
              <a:prstGeom prst="flowChartMagneticDrum">
                <a:avLst/>
              </a:prstGeom>
              <a:solidFill>
                <a:schemeClr val="tx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7" name="楕円 66">
              <a:extLst>
                <a:ext uri="{FF2B5EF4-FFF2-40B4-BE49-F238E27FC236}">
                  <a16:creationId xmlns:a16="http://schemas.microsoft.com/office/drawing/2014/main" id="{2768CB0C-9711-766B-2D2F-39D3B30216EF}"/>
                </a:ext>
              </a:extLst>
            </p:cNvPr>
            <p:cNvSpPr/>
            <p:nvPr/>
          </p:nvSpPr>
          <p:spPr>
            <a:xfrm rot="20071651">
              <a:off x="3387578" y="4178018"/>
              <a:ext cx="149988" cy="1079922"/>
            </a:xfrm>
            <a:prstGeom prst="ellipse">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コンテンツ プレースホルダー 7">
              <a:extLst>
                <a:ext uri="{FF2B5EF4-FFF2-40B4-BE49-F238E27FC236}">
                  <a16:creationId xmlns:a16="http://schemas.microsoft.com/office/drawing/2014/main" id="{6A662E1A-1B8D-DDCA-918D-8A39DABA4F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2057200" y="2999030"/>
              <a:ext cx="507349" cy="1317280"/>
            </a:xfrm>
            <a:prstGeom prst="rect">
              <a:avLst/>
            </a:prstGeom>
            <a:scene3d>
              <a:camera prst="isometricRightUp"/>
              <a:lightRig rig="threePt" dir="t"/>
            </a:scene3d>
          </p:spPr>
        </p:pic>
      </p:grpSp>
      <p:sp>
        <p:nvSpPr>
          <p:cNvPr id="73" name="テキスト ボックス 72">
            <a:extLst>
              <a:ext uri="{FF2B5EF4-FFF2-40B4-BE49-F238E27FC236}">
                <a16:creationId xmlns:a16="http://schemas.microsoft.com/office/drawing/2014/main" id="{B3134221-BE4A-8FB5-0C57-88968B63E567}"/>
              </a:ext>
            </a:extLst>
          </p:cNvPr>
          <p:cNvSpPr txBox="1"/>
          <p:nvPr/>
        </p:nvSpPr>
        <p:spPr>
          <a:xfrm>
            <a:off x="5961419" y="2463737"/>
            <a:ext cx="1642302" cy="400110"/>
          </a:xfrm>
          <a:prstGeom prst="rect">
            <a:avLst/>
          </a:prstGeom>
          <a:noFill/>
        </p:spPr>
        <p:txBody>
          <a:bodyPr wrap="square" rtlCol="0">
            <a:spAutoFit/>
          </a:bodyPr>
          <a:lstStyle/>
          <a:p>
            <a:r>
              <a:rPr kumimoji="1" lang="ja-JP" altLang="en-US" sz="2000" dirty="0"/>
              <a:t>パターン番号</a:t>
            </a:r>
          </a:p>
        </p:txBody>
      </p:sp>
      <p:grpSp>
        <p:nvGrpSpPr>
          <p:cNvPr id="85" name="グループ化 84">
            <a:extLst>
              <a:ext uri="{FF2B5EF4-FFF2-40B4-BE49-F238E27FC236}">
                <a16:creationId xmlns:a16="http://schemas.microsoft.com/office/drawing/2014/main" id="{7FDE3A77-C094-564C-6F03-0003560CD75D}"/>
              </a:ext>
            </a:extLst>
          </p:cNvPr>
          <p:cNvGrpSpPr/>
          <p:nvPr/>
        </p:nvGrpSpPr>
        <p:grpSpPr>
          <a:xfrm>
            <a:off x="5689228" y="1258266"/>
            <a:ext cx="2040593" cy="1234225"/>
            <a:chOff x="5564213" y="3429000"/>
            <a:chExt cx="1988704" cy="1098459"/>
          </a:xfrm>
        </p:grpSpPr>
        <p:sp>
          <p:nvSpPr>
            <p:cNvPr id="86" name="正方形/長方形 85">
              <a:extLst>
                <a:ext uri="{FF2B5EF4-FFF2-40B4-BE49-F238E27FC236}">
                  <a16:creationId xmlns:a16="http://schemas.microsoft.com/office/drawing/2014/main" id="{E1CB277C-CE6D-F5EE-902F-8C3E044991D6}"/>
                </a:ext>
              </a:extLst>
            </p:cNvPr>
            <p:cNvSpPr/>
            <p:nvPr/>
          </p:nvSpPr>
          <p:spPr>
            <a:xfrm>
              <a:off x="5564213" y="3429000"/>
              <a:ext cx="1988704" cy="1098459"/>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F0BA1389-D88F-A34F-516F-23690B8CBD2F}"/>
                </a:ext>
              </a:extLst>
            </p:cNvPr>
            <p:cNvSpPr/>
            <p:nvPr/>
          </p:nvSpPr>
          <p:spPr>
            <a:xfrm>
              <a:off x="5570669" y="3569870"/>
              <a:ext cx="1982248" cy="837831"/>
            </a:xfrm>
            <a:custGeom>
              <a:avLst/>
              <a:gdLst>
                <a:gd name="connsiteX0" fmla="*/ 0 w 1567660"/>
                <a:gd name="connsiteY0" fmla="*/ 762895 h 837831"/>
                <a:gd name="connsiteX1" fmla="*/ 53340 w 1567660"/>
                <a:gd name="connsiteY1" fmla="*/ 237115 h 837831"/>
                <a:gd name="connsiteX2" fmla="*/ 76200 w 1567660"/>
                <a:gd name="connsiteY2" fmla="*/ 229495 h 837831"/>
                <a:gd name="connsiteX3" fmla="*/ 121920 w 1567660"/>
                <a:gd name="connsiteY3" fmla="*/ 755275 h 837831"/>
                <a:gd name="connsiteX4" fmla="*/ 190500 w 1567660"/>
                <a:gd name="connsiteY4" fmla="*/ 740035 h 837831"/>
                <a:gd name="connsiteX5" fmla="*/ 251460 w 1567660"/>
                <a:gd name="connsiteY5" fmla="*/ 336175 h 837831"/>
                <a:gd name="connsiteX6" fmla="*/ 289560 w 1567660"/>
                <a:gd name="connsiteY6" fmla="*/ 465715 h 837831"/>
                <a:gd name="connsiteX7" fmla="*/ 297180 w 1567660"/>
                <a:gd name="connsiteY7" fmla="*/ 740035 h 837831"/>
                <a:gd name="connsiteX8" fmla="*/ 350520 w 1567660"/>
                <a:gd name="connsiteY8" fmla="*/ 747655 h 837831"/>
                <a:gd name="connsiteX9" fmla="*/ 381000 w 1567660"/>
                <a:gd name="connsiteY9" fmla="*/ 92335 h 837831"/>
                <a:gd name="connsiteX10" fmla="*/ 396240 w 1567660"/>
                <a:gd name="connsiteY10" fmla="*/ 77095 h 837831"/>
                <a:gd name="connsiteX11" fmla="*/ 457200 w 1567660"/>
                <a:gd name="connsiteY11" fmla="*/ 770515 h 837831"/>
                <a:gd name="connsiteX12" fmla="*/ 487680 w 1567660"/>
                <a:gd name="connsiteY12" fmla="*/ 770515 h 837831"/>
                <a:gd name="connsiteX13" fmla="*/ 525780 w 1567660"/>
                <a:gd name="connsiteY13" fmla="*/ 412375 h 837831"/>
                <a:gd name="connsiteX14" fmla="*/ 586740 w 1567660"/>
                <a:gd name="connsiteY14" fmla="*/ 656215 h 837831"/>
                <a:gd name="connsiteX15" fmla="*/ 586740 w 1567660"/>
                <a:gd name="connsiteY15" fmla="*/ 740035 h 837831"/>
                <a:gd name="connsiteX16" fmla="*/ 655320 w 1567660"/>
                <a:gd name="connsiteY16" fmla="*/ 534295 h 837831"/>
                <a:gd name="connsiteX17" fmla="*/ 685800 w 1567660"/>
                <a:gd name="connsiteY17" fmla="*/ 625735 h 837831"/>
                <a:gd name="connsiteX18" fmla="*/ 708660 w 1567660"/>
                <a:gd name="connsiteY18" fmla="*/ 755275 h 837831"/>
                <a:gd name="connsiteX19" fmla="*/ 815340 w 1567660"/>
                <a:gd name="connsiteY19" fmla="*/ 290455 h 837831"/>
                <a:gd name="connsiteX20" fmla="*/ 891540 w 1567660"/>
                <a:gd name="connsiteY20" fmla="*/ 755275 h 837831"/>
                <a:gd name="connsiteX21" fmla="*/ 990600 w 1567660"/>
                <a:gd name="connsiteY21" fmla="*/ 511435 h 837831"/>
                <a:gd name="connsiteX22" fmla="*/ 1066800 w 1567660"/>
                <a:gd name="connsiteY22" fmla="*/ 740035 h 837831"/>
                <a:gd name="connsiteX23" fmla="*/ 1165860 w 1567660"/>
                <a:gd name="connsiteY23" fmla="*/ 541915 h 837831"/>
                <a:gd name="connsiteX24" fmla="*/ 1234440 w 1567660"/>
                <a:gd name="connsiteY24" fmla="*/ 762895 h 837831"/>
                <a:gd name="connsiteX25" fmla="*/ 1341120 w 1567660"/>
                <a:gd name="connsiteY25" fmla="*/ 282835 h 837831"/>
                <a:gd name="connsiteX26" fmla="*/ 1402080 w 1567660"/>
                <a:gd name="connsiteY26" fmla="*/ 755275 h 837831"/>
                <a:gd name="connsiteX27" fmla="*/ 1478280 w 1567660"/>
                <a:gd name="connsiteY27" fmla="*/ 77095 h 837831"/>
                <a:gd name="connsiteX28" fmla="*/ 1562100 w 1567660"/>
                <a:gd name="connsiteY28" fmla="*/ 747655 h 83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67660" h="837831">
                  <a:moveTo>
                    <a:pt x="0" y="762895"/>
                  </a:moveTo>
                  <a:lnTo>
                    <a:pt x="53340" y="237115"/>
                  </a:lnTo>
                  <a:cubicBezTo>
                    <a:pt x="66040" y="148215"/>
                    <a:pt x="64770" y="143135"/>
                    <a:pt x="76200" y="229495"/>
                  </a:cubicBezTo>
                  <a:cubicBezTo>
                    <a:pt x="87630" y="315855"/>
                    <a:pt x="102870" y="670185"/>
                    <a:pt x="121920" y="755275"/>
                  </a:cubicBezTo>
                  <a:cubicBezTo>
                    <a:pt x="140970" y="840365"/>
                    <a:pt x="168910" y="809885"/>
                    <a:pt x="190500" y="740035"/>
                  </a:cubicBezTo>
                  <a:cubicBezTo>
                    <a:pt x="212090" y="670185"/>
                    <a:pt x="234950" y="381895"/>
                    <a:pt x="251460" y="336175"/>
                  </a:cubicBezTo>
                  <a:cubicBezTo>
                    <a:pt x="267970" y="290455"/>
                    <a:pt x="281940" y="398405"/>
                    <a:pt x="289560" y="465715"/>
                  </a:cubicBezTo>
                  <a:cubicBezTo>
                    <a:pt x="297180" y="533025"/>
                    <a:pt x="287020" y="693045"/>
                    <a:pt x="297180" y="740035"/>
                  </a:cubicBezTo>
                  <a:cubicBezTo>
                    <a:pt x="307340" y="787025"/>
                    <a:pt x="336550" y="855605"/>
                    <a:pt x="350520" y="747655"/>
                  </a:cubicBezTo>
                  <a:cubicBezTo>
                    <a:pt x="364490" y="639705"/>
                    <a:pt x="381000" y="92335"/>
                    <a:pt x="381000" y="92335"/>
                  </a:cubicBezTo>
                  <a:cubicBezTo>
                    <a:pt x="388620" y="-19425"/>
                    <a:pt x="383540" y="-35935"/>
                    <a:pt x="396240" y="77095"/>
                  </a:cubicBezTo>
                  <a:cubicBezTo>
                    <a:pt x="408940" y="190125"/>
                    <a:pt x="457200" y="770515"/>
                    <a:pt x="457200" y="770515"/>
                  </a:cubicBezTo>
                  <a:cubicBezTo>
                    <a:pt x="472440" y="886085"/>
                    <a:pt x="476250" y="830205"/>
                    <a:pt x="487680" y="770515"/>
                  </a:cubicBezTo>
                  <a:cubicBezTo>
                    <a:pt x="499110" y="710825"/>
                    <a:pt x="509270" y="431425"/>
                    <a:pt x="525780" y="412375"/>
                  </a:cubicBezTo>
                  <a:cubicBezTo>
                    <a:pt x="542290" y="393325"/>
                    <a:pt x="576580" y="601605"/>
                    <a:pt x="586740" y="656215"/>
                  </a:cubicBezTo>
                  <a:cubicBezTo>
                    <a:pt x="596900" y="710825"/>
                    <a:pt x="575310" y="760355"/>
                    <a:pt x="586740" y="740035"/>
                  </a:cubicBezTo>
                  <a:cubicBezTo>
                    <a:pt x="598170" y="719715"/>
                    <a:pt x="638810" y="553345"/>
                    <a:pt x="655320" y="534295"/>
                  </a:cubicBezTo>
                  <a:cubicBezTo>
                    <a:pt x="671830" y="515245"/>
                    <a:pt x="676910" y="588905"/>
                    <a:pt x="685800" y="625735"/>
                  </a:cubicBezTo>
                  <a:cubicBezTo>
                    <a:pt x="694690" y="662565"/>
                    <a:pt x="687070" y="811155"/>
                    <a:pt x="708660" y="755275"/>
                  </a:cubicBezTo>
                  <a:cubicBezTo>
                    <a:pt x="730250" y="699395"/>
                    <a:pt x="784860" y="290455"/>
                    <a:pt x="815340" y="290455"/>
                  </a:cubicBezTo>
                  <a:cubicBezTo>
                    <a:pt x="845820" y="290455"/>
                    <a:pt x="862330" y="718445"/>
                    <a:pt x="891540" y="755275"/>
                  </a:cubicBezTo>
                  <a:cubicBezTo>
                    <a:pt x="920750" y="792105"/>
                    <a:pt x="961390" y="513975"/>
                    <a:pt x="990600" y="511435"/>
                  </a:cubicBezTo>
                  <a:cubicBezTo>
                    <a:pt x="1019810" y="508895"/>
                    <a:pt x="1037590" y="734955"/>
                    <a:pt x="1066800" y="740035"/>
                  </a:cubicBezTo>
                  <a:cubicBezTo>
                    <a:pt x="1096010" y="745115"/>
                    <a:pt x="1137920" y="538105"/>
                    <a:pt x="1165860" y="541915"/>
                  </a:cubicBezTo>
                  <a:cubicBezTo>
                    <a:pt x="1193800" y="545725"/>
                    <a:pt x="1205230" y="806075"/>
                    <a:pt x="1234440" y="762895"/>
                  </a:cubicBezTo>
                  <a:cubicBezTo>
                    <a:pt x="1263650" y="719715"/>
                    <a:pt x="1313180" y="284105"/>
                    <a:pt x="1341120" y="282835"/>
                  </a:cubicBezTo>
                  <a:cubicBezTo>
                    <a:pt x="1369060" y="281565"/>
                    <a:pt x="1379220" y="789565"/>
                    <a:pt x="1402080" y="755275"/>
                  </a:cubicBezTo>
                  <a:cubicBezTo>
                    <a:pt x="1424940" y="720985"/>
                    <a:pt x="1451610" y="78365"/>
                    <a:pt x="1478280" y="77095"/>
                  </a:cubicBezTo>
                  <a:cubicBezTo>
                    <a:pt x="1504950" y="75825"/>
                    <a:pt x="1590040" y="604145"/>
                    <a:pt x="1562100" y="747655"/>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92" name="テキスト ボックス 91">
            <a:extLst>
              <a:ext uri="{FF2B5EF4-FFF2-40B4-BE49-F238E27FC236}">
                <a16:creationId xmlns:a16="http://schemas.microsoft.com/office/drawing/2014/main" id="{C6C7EC05-E251-FDC1-C5DB-7BDFC2D03240}"/>
              </a:ext>
            </a:extLst>
          </p:cNvPr>
          <p:cNvSpPr txBox="1"/>
          <p:nvPr/>
        </p:nvSpPr>
        <p:spPr>
          <a:xfrm rot="16200000">
            <a:off x="4789022" y="1719504"/>
            <a:ext cx="1396486" cy="400110"/>
          </a:xfrm>
          <a:prstGeom prst="rect">
            <a:avLst/>
          </a:prstGeom>
          <a:noFill/>
        </p:spPr>
        <p:txBody>
          <a:bodyPr wrap="square" rtlCol="0">
            <a:spAutoFit/>
          </a:bodyPr>
          <a:lstStyle/>
          <a:p>
            <a:pPr algn="ctr"/>
            <a:r>
              <a:rPr kumimoji="1" lang="ja-JP" altLang="en-US" sz="2000" dirty="0"/>
              <a:t>光強度</a:t>
            </a:r>
          </a:p>
        </p:txBody>
      </p:sp>
      <p:sp>
        <p:nvSpPr>
          <p:cNvPr id="95" name="フローチャート: 和接合 94">
            <a:extLst>
              <a:ext uri="{FF2B5EF4-FFF2-40B4-BE49-F238E27FC236}">
                <a16:creationId xmlns:a16="http://schemas.microsoft.com/office/drawing/2014/main" id="{3153A559-BE06-4496-1A34-1540FB7D478D}"/>
              </a:ext>
            </a:extLst>
          </p:cNvPr>
          <p:cNvSpPr/>
          <p:nvPr/>
        </p:nvSpPr>
        <p:spPr>
          <a:xfrm>
            <a:off x="8428428" y="1653712"/>
            <a:ext cx="478547" cy="461665"/>
          </a:xfrm>
          <a:prstGeom prst="flowChartSummingJunction">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テキスト ボックス 95">
            <a:extLst>
              <a:ext uri="{FF2B5EF4-FFF2-40B4-BE49-F238E27FC236}">
                <a16:creationId xmlns:a16="http://schemas.microsoft.com/office/drawing/2014/main" id="{34507580-0F9F-7A4D-834B-FC52199AFF00}"/>
              </a:ext>
            </a:extLst>
          </p:cNvPr>
          <p:cNvSpPr txBox="1"/>
          <p:nvPr/>
        </p:nvSpPr>
        <p:spPr>
          <a:xfrm>
            <a:off x="9473497" y="2174497"/>
            <a:ext cx="2325377" cy="369332"/>
          </a:xfrm>
          <a:prstGeom prst="rect">
            <a:avLst/>
          </a:prstGeom>
          <a:noFill/>
        </p:spPr>
        <p:txBody>
          <a:bodyPr wrap="square" rtlCol="0">
            <a:spAutoFit/>
          </a:bodyPr>
          <a:lstStyle/>
          <a:p>
            <a:pPr algn="ctr"/>
            <a:r>
              <a:rPr kumimoji="1" lang="ja-JP" altLang="en-US" dirty="0"/>
              <a:t>符号化パターン</a:t>
            </a:r>
          </a:p>
        </p:txBody>
      </p:sp>
      <p:sp>
        <p:nvSpPr>
          <p:cNvPr id="97" name="正方形/長方形 96">
            <a:extLst>
              <a:ext uri="{FF2B5EF4-FFF2-40B4-BE49-F238E27FC236}">
                <a16:creationId xmlns:a16="http://schemas.microsoft.com/office/drawing/2014/main" id="{8BC8653E-8991-68FC-0BE2-E2503E5D5F64}"/>
              </a:ext>
            </a:extLst>
          </p:cNvPr>
          <p:cNvSpPr>
            <a:spLocks noChangeAspect="1"/>
          </p:cNvSpPr>
          <p:nvPr/>
        </p:nvSpPr>
        <p:spPr>
          <a:xfrm>
            <a:off x="10917337" y="1459566"/>
            <a:ext cx="583023" cy="597419"/>
          </a:xfrm>
          <a:prstGeom prst="rect">
            <a:avLst/>
          </a:prstGeom>
          <a:blipFill dpi="0" rotWithShape="1">
            <a:blip r:embed="rId7"/>
            <a:srcRect/>
            <a:stretch>
              <a:fillRect/>
            </a:stretch>
          </a:blipFill>
          <a:ln>
            <a:solidFill>
              <a:schemeClr val="tx1"/>
            </a:solidFill>
          </a:ln>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8" name="図 97">
            <a:extLst>
              <a:ext uri="{FF2B5EF4-FFF2-40B4-BE49-F238E27FC236}">
                <a16:creationId xmlns:a16="http://schemas.microsoft.com/office/drawing/2014/main" id="{AA51C8FF-93EB-7DAD-7489-16C4A1856A4C}"/>
              </a:ext>
            </a:extLst>
          </p:cNvPr>
          <p:cNvPicPr preferRelativeResize="0">
            <a:picLocks noChangeAspect="1"/>
          </p:cNvPicPr>
          <p:nvPr/>
        </p:nvPicPr>
        <p:blipFill>
          <a:blip r:embed="rId8">
            <a:extLst>
              <a:ext uri="{28A0092B-C50C-407E-A947-70E740481C1C}">
                <a14:useLocalDpi xmlns:a14="http://schemas.microsoft.com/office/drawing/2010/main" val="0"/>
              </a:ext>
            </a:extLst>
          </a:blip>
          <a:srcRect/>
          <a:stretch/>
        </p:blipFill>
        <p:spPr>
          <a:xfrm>
            <a:off x="10704323" y="1448925"/>
            <a:ext cx="583023" cy="597419"/>
          </a:xfrm>
          <a:prstGeom prst="rect">
            <a:avLst/>
          </a:prstGeom>
          <a:ln>
            <a:solidFill>
              <a:schemeClr val="tx1"/>
            </a:solidFill>
          </a:ln>
          <a:scene3d>
            <a:camera prst="isometricOffAxis1Left"/>
            <a:lightRig rig="threePt" dir="t"/>
          </a:scene3d>
        </p:spPr>
      </p:pic>
      <p:pic>
        <p:nvPicPr>
          <p:cNvPr id="99" name="図 98">
            <a:extLst>
              <a:ext uri="{FF2B5EF4-FFF2-40B4-BE49-F238E27FC236}">
                <a16:creationId xmlns:a16="http://schemas.microsoft.com/office/drawing/2014/main" id="{D4483694-1A96-E048-7FAE-B46CB2A95169}"/>
              </a:ext>
            </a:extLst>
          </p:cNvPr>
          <p:cNvPicPr preferRelativeResize="0">
            <a:picLocks noChangeAspect="1"/>
          </p:cNvPicPr>
          <p:nvPr/>
        </p:nvPicPr>
        <p:blipFill>
          <a:blip r:embed="rId9">
            <a:extLst>
              <a:ext uri="{28A0092B-C50C-407E-A947-70E740481C1C}">
                <a14:useLocalDpi xmlns:a14="http://schemas.microsoft.com/office/drawing/2010/main" val="0"/>
              </a:ext>
            </a:extLst>
          </a:blip>
          <a:srcRect/>
          <a:stretch/>
        </p:blipFill>
        <p:spPr>
          <a:xfrm>
            <a:off x="9859211" y="1451273"/>
            <a:ext cx="583023" cy="597419"/>
          </a:xfrm>
          <a:prstGeom prst="rect">
            <a:avLst/>
          </a:prstGeom>
          <a:ln>
            <a:solidFill>
              <a:schemeClr val="tx1"/>
            </a:solidFill>
          </a:ln>
          <a:scene3d>
            <a:camera prst="isometricOffAxis1Left"/>
            <a:lightRig rig="threePt" dir="t"/>
          </a:scene3d>
        </p:spPr>
      </p:pic>
      <p:pic>
        <p:nvPicPr>
          <p:cNvPr id="100" name="図 99">
            <a:extLst>
              <a:ext uri="{FF2B5EF4-FFF2-40B4-BE49-F238E27FC236}">
                <a16:creationId xmlns:a16="http://schemas.microsoft.com/office/drawing/2014/main" id="{A0B5D47F-411F-EBF9-B4E3-91F98E16942B}"/>
              </a:ext>
            </a:extLst>
          </p:cNvPr>
          <p:cNvPicPr preferRelativeResize="0">
            <a:picLocks noChangeAspect="1"/>
          </p:cNvPicPr>
          <p:nvPr/>
        </p:nvPicPr>
        <p:blipFill>
          <a:blip r:embed="rId10">
            <a:extLst>
              <a:ext uri="{28A0092B-C50C-407E-A947-70E740481C1C}">
                <a14:useLocalDpi xmlns:a14="http://schemas.microsoft.com/office/drawing/2010/main" val="0"/>
              </a:ext>
            </a:extLst>
          </a:blip>
          <a:stretch>
            <a:fillRect/>
          </a:stretch>
        </p:blipFill>
        <p:spPr>
          <a:xfrm>
            <a:off x="9624599" y="1434956"/>
            <a:ext cx="583023" cy="597419"/>
          </a:xfrm>
          <a:prstGeom prst="rect">
            <a:avLst/>
          </a:prstGeom>
          <a:ln>
            <a:solidFill>
              <a:schemeClr val="tx1"/>
            </a:solidFill>
          </a:ln>
          <a:scene3d>
            <a:camera prst="isometricOffAxis1Left"/>
            <a:lightRig rig="threePt" dir="t"/>
          </a:scene3d>
        </p:spPr>
      </p:pic>
      <p:sp>
        <p:nvSpPr>
          <p:cNvPr id="101" name="テキスト ボックス 100">
            <a:extLst>
              <a:ext uri="{FF2B5EF4-FFF2-40B4-BE49-F238E27FC236}">
                <a16:creationId xmlns:a16="http://schemas.microsoft.com/office/drawing/2014/main" id="{E13939C1-4F65-5918-5C93-F74B87D23E3B}"/>
              </a:ext>
            </a:extLst>
          </p:cNvPr>
          <p:cNvSpPr txBox="1"/>
          <p:nvPr/>
        </p:nvSpPr>
        <p:spPr>
          <a:xfrm>
            <a:off x="10132660" y="1611498"/>
            <a:ext cx="1007053" cy="307777"/>
          </a:xfrm>
          <a:prstGeom prst="rect">
            <a:avLst/>
          </a:prstGeom>
          <a:noFill/>
        </p:spPr>
        <p:txBody>
          <a:bodyPr wrap="square" rtlCol="0">
            <a:spAutoFit/>
          </a:bodyPr>
          <a:lstStyle/>
          <a:p>
            <a:pPr algn="ctr"/>
            <a:r>
              <a:rPr kumimoji="1" lang="ja-JP" altLang="en-US" sz="1400" dirty="0"/>
              <a:t>・・・</a:t>
            </a:r>
          </a:p>
        </p:txBody>
      </p:sp>
      <p:sp>
        <p:nvSpPr>
          <p:cNvPr id="102" name="正方形/長方形 101">
            <a:extLst>
              <a:ext uri="{FF2B5EF4-FFF2-40B4-BE49-F238E27FC236}">
                <a16:creationId xmlns:a16="http://schemas.microsoft.com/office/drawing/2014/main" id="{960A1432-FCE7-8396-0EFD-B4C25746035C}"/>
              </a:ext>
            </a:extLst>
          </p:cNvPr>
          <p:cNvSpPr/>
          <p:nvPr/>
        </p:nvSpPr>
        <p:spPr>
          <a:xfrm>
            <a:off x="9605582" y="1218038"/>
            <a:ext cx="2040593" cy="1310039"/>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5" name="直線矢印コネクタ 104">
            <a:extLst>
              <a:ext uri="{FF2B5EF4-FFF2-40B4-BE49-F238E27FC236}">
                <a16:creationId xmlns:a16="http://schemas.microsoft.com/office/drawing/2014/main" id="{AB19813C-FD46-A4F2-BADB-F489036EBF51}"/>
              </a:ext>
            </a:extLst>
          </p:cNvPr>
          <p:cNvCxnSpPr>
            <a:stCxn id="86" idx="3"/>
            <a:endCxn id="95" idx="2"/>
          </p:cNvCxnSpPr>
          <p:nvPr/>
        </p:nvCxnSpPr>
        <p:spPr>
          <a:xfrm>
            <a:off x="7729821" y="1875379"/>
            <a:ext cx="698607" cy="916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07" name="直線矢印コネクタ 106">
            <a:extLst>
              <a:ext uri="{FF2B5EF4-FFF2-40B4-BE49-F238E27FC236}">
                <a16:creationId xmlns:a16="http://schemas.microsoft.com/office/drawing/2014/main" id="{4DA826C7-726B-3218-DC5A-F07353ADDE65}"/>
              </a:ext>
            </a:extLst>
          </p:cNvPr>
          <p:cNvCxnSpPr>
            <a:cxnSpLocks/>
            <a:stCxn id="102" idx="1"/>
            <a:endCxn id="95" idx="6"/>
          </p:cNvCxnSpPr>
          <p:nvPr/>
        </p:nvCxnSpPr>
        <p:spPr>
          <a:xfrm flipH="1">
            <a:off x="8906975" y="1873058"/>
            <a:ext cx="698607" cy="1148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18" name="直線矢印コネクタ 117">
            <a:extLst>
              <a:ext uri="{FF2B5EF4-FFF2-40B4-BE49-F238E27FC236}">
                <a16:creationId xmlns:a16="http://schemas.microsoft.com/office/drawing/2014/main" id="{5690FB7C-2864-0966-D920-F6B7E1613997}"/>
              </a:ext>
            </a:extLst>
          </p:cNvPr>
          <p:cNvCxnSpPr>
            <a:cxnSpLocks/>
            <a:stCxn id="95" idx="4"/>
          </p:cNvCxnSpPr>
          <p:nvPr/>
        </p:nvCxnSpPr>
        <p:spPr>
          <a:xfrm>
            <a:off x="8667702" y="2115377"/>
            <a:ext cx="0" cy="4461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2" name="コンテンツ プレースホルダー 7">
            <a:extLst>
              <a:ext uri="{FF2B5EF4-FFF2-40B4-BE49-F238E27FC236}">
                <a16:creationId xmlns:a16="http://schemas.microsoft.com/office/drawing/2014/main" id="{E7899CC1-960A-0A4E-A75A-3AD78CCDBF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46745" y="2700382"/>
            <a:ext cx="841911" cy="946711"/>
          </a:xfrm>
          <a:prstGeom prst="rect">
            <a:avLst/>
          </a:prstGeom>
        </p:spPr>
      </p:pic>
      <p:sp>
        <p:nvSpPr>
          <p:cNvPr id="123" name="テキスト ボックス 122">
            <a:extLst>
              <a:ext uri="{FF2B5EF4-FFF2-40B4-BE49-F238E27FC236}">
                <a16:creationId xmlns:a16="http://schemas.microsoft.com/office/drawing/2014/main" id="{738F60CF-61C0-100E-2C4C-B99E5811A420}"/>
              </a:ext>
            </a:extLst>
          </p:cNvPr>
          <p:cNvSpPr txBox="1"/>
          <p:nvPr/>
        </p:nvSpPr>
        <p:spPr>
          <a:xfrm>
            <a:off x="9088656" y="3005115"/>
            <a:ext cx="1512669" cy="400110"/>
          </a:xfrm>
          <a:prstGeom prst="rect">
            <a:avLst/>
          </a:prstGeom>
          <a:noFill/>
        </p:spPr>
        <p:txBody>
          <a:bodyPr wrap="square" rtlCol="0">
            <a:spAutoFit/>
          </a:bodyPr>
          <a:lstStyle/>
          <a:p>
            <a:pPr algn="ctr"/>
            <a:r>
              <a:rPr lang="ja-JP" altLang="en-US" sz="2000" dirty="0"/>
              <a:t>再構成画像</a:t>
            </a:r>
            <a:endParaRPr lang="en-US" altLang="ja-JP" sz="2000" dirty="0"/>
          </a:p>
        </p:txBody>
      </p:sp>
      <p:sp>
        <p:nvSpPr>
          <p:cNvPr id="124" name="テキスト ボックス 123">
            <a:extLst>
              <a:ext uri="{FF2B5EF4-FFF2-40B4-BE49-F238E27FC236}">
                <a16:creationId xmlns:a16="http://schemas.microsoft.com/office/drawing/2014/main" id="{DEF48738-D349-C5E6-C930-AE81C8485ECD}"/>
              </a:ext>
            </a:extLst>
          </p:cNvPr>
          <p:cNvSpPr txBox="1"/>
          <p:nvPr/>
        </p:nvSpPr>
        <p:spPr>
          <a:xfrm flipH="1">
            <a:off x="564999" y="2131092"/>
            <a:ext cx="1296118" cy="400110"/>
          </a:xfrm>
          <a:prstGeom prst="rect">
            <a:avLst/>
          </a:prstGeom>
          <a:noFill/>
        </p:spPr>
        <p:txBody>
          <a:bodyPr wrap="square" rtlCol="0">
            <a:spAutoFit/>
          </a:bodyPr>
          <a:lstStyle/>
          <a:p>
            <a:pPr algn="ctr"/>
            <a:r>
              <a:rPr kumimoji="1" lang="ja-JP" altLang="en-US" sz="2000" dirty="0"/>
              <a:t>光源</a:t>
            </a:r>
          </a:p>
        </p:txBody>
      </p:sp>
    </p:spTree>
    <p:extLst>
      <p:ext uri="{BB962C8B-B14F-4D97-AF65-F5344CB8AC3E}">
        <p14:creationId xmlns:p14="http://schemas.microsoft.com/office/powerpoint/2010/main" val="1669375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388CFAEF-5D7F-F8EB-B4BC-7D4198973390}"/>
              </a:ext>
            </a:extLst>
          </p:cNvPr>
          <p:cNvSpPr/>
          <p:nvPr/>
        </p:nvSpPr>
        <p:spPr>
          <a:xfrm>
            <a:off x="1537912" y="1209308"/>
            <a:ext cx="9235851" cy="359496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9656BDD-5265-B12F-455F-D4F1C45B8DB2}"/>
              </a:ext>
            </a:extLst>
          </p:cNvPr>
          <p:cNvSpPr>
            <a:spLocks noGrp="1"/>
          </p:cNvSpPr>
          <p:nvPr>
            <p:ph type="title"/>
          </p:nvPr>
        </p:nvSpPr>
        <p:spPr>
          <a:xfrm>
            <a:off x="258164" y="42147"/>
            <a:ext cx="10515600" cy="706318"/>
          </a:xfrm>
        </p:spPr>
        <p:txBody>
          <a:bodyPr>
            <a:normAutofit/>
          </a:bodyPr>
          <a:lstStyle/>
          <a:p>
            <a:r>
              <a:rPr lang="ja-JP" altLang="en-US" sz="4000" dirty="0"/>
              <a:t>先行研究：</a:t>
            </a:r>
            <a:r>
              <a:rPr lang="en-US" altLang="ja-JP" sz="4000" dirty="0"/>
              <a:t>SPI</a:t>
            </a:r>
            <a:r>
              <a:rPr lang="ja-JP" altLang="en-US" sz="4000" dirty="0"/>
              <a:t>と深層学習の融合</a:t>
            </a:r>
            <a:endParaRPr kumimoji="1" lang="ja-JP" altLang="en-US" sz="4000" dirty="0"/>
          </a:p>
        </p:txBody>
      </p:sp>
      <p:pic>
        <p:nvPicPr>
          <p:cNvPr id="16" name="コンテンツ プレースホルダー 7">
            <a:extLst>
              <a:ext uri="{FF2B5EF4-FFF2-40B4-BE49-F238E27FC236}">
                <a16:creationId xmlns:a16="http://schemas.microsoft.com/office/drawing/2014/main" id="{61DDD250-0D2F-1607-025B-610081CA8742}"/>
              </a:ext>
            </a:extLst>
          </p:cNvPr>
          <p:cNvPicPr>
            <a:picLocks/>
          </p:cNvPicPr>
          <p:nvPr/>
        </p:nvPicPr>
        <p:blipFill>
          <a:blip r:embed="rId3">
            <a:extLst>
              <a:ext uri="{28A0092B-C50C-407E-A947-70E740481C1C}">
                <a14:useLocalDpi xmlns:a14="http://schemas.microsoft.com/office/drawing/2010/main" val="0"/>
              </a:ext>
            </a:extLst>
          </a:blip>
          <a:srcRect/>
          <a:stretch/>
        </p:blipFill>
        <p:spPr>
          <a:xfrm>
            <a:off x="9522840" y="2360449"/>
            <a:ext cx="828000" cy="1800000"/>
          </a:xfrm>
          <a:prstGeom prst="rect">
            <a:avLst/>
          </a:prstGeom>
          <a:scene3d>
            <a:camera prst="isometricLeftDown"/>
            <a:lightRig rig="threePt" dir="t"/>
          </a:scene3d>
        </p:spPr>
      </p:pic>
      <p:sp>
        <p:nvSpPr>
          <p:cNvPr id="26" name="四角形: 角を丸くする 25">
            <a:extLst>
              <a:ext uri="{FF2B5EF4-FFF2-40B4-BE49-F238E27FC236}">
                <a16:creationId xmlns:a16="http://schemas.microsoft.com/office/drawing/2014/main" id="{4E156647-B93C-78F8-150A-739E7443C8F7}"/>
              </a:ext>
            </a:extLst>
          </p:cNvPr>
          <p:cNvSpPr/>
          <p:nvPr/>
        </p:nvSpPr>
        <p:spPr>
          <a:xfrm>
            <a:off x="4562771" y="1377400"/>
            <a:ext cx="1927830" cy="455754"/>
          </a:xfrm>
          <a:prstGeom prst="roundRect">
            <a:avLst>
              <a:gd name="adj" fmla="val 50000"/>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t>誤差</a:t>
            </a:r>
            <a:r>
              <a:rPr kumimoji="1" lang="en-US" altLang="ja-JP" sz="2000" b="1" dirty="0"/>
              <a:t>+2</a:t>
            </a:r>
            <a:r>
              <a:rPr kumimoji="1" lang="ja-JP" altLang="en-US" sz="2000" b="1" dirty="0"/>
              <a:t>値化項</a:t>
            </a:r>
          </a:p>
        </p:txBody>
      </p:sp>
      <p:sp>
        <p:nvSpPr>
          <p:cNvPr id="7" name="テキスト ボックス 6">
            <a:extLst>
              <a:ext uri="{FF2B5EF4-FFF2-40B4-BE49-F238E27FC236}">
                <a16:creationId xmlns:a16="http://schemas.microsoft.com/office/drawing/2014/main" id="{894A61A1-B77B-A791-4AF5-61E9E4295420}"/>
              </a:ext>
            </a:extLst>
          </p:cNvPr>
          <p:cNvSpPr txBox="1"/>
          <p:nvPr/>
        </p:nvSpPr>
        <p:spPr>
          <a:xfrm>
            <a:off x="1665580" y="1890241"/>
            <a:ext cx="1233702" cy="523219"/>
          </a:xfrm>
          <a:prstGeom prst="rect">
            <a:avLst/>
          </a:prstGeom>
          <a:noFill/>
        </p:spPr>
        <p:txBody>
          <a:bodyPr wrap="square" rtlCol="0">
            <a:spAutoFit/>
          </a:bodyPr>
          <a:lstStyle/>
          <a:p>
            <a:pPr algn="ctr"/>
            <a:r>
              <a:rPr kumimoji="1" lang="en-US" altLang="ja-JP" sz="1400" dirty="0">
                <a:cs typeface="Times New Roman" panose="02020603050405020304" pitchFamily="18" charset="0"/>
              </a:rPr>
              <a:t>Input</a:t>
            </a:r>
          </a:p>
          <a:p>
            <a:pPr algn="ctr"/>
            <a:r>
              <a:rPr kumimoji="1" lang="en-US" altLang="ja-JP" sz="1400" dirty="0">
                <a:cs typeface="Times New Roman" panose="02020603050405020304" pitchFamily="18" charset="0"/>
              </a:rPr>
              <a:t>(1x128x128)</a:t>
            </a:r>
          </a:p>
        </p:txBody>
      </p:sp>
      <p:cxnSp>
        <p:nvCxnSpPr>
          <p:cNvPr id="27" name="コネクタ: カギ線 26">
            <a:extLst>
              <a:ext uri="{FF2B5EF4-FFF2-40B4-BE49-F238E27FC236}">
                <a16:creationId xmlns:a16="http://schemas.microsoft.com/office/drawing/2014/main" id="{C5314E2F-324A-250C-BEB6-41C8996C2375}"/>
              </a:ext>
            </a:extLst>
          </p:cNvPr>
          <p:cNvCxnSpPr>
            <a:cxnSpLocks/>
            <a:stCxn id="7" idx="0"/>
            <a:endCxn id="26" idx="1"/>
          </p:cNvCxnSpPr>
          <p:nvPr/>
        </p:nvCxnSpPr>
        <p:spPr>
          <a:xfrm rot="5400000" flipH="1" flipV="1">
            <a:off x="3280119" y="607589"/>
            <a:ext cx="284964" cy="2280340"/>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FCA413EE-B8F6-F8A7-09BD-543BB6AE11DB}"/>
              </a:ext>
            </a:extLst>
          </p:cNvPr>
          <p:cNvCxnSpPr>
            <a:cxnSpLocks/>
            <a:stCxn id="72" idx="0"/>
            <a:endCxn id="26" idx="3"/>
          </p:cNvCxnSpPr>
          <p:nvPr/>
        </p:nvCxnSpPr>
        <p:spPr>
          <a:xfrm rot="16200000" flipV="1">
            <a:off x="8199101" y="-103223"/>
            <a:ext cx="233334" cy="3650334"/>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79F39C68-F29E-29FE-30F1-991C4C5F8B03}"/>
              </a:ext>
            </a:extLst>
          </p:cNvPr>
          <p:cNvCxnSpPr>
            <a:cxnSpLocks/>
          </p:cNvCxnSpPr>
          <p:nvPr/>
        </p:nvCxnSpPr>
        <p:spPr>
          <a:xfrm flipH="1">
            <a:off x="7334176" y="1619765"/>
            <a:ext cx="4572" cy="2069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B04065F1-257C-B515-5C2F-173278F08C44}"/>
              </a:ext>
            </a:extLst>
          </p:cNvPr>
          <p:cNvCxnSpPr>
            <a:cxnSpLocks/>
          </p:cNvCxnSpPr>
          <p:nvPr/>
        </p:nvCxnSpPr>
        <p:spPr>
          <a:xfrm>
            <a:off x="3294401" y="1615996"/>
            <a:ext cx="0" cy="2793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0DD80F60-D667-88D5-AF67-09971F348825}"/>
              </a:ext>
            </a:extLst>
          </p:cNvPr>
          <p:cNvSpPr txBox="1"/>
          <p:nvPr/>
        </p:nvSpPr>
        <p:spPr>
          <a:xfrm>
            <a:off x="2488190" y="1863903"/>
            <a:ext cx="1840684" cy="437094"/>
          </a:xfrm>
          <a:prstGeom prst="rect">
            <a:avLst/>
          </a:prstGeom>
          <a:noFill/>
        </p:spPr>
        <p:txBody>
          <a:bodyPr wrap="square" rtlCol="0">
            <a:spAutoFit/>
          </a:bodyPr>
          <a:lstStyle/>
          <a:p>
            <a:pPr algn="ctr"/>
            <a:r>
              <a:rPr kumimoji="1" lang="en-US" altLang="ja-JP" sz="1400" dirty="0"/>
              <a:t>Encoding patterns</a:t>
            </a:r>
          </a:p>
          <a:p>
            <a:pPr algn="ctr"/>
            <a:r>
              <a:rPr kumimoji="1" lang="en-US" altLang="ja-JP" sz="1400" dirty="0"/>
              <a:t>(Mx128x128)</a:t>
            </a:r>
            <a:endParaRPr kumimoji="1" lang="ja-JP" altLang="en-US" sz="1400" dirty="0"/>
          </a:p>
        </p:txBody>
      </p:sp>
      <p:sp>
        <p:nvSpPr>
          <p:cNvPr id="32" name="左中かっこ 31">
            <a:extLst>
              <a:ext uri="{FF2B5EF4-FFF2-40B4-BE49-F238E27FC236}">
                <a16:creationId xmlns:a16="http://schemas.microsoft.com/office/drawing/2014/main" id="{54E8D091-7D4A-1A40-A1DC-A9E6569F4E3B}"/>
              </a:ext>
            </a:extLst>
          </p:cNvPr>
          <p:cNvSpPr/>
          <p:nvPr/>
        </p:nvSpPr>
        <p:spPr>
          <a:xfrm rot="16200000">
            <a:off x="8394081" y="2944125"/>
            <a:ext cx="136324" cy="2789988"/>
          </a:xfrm>
          <a:prstGeom prst="leftBrace">
            <a:avLst/>
          </a:prstGeom>
          <a:ln w="38100">
            <a:solidFill>
              <a:schemeClr val="accent2"/>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dirty="0"/>
          </a:p>
        </p:txBody>
      </p:sp>
      <p:sp>
        <p:nvSpPr>
          <p:cNvPr id="33" name="左中かっこ 32">
            <a:extLst>
              <a:ext uri="{FF2B5EF4-FFF2-40B4-BE49-F238E27FC236}">
                <a16:creationId xmlns:a16="http://schemas.microsoft.com/office/drawing/2014/main" id="{9DE5FC45-F78D-3D3A-DA3B-35010088BB16}"/>
              </a:ext>
            </a:extLst>
          </p:cNvPr>
          <p:cNvSpPr/>
          <p:nvPr/>
        </p:nvSpPr>
        <p:spPr>
          <a:xfrm rot="16200000">
            <a:off x="6522315" y="3902250"/>
            <a:ext cx="125094" cy="895276"/>
          </a:xfrm>
          <a:prstGeom prst="leftBrace">
            <a:avLst/>
          </a:prstGeom>
          <a:ln w="38100"/>
        </p:spPr>
        <p:style>
          <a:lnRef idx="1">
            <a:schemeClr val="accent5"/>
          </a:lnRef>
          <a:fillRef idx="0">
            <a:schemeClr val="accent5"/>
          </a:fillRef>
          <a:effectRef idx="0">
            <a:schemeClr val="accent5"/>
          </a:effectRef>
          <a:fontRef idx="minor">
            <a:schemeClr val="tx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A4146F4C-1070-19AB-BCB3-710347364383}"/>
              </a:ext>
            </a:extLst>
          </p:cNvPr>
          <p:cNvSpPr txBox="1"/>
          <p:nvPr/>
        </p:nvSpPr>
        <p:spPr>
          <a:xfrm>
            <a:off x="7390623" y="4397226"/>
            <a:ext cx="2227071" cy="400110"/>
          </a:xfrm>
          <a:prstGeom prst="rect">
            <a:avLst/>
          </a:prstGeom>
          <a:noFill/>
        </p:spPr>
        <p:txBody>
          <a:bodyPr wrap="square" rtlCol="0">
            <a:spAutoFit/>
          </a:bodyPr>
          <a:lstStyle/>
          <a:p>
            <a:pPr algn="ctr"/>
            <a:r>
              <a:rPr kumimoji="1" lang="ja-JP" altLang="en-US" sz="2000" dirty="0"/>
              <a:t>超解像</a:t>
            </a:r>
            <a:r>
              <a:rPr kumimoji="1" lang="en-US" altLang="ja-JP" sz="2000"/>
              <a:t>:SRCNN[6]</a:t>
            </a:r>
            <a:endParaRPr kumimoji="1" lang="ja-JP" altLang="en-US" sz="2000" dirty="0"/>
          </a:p>
        </p:txBody>
      </p:sp>
      <p:sp>
        <p:nvSpPr>
          <p:cNvPr id="35" name="テキスト ボックス 34">
            <a:extLst>
              <a:ext uri="{FF2B5EF4-FFF2-40B4-BE49-F238E27FC236}">
                <a16:creationId xmlns:a16="http://schemas.microsoft.com/office/drawing/2014/main" id="{A860D5A9-85D1-349B-E98E-CF0EDB2DDE30}"/>
              </a:ext>
            </a:extLst>
          </p:cNvPr>
          <p:cNvSpPr txBox="1"/>
          <p:nvPr/>
        </p:nvSpPr>
        <p:spPr>
          <a:xfrm>
            <a:off x="6145109" y="4401202"/>
            <a:ext cx="1004028" cy="400110"/>
          </a:xfrm>
          <a:prstGeom prst="rect">
            <a:avLst/>
          </a:prstGeom>
          <a:noFill/>
        </p:spPr>
        <p:txBody>
          <a:bodyPr wrap="square" rtlCol="0">
            <a:spAutoFit/>
          </a:bodyPr>
          <a:lstStyle/>
          <a:p>
            <a:r>
              <a:rPr kumimoji="1" lang="ja-JP" altLang="en-US" sz="2000" dirty="0"/>
              <a:t>再構成</a:t>
            </a:r>
          </a:p>
        </p:txBody>
      </p:sp>
      <p:sp>
        <p:nvSpPr>
          <p:cNvPr id="48" name="直方体 47">
            <a:extLst>
              <a:ext uri="{FF2B5EF4-FFF2-40B4-BE49-F238E27FC236}">
                <a16:creationId xmlns:a16="http://schemas.microsoft.com/office/drawing/2014/main" id="{D7F975C7-9768-2614-F66F-C27E35507B79}"/>
              </a:ext>
            </a:extLst>
          </p:cNvPr>
          <p:cNvSpPr/>
          <p:nvPr/>
        </p:nvSpPr>
        <p:spPr>
          <a:xfrm flipH="1">
            <a:off x="8680126" y="2277367"/>
            <a:ext cx="560412" cy="1818534"/>
          </a:xfrm>
          <a:prstGeom prst="cube">
            <a:avLst>
              <a:gd name="adj" fmla="val 31123"/>
            </a:avLst>
          </a:prstGeom>
          <a:solidFill>
            <a:schemeClr val="accent2">
              <a:lumMod val="20000"/>
              <a:lumOff val="8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9" name="直方体 48">
            <a:extLst>
              <a:ext uri="{FF2B5EF4-FFF2-40B4-BE49-F238E27FC236}">
                <a16:creationId xmlns:a16="http://schemas.microsoft.com/office/drawing/2014/main" id="{5486AB73-2F00-462E-7C45-2D60DFD5E4C2}"/>
              </a:ext>
            </a:extLst>
          </p:cNvPr>
          <p:cNvSpPr/>
          <p:nvPr/>
        </p:nvSpPr>
        <p:spPr>
          <a:xfrm flipH="1">
            <a:off x="8754074" y="3423614"/>
            <a:ext cx="420309" cy="328619"/>
          </a:xfrm>
          <a:prstGeom prst="cub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50" name="直方体 49">
            <a:extLst>
              <a:ext uri="{FF2B5EF4-FFF2-40B4-BE49-F238E27FC236}">
                <a16:creationId xmlns:a16="http://schemas.microsoft.com/office/drawing/2014/main" id="{EFCA8717-50D5-48C0-DB3C-F6B51FD5C933}"/>
              </a:ext>
            </a:extLst>
          </p:cNvPr>
          <p:cNvSpPr/>
          <p:nvPr/>
        </p:nvSpPr>
        <p:spPr>
          <a:xfrm flipH="1">
            <a:off x="7468640" y="2277367"/>
            <a:ext cx="793916" cy="1818534"/>
          </a:xfrm>
          <a:prstGeom prst="cube">
            <a:avLst>
              <a:gd name="adj" fmla="val 31123"/>
            </a:avLst>
          </a:prstGeom>
          <a:solidFill>
            <a:schemeClr val="accent2">
              <a:lumMod val="20000"/>
              <a:lumOff val="8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1" name="直方体 50">
            <a:extLst>
              <a:ext uri="{FF2B5EF4-FFF2-40B4-BE49-F238E27FC236}">
                <a16:creationId xmlns:a16="http://schemas.microsoft.com/office/drawing/2014/main" id="{3421A928-97D8-06F3-BCE6-9E1421647FAD}"/>
              </a:ext>
            </a:extLst>
          </p:cNvPr>
          <p:cNvSpPr/>
          <p:nvPr/>
        </p:nvSpPr>
        <p:spPr>
          <a:xfrm flipH="1">
            <a:off x="7590542" y="2815786"/>
            <a:ext cx="653814" cy="164309"/>
          </a:xfrm>
          <a:prstGeom prst="cub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6D7977B5-F3A4-8EEB-E3D6-A671D9D560F2}"/>
              </a:ext>
            </a:extLst>
          </p:cNvPr>
          <p:cNvSpPr/>
          <p:nvPr/>
        </p:nvSpPr>
        <p:spPr>
          <a:xfrm>
            <a:off x="6533522" y="2277367"/>
            <a:ext cx="756000" cy="1804449"/>
          </a:xfrm>
          <a:prstGeom prst="rect">
            <a:avLst/>
          </a:prstGeom>
          <a:solidFill>
            <a:schemeClr val="accent1">
              <a:lumMod val="40000"/>
              <a:lumOff val="60000"/>
            </a:schemeClr>
          </a:solidFill>
          <a:ln>
            <a:solidFill>
              <a:schemeClr val="accent5"/>
            </a:solidFill>
          </a:ln>
          <a:scene3d>
            <a:camera prst="isometricLeftDown"/>
            <a:lightRig rig="threePt" dir="t"/>
          </a:scene3d>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73975064-3772-E348-6B6D-A0363407347F}"/>
              </a:ext>
            </a:extLst>
          </p:cNvPr>
          <p:cNvSpPr/>
          <p:nvPr/>
        </p:nvSpPr>
        <p:spPr>
          <a:xfrm>
            <a:off x="6767068" y="3300252"/>
            <a:ext cx="420309" cy="527962"/>
          </a:xfrm>
          <a:prstGeom prst="rect">
            <a:avLst/>
          </a:prstGeom>
          <a:solidFill>
            <a:schemeClr val="accent3">
              <a:alpha val="50000"/>
            </a:schemeClr>
          </a:solidFill>
          <a:ln>
            <a:noFill/>
          </a:ln>
          <a:scene3d>
            <a:camera prst="isometricLeftDown"/>
            <a:lightRig rig="threePt" dir="t"/>
          </a:scene3d>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55" name="直方体 54">
            <a:extLst>
              <a:ext uri="{FF2B5EF4-FFF2-40B4-BE49-F238E27FC236}">
                <a16:creationId xmlns:a16="http://schemas.microsoft.com/office/drawing/2014/main" id="{CB60BCE5-C863-FC0E-FCB6-3253B91FA026}"/>
              </a:ext>
            </a:extLst>
          </p:cNvPr>
          <p:cNvSpPr/>
          <p:nvPr/>
        </p:nvSpPr>
        <p:spPr>
          <a:xfrm flipH="1">
            <a:off x="7626343" y="3608682"/>
            <a:ext cx="607113" cy="219079"/>
          </a:xfrm>
          <a:prstGeom prst="cub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56" name="直方体 55">
            <a:extLst>
              <a:ext uri="{FF2B5EF4-FFF2-40B4-BE49-F238E27FC236}">
                <a16:creationId xmlns:a16="http://schemas.microsoft.com/office/drawing/2014/main" id="{7E3E6605-FD69-43AB-0151-600EAF965615}"/>
              </a:ext>
            </a:extLst>
          </p:cNvPr>
          <p:cNvSpPr/>
          <p:nvPr/>
        </p:nvSpPr>
        <p:spPr>
          <a:xfrm flipH="1">
            <a:off x="8733052" y="2815786"/>
            <a:ext cx="420309" cy="164309"/>
          </a:xfrm>
          <a:prstGeom prst="cub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cxnSp>
        <p:nvCxnSpPr>
          <p:cNvPr id="57" name="直線コネクタ 56">
            <a:extLst>
              <a:ext uri="{FF2B5EF4-FFF2-40B4-BE49-F238E27FC236}">
                <a16:creationId xmlns:a16="http://schemas.microsoft.com/office/drawing/2014/main" id="{60BFEAEF-AD4A-E076-C9A4-D1CF0A808736}"/>
              </a:ext>
            </a:extLst>
          </p:cNvPr>
          <p:cNvCxnSpPr>
            <a:cxnSpLocks/>
          </p:cNvCxnSpPr>
          <p:nvPr/>
        </p:nvCxnSpPr>
        <p:spPr>
          <a:xfrm flipH="1">
            <a:off x="7125688" y="3813774"/>
            <a:ext cx="574176" cy="17339"/>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58" name="直線コネクタ 57">
            <a:extLst>
              <a:ext uri="{FF2B5EF4-FFF2-40B4-BE49-F238E27FC236}">
                <a16:creationId xmlns:a16="http://schemas.microsoft.com/office/drawing/2014/main" id="{40B8393C-B63D-2CDB-E256-3BBF8B0919D5}"/>
              </a:ext>
            </a:extLst>
          </p:cNvPr>
          <p:cNvCxnSpPr>
            <a:cxnSpLocks/>
          </p:cNvCxnSpPr>
          <p:nvPr/>
        </p:nvCxnSpPr>
        <p:spPr>
          <a:xfrm flipH="1" flipV="1">
            <a:off x="7106701" y="3422896"/>
            <a:ext cx="600783" cy="251874"/>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59" name="直線コネクタ 58">
            <a:extLst>
              <a:ext uri="{FF2B5EF4-FFF2-40B4-BE49-F238E27FC236}">
                <a16:creationId xmlns:a16="http://schemas.microsoft.com/office/drawing/2014/main" id="{EC33168F-0AD5-CD79-1AD5-96F270F4CCDE}"/>
              </a:ext>
            </a:extLst>
          </p:cNvPr>
          <p:cNvCxnSpPr>
            <a:cxnSpLocks/>
          </p:cNvCxnSpPr>
          <p:nvPr/>
        </p:nvCxnSpPr>
        <p:spPr>
          <a:xfrm flipH="1" flipV="1">
            <a:off x="6821411" y="3268819"/>
            <a:ext cx="835455" cy="344433"/>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60" name="直線コネクタ 59">
            <a:extLst>
              <a:ext uri="{FF2B5EF4-FFF2-40B4-BE49-F238E27FC236}">
                <a16:creationId xmlns:a16="http://schemas.microsoft.com/office/drawing/2014/main" id="{1CF6F2F1-115E-993F-CBED-0EB94B00E56A}"/>
              </a:ext>
            </a:extLst>
          </p:cNvPr>
          <p:cNvCxnSpPr>
            <a:cxnSpLocks/>
          </p:cNvCxnSpPr>
          <p:nvPr/>
        </p:nvCxnSpPr>
        <p:spPr>
          <a:xfrm flipH="1" flipV="1">
            <a:off x="7143769" y="3745161"/>
            <a:ext cx="497816" cy="31826"/>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61" name="直線コネクタ 60">
            <a:extLst>
              <a:ext uri="{FF2B5EF4-FFF2-40B4-BE49-F238E27FC236}">
                <a16:creationId xmlns:a16="http://schemas.microsoft.com/office/drawing/2014/main" id="{599BEB6B-7EA5-0649-5B48-EB4F8B73050C}"/>
              </a:ext>
            </a:extLst>
          </p:cNvPr>
          <p:cNvCxnSpPr>
            <a:cxnSpLocks/>
          </p:cNvCxnSpPr>
          <p:nvPr/>
        </p:nvCxnSpPr>
        <p:spPr>
          <a:xfrm flipH="1">
            <a:off x="8228738" y="2941989"/>
            <a:ext cx="504314" cy="0"/>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62" name="直線コネクタ 61">
            <a:extLst>
              <a:ext uri="{FF2B5EF4-FFF2-40B4-BE49-F238E27FC236}">
                <a16:creationId xmlns:a16="http://schemas.microsoft.com/office/drawing/2014/main" id="{C2358CA0-5561-9A3A-D16C-056C9FD7C240}"/>
              </a:ext>
            </a:extLst>
          </p:cNvPr>
          <p:cNvCxnSpPr>
            <a:cxnSpLocks/>
          </p:cNvCxnSpPr>
          <p:nvPr/>
        </p:nvCxnSpPr>
        <p:spPr>
          <a:xfrm flipH="1">
            <a:off x="8233456" y="2855006"/>
            <a:ext cx="559907" cy="0"/>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63" name="直線コネクタ 62">
            <a:extLst>
              <a:ext uri="{FF2B5EF4-FFF2-40B4-BE49-F238E27FC236}">
                <a16:creationId xmlns:a16="http://schemas.microsoft.com/office/drawing/2014/main" id="{1893A050-7EAC-1D20-A515-C0DC29376D38}"/>
              </a:ext>
            </a:extLst>
          </p:cNvPr>
          <p:cNvCxnSpPr>
            <a:cxnSpLocks/>
          </p:cNvCxnSpPr>
          <p:nvPr/>
        </p:nvCxnSpPr>
        <p:spPr>
          <a:xfrm flipH="1">
            <a:off x="8183438" y="2813431"/>
            <a:ext cx="568973" cy="0"/>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64" name="直線コネクタ 63">
            <a:extLst>
              <a:ext uri="{FF2B5EF4-FFF2-40B4-BE49-F238E27FC236}">
                <a16:creationId xmlns:a16="http://schemas.microsoft.com/office/drawing/2014/main" id="{6832D55E-1BC4-20EE-B93C-EEA555DEF9CA}"/>
              </a:ext>
            </a:extLst>
          </p:cNvPr>
          <p:cNvCxnSpPr>
            <a:cxnSpLocks/>
          </p:cNvCxnSpPr>
          <p:nvPr/>
        </p:nvCxnSpPr>
        <p:spPr>
          <a:xfrm flipH="1">
            <a:off x="8232969" y="2972176"/>
            <a:ext cx="571161" cy="3222"/>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65" name="直線コネクタ 64">
            <a:extLst>
              <a:ext uri="{FF2B5EF4-FFF2-40B4-BE49-F238E27FC236}">
                <a16:creationId xmlns:a16="http://schemas.microsoft.com/office/drawing/2014/main" id="{91B4B13D-6E4F-CB79-9B6B-E0CE236646BE}"/>
              </a:ext>
            </a:extLst>
          </p:cNvPr>
          <p:cNvCxnSpPr>
            <a:cxnSpLocks/>
            <a:endCxn id="83" idx="2"/>
          </p:cNvCxnSpPr>
          <p:nvPr/>
        </p:nvCxnSpPr>
        <p:spPr>
          <a:xfrm flipH="1" flipV="1">
            <a:off x="9176208" y="3766983"/>
            <a:ext cx="1047604" cy="391015"/>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66" name="直線コネクタ 65">
            <a:extLst>
              <a:ext uri="{FF2B5EF4-FFF2-40B4-BE49-F238E27FC236}">
                <a16:creationId xmlns:a16="http://schemas.microsoft.com/office/drawing/2014/main" id="{3CB78856-DC3C-0920-FB64-39C544847203}"/>
              </a:ext>
            </a:extLst>
          </p:cNvPr>
          <p:cNvCxnSpPr>
            <a:cxnSpLocks/>
            <a:endCxn id="83" idx="0"/>
          </p:cNvCxnSpPr>
          <p:nvPr/>
        </p:nvCxnSpPr>
        <p:spPr>
          <a:xfrm flipH="1">
            <a:off x="9176208" y="2733620"/>
            <a:ext cx="1042383" cy="776248"/>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67" name="直線コネクタ 66">
            <a:extLst>
              <a:ext uri="{FF2B5EF4-FFF2-40B4-BE49-F238E27FC236}">
                <a16:creationId xmlns:a16="http://schemas.microsoft.com/office/drawing/2014/main" id="{033441AB-AD20-23C3-D660-23E62BC5A83A}"/>
              </a:ext>
            </a:extLst>
          </p:cNvPr>
          <p:cNvCxnSpPr>
            <a:cxnSpLocks/>
          </p:cNvCxnSpPr>
          <p:nvPr/>
        </p:nvCxnSpPr>
        <p:spPr>
          <a:xfrm flipH="1">
            <a:off x="9088566" y="2376314"/>
            <a:ext cx="569542" cy="1029111"/>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68" name="直線コネクタ 67">
            <a:extLst>
              <a:ext uri="{FF2B5EF4-FFF2-40B4-BE49-F238E27FC236}">
                <a16:creationId xmlns:a16="http://schemas.microsoft.com/office/drawing/2014/main" id="{9282E082-4FEC-B8B5-7D07-C95FEC88D402}"/>
              </a:ext>
            </a:extLst>
          </p:cNvPr>
          <p:cNvCxnSpPr>
            <a:cxnSpLocks/>
          </p:cNvCxnSpPr>
          <p:nvPr/>
        </p:nvCxnSpPr>
        <p:spPr>
          <a:xfrm flipH="1" flipV="1">
            <a:off x="9184154" y="3683841"/>
            <a:ext cx="458739" cy="125471"/>
          </a:xfrm>
          <a:prstGeom prst="line">
            <a:avLst/>
          </a:prstGeom>
          <a:ln w="12700">
            <a:prstDash val="sysDot"/>
          </a:ln>
        </p:spPr>
        <p:style>
          <a:lnRef idx="1">
            <a:schemeClr val="dk1"/>
          </a:lnRef>
          <a:fillRef idx="0">
            <a:schemeClr val="dk1"/>
          </a:fillRef>
          <a:effectRef idx="0">
            <a:schemeClr val="dk1"/>
          </a:effectRef>
          <a:fontRef idx="minor">
            <a:schemeClr val="tx1"/>
          </a:fontRef>
        </p:style>
      </p:cxnSp>
      <p:sp>
        <p:nvSpPr>
          <p:cNvPr id="70" name="テキスト ボックス 69">
            <a:extLst>
              <a:ext uri="{FF2B5EF4-FFF2-40B4-BE49-F238E27FC236}">
                <a16:creationId xmlns:a16="http://schemas.microsoft.com/office/drawing/2014/main" id="{6D14BBB3-2D50-0B27-8F61-945B2C938273}"/>
              </a:ext>
            </a:extLst>
          </p:cNvPr>
          <p:cNvSpPr txBox="1"/>
          <p:nvPr/>
        </p:nvSpPr>
        <p:spPr>
          <a:xfrm>
            <a:off x="7256238" y="1827677"/>
            <a:ext cx="1291370" cy="523220"/>
          </a:xfrm>
          <a:prstGeom prst="rect">
            <a:avLst/>
          </a:prstGeom>
          <a:noFill/>
        </p:spPr>
        <p:txBody>
          <a:bodyPr wrap="square" rtlCol="0">
            <a:spAutoFit/>
          </a:bodyPr>
          <a:lstStyle/>
          <a:p>
            <a:pPr algn="ctr"/>
            <a:r>
              <a:rPr kumimoji="1" lang="en-US" altLang="ja-JP" sz="1400" dirty="0"/>
              <a:t>Feature</a:t>
            </a:r>
            <a:r>
              <a:rPr kumimoji="1" lang="ja-JP" altLang="en-US" sz="1400" dirty="0"/>
              <a:t> </a:t>
            </a:r>
            <a:r>
              <a:rPr kumimoji="1" lang="en-US" altLang="ja-JP" sz="1400" dirty="0"/>
              <a:t>map</a:t>
            </a:r>
          </a:p>
          <a:p>
            <a:pPr algn="ctr"/>
            <a:r>
              <a:rPr kumimoji="1" lang="en-US" altLang="ja-JP" sz="1400" dirty="0"/>
              <a:t>(64x128x128)</a:t>
            </a:r>
            <a:endParaRPr kumimoji="1" lang="ja-JP" altLang="en-US" sz="1400" dirty="0"/>
          </a:p>
        </p:txBody>
      </p:sp>
      <p:sp>
        <p:nvSpPr>
          <p:cNvPr id="71" name="テキスト ボックス 70">
            <a:extLst>
              <a:ext uri="{FF2B5EF4-FFF2-40B4-BE49-F238E27FC236}">
                <a16:creationId xmlns:a16="http://schemas.microsoft.com/office/drawing/2014/main" id="{84448098-6FA3-0830-A370-F075841398CC}"/>
              </a:ext>
            </a:extLst>
          </p:cNvPr>
          <p:cNvSpPr txBox="1"/>
          <p:nvPr/>
        </p:nvSpPr>
        <p:spPr>
          <a:xfrm>
            <a:off x="8368032" y="1827243"/>
            <a:ext cx="1343702" cy="523220"/>
          </a:xfrm>
          <a:prstGeom prst="rect">
            <a:avLst/>
          </a:prstGeom>
          <a:noFill/>
        </p:spPr>
        <p:txBody>
          <a:bodyPr wrap="square" rtlCol="0">
            <a:spAutoFit/>
          </a:bodyPr>
          <a:lstStyle/>
          <a:p>
            <a:pPr algn="ctr"/>
            <a:r>
              <a:rPr kumimoji="1" lang="en-US" altLang="ja-JP" sz="1400" dirty="0"/>
              <a:t>Feature</a:t>
            </a:r>
            <a:r>
              <a:rPr kumimoji="1" lang="ja-JP" altLang="en-US" sz="1400" dirty="0"/>
              <a:t> </a:t>
            </a:r>
            <a:r>
              <a:rPr kumimoji="1" lang="en-US" altLang="ja-JP" sz="1400" dirty="0"/>
              <a:t>map</a:t>
            </a:r>
          </a:p>
          <a:p>
            <a:pPr algn="ctr"/>
            <a:r>
              <a:rPr kumimoji="1" lang="en-US" altLang="ja-JP" sz="1400" dirty="0"/>
              <a:t>(32x128x128)</a:t>
            </a:r>
            <a:endParaRPr kumimoji="1" lang="ja-JP" altLang="en-US" sz="1400" dirty="0"/>
          </a:p>
        </p:txBody>
      </p:sp>
      <p:sp>
        <p:nvSpPr>
          <p:cNvPr id="72" name="テキスト ボックス 71">
            <a:extLst>
              <a:ext uri="{FF2B5EF4-FFF2-40B4-BE49-F238E27FC236}">
                <a16:creationId xmlns:a16="http://schemas.microsoft.com/office/drawing/2014/main" id="{C1A01122-5955-7C41-2289-FFAE8A2918CD}"/>
              </a:ext>
            </a:extLst>
          </p:cNvPr>
          <p:cNvSpPr txBox="1"/>
          <p:nvPr/>
        </p:nvSpPr>
        <p:spPr>
          <a:xfrm>
            <a:off x="9508106" y="1838611"/>
            <a:ext cx="1265658" cy="523220"/>
          </a:xfrm>
          <a:prstGeom prst="rect">
            <a:avLst/>
          </a:prstGeom>
          <a:noFill/>
        </p:spPr>
        <p:txBody>
          <a:bodyPr wrap="square" rtlCol="0">
            <a:spAutoFit/>
          </a:bodyPr>
          <a:lstStyle/>
          <a:p>
            <a:pPr algn="ctr"/>
            <a:r>
              <a:rPr kumimoji="1" lang="en-US" altLang="ja-JP" sz="1400" dirty="0"/>
              <a:t>Recon.</a:t>
            </a:r>
          </a:p>
          <a:p>
            <a:pPr algn="ctr"/>
            <a:r>
              <a:rPr kumimoji="1" lang="en-US" altLang="ja-JP" sz="1400" dirty="0"/>
              <a:t>(1x128x128)</a:t>
            </a:r>
            <a:endParaRPr kumimoji="1" lang="ja-JP" altLang="en-US" sz="1400" dirty="0"/>
          </a:p>
        </p:txBody>
      </p:sp>
      <p:sp>
        <p:nvSpPr>
          <p:cNvPr id="73" name="テキスト ボックス 72">
            <a:extLst>
              <a:ext uri="{FF2B5EF4-FFF2-40B4-BE49-F238E27FC236}">
                <a16:creationId xmlns:a16="http://schemas.microsoft.com/office/drawing/2014/main" id="{F84EDE61-3BAD-7853-AA37-CF6813AD44E5}"/>
              </a:ext>
            </a:extLst>
          </p:cNvPr>
          <p:cNvSpPr txBox="1"/>
          <p:nvPr/>
        </p:nvSpPr>
        <p:spPr>
          <a:xfrm>
            <a:off x="7016459" y="4053826"/>
            <a:ext cx="1034695" cy="257115"/>
          </a:xfrm>
          <a:prstGeom prst="rect">
            <a:avLst/>
          </a:prstGeom>
          <a:noFill/>
        </p:spPr>
        <p:txBody>
          <a:bodyPr wrap="square" rtlCol="0">
            <a:spAutoFit/>
          </a:bodyPr>
          <a:lstStyle/>
          <a:p>
            <a:pPr algn="ctr"/>
            <a:r>
              <a:rPr kumimoji="1" lang="en-US" altLang="ja-JP" sz="1400" dirty="0"/>
              <a:t>1</a:t>
            </a:r>
            <a:r>
              <a:rPr kumimoji="1" lang="en-US" altLang="ja-JP" sz="1400" baseline="30000" dirty="0"/>
              <a:t>st</a:t>
            </a:r>
            <a:r>
              <a:rPr kumimoji="1" lang="en-US" altLang="ja-JP" sz="1400" dirty="0"/>
              <a:t> Conv</a:t>
            </a:r>
          </a:p>
        </p:txBody>
      </p:sp>
      <p:sp>
        <p:nvSpPr>
          <p:cNvPr id="74" name="テキスト ボックス 73">
            <a:extLst>
              <a:ext uri="{FF2B5EF4-FFF2-40B4-BE49-F238E27FC236}">
                <a16:creationId xmlns:a16="http://schemas.microsoft.com/office/drawing/2014/main" id="{096B21A2-F772-1255-9FC4-84B8A3F9C7D7}"/>
              </a:ext>
            </a:extLst>
          </p:cNvPr>
          <p:cNvSpPr txBox="1"/>
          <p:nvPr/>
        </p:nvSpPr>
        <p:spPr>
          <a:xfrm>
            <a:off x="8017903" y="4061499"/>
            <a:ext cx="1034695" cy="257115"/>
          </a:xfrm>
          <a:prstGeom prst="rect">
            <a:avLst/>
          </a:prstGeom>
          <a:noFill/>
        </p:spPr>
        <p:txBody>
          <a:bodyPr wrap="square" rtlCol="0">
            <a:spAutoFit/>
          </a:bodyPr>
          <a:lstStyle/>
          <a:p>
            <a:pPr algn="ctr"/>
            <a:r>
              <a:rPr kumimoji="1" lang="en-US" altLang="ja-JP" sz="1400" dirty="0"/>
              <a:t>2</a:t>
            </a:r>
            <a:r>
              <a:rPr kumimoji="1" lang="en-US" altLang="ja-JP" sz="1400" baseline="30000" dirty="0"/>
              <a:t>nd</a:t>
            </a:r>
            <a:r>
              <a:rPr kumimoji="1" lang="en-US" altLang="ja-JP" sz="1400" dirty="0"/>
              <a:t> Conv</a:t>
            </a:r>
          </a:p>
        </p:txBody>
      </p:sp>
      <p:sp>
        <p:nvSpPr>
          <p:cNvPr id="75" name="テキスト ボックス 74">
            <a:extLst>
              <a:ext uri="{FF2B5EF4-FFF2-40B4-BE49-F238E27FC236}">
                <a16:creationId xmlns:a16="http://schemas.microsoft.com/office/drawing/2014/main" id="{5AFC2C0A-E215-6793-BAAE-3CEDFA9DA01F}"/>
              </a:ext>
            </a:extLst>
          </p:cNvPr>
          <p:cNvSpPr txBox="1"/>
          <p:nvPr/>
        </p:nvSpPr>
        <p:spPr>
          <a:xfrm>
            <a:off x="9174383" y="4042805"/>
            <a:ext cx="1034695" cy="257115"/>
          </a:xfrm>
          <a:prstGeom prst="rect">
            <a:avLst/>
          </a:prstGeom>
          <a:noFill/>
        </p:spPr>
        <p:txBody>
          <a:bodyPr wrap="square" rtlCol="0">
            <a:spAutoFit/>
          </a:bodyPr>
          <a:lstStyle/>
          <a:p>
            <a:pPr algn="ctr"/>
            <a:r>
              <a:rPr kumimoji="1" lang="en-US" altLang="ja-JP" sz="1400" dirty="0"/>
              <a:t>3</a:t>
            </a:r>
            <a:r>
              <a:rPr kumimoji="1" lang="en-US" altLang="ja-JP" sz="1400" baseline="30000" dirty="0"/>
              <a:t>rd</a:t>
            </a:r>
            <a:r>
              <a:rPr kumimoji="1" lang="en-US" altLang="ja-JP" sz="1400" dirty="0"/>
              <a:t>  Conv</a:t>
            </a:r>
          </a:p>
        </p:txBody>
      </p:sp>
      <p:sp>
        <p:nvSpPr>
          <p:cNvPr id="78" name="テキスト ボックス 77">
            <a:extLst>
              <a:ext uri="{FF2B5EF4-FFF2-40B4-BE49-F238E27FC236}">
                <a16:creationId xmlns:a16="http://schemas.microsoft.com/office/drawing/2014/main" id="{593D6CA5-909C-7E78-3F7F-6148DB2F0D20}"/>
              </a:ext>
            </a:extLst>
          </p:cNvPr>
          <p:cNvSpPr txBox="1"/>
          <p:nvPr/>
        </p:nvSpPr>
        <p:spPr>
          <a:xfrm>
            <a:off x="6848354" y="3122995"/>
            <a:ext cx="303821" cy="257115"/>
          </a:xfrm>
          <a:prstGeom prst="rect">
            <a:avLst/>
          </a:prstGeom>
          <a:noFill/>
        </p:spPr>
        <p:txBody>
          <a:bodyPr wrap="square" rtlCol="0">
            <a:spAutoFit/>
          </a:bodyPr>
          <a:lstStyle/>
          <a:p>
            <a:pPr algn="ctr"/>
            <a:r>
              <a:rPr kumimoji="1" lang="en-US" altLang="ja-JP" sz="1400" dirty="0"/>
              <a:t>9</a:t>
            </a:r>
          </a:p>
        </p:txBody>
      </p:sp>
      <p:sp>
        <p:nvSpPr>
          <p:cNvPr id="79" name="テキスト ボックス 78">
            <a:extLst>
              <a:ext uri="{FF2B5EF4-FFF2-40B4-BE49-F238E27FC236}">
                <a16:creationId xmlns:a16="http://schemas.microsoft.com/office/drawing/2014/main" id="{A7BF349D-BD7D-BF8F-CF2E-19D14100CC7F}"/>
              </a:ext>
            </a:extLst>
          </p:cNvPr>
          <p:cNvSpPr txBox="1"/>
          <p:nvPr/>
        </p:nvSpPr>
        <p:spPr>
          <a:xfrm>
            <a:off x="7035010" y="3498925"/>
            <a:ext cx="303821" cy="257115"/>
          </a:xfrm>
          <a:prstGeom prst="rect">
            <a:avLst/>
          </a:prstGeom>
          <a:noFill/>
        </p:spPr>
        <p:txBody>
          <a:bodyPr wrap="square" rtlCol="0">
            <a:spAutoFit/>
          </a:bodyPr>
          <a:lstStyle/>
          <a:p>
            <a:pPr algn="ctr"/>
            <a:r>
              <a:rPr kumimoji="1" lang="en-US" altLang="ja-JP" sz="1400" dirty="0"/>
              <a:t>9</a:t>
            </a:r>
          </a:p>
        </p:txBody>
      </p:sp>
      <p:sp>
        <p:nvSpPr>
          <p:cNvPr id="80" name="テキスト ボックス 79">
            <a:extLst>
              <a:ext uri="{FF2B5EF4-FFF2-40B4-BE49-F238E27FC236}">
                <a16:creationId xmlns:a16="http://schemas.microsoft.com/office/drawing/2014/main" id="{4B1A0E5D-2D0C-0BCB-E531-458111273751}"/>
              </a:ext>
            </a:extLst>
          </p:cNvPr>
          <p:cNvSpPr txBox="1"/>
          <p:nvPr/>
        </p:nvSpPr>
        <p:spPr>
          <a:xfrm>
            <a:off x="7946012" y="2684874"/>
            <a:ext cx="303821" cy="257115"/>
          </a:xfrm>
          <a:prstGeom prst="rect">
            <a:avLst/>
          </a:prstGeom>
          <a:noFill/>
        </p:spPr>
        <p:txBody>
          <a:bodyPr wrap="square" rtlCol="0">
            <a:spAutoFit/>
          </a:bodyPr>
          <a:lstStyle/>
          <a:p>
            <a:pPr algn="ctr"/>
            <a:r>
              <a:rPr kumimoji="1" lang="en-US" altLang="ja-JP" sz="1400" dirty="0"/>
              <a:t>1</a:t>
            </a:r>
          </a:p>
        </p:txBody>
      </p:sp>
      <p:sp>
        <p:nvSpPr>
          <p:cNvPr id="81" name="テキスト ボックス 80">
            <a:extLst>
              <a:ext uri="{FF2B5EF4-FFF2-40B4-BE49-F238E27FC236}">
                <a16:creationId xmlns:a16="http://schemas.microsoft.com/office/drawing/2014/main" id="{6F78C7F0-0784-8DD8-7C56-63645B4A31A4}"/>
              </a:ext>
            </a:extLst>
          </p:cNvPr>
          <p:cNvSpPr txBox="1"/>
          <p:nvPr/>
        </p:nvSpPr>
        <p:spPr>
          <a:xfrm>
            <a:off x="8017903" y="2805684"/>
            <a:ext cx="303821" cy="257115"/>
          </a:xfrm>
          <a:prstGeom prst="rect">
            <a:avLst/>
          </a:prstGeom>
          <a:noFill/>
        </p:spPr>
        <p:txBody>
          <a:bodyPr wrap="square" rtlCol="0">
            <a:spAutoFit/>
          </a:bodyPr>
          <a:lstStyle/>
          <a:p>
            <a:pPr algn="ctr"/>
            <a:r>
              <a:rPr kumimoji="1" lang="en-US" altLang="ja-JP" sz="1400" dirty="0"/>
              <a:t>1</a:t>
            </a:r>
          </a:p>
        </p:txBody>
      </p:sp>
      <p:sp>
        <p:nvSpPr>
          <p:cNvPr id="82" name="テキスト ボックス 81">
            <a:extLst>
              <a:ext uri="{FF2B5EF4-FFF2-40B4-BE49-F238E27FC236}">
                <a16:creationId xmlns:a16="http://schemas.microsoft.com/office/drawing/2014/main" id="{96874D8E-4CAA-7CA1-D6CA-92E59677BEF5}"/>
              </a:ext>
            </a:extLst>
          </p:cNvPr>
          <p:cNvSpPr txBox="1"/>
          <p:nvPr/>
        </p:nvSpPr>
        <p:spPr>
          <a:xfrm>
            <a:off x="8925811" y="3330742"/>
            <a:ext cx="303821" cy="257115"/>
          </a:xfrm>
          <a:prstGeom prst="rect">
            <a:avLst/>
          </a:prstGeom>
          <a:noFill/>
        </p:spPr>
        <p:txBody>
          <a:bodyPr wrap="square" rtlCol="0">
            <a:spAutoFit/>
          </a:bodyPr>
          <a:lstStyle/>
          <a:p>
            <a:pPr algn="ctr"/>
            <a:r>
              <a:rPr kumimoji="1" lang="en-US" altLang="ja-JP" sz="1400" dirty="0"/>
              <a:t>5</a:t>
            </a:r>
          </a:p>
        </p:txBody>
      </p:sp>
      <p:sp>
        <p:nvSpPr>
          <p:cNvPr id="83" name="テキスト ボックス 82">
            <a:extLst>
              <a:ext uri="{FF2B5EF4-FFF2-40B4-BE49-F238E27FC236}">
                <a16:creationId xmlns:a16="http://schemas.microsoft.com/office/drawing/2014/main" id="{2476897C-1DE7-DF99-AA7F-6570EF6AC78D}"/>
              </a:ext>
            </a:extLst>
          </p:cNvPr>
          <p:cNvSpPr txBox="1"/>
          <p:nvPr/>
        </p:nvSpPr>
        <p:spPr>
          <a:xfrm>
            <a:off x="9024297" y="3509868"/>
            <a:ext cx="303821" cy="257115"/>
          </a:xfrm>
          <a:prstGeom prst="rect">
            <a:avLst/>
          </a:prstGeom>
          <a:noFill/>
        </p:spPr>
        <p:txBody>
          <a:bodyPr wrap="square" rtlCol="0">
            <a:spAutoFit/>
          </a:bodyPr>
          <a:lstStyle/>
          <a:p>
            <a:pPr algn="ctr"/>
            <a:r>
              <a:rPr kumimoji="1" lang="en-US" altLang="ja-JP" sz="1400" dirty="0"/>
              <a:t>5</a:t>
            </a:r>
          </a:p>
        </p:txBody>
      </p:sp>
      <p:cxnSp>
        <p:nvCxnSpPr>
          <p:cNvPr id="181" name="直線コネクタ 180">
            <a:extLst>
              <a:ext uri="{FF2B5EF4-FFF2-40B4-BE49-F238E27FC236}">
                <a16:creationId xmlns:a16="http://schemas.microsoft.com/office/drawing/2014/main" id="{42FB68F0-1E64-E3AA-37AA-5101449EA77A}"/>
              </a:ext>
            </a:extLst>
          </p:cNvPr>
          <p:cNvCxnSpPr>
            <a:cxnSpLocks/>
          </p:cNvCxnSpPr>
          <p:nvPr/>
        </p:nvCxnSpPr>
        <p:spPr>
          <a:xfrm flipH="1">
            <a:off x="6377479" y="2324790"/>
            <a:ext cx="268176" cy="933813"/>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185" name="直線コネクタ 184">
            <a:extLst>
              <a:ext uri="{FF2B5EF4-FFF2-40B4-BE49-F238E27FC236}">
                <a16:creationId xmlns:a16="http://schemas.microsoft.com/office/drawing/2014/main" id="{C0394290-CA0C-BF17-E0B7-66335DBD4740}"/>
              </a:ext>
            </a:extLst>
          </p:cNvPr>
          <p:cNvCxnSpPr>
            <a:cxnSpLocks/>
          </p:cNvCxnSpPr>
          <p:nvPr/>
        </p:nvCxnSpPr>
        <p:spPr>
          <a:xfrm flipH="1">
            <a:off x="6375958" y="2567205"/>
            <a:ext cx="792193" cy="691397"/>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187" name="直線コネクタ 186">
            <a:extLst>
              <a:ext uri="{FF2B5EF4-FFF2-40B4-BE49-F238E27FC236}">
                <a16:creationId xmlns:a16="http://schemas.microsoft.com/office/drawing/2014/main" id="{3382F5DB-E26F-A520-1040-8CCF3271A4BE}"/>
              </a:ext>
            </a:extLst>
          </p:cNvPr>
          <p:cNvCxnSpPr>
            <a:cxnSpLocks/>
          </p:cNvCxnSpPr>
          <p:nvPr/>
        </p:nvCxnSpPr>
        <p:spPr>
          <a:xfrm flipH="1" flipV="1">
            <a:off x="6383031" y="3297636"/>
            <a:ext cx="783706" cy="729994"/>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191" name="直線コネクタ 190">
            <a:extLst>
              <a:ext uri="{FF2B5EF4-FFF2-40B4-BE49-F238E27FC236}">
                <a16:creationId xmlns:a16="http://schemas.microsoft.com/office/drawing/2014/main" id="{CF69B430-73B8-38BE-8B95-99E46FA0C3F0}"/>
              </a:ext>
            </a:extLst>
          </p:cNvPr>
          <p:cNvCxnSpPr>
            <a:cxnSpLocks/>
          </p:cNvCxnSpPr>
          <p:nvPr/>
        </p:nvCxnSpPr>
        <p:spPr>
          <a:xfrm flipH="1" flipV="1">
            <a:off x="6372077" y="3330713"/>
            <a:ext cx="268180" cy="467437"/>
          </a:xfrm>
          <a:prstGeom prst="line">
            <a:avLst/>
          </a:prstGeom>
          <a:ln w="12700">
            <a:prstDash val="sysDot"/>
          </a:ln>
        </p:spPr>
        <p:style>
          <a:lnRef idx="1">
            <a:schemeClr val="dk1"/>
          </a:lnRef>
          <a:fillRef idx="0">
            <a:schemeClr val="dk1"/>
          </a:fillRef>
          <a:effectRef idx="0">
            <a:schemeClr val="dk1"/>
          </a:effectRef>
          <a:fontRef idx="minor">
            <a:schemeClr val="tx1"/>
          </a:fontRef>
        </p:style>
      </p:cxnSp>
      <p:grpSp>
        <p:nvGrpSpPr>
          <p:cNvPr id="200" name="グループ化 199">
            <a:extLst>
              <a:ext uri="{FF2B5EF4-FFF2-40B4-BE49-F238E27FC236}">
                <a16:creationId xmlns:a16="http://schemas.microsoft.com/office/drawing/2014/main" id="{7FE59AED-E3F7-B5B2-CAA8-368D338CD019}"/>
              </a:ext>
            </a:extLst>
          </p:cNvPr>
          <p:cNvGrpSpPr/>
          <p:nvPr/>
        </p:nvGrpSpPr>
        <p:grpSpPr>
          <a:xfrm>
            <a:off x="2601159" y="2366332"/>
            <a:ext cx="1585150" cy="1742554"/>
            <a:chOff x="4575832" y="4077656"/>
            <a:chExt cx="1526428" cy="2053122"/>
          </a:xfrm>
        </p:grpSpPr>
        <p:pic>
          <p:nvPicPr>
            <p:cNvPr id="4" name="図 3">
              <a:extLst>
                <a:ext uri="{FF2B5EF4-FFF2-40B4-BE49-F238E27FC236}">
                  <a16:creationId xmlns:a16="http://schemas.microsoft.com/office/drawing/2014/main" id="{E5112DCC-894C-1EE2-D46A-BE1828BB4B70}"/>
                </a:ext>
              </a:extLst>
            </p:cNvPr>
            <p:cNvPicPr>
              <a:picLocks/>
            </p:cNvPicPr>
            <p:nvPr/>
          </p:nvPicPr>
          <p:blipFill>
            <a:blip r:embed="rId4"/>
            <a:stretch>
              <a:fillRect/>
            </a:stretch>
          </p:blipFill>
          <p:spPr>
            <a:xfrm>
              <a:off x="4914260" y="4178881"/>
              <a:ext cx="1188000" cy="1836000"/>
            </a:xfrm>
            <a:prstGeom prst="rect">
              <a:avLst/>
            </a:prstGeom>
            <a:scene3d>
              <a:camera prst="isometricOffAxis1Left"/>
              <a:lightRig rig="threePt" dir="t"/>
            </a:scene3d>
          </p:spPr>
        </p:pic>
        <p:pic>
          <p:nvPicPr>
            <p:cNvPr id="5" name="図 4">
              <a:extLst>
                <a:ext uri="{FF2B5EF4-FFF2-40B4-BE49-F238E27FC236}">
                  <a16:creationId xmlns:a16="http://schemas.microsoft.com/office/drawing/2014/main" id="{6D56FFC9-CA0F-41E9-816F-AD33E0B5B4F1}"/>
                </a:ext>
              </a:extLst>
            </p:cNvPr>
            <p:cNvPicPr>
              <a:picLocks/>
            </p:cNvPicPr>
            <p:nvPr/>
          </p:nvPicPr>
          <p:blipFill>
            <a:blip r:embed="rId5"/>
            <a:stretch>
              <a:fillRect/>
            </a:stretch>
          </p:blipFill>
          <p:spPr>
            <a:xfrm>
              <a:off x="4575832" y="4182035"/>
              <a:ext cx="1188000" cy="1836000"/>
            </a:xfrm>
            <a:prstGeom prst="rect">
              <a:avLst/>
            </a:prstGeom>
            <a:scene3d>
              <a:camera prst="isometricOffAxis1Left"/>
              <a:lightRig rig="threePt" dir="t"/>
            </a:scene3d>
          </p:spPr>
        </p:pic>
        <p:cxnSp>
          <p:nvCxnSpPr>
            <p:cNvPr id="8" name="直線コネクタ 7">
              <a:extLst>
                <a:ext uri="{FF2B5EF4-FFF2-40B4-BE49-F238E27FC236}">
                  <a16:creationId xmlns:a16="http://schemas.microsoft.com/office/drawing/2014/main" id="{B9EE4069-C7E0-AE33-9342-BAFDC5D35BC4}"/>
                </a:ext>
              </a:extLst>
            </p:cNvPr>
            <p:cNvCxnSpPr>
              <a:cxnSpLocks/>
            </p:cNvCxnSpPr>
            <p:nvPr/>
          </p:nvCxnSpPr>
          <p:spPr>
            <a:xfrm>
              <a:off x="5439221" y="6130778"/>
              <a:ext cx="336768"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53DC79B-EF8B-12D5-CF14-1EF89A2E792B}"/>
                </a:ext>
              </a:extLst>
            </p:cNvPr>
            <p:cNvCxnSpPr>
              <a:cxnSpLocks/>
            </p:cNvCxnSpPr>
            <p:nvPr/>
          </p:nvCxnSpPr>
          <p:spPr>
            <a:xfrm>
              <a:off x="5458007" y="4378180"/>
              <a:ext cx="336768"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12002BDA-CDA0-1714-B67F-006D2ED21660}"/>
                </a:ext>
              </a:extLst>
            </p:cNvPr>
            <p:cNvCxnSpPr>
              <a:cxnSpLocks/>
            </p:cNvCxnSpPr>
            <p:nvPr/>
          </p:nvCxnSpPr>
          <p:spPr>
            <a:xfrm>
              <a:off x="4930297" y="4077656"/>
              <a:ext cx="336768"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201" name="テキスト ボックス 200">
            <a:extLst>
              <a:ext uri="{FF2B5EF4-FFF2-40B4-BE49-F238E27FC236}">
                <a16:creationId xmlns:a16="http://schemas.microsoft.com/office/drawing/2014/main" id="{A991E9C2-8617-3B2E-D965-10F4873D957B}"/>
              </a:ext>
            </a:extLst>
          </p:cNvPr>
          <p:cNvSpPr txBox="1"/>
          <p:nvPr/>
        </p:nvSpPr>
        <p:spPr>
          <a:xfrm>
            <a:off x="6712025" y="2332841"/>
            <a:ext cx="543767" cy="257115"/>
          </a:xfrm>
          <a:prstGeom prst="rect">
            <a:avLst/>
          </a:prstGeom>
          <a:noFill/>
        </p:spPr>
        <p:txBody>
          <a:bodyPr wrap="square" rtlCol="0">
            <a:spAutoFit/>
          </a:bodyPr>
          <a:lstStyle/>
          <a:p>
            <a:pPr algn="ctr"/>
            <a:r>
              <a:rPr kumimoji="1" lang="en-US" altLang="ja-JP" sz="1400" dirty="0"/>
              <a:t>128</a:t>
            </a:r>
          </a:p>
        </p:txBody>
      </p:sp>
      <p:sp>
        <p:nvSpPr>
          <p:cNvPr id="202" name="テキスト ボックス 201">
            <a:extLst>
              <a:ext uri="{FF2B5EF4-FFF2-40B4-BE49-F238E27FC236}">
                <a16:creationId xmlns:a16="http://schemas.microsoft.com/office/drawing/2014/main" id="{28B12B34-87D6-A6B9-AACA-1F732772508E}"/>
              </a:ext>
            </a:extLst>
          </p:cNvPr>
          <p:cNvSpPr txBox="1"/>
          <p:nvPr/>
        </p:nvSpPr>
        <p:spPr>
          <a:xfrm>
            <a:off x="6956933" y="2834919"/>
            <a:ext cx="495343" cy="257115"/>
          </a:xfrm>
          <a:prstGeom prst="rect">
            <a:avLst/>
          </a:prstGeom>
          <a:noFill/>
        </p:spPr>
        <p:txBody>
          <a:bodyPr wrap="square" rtlCol="0">
            <a:spAutoFit/>
          </a:bodyPr>
          <a:lstStyle/>
          <a:p>
            <a:pPr algn="ctr"/>
            <a:r>
              <a:rPr kumimoji="1" lang="en-US" altLang="ja-JP" sz="1400" dirty="0"/>
              <a:t>128</a:t>
            </a:r>
          </a:p>
        </p:txBody>
      </p:sp>
      <p:sp>
        <p:nvSpPr>
          <p:cNvPr id="203" name="テキスト ボックス 202">
            <a:extLst>
              <a:ext uri="{FF2B5EF4-FFF2-40B4-BE49-F238E27FC236}">
                <a16:creationId xmlns:a16="http://schemas.microsoft.com/office/drawing/2014/main" id="{C82FCDC1-E04A-5BC2-DFF2-71815412B8F6}"/>
              </a:ext>
            </a:extLst>
          </p:cNvPr>
          <p:cNvSpPr txBox="1"/>
          <p:nvPr/>
        </p:nvSpPr>
        <p:spPr>
          <a:xfrm>
            <a:off x="6116164" y="1827677"/>
            <a:ext cx="1291370" cy="523220"/>
          </a:xfrm>
          <a:prstGeom prst="rect">
            <a:avLst/>
          </a:prstGeom>
          <a:noFill/>
        </p:spPr>
        <p:txBody>
          <a:bodyPr wrap="square" rtlCol="0">
            <a:spAutoFit/>
          </a:bodyPr>
          <a:lstStyle/>
          <a:p>
            <a:pPr algn="ctr"/>
            <a:r>
              <a:rPr kumimoji="1" lang="en-US" altLang="ja-JP" sz="1400" dirty="0"/>
              <a:t>Feature</a:t>
            </a:r>
            <a:r>
              <a:rPr kumimoji="1" lang="ja-JP" altLang="en-US" sz="1400" dirty="0"/>
              <a:t> </a:t>
            </a:r>
            <a:r>
              <a:rPr kumimoji="1" lang="en-US" altLang="ja-JP" sz="1400" dirty="0"/>
              <a:t>map</a:t>
            </a:r>
          </a:p>
          <a:p>
            <a:pPr algn="ctr"/>
            <a:r>
              <a:rPr kumimoji="1" lang="en-US" altLang="ja-JP" sz="1400" dirty="0"/>
              <a:t>(1x128x128)</a:t>
            </a:r>
            <a:endParaRPr kumimoji="1" lang="ja-JP" altLang="en-US" sz="1400" dirty="0"/>
          </a:p>
        </p:txBody>
      </p:sp>
      <p:sp>
        <p:nvSpPr>
          <p:cNvPr id="210" name="テキスト ボックス 209">
            <a:extLst>
              <a:ext uri="{FF2B5EF4-FFF2-40B4-BE49-F238E27FC236}">
                <a16:creationId xmlns:a16="http://schemas.microsoft.com/office/drawing/2014/main" id="{DEFD934E-8E93-FE26-F587-F79F2795FC73}"/>
              </a:ext>
            </a:extLst>
          </p:cNvPr>
          <p:cNvSpPr txBox="1"/>
          <p:nvPr/>
        </p:nvSpPr>
        <p:spPr>
          <a:xfrm>
            <a:off x="6152225" y="3951862"/>
            <a:ext cx="1103567" cy="307776"/>
          </a:xfrm>
          <a:prstGeom prst="rect">
            <a:avLst/>
          </a:prstGeom>
          <a:noFill/>
        </p:spPr>
        <p:txBody>
          <a:bodyPr wrap="square" rtlCol="0">
            <a:spAutoFit/>
          </a:bodyPr>
          <a:lstStyle/>
          <a:p>
            <a:pPr algn="ctr"/>
            <a:r>
              <a:rPr kumimoji="1" lang="en-US" altLang="ja-JP" sz="1400" dirty="0"/>
              <a:t>TransConv</a:t>
            </a:r>
          </a:p>
        </p:txBody>
      </p:sp>
      <p:sp>
        <p:nvSpPr>
          <p:cNvPr id="211" name="テキスト ボックス 210">
            <a:extLst>
              <a:ext uri="{FF2B5EF4-FFF2-40B4-BE49-F238E27FC236}">
                <a16:creationId xmlns:a16="http://schemas.microsoft.com/office/drawing/2014/main" id="{44570570-915A-8CE3-8F59-B5B9CBA7DEFA}"/>
              </a:ext>
            </a:extLst>
          </p:cNvPr>
          <p:cNvSpPr txBox="1"/>
          <p:nvPr/>
        </p:nvSpPr>
        <p:spPr>
          <a:xfrm>
            <a:off x="5067194" y="2748986"/>
            <a:ext cx="1222278" cy="437094"/>
          </a:xfrm>
          <a:prstGeom prst="rect">
            <a:avLst/>
          </a:prstGeom>
          <a:noFill/>
        </p:spPr>
        <p:txBody>
          <a:bodyPr wrap="square" rtlCol="0">
            <a:spAutoFit/>
          </a:bodyPr>
          <a:lstStyle/>
          <a:p>
            <a:pPr algn="ctr"/>
            <a:r>
              <a:rPr kumimoji="1" lang="en-US" altLang="ja-JP" sz="1400" dirty="0"/>
              <a:t>Signal</a:t>
            </a:r>
          </a:p>
          <a:p>
            <a:pPr algn="ctr"/>
            <a:r>
              <a:rPr kumimoji="1" lang="en-US" altLang="ja-JP" sz="1400" dirty="0"/>
              <a:t>(Mx1x1)</a:t>
            </a:r>
            <a:endParaRPr kumimoji="1" lang="ja-JP" altLang="en-US" sz="1400" dirty="0"/>
          </a:p>
        </p:txBody>
      </p:sp>
      <p:cxnSp>
        <p:nvCxnSpPr>
          <p:cNvPr id="213" name="直線矢印コネクタ 212">
            <a:extLst>
              <a:ext uri="{FF2B5EF4-FFF2-40B4-BE49-F238E27FC236}">
                <a16:creationId xmlns:a16="http://schemas.microsoft.com/office/drawing/2014/main" id="{02B62ED2-482D-6C2D-5B1C-789790FF1390}"/>
              </a:ext>
            </a:extLst>
          </p:cNvPr>
          <p:cNvCxnSpPr>
            <a:cxnSpLocks/>
          </p:cNvCxnSpPr>
          <p:nvPr/>
        </p:nvCxnSpPr>
        <p:spPr>
          <a:xfrm>
            <a:off x="3866995" y="3297637"/>
            <a:ext cx="1079586"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6" name="フローチャート: 和接合 5">
            <a:extLst>
              <a:ext uri="{FF2B5EF4-FFF2-40B4-BE49-F238E27FC236}">
                <a16:creationId xmlns:a16="http://schemas.microsoft.com/office/drawing/2014/main" id="{414D1F1D-A1FD-907C-2077-4F2CA02521A5}"/>
              </a:ext>
            </a:extLst>
          </p:cNvPr>
          <p:cNvSpPr/>
          <p:nvPr/>
        </p:nvSpPr>
        <p:spPr>
          <a:xfrm>
            <a:off x="2653121" y="3085654"/>
            <a:ext cx="387361" cy="321877"/>
          </a:xfrm>
          <a:prstGeom prst="flowChartSummingJunction">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9" name="雲 218">
            <a:extLst>
              <a:ext uri="{FF2B5EF4-FFF2-40B4-BE49-F238E27FC236}">
                <a16:creationId xmlns:a16="http://schemas.microsoft.com/office/drawing/2014/main" id="{AE6116EB-5FBB-71FE-1E36-3C74C7E7F661}"/>
              </a:ext>
            </a:extLst>
          </p:cNvPr>
          <p:cNvSpPr/>
          <p:nvPr/>
        </p:nvSpPr>
        <p:spPr>
          <a:xfrm rot="16200000">
            <a:off x="3779490" y="3002127"/>
            <a:ext cx="1066235" cy="657171"/>
          </a:xfrm>
          <a:prstGeom prst="cloud">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21" name="テキスト ボックス 220">
            <a:extLst>
              <a:ext uri="{FF2B5EF4-FFF2-40B4-BE49-F238E27FC236}">
                <a16:creationId xmlns:a16="http://schemas.microsoft.com/office/drawing/2014/main" id="{6E5F8F84-6553-1C9B-2F71-AA81CD15A3F7}"/>
              </a:ext>
            </a:extLst>
          </p:cNvPr>
          <p:cNvSpPr txBox="1"/>
          <p:nvPr/>
        </p:nvSpPr>
        <p:spPr>
          <a:xfrm>
            <a:off x="4072277" y="2733620"/>
            <a:ext cx="461665" cy="1273853"/>
          </a:xfrm>
          <a:prstGeom prst="rect">
            <a:avLst/>
          </a:prstGeom>
          <a:noFill/>
        </p:spPr>
        <p:txBody>
          <a:bodyPr vert="eaVert" wrap="square" rtlCol="0">
            <a:spAutoFit/>
          </a:bodyPr>
          <a:lstStyle/>
          <a:p>
            <a:r>
              <a:rPr kumimoji="1" lang="ja-JP" altLang="en-US" b="1" dirty="0"/>
              <a:t>ノイズ付与</a:t>
            </a:r>
          </a:p>
        </p:txBody>
      </p:sp>
      <p:sp>
        <p:nvSpPr>
          <p:cNvPr id="235" name="左中かっこ 234">
            <a:extLst>
              <a:ext uri="{FF2B5EF4-FFF2-40B4-BE49-F238E27FC236}">
                <a16:creationId xmlns:a16="http://schemas.microsoft.com/office/drawing/2014/main" id="{B31E8BA4-9FF6-CBD9-94E3-C4B3477371E5}"/>
              </a:ext>
            </a:extLst>
          </p:cNvPr>
          <p:cNvSpPr/>
          <p:nvPr/>
        </p:nvSpPr>
        <p:spPr>
          <a:xfrm rot="16200000">
            <a:off x="2972461" y="3354913"/>
            <a:ext cx="116993" cy="1778540"/>
          </a:xfrm>
          <a:prstGeom prst="leftBrace">
            <a:avLst/>
          </a:prstGeom>
          <a:ln w="38100">
            <a:solidFill>
              <a:schemeClr val="accent6"/>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kumimoji="1" lang="ja-JP" altLang="en-US" dirty="0"/>
          </a:p>
        </p:txBody>
      </p:sp>
      <p:sp>
        <p:nvSpPr>
          <p:cNvPr id="236" name="テキスト ボックス 235">
            <a:extLst>
              <a:ext uri="{FF2B5EF4-FFF2-40B4-BE49-F238E27FC236}">
                <a16:creationId xmlns:a16="http://schemas.microsoft.com/office/drawing/2014/main" id="{26BE38E7-6E46-9E4B-E063-0C7591DE7FDA}"/>
              </a:ext>
            </a:extLst>
          </p:cNvPr>
          <p:cNvSpPr txBox="1"/>
          <p:nvPr/>
        </p:nvSpPr>
        <p:spPr>
          <a:xfrm>
            <a:off x="2040515" y="4300812"/>
            <a:ext cx="2153004" cy="400110"/>
          </a:xfrm>
          <a:prstGeom prst="rect">
            <a:avLst/>
          </a:prstGeom>
          <a:noFill/>
        </p:spPr>
        <p:txBody>
          <a:bodyPr wrap="square" rtlCol="0">
            <a:spAutoFit/>
          </a:bodyPr>
          <a:lstStyle/>
          <a:p>
            <a:r>
              <a:rPr kumimoji="1" lang="ja-JP" altLang="en-US" sz="2000" dirty="0"/>
              <a:t>相関演算に相当</a:t>
            </a:r>
          </a:p>
        </p:txBody>
      </p:sp>
      <p:sp>
        <p:nvSpPr>
          <p:cNvPr id="246" name="直方体 245">
            <a:extLst>
              <a:ext uri="{FF2B5EF4-FFF2-40B4-BE49-F238E27FC236}">
                <a16:creationId xmlns:a16="http://schemas.microsoft.com/office/drawing/2014/main" id="{D343AA08-1DFB-4205-A8DF-1F7982852A40}"/>
              </a:ext>
            </a:extLst>
          </p:cNvPr>
          <p:cNvSpPr/>
          <p:nvPr/>
        </p:nvSpPr>
        <p:spPr>
          <a:xfrm>
            <a:off x="5073391" y="3226356"/>
            <a:ext cx="1297773" cy="146101"/>
          </a:xfrm>
          <a:prstGeom prst="cube">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p>
        </p:txBody>
      </p:sp>
      <p:pic>
        <p:nvPicPr>
          <p:cNvPr id="15" name="コンテンツ プレースホルダー 7">
            <a:extLst>
              <a:ext uri="{FF2B5EF4-FFF2-40B4-BE49-F238E27FC236}">
                <a16:creationId xmlns:a16="http://schemas.microsoft.com/office/drawing/2014/main" id="{EA2DA520-E160-F4F7-7A2F-0257B1982F2E}"/>
              </a:ext>
            </a:extLst>
          </p:cNvPr>
          <p:cNvPicPr>
            <a:picLocks/>
          </p:cNvPicPr>
          <p:nvPr/>
        </p:nvPicPr>
        <p:blipFill>
          <a:blip r:embed="rId3">
            <a:extLst>
              <a:ext uri="{28A0092B-C50C-407E-A947-70E740481C1C}">
                <a14:useLocalDpi xmlns:a14="http://schemas.microsoft.com/office/drawing/2010/main" val="0"/>
              </a:ext>
            </a:extLst>
          </a:blip>
          <a:srcRect/>
          <a:stretch/>
        </p:blipFill>
        <p:spPr>
          <a:xfrm>
            <a:off x="1971145" y="2346097"/>
            <a:ext cx="828000" cy="1800000"/>
          </a:xfrm>
          <a:prstGeom prst="rect">
            <a:avLst/>
          </a:prstGeom>
          <a:scene3d>
            <a:camera prst="isometricLeftDown"/>
            <a:lightRig rig="threePt" dir="t"/>
          </a:scene3d>
        </p:spPr>
      </p:pic>
      <p:sp>
        <p:nvSpPr>
          <p:cNvPr id="247" name="スライド番号プレースホルダー 246">
            <a:extLst>
              <a:ext uri="{FF2B5EF4-FFF2-40B4-BE49-F238E27FC236}">
                <a16:creationId xmlns:a16="http://schemas.microsoft.com/office/drawing/2014/main" id="{3D6E5511-FEB1-8EA3-0D85-951BD1F82957}"/>
              </a:ext>
            </a:extLst>
          </p:cNvPr>
          <p:cNvSpPr>
            <a:spLocks noGrp="1"/>
          </p:cNvSpPr>
          <p:nvPr>
            <p:ph type="sldNum" sz="quarter" idx="12"/>
          </p:nvPr>
        </p:nvSpPr>
        <p:spPr/>
        <p:txBody>
          <a:bodyPr/>
          <a:lstStyle/>
          <a:p>
            <a:fld id="{E154F753-E6D5-4771-B8B1-12E93CB86B83}" type="slidenum">
              <a:rPr kumimoji="1" lang="ja-JP" altLang="en-US" smtClean="0"/>
              <a:t>16</a:t>
            </a:fld>
            <a:endParaRPr kumimoji="1" lang="ja-JP" altLang="en-US"/>
          </a:p>
        </p:txBody>
      </p:sp>
      <p:sp>
        <p:nvSpPr>
          <p:cNvPr id="233" name="テキスト ボックス 232">
            <a:extLst>
              <a:ext uri="{FF2B5EF4-FFF2-40B4-BE49-F238E27FC236}">
                <a16:creationId xmlns:a16="http://schemas.microsoft.com/office/drawing/2014/main" id="{93536791-A469-DF4F-FB9A-BEF1961A827F}"/>
              </a:ext>
            </a:extLst>
          </p:cNvPr>
          <p:cNvSpPr txBox="1"/>
          <p:nvPr/>
        </p:nvSpPr>
        <p:spPr>
          <a:xfrm>
            <a:off x="559721" y="857412"/>
            <a:ext cx="8489651" cy="523220"/>
          </a:xfrm>
          <a:prstGeom prst="rect">
            <a:avLst/>
          </a:prstGeom>
          <a:noFill/>
        </p:spPr>
        <p:txBody>
          <a:bodyPr wrap="square" rtlCol="0">
            <a:spAutoFit/>
          </a:bodyPr>
          <a:lstStyle/>
          <a:p>
            <a:r>
              <a:rPr kumimoji="1" lang="en-US" altLang="ja-JP" sz="2800" dirty="0"/>
              <a:t>Deep Convolutional Autoencoder Network(DCAN)[5]</a:t>
            </a:r>
            <a:endParaRPr kumimoji="1" lang="ja-JP" altLang="en-US" sz="2800" dirty="0"/>
          </a:p>
        </p:txBody>
      </p:sp>
      <p:sp>
        <p:nvSpPr>
          <p:cNvPr id="14" name="テキスト ボックス 13">
            <a:extLst>
              <a:ext uri="{FF2B5EF4-FFF2-40B4-BE49-F238E27FC236}">
                <a16:creationId xmlns:a16="http://schemas.microsoft.com/office/drawing/2014/main" id="{E4CC4E9A-40C2-2745-D8FD-A91945ABC7DB}"/>
              </a:ext>
            </a:extLst>
          </p:cNvPr>
          <p:cNvSpPr txBox="1"/>
          <p:nvPr/>
        </p:nvSpPr>
        <p:spPr>
          <a:xfrm>
            <a:off x="258164" y="6062415"/>
            <a:ext cx="10515600" cy="261610"/>
          </a:xfrm>
          <a:prstGeom prst="rect">
            <a:avLst/>
          </a:prstGeom>
          <a:noFill/>
        </p:spPr>
        <p:txBody>
          <a:bodyPr wrap="square">
            <a:spAutoFit/>
          </a:bodyPr>
          <a:lstStyle/>
          <a:p>
            <a:r>
              <a:rPr kumimoji="1" lang="en-US" altLang="ja-JP" sz="1100" dirty="0"/>
              <a:t>[5] Higham, C.F., et al.: Sci. Rep</a:t>
            </a:r>
            <a:r>
              <a:rPr kumimoji="1" lang="en-US" altLang="ja-JP" sz="1100" i="1" dirty="0"/>
              <a:t>. </a:t>
            </a:r>
            <a:r>
              <a:rPr kumimoji="1" lang="en-US" altLang="ja-JP" sz="1100" b="1" dirty="0"/>
              <a:t>8</a:t>
            </a:r>
            <a:r>
              <a:rPr kumimoji="1" lang="en-US" altLang="ja-JP" sz="1100" dirty="0"/>
              <a:t>, 2369 (2018).</a:t>
            </a:r>
            <a:r>
              <a:rPr kumimoji="1" lang="ja-JP" altLang="en-US" sz="1100" dirty="0"/>
              <a:t> </a:t>
            </a:r>
            <a:r>
              <a:rPr kumimoji="1" lang="en-US" altLang="ja-JP" sz="1100" dirty="0"/>
              <a:t>[6] C. Dong, et al.: IEEE Transactions on Pattern Analysis and Machine Intelligence, 38(2), 295-307(2016).</a:t>
            </a:r>
            <a:endParaRPr lang="ja-JP" altLang="en-US" sz="1100" dirty="0"/>
          </a:p>
        </p:txBody>
      </p:sp>
      <p:sp>
        <p:nvSpPr>
          <p:cNvPr id="3" name="正方形/長方形 2">
            <a:extLst>
              <a:ext uri="{FF2B5EF4-FFF2-40B4-BE49-F238E27FC236}">
                <a16:creationId xmlns:a16="http://schemas.microsoft.com/office/drawing/2014/main" id="{BCC2F681-3F28-A648-2B05-C9407850855B}"/>
              </a:ext>
            </a:extLst>
          </p:cNvPr>
          <p:cNvSpPr/>
          <p:nvPr/>
        </p:nvSpPr>
        <p:spPr>
          <a:xfrm>
            <a:off x="353828" y="862714"/>
            <a:ext cx="223586" cy="523219"/>
          </a:xfrm>
          <a:prstGeom prst="rect">
            <a:avLst/>
          </a:prstGeom>
          <a:solidFill>
            <a:srgbClr val="B2B545"/>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5A4BABA5-9452-E498-8E4F-B5E61490D4E9}"/>
              </a:ext>
            </a:extLst>
          </p:cNvPr>
          <p:cNvSpPr/>
          <p:nvPr/>
        </p:nvSpPr>
        <p:spPr>
          <a:xfrm>
            <a:off x="1907110" y="4879599"/>
            <a:ext cx="133903" cy="414980"/>
          </a:xfrm>
          <a:prstGeom prst="rect">
            <a:avLst/>
          </a:prstGeom>
          <a:solidFill>
            <a:srgbClr val="FF5B5B"/>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
        <p:nvSpPr>
          <p:cNvPr id="18" name="テキスト ボックス 17">
            <a:extLst>
              <a:ext uri="{FF2B5EF4-FFF2-40B4-BE49-F238E27FC236}">
                <a16:creationId xmlns:a16="http://schemas.microsoft.com/office/drawing/2014/main" id="{6273F948-D4C4-7547-2508-6942ACC17C7A}"/>
              </a:ext>
            </a:extLst>
          </p:cNvPr>
          <p:cNvSpPr txBox="1"/>
          <p:nvPr/>
        </p:nvSpPr>
        <p:spPr>
          <a:xfrm>
            <a:off x="1964896" y="5266064"/>
            <a:ext cx="3273853" cy="646331"/>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dirty="0"/>
              <a:t>入力画像サイズや圧縮率に対して柔軟に対応できる</a:t>
            </a:r>
          </a:p>
        </p:txBody>
      </p:sp>
      <p:sp>
        <p:nvSpPr>
          <p:cNvPr id="19" name="テキスト ボックス 18">
            <a:extLst>
              <a:ext uri="{FF2B5EF4-FFF2-40B4-BE49-F238E27FC236}">
                <a16:creationId xmlns:a16="http://schemas.microsoft.com/office/drawing/2014/main" id="{1F4B0BD0-4CAD-E620-7B08-7562FBC8C9C4}"/>
              </a:ext>
            </a:extLst>
          </p:cNvPr>
          <p:cNvSpPr txBox="1"/>
          <p:nvPr/>
        </p:nvSpPr>
        <p:spPr>
          <a:xfrm>
            <a:off x="1995464" y="4879599"/>
            <a:ext cx="2229146" cy="461665"/>
          </a:xfrm>
          <a:prstGeom prst="rect">
            <a:avLst/>
          </a:prstGeom>
          <a:noFill/>
        </p:spPr>
        <p:txBody>
          <a:bodyPr wrap="square" rtlCol="0">
            <a:spAutoFit/>
          </a:bodyPr>
          <a:lstStyle/>
          <a:p>
            <a:r>
              <a:rPr kumimoji="1" lang="ja-JP" altLang="en-US" sz="2400" dirty="0">
                <a:solidFill>
                  <a:srgbClr val="FF5B5B"/>
                </a:solidFill>
              </a:rPr>
              <a:t>利点</a:t>
            </a:r>
            <a:endParaRPr kumimoji="1" lang="en-US" altLang="ja-JP" sz="2400" dirty="0">
              <a:solidFill>
                <a:srgbClr val="FF5B5B"/>
              </a:solidFill>
            </a:endParaRPr>
          </a:p>
        </p:txBody>
      </p:sp>
      <p:sp>
        <p:nvSpPr>
          <p:cNvPr id="21" name="テキスト ボックス 20">
            <a:extLst>
              <a:ext uri="{FF2B5EF4-FFF2-40B4-BE49-F238E27FC236}">
                <a16:creationId xmlns:a16="http://schemas.microsoft.com/office/drawing/2014/main" id="{F57C7B2C-93B5-EBE6-96DF-720ECDC8675A}"/>
              </a:ext>
            </a:extLst>
          </p:cNvPr>
          <p:cNvSpPr txBox="1"/>
          <p:nvPr/>
        </p:nvSpPr>
        <p:spPr>
          <a:xfrm>
            <a:off x="5671002" y="5245576"/>
            <a:ext cx="4082930" cy="646331"/>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t>層数が浅いため，複雑なタスクに対応できない</a:t>
            </a:r>
            <a:endParaRPr lang="en-US" altLang="ja-JP" dirty="0"/>
          </a:p>
        </p:txBody>
      </p:sp>
      <p:sp>
        <p:nvSpPr>
          <p:cNvPr id="22" name="正方形/長方形 21">
            <a:extLst>
              <a:ext uri="{FF2B5EF4-FFF2-40B4-BE49-F238E27FC236}">
                <a16:creationId xmlns:a16="http://schemas.microsoft.com/office/drawing/2014/main" id="{FE04DB18-2955-94AB-ACCC-528671502CF6}"/>
              </a:ext>
            </a:extLst>
          </p:cNvPr>
          <p:cNvSpPr/>
          <p:nvPr/>
        </p:nvSpPr>
        <p:spPr>
          <a:xfrm>
            <a:off x="5609949" y="4904484"/>
            <a:ext cx="127212" cy="414980"/>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C3CE25BE-3FAD-FB2C-EDB3-FDD1106DC7AC}"/>
              </a:ext>
            </a:extLst>
          </p:cNvPr>
          <p:cNvSpPr txBox="1"/>
          <p:nvPr/>
        </p:nvSpPr>
        <p:spPr>
          <a:xfrm>
            <a:off x="5671002" y="4873278"/>
            <a:ext cx="2229146" cy="461665"/>
          </a:xfrm>
          <a:prstGeom prst="rect">
            <a:avLst/>
          </a:prstGeom>
          <a:noFill/>
        </p:spPr>
        <p:txBody>
          <a:bodyPr wrap="square" rtlCol="0">
            <a:spAutoFit/>
          </a:bodyPr>
          <a:lstStyle/>
          <a:p>
            <a:r>
              <a:rPr kumimoji="1" lang="ja-JP" altLang="en-US" sz="2400" dirty="0">
                <a:solidFill>
                  <a:srgbClr val="4472C4"/>
                </a:solidFill>
              </a:rPr>
              <a:t>欠点</a:t>
            </a:r>
            <a:endParaRPr kumimoji="1" lang="en-US" altLang="ja-JP" sz="2400" dirty="0">
              <a:solidFill>
                <a:srgbClr val="4472C4"/>
              </a:solidFill>
            </a:endParaRPr>
          </a:p>
        </p:txBody>
      </p:sp>
    </p:spTree>
    <p:extLst>
      <p:ext uri="{BB962C8B-B14F-4D97-AF65-F5344CB8AC3E}">
        <p14:creationId xmlns:p14="http://schemas.microsoft.com/office/powerpoint/2010/main" val="1540971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直方体 5">
            <a:extLst>
              <a:ext uri="{FF2B5EF4-FFF2-40B4-BE49-F238E27FC236}">
                <a16:creationId xmlns:a16="http://schemas.microsoft.com/office/drawing/2014/main" id="{817CB5DD-A24E-B2CF-C780-1DC67F5A8B61}"/>
              </a:ext>
            </a:extLst>
          </p:cNvPr>
          <p:cNvSpPr/>
          <p:nvPr/>
        </p:nvSpPr>
        <p:spPr>
          <a:xfrm flipH="1">
            <a:off x="2945638" y="2529619"/>
            <a:ext cx="1146880" cy="1185246"/>
          </a:xfrm>
          <a:prstGeom prst="cube">
            <a:avLst>
              <a:gd name="adj" fmla="val 31123"/>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078BFDF-26BB-4E28-BE66-912385C2ED03}"/>
              </a:ext>
            </a:extLst>
          </p:cNvPr>
          <p:cNvSpPr>
            <a:spLocks noGrp="1"/>
          </p:cNvSpPr>
          <p:nvPr>
            <p:ph type="title"/>
          </p:nvPr>
        </p:nvSpPr>
        <p:spPr/>
        <p:txBody>
          <a:bodyPr/>
          <a:lstStyle/>
          <a:p>
            <a:r>
              <a:rPr lang="ja-JP" altLang="en-US" dirty="0"/>
              <a:t>再構成モデルの多層化</a:t>
            </a:r>
            <a:endParaRPr kumimoji="1" lang="ja-JP" altLang="en-US" dirty="0"/>
          </a:p>
        </p:txBody>
      </p:sp>
      <p:cxnSp>
        <p:nvCxnSpPr>
          <p:cNvPr id="51" name="直線コネクタ 50">
            <a:extLst>
              <a:ext uri="{FF2B5EF4-FFF2-40B4-BE49-F238E27FC236}">
                <a16:creationId xmlns:a16="http://schemas.microsoft.com/office/drawing/2014/main" id="{CFC263DE-F68F-E2FC-1D23-BE814410ABC6}"/>
              </a:ext>
            </a:extLst>
          </p:cNvPr>
          <p:cNvCxnSpPr>
            <a:cxnSpLocks/>
            <a:endCxn id="5" idx="2"/>
          </p:cNvCxnSpPr>
          <p:nvPr/>
        </p:nvCxnSpPr>
        <p:spPr>
          <a:xfrm flipH="1" flipV="1">
            <a:off x="2752038" y="3201238"/>
            <a:ext cx="189081" cy="135483"/>
          </a:xfrm>
          <a:prstGeom prst="line">
            <a:avLst/>
          </a:prstGeom>
          <a:ln w="12700">
            <a:prstDash val="sysDot"/>
          </a:ln>
        </p:spPr>
        <p:style>
          <a:lnRef idx="1">
            <a:schemeClr val="dk1"/>
          </a:lnRef>
          <a:fillRef idx="0">
            <a:schemeClr val="dk1"/>
          </a:fillRef>
          <a:effectRef idx="0">
            <a:schemeClr val="dk1"/>
          </a:effectRef>
          <a:fontRef idx="minor">
            <a:schemeClr val="tx1"/>
          </a:fontRef>
        </p:style>
      </p:cxnSp>
      <p:sp>
        <p:nvSpPr>
          <p:cNvPr id="4" name="直方体 3">
            <a:extLst>
              <a:ext uri="{FF2B5EF4-FFF2-40B4-BE49-F238E27FC236}">
                <a16:creationId xmlns:a16="http://schemas.microsoft.com/office/drawing/2014/main" id="{F95AE2EC-5457-3508-674B-E2F580532AAC}"/>
              </a:ext>
            </a:extLst>
          </p:cNvPr>
          <p:cNvSpPr/>
          <p:nvPr/>
        </p:nvSpPr>
        <p:spPr>
          <a:xfrm flipH="1">
            <a:off x="1645273" y="2751550"/>
            <a:ext cx="1152476" cy="720000"/>
          </a:xfrm>
          <a:prstGeom prst="cube">
            <a:avLst>
              <a:gd name="adj" fmla="val 31123"/>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5" name="直方体 4">
            <a:extLst>
              <a:ext uri="{FF2B5EF4-FFF2-40B4-BE49-F238E27FC236}">
                <a16:creationId xmlns:a16="http://schemas.microsoft.com/office/drawing/2014/main" id="{C6D527AD-47F5-9767-58B8-4699660A239F}"/>
              </a:ext>
            </a:extLst>
          </p:cNvPr>
          <p:cNvSpPr/>
          <p:nvPr/>
        </p:nvSpPr>
        <p:spPr>
          <a:xfrm flipH="1">
            <a:off x="1744038" y="3066238"/>
            <a:ext cx="1008000" cy="216000"/>
          </a:xfrm>
          <a:prstGeom prst="cub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8" name="直方体 7">
            <a:extLst>
              <a:ext uri="{FF2B5EF4-FFF2-40B4-BE49-F238E27FC236}">
                <a16:creationId xmlns:a16="http://schemas.microsoft.com/office/drawing/2014/main" id="{E56E1E1F-A927-1230-45DF-E6349F79CDAD}"/>
              </a:ext>
            </a:extLst>
          </p:cNvPr>
          <p:cNvSpPr/>
          <p:nvPr/>
        </p:nvSpPr>
        <p:spPr>
          <a:xfrm flipH="1">
            <a:off x="4318575" y="2316867"/>
            <a:ext cx="955733" cy="1481557"/>
          </a:xfrm>
          <a:prstGeom prst="cube">
            <a:avLst>
              <a:gd name="adj" fmla="val 31123"/>
            </a:avLst>
          </a:prstGeom>
          <a:solidFill>
            <a:schemeClr val="accent1">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9" name="直方体 8">
            <a:extLst>
              <a:ext uri="{FF2B5EF4-FFF2-40B4-BE49-F238E27FC236}">
                <a16:creationId xmlns:a16="http://schemas.microsoft.com/office/drawing/2014/main" id="{646511AC-BC3C-6DB8-CFF7-11CF6B4C33D8}"/>
              </a:ext>
            </a:extLst>
          </p:cNvPr>
          <p:cNvSpPr/>
          <p:nvPr/>
        </p:nvSpPr>
        <p:spPr>
          <a:xfrm flipH="1">
            <a:off x="4481052" y="3321217"/>
            <a:ext cx="720000" cy="252000"/>
          </a:xfrm>
          <a:prstGeom prst="cub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0" name="直方体 9">
            <a:extLst>
              <a:ext uri="{FF2B5EF4-FFF2-40B4-BE49-F238E27FC236}">
                <a16:creationId xmlns:a16="http://schemas.microsoft.com/office/drawing/2014/main" id="{277ADD64-41ED-2F61-537E-242A6A32EDE8}"/>
              </a:ext>
            </a:extLst>
          </p:cNvPr>
          <p:cNvSpPr/>
          <p:nvPr/>
        </p:nvSpPr>
        <p:spPr>
          <a:xfrm flipH="1">
            <a:off x="5552254" y="2088441"/>
            <a:ext cx="812373" cy="1837131"/>
          </a:xfrm>
          <a:prstGeom prst="cube">
            <a:avLst>
              <a:gd name="adj" fmla="val 31123"/>
            </a:avLst>
          </a:prstGeom>
          <a:solidFill>
            <a:schemeClr val="accent1">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1" name="直方体 10">
            <a:extLst>
              <a:ext uri="{FF2B5EF4-FFF2-40B4-BE49-F238E27FC236}">
                <a16:creationId xmlns:a16="http://schemas.microsoft.com/office/drawing/2014/main" id="{29B3CFEA-4053-7179-B197-BFEDFAFEC094}"/>
              </a:ext>
            </a:extLst>
          </p:cNvPr>
          <p:cNvSpPr/>
          <p:nvPr/>
        </p:nvSpPr>
        <p:spPr>
          <a:xfrm flipH="1">
            <a:off x="5669900" y="2469223"/>
            <a:ext cx="621227" cy="216000"/>
          </a:xfrm>
          <a:prstGeom prst="cub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2" name="直方体 11">
            <a:extLst>
              <a:ext uri="{FF2B5EF4-FFF2-40B4-BE49-F238E27FC236}">
                <a16:creationId xmlns:a16="http://schemas.microsoft.com/office/drawing/2014/main" id="{694B5F79-2FCC-BD03-6DB9-2642E404F033}"/>
              </a:ext>
            </a:extLst>
          </p:cNvPr>
          <p:cNvSpPr/>
          <p:nvPr/>
        </p:nvSpPr>
        <p:spPr>
          <a:xfrm flipH="1">
            <a:off x="8654603" y="1829361"/>
            <a:ext cx="573440" cy="2390633"/>
          </a:xfrm>
          <a:prstGeom prst="cube">
            <a:avLst>
              <a:gd name="adj" fmla="val 31123"/>
            </a:avLst>
          </a:prstGeom>
          <a:solidFill>
            <a:schemeClr val="accent2">
              <a:lumMod val="20000"/>
              <a:lumOff val="8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3" name="直方体 12">
            <a:extLst>
              <a:ext uri="{FF2B5EF4-FFF2-40B4-BE49-F238E27FC236}">
                <a16:creationId xmlns:a16="http://schemas.microsoft.com/office/drawing/2014/main" id="{867AB2A7-5601-4BD0-AC66-4ACFB3137EDB}"/>
              </a:ext>
            </a:extLst>
          </p:cNvPr>
          <p:cNvSpPr/>
          <p:nvPr/>
        </p:nvSpPr>
        <p:spPr>
          <a:xfrm flipH="1">
            <a:off x="8728551" y="3376609"/>
            <a:ext cx="430080" cy="432000"/>
          </a:xfrm>
          <a:prstGeom prst="cub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4" name="直方体 13">
            <a:extLst>
              <a:ext uri="{FF2B5EF4-FFF2-40B4-BE49-F238E27FC236}">
                <a16:creationId xmlns:a16="http://schemas.microsoft.com/office/drawing/2014/main" id="{6AA52BF5-6EC4-774C-BA9A-D64B4F6343E3}"/>
              </a:ext>
            </a:extLst>
          </p:cNvPr>
          <p:cNvSpPr/>
          <p:nvPr/>
        </p:nvSpPr>
        <p:spPr>
          <a:xfrm flipH="1">
            <a:off x="7443117" y="1829361"/>
            <a:ext cx="812373" cy="2390633"/>
          </a:xfrm>
          <a:prstGeom prst="cube">
            <a:avLst>
              <a:gd name="adj" fmla="val 31123"/>
            </a:avLst>
          </a:prstGeom>
          <a:solidFill>
            <a:schemeClr val="accent2">
              <a:lumMod val="20000"/>
              <a:lumOff val="8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5" name="直方体 14">
            <a:extLst>
              <a:ext uri="{FF2B5EF4-FFF2-40B4-BE49-F238E27FC236}">
                <a16:creationId xmlns:a16="http://schemas.microsoft.com/office/drawing/2014/main" id="{4F0E612B-9A81-DCB3-82E8-4F46FC2C24C6}"/>
              </a:ext>
            </a:extLst>
          </p:cNvPr>
          <p:cNvSpPr/>
          <p:nvPr/>
        </p:nvSpPr>
        <p:spPr>
          <a:xfrm flipH="1">
            <a:off x="7565019" y="2668330"/>
            <a:ext cx="669013" cy="216000"/>
          </a:xfrm>
          <a:prstGeom prst="cub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1E43AF9A-7F86-4A7D-8567-19E68E7226C1}"/>
              </a:ext>
            </a:extLst>
          </p:cNvPr>
          <p:cNvSpPr/>
          <p:nvPr/>
        </p:nvSpPr>
        <p:spPr>
          <a:xfrm>
            <a:off x="6507998" y="1829361"/>
            <a:ext cx="812373" cy="2390633"/>
          </a:xfrm>
          <a:prstGeom prst="rect">
            <a:avLst/>
          </a:prstGeom>
          <a:solidFill>
            <a:schemeClr val="accent1">
              <a:lumMod val="20000"/>
              <a:lumOff val="80000"/>
            </a:schemeClr>
          </a:solidFill>
          <a:scene3d>
            <a:camera prst="isometricLeftDown"/>
            <a:lightRig rig="threePt" dir="t"/>
          </a:scene3d>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7" name="直方体 16">
            <a:extLst>
              <a:ext uri="{FF2B5EF4-FFF2-40B4-BE49-F238E27FC236}">
                <a16:creationId xmlns:a16="http://schemas.microsoft.com/office/drawing/2014/main" id="{5C4C74CD-7A23-1CA2-D4C9-2855C596135F}"/>
              </a:ext>
            </a:extLst>
          </p:cNvPr>
          <p:cNvSpPr/>
          <p:nvPr/>
        </p:nvSpPr>
        <p:spPr>
          <a:xfrm flipH="1">
            <a:off x="4373816" y="2530388"/>
            <a:ext cx="684000" cy="504000"/>
          </a:xfrm>
          <a:prstGeom prst="cub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8" name="直方体 17">
            <a:extLst>
              <a:ext uri="{FF2B5EF4-FFF2-40B4-BE49-F238E27FC236}">
                <a16:creationId xmlns:a16="http://schemas.microsoft.com/office/drawing/2014/main" id="{02F61D78-B2EE-D3B0-9FF5-6CF625C522D4}"/>
              </a:ext>
            </a:extLst>
          </p:cNvPr>
          <p:cNvSpPr/>
          <p:nvPr/>
        </p:nvSpPr>
        <p:spPr>
          <a:xfrm flipH="1">
            <a:off x="5691493" y="3133422"/>
            <a:ext cx="621227" cy="468000"/>
          </a:xfrm>
          <a:prstGeom prst="cub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35ED3F29-55F8-2D00-B231-351C334BA746}"/>
              </a:ext>
            </a:extLst>
          </p:cNvPr>
          <p:cNvSpPr/>
          <p:nvPr/>
        </p:nvSpPr>
        <p:spPr>
          <a:xfrm>
            <a:off x="6690971" y="2410681"/>
            <a:ext cx="238933" cy="385585"/>
          </a:xfrm>
          <a:prstGeom prst="rect">
            <a:avLst/>
          </a:prstGeom>
          <a:solidFill>
            <a:schemeClr val="accent1">
              <a:alpha val="50000"/>
            </a:schemeClr>
          </a:solidFill>
          <a:ln>
            <a:noFill/>
          </a:ln>
          <a:scene3d>
            <a:camera prst="isometricLeftDown"/>
            <a:lightRig rig="threePt" dir="t"/>
          </a:scene3d>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778F7A9A-29F3-B293-6337-0EC3B5B6F49D}"/>
              </a:ext>
            </a:extLst>
          </p:cNvPr>
          <p:cNvSpPr/>
          <p:nvPr/>
        </p:nvSpPr>
        <p:spPr>
          <a:xfrm>
            <a:off x="6741545" y="3205507"/>
            <a:ext cx="430080" cy="694055"/>
          </a:xfrm>
          <a:prstGeom prst="rect">
            <a:avLst/>
          </a:prstGeom>
          <a:solidFill>
            <a:schemeClr val="accent3">
              <a:alpha val="50000"/>
            </a:schemeClr>
          </a:solidFill>
          <a:ln>
            <a:noFill/>
          </a:ln>
          <a:scene3d>
            <a:camera prst="isometricLeftDown"/>
            <a:lightRig rig="threePt" dir="t"/>
          </a:scene3d>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pic>
        <p:nvPicPr>
          <p:cNvPr id="21" name="図 20">
            <a:extLst>
              <a:ext uri="{FF2B5EF4-FFF2-40B4-BE49-F238E27FC236}">
                <a16:creationId xmlns:a16="http://schemas.microsoft.com/office/drawing/2014/main" id="{77FE9F32-02BF-E40F-6056-8B441BAC2F63}"/>
              </a:ext>
            </a:extLst>
          </p:cNvPr>
          <p:cNvPicPr>
            <a:picLocks noChangeAspect="1"/>
          </p:cNvPicPr>
          <p:nvPr/>
        </p:nvPicPr>
        <p:blipFill>
          <a:blip r:embed="rId3"/>
          <a:stretch>
            <a:fillRect/>
          </a:stretch>
        </p:blipFill>
        <p:spPr>
          <a:xfrm flipH="1">
            <a:off x="1221907" y="2233265"/>
            <a:ext cx="78713" cy="1604976"/>
          </a:xfrm>
          <a:prstGeom prst="rect">
            <a:avLst/>
          </a:prstGeom>
        </p:spPr>
      </p:pic>
      <p:cxnSp>
        <p:nvCxnSpPr>
          <p:cNvPr id="23" name="直線コネクタ 22">
            <a:extLst>
              <a:ext uri="{FF2B5EF4-FFF2-40B4-BE49-F238E27FC236}">
                <a16:creationId xmlns:a16="http://schemas.microsoft.com/office/drawing/2014/main" id="{3FE9714F-AF47-A32C-3E66-7D8CCF47AA0D}"/>
              </a:ext>
            </a:extLst>
          </p:cNvPr>
          <p:cNvCxnSpPr>
            <a:cxnSpLocks/>
            <a:stCxn id="21" idx="0"/>
          </p:cNvCxnSpPr>
          <p:nvPr/>
        </p:nvCxnSpPr>
        <p:spPr>
          <a:xfrm>
            <a:off x="1261263" y="2233265"/>
            <a:ext cx="417885" cy="518285"/>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FF7C8F55-1D4D-16E8-7F6A-09CE64B8B3A4}"/>
              </a:ext>
            </a:extLst>
          </p:cNvPr>
          <p:cNvCxnSpPr>
            <a:cxnSpLocks/>
            <a:stCxn id="21" idx="0"/>
          </p:cNvCxnSpPr>
          <p:nvPr/>
        </p:nvCxnSpPr>
        <p:spPr>
          <a:xfrm>
            <a:off x="1261263" y="2233265"/>
            <a:ext cx="605885" cy="770453"/>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30" name="直線コネクタ 29">
            <a:extLst>
              <a:ext uri="{FF2B5EF4-FFF2-40B4-BE49-F238E27FC236}">
                <a16:creationId xmlns:a16="http://schemas.microsoft.com/office/drawing/2014/main" id="{F5C2CB73-6A2E-FCF8-03D6-9D77B8A5C5D8}"/>
              </a:ext>
            </a:extLst>
          </p:cNvPr>
          <p:cNvCxnSpPr>
            <a:cxnSpLocks/>
            <a:stCxn id="21" idx="2"/>
          </p:cNvCxnSpPr>
          <p:nvPr/>
        </p:nvCxnSpPr>
        <p:spPr>
          <a:xfrm flipV="1">
            <a:off x="1261263" y="3237104"/>
            <a:ext cx="392697" cy="601137"/>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34" name="直線コネクタ 33">
            <a:extLst>
              <a:ext uri="{FF2B5EF4-FFF2-40B4-BE49-F238E27FC236}">
                <a16:creationId xmlns:a16="http://schemas.microsoft.com/office/drawing/2014/main" id="{328938DC-C621-0F9D-4CFC-87C1F5322BE7}"/>
              </a:ext>
            </a:extLst>
          </p:cNvPr>
          <p:cNvCxnSpPr>
            <a:cxnSpLocks/>
            <a:stCxn id="21" idx="2"/>
          </p:cNvCxnSpPr>
          <p:nvPr/>
        </p:nvCxnSpPr>
        <p:spPr>
          <a:xfrm flipV="1">
            <a:off x="1261263" y="3471550"/>
            <a:ext cx="605885" cy="366691"/>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66806BD6-6B36-9FB7-434A-E99C71383200}"/>
              </a:ext>
            </a:extLst>
          </p:cNvPr>
          <p:cNvCxnSpPr>
            <a:cxnSpLocks/>
          </p:cNvCxnSpPr>
          <p:nvPr/>
        </p:nvCxnSpPr>
        <p:spPr>
          <a:xfrm flipV="1">
            <a:off x="2756556" y="2902032"/>
            <a:ext cx="538558" cy="208595"/>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D7799C2-D06C-9478-2C09-3923215C40BD}"/>
              </a:ext>
            </a:extLst>
          </p:cNvPr>
          <p:cNvCxnSpPr>
            <a:cxnSpLocks/>
          </p:cNvCxnSpPr>
          <p:nvPr/>
        </p:nvCxnSpPr>
        <p:spPr>
          <a:xfrm flipV="1">
            <a:off x="2712992" y="2544859"/>
            <a:ext cx="228128" cy="521169"/>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5A5B174A-2AC2-6C8E-D0DF-EB8FD8371657}"/>
              </a:ext>
            </a:extLst>
          </p:cNvPr>
          <p:cNvCxnSpPr>
            <a:cxnSpLocks/>
          </p:cNvCxnSpPr>
          <p:nvPr/>
        </p:nvCxnSpPr>
        <p:spPr>
          <a:xfrm flipH="1" flipV="1">
            <a:off x="2749091" y="3292305"/>
            <a:ext cx="557621" cy="422560"/>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54" name="直線コネクタ 53">
            <a:extLst>
              <a:ext uri="{FF2B5EF4-FFF2-40B4-BE49-F238E27FC236}">
                <a16:creationId xmlns:a16="http://schemas.microsoft.com/office/drawing/2014/main" id="{3C35D63E-F3D9-289F-6B51-25B3B400AC5E}"/>
              </a:ext>
            </a:extLst>
          </p:cNvPr>
          <p:cNvCxnSpPr>
            <a:cxnSpLocks/>
          </p:cNvCxnSpPr>
          <p:nvPr/>
        </p:nvCxnSpPr>
        <p:spPr>
          <a:xfrm flipH="1">
            <a:off x="3865310" y="2542319"/>
            <a:ext cx="511046" cy="151883"/>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60" name="直線コネクタ 59">
            <a:extLst>
              <a:ext uri="{FF2B5EF4-FFF2-40B4-BE49-F238E27FC236}">
                <a16:creationId xmlns:a16="http://schemas.microsoft.com/office/drawing/2014/main" id="{390D98A7-871E-6319-7992-F5DAB49DE221}"/>
              </a:ext>
            </a:extLst>
          </p:cNvPr>
          <p:cNvCxnSpPr>
            <a:cxnSpLocks/>
          </p:cNvCxnSpPr>
          <p:nvPr/>
        </p:nvCxnSpPr>
        <p:spPr>
          <a:xfrm flipH="1">
            <a:off x="3984389" y="2658235"/>
            <a:ext cx="501626" cy="107192"/>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73" name="直線コネクタ 72">
            <a:extLst>
              <a:ext uri="{FF2B5EF4-FFF2-40B4-BE49-F238E27FC236}">
                <a16:creationId xmlns:a16="http://schemas.microsoft.com/office/drawing/2014/main" id="{82B3F5FC-4B91-9D90-B5EF-DF4AB0BF74D2}"/>
              </a:ext>
            </a:extLst>
          </p:cNvPr>
          <p:cNvCxnSpPr>
            <a:cxnSpLocks/>
          </p:cNvCxnSpPr>
          <p:nvPr/>
        </p:nvCxnSpPr>
        <p:spPr>
          <a:xfrm flipH="1" flipV="1">
            <a:off x="3969883" y="2981031"/>
            <a:ext cx="550625" cy="49681"/>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82" name="直線コネクタ 81">
            <a:extLst>
              <a:ext uri="{FF2B5EF4-FFF2-40B4-BE49-F238E27FC236}">
                <a16:creationId xmlns:a16="http://schemas.microsoft.com/office/drawing/2014/main" id="{967DBFAC-9817-BF50-EB49-617BE9C55BDD}"/>
              </a:ext>
            </a:extLst>
          </p:cNvPr>
          <p:cNvCxnSpPr>
            <a:cxnSpLocks/>
          </p:cNvCxnSpPr>
          <p:nvPr/>
        </p:nvCxnSpPr>
        <p:spPr>
          <a:xfrm flipH="1">
            <a:off x="3969883" y="2899300"/>
            <a:ext cx="403933" cy="15878"/>
          </a:xfrm>
          <a:prstGeom prst="line">
            <a:avLst/>
          </a:prstGeom>
          <a:ln w="12700">
            <a:prstDash val="sysDot"/>
          </a:ln>
        </p:spPr>
        <p:style>
          <a:lnRef idx="1">
            <a:schemeClr val="dk1"/>
          </a:lnRef>
          <a:fillRef idx="0">
            <a:schemeClr val="dk1"/>
          </a:fillRef>
          <a:effectRef idx="0">
            <a:schemeClr val="dk1"/>
          </a:effectRef>
          <a:fontRef idx="minor">
            <a:schemeClr val="tx1"/>
          </a:fontRef>
        </p:style>
      </p:cxnSp>
      <p:sp>
        <p:nvSpPr>
          <p:cNvPr id="7" name="直方体 6">
            <a:extLst>
              <a:ext uri="{FF2B5EF4-FFF2-40B4-BE49-F238E27FC236}">
                <a16:creationId xmlns:a16="http://schemas.microsoft.com/office/drawing/2014/main" id="{8CC7F984-D678-C4D2-D3CD-FF240162D1E5}"/>
              </a:ext>
            </a:extLst>
          </p:cNvPr>
          <p:cNvSpPr/>
          <p:nvPr/>
        </p:nvSpPr>
        <p:spPr>
          <a:xfrm flipH="1">
            <a:off x="3033883" y="2681502"/>
            <a:ext cx="936000" cy="288000"/>
          </a:xfrm>
          <a:prstGeom prst="cub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cxnSp>
        <p:nvCxnSpPr>
          <p:cNvPr id="88" name="直線コネクタ 87">
            <a:extLst>
              <a:ext uri="{FF2B5EF4-FFF2-40B4-BE49-F238E27FC236}">
                <a16:creationId xmlns:a16="http://schemas.microsoft.com/office/drawing/2014/main" id="{12056B54-4370-B207-223E-95EE2F6FC9F2}"/>
              </a:ext>
            </a:extLst>
          </p:cNvPr>
          <p:cNvCxnSpPr>
            <a:cxnSpLocks/>
          </p:cNvCxnSpPr>
          <p:nvPr/>
        </p:nvCxnSpPr>
        <p:spPr>
          <a:xfrm flipH="1" flipV="1">
            <a:off x="5206822" y="3571572"/>
            <a:ext cx="604729" cy="27941"/>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90" name="直線コネクタ 89">
            <a:extLst>
              <a:ext uri="{FF2B5EF4-FFF2-40B4-BE49-F238E27FC236}">
                <a16:creationId xmlns:a16="http://schemas.microsoft.com/office/drawing/2014/main" id="{35A38F7D-DF52-08A0-C6E9-5D519B200D7A}"/>
              </a:ext>
            </a:extLst>
          </p:cNvPr>
          <p:cNvCxnSpPr>
            <a:cxnSpLocks/>
          </p:cNvCxnSpPr>
          <p:nvPr/>
        </p:nvCxnSpPr>
        <p:spPr>
          <a:xfrm flipH="1">
            <a:off x="5208816" y="3474419"/>
            <a:ext cx="477027" cy="41433"/>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94" name="直線コネクタ 93">
            <a:extLst>
              <a:ext uri="{FF2B5EF4-FFF2-40B4-BE49-F238E27FC236}">
                <a16:creationId xmlns:a16="http://schemas.microsoft.com/office/drawing/2014/main" id="{1E579148-C29E-8AFB-1C82-C1F6C5EEBAD4}"/>
              </a:ext>
            </a:extLst>
          </p:cNvPr>
          <p:cNvCxnSpPr>
            <a:cxnSpLocks/>
          </p:cNvCxnSpPr>
          <p:nvPr/>
        </p:nvCxnSpPr>
        <p:spPr>
          <a:xfrm flipH="1">
            <a:off x="5128186" y="3144203"/>
            <a:ext cx="569990" cy="187882"/>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96" name="直線コネクタ 95">
            <a:extLst>
              <a:ext uri="{FF2B5EF4-FFF2-40B4-BE49-F238E27FC236}">
                <a16:creationId xmlns:a16="http://schemas.microsoft.com/office/drawing/2014/main" id="{6A35039B-AEE9-8F3E-7A38-4FEC4536E53F}"/>
              </a:ext>
            </a:extLst>
          </p:cNvPr>
          <p:cNvCxnSpPr>
            <a:cxnSpLocks/>
          </p:cNvCxnSpPr>
          <p:nvPr/>
        </p:nvCxnSpPr>
        <p:spPr>
          <a:xfrm flipH="1">
            <a:off x="5201052" y="3267014"/>
            <a:ext cx="610499" cy="119422"/>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101" name="直線コネクタ 100">
            <a:extLst>
              <a:ext uri="{FF2B5EF4-FFF2-40B4-BE49-F238E27FC236}">
                <a16:creationId xmlns:a16="http://schemas.microsoft.com/office/drawing/2014/main" id="{9DCA72B6-1BF9-C4A4-F863-1A7381B83F8C}"/>
              </a:ext>
            </a:extLst>
          </p:cNvPr>
          <p:cNvCxnSpPr>
            <a:cxnSpLocks/>
          </p:cNvCxnSpPr>
          <p:nvPr/>
        </p:nvCxnSpPr>
        <p:spPr>
          <a:xfrm flipH="1" flipV="1">
            <a:off x="6291127" y="2685622"/>
            <a:ext cx="602140" cy="118892"/>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104" name="直線コネクタ 103">
            <a:extLst>
              <a:ext uri="{FF2B5EF4-FFF2-40B4-BE49-F238E27FC236}">
                <a16:creationId xmlns:a16="http://schemas.microsoft.com/office/drawing/2014/main" id="{6D28B8A8-4CC4-B269-4E64-4AC9C228FB2E}"/>
              </a:ext>
            </a:extLst>
          </p:cNvPr>
          <p:cNvCxnSpPr>
            <a:cxnSpLocks/>
          </p:cNvCxnSpPr>
          <p:nvPr/>
        </p:nvCxnSpPr>
        <p:spPr>
          <a:xfrm flipH="1">
            <a:off x="6291127" y="2490573"/>
            <a:ext cx="602140" cy="31761"/>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106" name="直線コネクタ 105">
            <a:extLst>
              <a:ext uri="{FF2B5EF4-FFF2-40B4-BE49-F238E27FC236}">
                <a16:creationId xmlns:a16="http://schemas.microsoft.com/office/drawing/2014/main" id="{F5AC1CCA-9212-3CEF-B106-050C914FC1C0}"/>
              </a:ext>
            </a:extLst>
          </p:cNvPr>
          <p:cNvCxnSpPr>
            <a:cxnSpLocks/>
          </p:cNvCxnSpPr>
          <p:nvPr/>
        </p:nvCxnSpPr>
        <p:spPr>
          <a:xfrm flipH="1">
            <a:off x="6237416" y="2402433"/>
            <a:ext cx="488862" cy="70663"/>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109" name="直線コネクタ 108">
            <a:extLst>
              <a:ext uri="{FF2B5EF4-FFF2-40B4-BE49-F238E27FC236}">
                <a16:creationId xmlns:a16="http://schemas.microsoft.com/office/drawing/2014/main" id="{CFD827F2-41FA-E1ED-713F-92535BAF7FB1}"/>
              </a:ext>
            </a:extLst>
          </p:cNvPr>
          <p:cNvCxnSpPr>
            <a:cxnSpLocks/>
          </p:cNvCxnSpPr>
          <p:nvPr/>
        </p:nvCxnSpPr>
        <p:spPr>
          <a:xfrm flipH="1" flipV="1">
            <a:off x="6298785" y="2648034"/>
            <a:ext cx="427493" cy="75177"/>
          </a:xfrm>
          <a:prstGeom prst="line">
            <a:avLst/>
          </a:prstGeom>
          <a:ln w="12700">
            <a:prstDash val="sysDot"/>
          </a:ln>
        </p:spPr>
        <p:style>
          <a:lnRef idx="1">
            <a:schemeClr val="dk1"/>
          </a:lnRef>
          <a:fillRef idx="0">
            <a:schemeClr val="dk1"/>
          </a:fillRef>
          <a:effectRef idx="0">
            <a:schemeClr val="dk1"/>
          </a:effectRef>
          <a:fontRef idx="minor">
            <a:schemeClr val="tx1"/>
          </a:fontRef>
        </p:style>
      </p:cxnSp>
      <p:sp>
        <p:nvSpPr>
          <p:cNvPr id="127" name="直方体 126">
            <a:extLst>
              <a:ext uri="{FF2B5EF4-FFF2-40B4-BE49-F238E27FC236}">
                <a16:creationId xmlns:a16="http://schemas.microsoft.com/office/drawing/2014/main" id="{40593978-1D6C-8C59-D8B0-D28DA941239E}"/>
              </a:ext>
            </a:extLst>
          </p:cNvPr>
          <p:cNvSpPr/>
          <p:nvPr/>
        </p:nvSpPr>
        <p:spPr>
          <a:xfrm flipH="1">
            <a:off x="7600821" y="3611021"/>
            <a:ext cx="621227" cy="288000"/>
          </a:xfrm>
          <a:prstGeom prst="cub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28" name="直方体 127">
            <a:extLst>
              <a:ext uri="{FF2B5EF4-FFF2-40B4-BE49-F238E27FC236}">
                <a16:creationId xmlns:a16="http://schemas.microsoft.com/office/drawing/2014/main" id="{5BCA8781-2896-9F40-62A8-134A7604C187}"/>
              </a:ext>
            </a:extLst>
          </p:cNvPr>
          <p:cNvSpPr/>
          <p:nvPr/>
        </p:nvSpPr>
        <p:spPr>
          <a:xfrm flipH="1">
            <a:off x="8707529" y="2668330"/>
            <a:ext cx="430080" cy="216000"/>
          </a:xfrm>
          <a:prstGeom prst="cub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cxnSp>
        <p:nvCxnSpPr>
          <p:cNvPr id="129" name="直線コネクタ 128">
            <a:extLst>
              <a:ext uri="{FF2B5EF4-FFF2-40B4-BE49-F238E27FC236}">
                <a16:creationId xmlns:a16="http://schemas.microsoft.com/office/drawing/2014/main" id="{BF28099C-883F-CDEB-581B-25DB504FD7CC}"/>
              </a:ext>
            </a:extLst>
          </p:cNvPr>
          <p:cNvCxnSpPr>
            <a:cxnSpLocks/>
          </p:cNvCxnSpPr>
          <p:nvPr/>
        </p:nvCxnSpPr>
        <p:spPr>
          <a:xfrm flipH="1" flipV="1">
            <a:off x="7110399" y="3876161"/>
            <a:ext cx="563942" cy="6116"/>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130" name="直線コネクタ 129">
            <a:extLst>
              <a:ext uri="{FF2B5EF4-FFF2-40B4-BE49-F238E27FC236}">
                <a16:creationId xmlns:a16="http://schemas.microsoft.com/office/drawing/2014/main" id="{3C4D6305-8E76-B8F2-3E1E-399105CFABFB}"/>
              </a:ext>
            </a:extLst>
          </p:cNvPr>
          <p:cNvCxnSpPr>
            <a:cxnSpLocks/>
          </p:cNvCxnSpPr>
          <p:nvPr/>
        </p:nvCxnSpPr>
        <p:spPr>
          <a:xfrm flipH="1" flipV="1">
            <a:off x="7130121" y="3398702"/>
            <a:ext cx="551840" cy="317180"/>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131" name="直線コネクタ 130">
            <a:extLst>
              <a:ext uri="{FF2B5EF4-FFF2-40B4-BE49-F238E27FC236}">
                <a16:creationId xmlns:a16="http://schemas.microsoft.com/office/drawing/2014/main" id="{6FA7722B-48E7-5164-4293-765C906E1A5E}"/>
              </a:ext>
            </a:extLst>
          </p:cNvPr>
          <p:cNvCxnSpPr>
            <a:cxnSpLocks/>
          </p:cNvCxnSpPr>
          <p:nvPr/>
        </p:nvCxnSpPr>
        <p:spPr>
          <a:xfrm flipH="1" flipV="1">
            <a:off x="6833256" y="3198037"/>
            <a:ext cx="798087" cy="444206"/>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132" name="直線コネクタ 131">
            <a:extLst>
              <a:ext uri="{FF2B5EF4-FFF2-40B4-BE49-F238E27FC236}">
                <a16:creationId xmlns:a16="http://schemas.microsoft.com/office/drawing/2014/main" id="{E4419B32-41D8-EF57-2014-3CB773F8EA44}"/>
              </a:ext>
            </a:extLst>
          </p:cNvPr>
          <p:cNvCxnSpPr>
            <a:cxnSpLocks/>
          </p:cNvCxnSpPr>
          <p:nvPr/>
        </p:nvCxnSpPr>
        <p:spPr>
          <a:xfrm flipH="1" flipV="1">
            <a:off x="7118246" y="3800144"/>
            <a:ext cx="497816" cy="38097"/>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148" name="直線コネクタ 147">
            <a:extLst>
              <a:ext uri="{FF2B5EF4-FFF2-40B4-BE49-F238E27FC236}">
                <a16:creationId xmlns:a16="http://schemas.microsoft.com/office/drawing/2014/main" id="{A6DEFE38-324A-8D60-3A6D-69710CF10A2D}"/>
              </a:ext>
            </a:extLst>
          </p:cNvPr>
          <p:cNvCxnSpPr>
            <a:cxnSpLocks/>
          </p:cNvCxnSpPr>
          <p:nvPr/>
        </p:nvCxnSpPr>
        <p:spPr>
          <a:xfrm flipH="1">
            <a:off x="8255490" y="2835221"/>
            <a:ext cx="473683" cy="0"/>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149" name="直線コネクタ 148">
            <a:extLst>
              <a:ext uri="{FF2B5EF4-FFF2-40B4-BE49-F238E27FC236}">
                <a16:creationId xmlns:a16="http://schemas.microsoft.com/office/drawing/2014/main" id="{9CDA2AFB-D022-7404-951C-CE6626DCCB02}"/>
              </a:ext>
            </a:extLst>
          </p:cNvPr>
          <p:cNvCxnSpPr>
            <a:cxnSpLocks/>
          </p:cNvCxnSpPr>
          <p:nvPr/>
        </p:nvCxnSpPr>
        <p:spPr>
          <a:xfrm flipH="1">
            <a:off x="8244446" y="2720744"/>
            <a:ext cx="516850" cy="0"/>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150" name="直線コネクタ 149">
            <a:extLst>
              <a:ext uri="{FF2B5EF4-FFF2-40B4-BE49-F238E27FC236}">
                <a16:creationId xmlns:a16="http://schemas.microsoft.com/office/drawing/2014/main" id="{1989BF14-8EFA-F585-6BDD-DD9D57A503F1}"/>
              </a:ext>
            </a:extLst>
          </p:cNvPr>
          <p:cNvCxnSpPr>
            <a:cxnSpLocks/>
          </p:cNvCxnSpPr>
          <p:nvPr/>
        </p:nvCxnSpPr>
        <p:spPr>
          <a:xfrm flipH="1">
            <a:off x="8222048" y="2671477"/>
            <a:ext cx="485266" cy="7510"/>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151" name="直線コネクタ 150">
            <a:extLst>
              <a:ext uri="{FF2B5EF4-FFF2-40B4-BE49-F238E27FC236}">
                <a16:creationId xmlns:a16="http://schemas.microsoft.com/office/drawing/2014/main" id="{D59FC3D4-4A3B-1BD8-D5A9-BC7DC2EDF449}"/>
              </a:ext>
            </a:extLst>
          </p:cNvPr>
          <p:cNvCxnSpPr>
            <a:cxnSpLocks/>
          </p:cNvCxnSpPr>
          <p:nvPr/>
        </p:nvCxnSpPr>
        <p:spPr>
          <a:xfrm flipH="1">
            <a:off x="8268189" y="2883347"/>
            <a:ext cx="469363" cy="0"/>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165" name="直線コネクタ 164">
            <a:extLst>
              <a:ext uri="{FF2B5EF4-FFF2-40B4-BE49-F238E27FC236}">
                <a16:creationId xmlns:a16="http://schemas.microsoft.com/office/drawing/2014/main" id="{DB9864F9-9D8D-DD17-54DD-B8E3E907849E}"/>
              </a:ext>
            </a:extLst>
          </p:cNvPr>
          <p:cNvCxnSpPr>
            <a:cxnSpLocks/>
          </p:cNvCxnSpPr>
          <p:nvPr/>
        </p:nvCxnSpPr>
        <p:spPr>
          <a:xfrm flipH="1" flipV="1">
            <a:off x="9158631" y="3808609"/>
            <a:ext cx="977727" cy="333275"/>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166" name="直線コネクタ 165">
            <a:extLst>
              <a:ext uri="{FF2B5EF4-FFF2-40B4-BE49-F238E27FC236}">
                <a16:creationId xmlns:a16="http://schemas.microsoft.com/office/drawing/2014/main" id="{2519910D-C620-D574-E5A4-D5E946F09FEE}"/>
              </a:ext>
            </a:extLst>
          </p:cNvPr>
          <p:cNvCxnSpPr>
            <a:cxnSpLocks/>
            <a:endCxn id="306" idx="0"/>
          </p:cNvCxnSpPr>
          <p:nvPr/>
        </p:nvCxnSpPr>
        <p:spPr>
          <a:xfrm flipH="1">
            <a:off x="9154216" y="2224939"/>
            <a:ext cx="982142" cy="1266028"/>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167" name="直線コネクタ 166">
            <a:extLst>
              <a:ext uri="{FF2B5EF4-FFF2-40B4-BE49-F238E27FC236}">
                <a16:creationId xmlns:a16="http://schemas.microsoft.com/office/drawing/2014/main" id="{B436095D-1B78-E77F-8C63-9467D2D2D085}"/>
              </a:ext>
            </a:extLst>
          </p:cNvPr>
          <p:cNvCxnSpPr>
            <a:cxnSpLocks/>
          </p:cNvCxnSpPr>
          <p:nvPr/>
        </p:nvCxnSpPr>
        <p:spPr>
          <a:xfrm flipH="1">
            <a:off x="9063043" y="1978170"/>
            <a:ext cx="560114" cy="1415296"/>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168" name="直線コネクタ 167">
            <a:extLst>
              <a:ext uri="{FF2B5EF4-FFF2-40B4-BE49-F238E27FC236}">
                <a16:creationId xmlns:a16="http://schemas.microsoft.com/office/drawing/2014/main" id="{A7E33ED0-BC3E-DE6C-2200-8B5806A0D727}"/>
              </a:ext>
            </a:extLst>
          </p:cNvPr>
          <p:cNvCxnSpPr>
            <a:cxnSpLocks/>
          </p:cNvCxnSpPr>
          <p:nvPr/>
        </p:nvCxnSpPr>
        <p:spPr>
          <a:xfrm flipH="1" flipV="1">
            <a:off x="9158631" y="3726741"/>
            <a:ext cx="464526" cy="104438"/>
          </a:xfrm>
          <a:prstGeom prst="line">
            <a:avLst/>
          </a:prstGeom>
          <a:ln w="12700">
            <a:prstDash val="sysDot"/>
          </a:ln>
        </p:spPr>
        <p:style>
          <a:lnRef idx="1">
            <a:schemeClr val="dk1"/>
          </a:lnRef>
          <a:fillRef idx="0">
            <a:schemeClr val="dk1"/>
          </a:fillRef>
          <a:effectRef idx="0">
            <a:schemeClr val="dk1"/>
          </a:effectRef>
          <a:fontRef idx="minor">
            <a:schemeClr val="tx1"/>
          </a:fontRef>
        </p:style>
      </p:cxnSp>
      <p:pic>
        <p:nvPicPr>
          <p:cNvPr id="187" name="コンテンツ プレースホルダー 7">
            <a:extLst>
              <a:ext uri="{FF2B5EF4-FFF2-40B4-BE49-F238E27FC236}">
                <a16:creationId xmlns:a16="http://schemas.microsoft.com/office/drawing/2014/main" id="{AB04CA82-6745-E54F-675D-96F14FCA87DA}"/>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9529790" y="1896240"/>
            <a:ext cx="720000" cy="2314419"/>
          </a:xfrm>
          <a:prstGeom prst="rect">
            <a:avLst/>
          </a:prstGeom>
          <a:scene3d>
            <a:camera prst="isometricLeftDown"/>
            <a:lightRig rig="threePt" dir="t"/>
          </a:scene3d>
        </p:spPr>
      </p:pic>
      <p:sp>
        <p:nvSpPr>
          <p:cNvPr id="193" name="テキスト ボックス 192">
            <a:extLst>
              <a:ext uri="{FF2B5EF4-FFF2-40B4-BE49-F238E27FC236}">
                <a16:creationId xmlns:a16="http://schemas.microsoft.com/office/drawing/2014/main" id="{D6D99A85-19A0-343C-2C3D-834CCC35BB51}"/>
              </a:ext>
            </a:extLst>
          </p:cNvPr>
          <p:cNvSpPr txBox="1"/>
          <p:nvPr/>
        </p:nvSpPr>
        <p:spPr>
          <a:xfrm>
            <a:off x="737633" y="1687337"/>
            <a:ext cx="1129515" cy="523220"/>
          </a:xfrm>
          <a:prstGeom prst="rect">
            <a:avLst/>
          </a:prstGeom>
          <a:noFill/>
        </p:spPr>
        <p:txBody>
          <a:bodyPr wrap="square" rtlCol="0">
            <a:spAutoFit/>
          </a:bodyPr>
          <a:lstStyle/>
          <a:p>
            <a:pPr algn="ctr"/>
            <a:r>
              <a:rPr kumimoji="1" lang="en-US" altLang="ja-JP" sz="1400" dirty="0"/>
              <a:t>Intensity</a:t>
            </a:r>
          </a:p>
          <a:p>
            <a:pPr algn="ctr"/>
            <a:r>
              <a:rPr kumimoji="1" lang="en-US" altLang="ja-JP" sz="1400" dirty="0"/>
              <a:t>(1024x1x1)</a:t>
            </a:r>
            <a:endParaRPr kumimoji="1" lang="ja-JP" altLang="en-US" sz="1400" dirty="0"/>
          </a:p>
        </p:txBody>
      </p:sp>
      <p:sp>
        <p:nvSpPr>
          <p:cNvPr id="194" name="テキスト ボックス 193">
            <a:extLst>
              <a:ext uri="{FF2B5EF4-FFF2-40B4-BE49-F238E27FC236}">
                <a16:creationId xmlns:a16="http://schemas.microsoft.com/office/drawing/2014/main" id="{5B2992F7-12EF-70B2-E155-AF3C7969F0F3}"/>
              </a:ext>
            </a:extLst>
          </p:cNvPr>
          <p:cNvSpPr txBox="1"/>
          <p:nvPr/>
        </p:nvSpPr>
        <p:spPr>
          <a:xfrm>
            <a:off x="1723599" y="1969503"/>
            <a:ext cx="1292075" cy="523220"/>
          </a:xfrm>
          <a:prstGeom prst="rect">
            <a:avLst/>
          </a:prstGeom>
          <a:noFill/>
        </p:spPr>
        <p:txBody>
          <a:bodyPr wrap="square" rtlCol="0">
            <a:spAutoFit/>
          </a:bodyPr>
          <a:lstStyle/>
          <a:p>
            <a:pPr algn="ctr"/>
            <a:r>
              <a:rPr kumimoji="1" lang="en-US" altLang="ja-JP" sz="1400" dirty="0"/>
              <a:t>Feature</a:t>
            </a:r>
            <a:r>
              <a:rPr kumimoji="1" lang="ja-JP" altLang="en-US" sz="1400" dirty="0"/>
              <a:t> </a:t>
            </a:r>
            <a:r>
              <a:rPr kumimoji="1" lang="en-US" altLang="ja-JP" sz="1400" dirty="0"/>
              <a:t>map</a:t>
            </a:r>
          </a:p>
          <a:p>
            <a:pPr algn="ctr"/>
            <a:r>
              <a:rPr kumimoji="1" lang="en-US" altLang="ja-JP" sz="1400" dirty="0"/>
              <a:t>(512x2x2)</a:t>
            </a:r>
            <a:endParaRPr kumimoji="1" lang="ja-JP" altLang="en-US" sz="1400" dirty="0"/>
          </a:p>
        </p:txBody>
      </p:sp>
      <p:sp>
        <p:nvSpPr>
          <p:cNvPr id="195" name="テキスト ボックス 194">
            <a:extLst>
              <a:ext uri="{FF2B5EF4-FFF2-40B4-BE49-F238E27FC236}">
                <a16:creationId xmlns:a16="http://schemas.microsoft.com/office/drawing/2014/main" id="{8A7783AD-48CE-8C76-9FF9-2CD1CCB96797}"/>
              </a:ext>
            </a:extLst>
          </p:cNvPr>
          <p:cNvSpPr txBox="1"/>
          <p:nvPr/>
        </p:nvSpPr>
        <p:spPr>
          <a:xfrm>
            <a:off x="2917227" y="1983233"/>
            <a:ext cx="1188374" cy="523220"/>
          </a:xfrm>
          <a:prstGeom prst="rect">
            <a:avLst/>
          </a:prstGeom>
          <a:noFill/>
        </p:spPr>
        <p:txBody>
          <a:bodyPr wrap="square" rtlCol="0">
            <a:spAutoFit/>
          </a:bodyPr>
          <a:lstStyle/>
          <a:p>
            <a:pPr algn="ctr"/>
            <a:r>
              <a:rPr kumimoji="1" lang="en-US" altLang="ja-JP" sz="1400" dirty="0"/>
              <a:t>Feature</a:t>
            </a:r>
            <a:r>
              <a:rPr kumimoji="1" lang="ja-JP" altLang="en-US" sz="1400" dirty="0"/>
              <a:t> </a:t>
            </a:r>
            <a:r>
              <a:rPr kumimoji="1" lang="en-US" altLang="ja-JP" sz="1400" dirty="0"/>
              <a:t>map</a:t>
            </a:r>
          </a:p>
          <a:p>
            <a:pPr algn="ctr"/>
            <a:r>
              <a:rPr kumimoji="1" lang="en-US" altLang="ja-JP" sz="1400" dirty="0"/>
              <a:t>(256x4x4)</a:t>
            </a:r>
            <a:endParaRPr kumimoji="1" lang="ja-JP" altLang="en-US" sz="1400" dirty="0"/>
          </a:p>
        </p:txBody>
      </p:sp>
      <p:sp>
        <p:nvSpPr>
          <p:cNvPr id="196" name="テキスト ボックス 195">
            <a:extLst>
              <a:ext uri="{FF2B5EF4-FFF2-40B4-BE49-F238E27FC236}">
                <a16:creationId xmlns:a16="http://schemas.microsoft.com/office/drawing/2014/main" id="{33466F11-F37A-D358-8337-B3451EDA9084}"/>
              </a:ext>
            </a:extLst>
          </p:cNvPr>
          <p:cNvSpPr txBox="1"/>
          <p:nvPr/>
        </p:nvSpPr>
        <p:spPr>
          <a:xfrm>
            <a:off x="4131336" y="1809482"/>
            <a:ext cx="1251543" cy="523220"/>
          </a:xfrm>
          <a:prstGeom prst="rect">
            <a:avLst/>
          </a:prstGeom>
          <a:noFill/>
        </p:spPr>
        <p:txBody>
          <a:bodyPr wrap="square" rtlCol="0">
            <a:spAutoFit/>
          </a:bodyPr>
          <a:lstStyle/>
          <a:p>
            <a:pPr algn="ctr"/>
            <a:r>
              <a:rPr kumimoji="1" lang="en-US" altLang="ja-JP" sz="1400" dirty="0"/>
              <a:t>Feature</a:t>
            </a:r>
            <a:r>
              <a:rPr kumimoji="1" lang="ja-JP" altLang="en-US" sz="1400" dirty="0"/>
              <a:t> </a:t>
            </a:r>
            <a:r>
              <a:rPr kumimoji="1" lang="en-US" altLang="ja-JP" sz="1400" dirty="0"/>
              <a:t>map</a:t>
            </a:r>
          </a:p>
          <a:p>
            <a:pPr algn="ctr"/>
            <a:r>
              <a:rPr kumimoji="1" lang="en-US" altLang="ja-JP" sz="1400" dirty="0"/>
              <a:t>(128x8x8)</a:t>
            </a:r>
            <a:endParaRPr kumimoji="1" lang="ja-JP" altLang="en-US" sz="1400" dirty="0"/>
          </a:p>
        </p:txBody>
      </p:sp>
      <p:sp>
        <p:nvSpPr>
          <p:cNvPr id="197" name="テキスト ボックス 196">
            <a:extLst>
              <a:ext uri="{FF2B5EF4-FFF2-40B4-BE49-F238E27FC236}">
                <a16:creationId xmlns:a16="http://schemas.microsoft.com/office/drawing/2014/main" id="{8F8CB576-6121-3EDE-AC40-321659D64BB7}"/>
              </a:ext>
            </a:extLst>
          </p:cNvPr>
          <p:cNvSpPr txBox="1"/>
          <p:nvPr/>
        </p:nvSpPr>
        <p:spPr>
          <a:xfrm>
            <a:off x="5248648" y="1590548"/>
            <a:ext cx="1303385" cy="523220"/>
          </a:xfrm>
          <a:prstGeom prst="rect">
            <a:avLst/>
          </a:prstGeom>
          <a:noFill/>
        </p:spPr>
        <p:txBody>
          <a:bodyPr wrap="square" rtlCol="0">
            <a:spAutoFit/>
          </a:bodyPr>
          <a:lstStyle/>
          <a:p>
            <a:pPr algn="ctr"/>
            <a:r>
              <a:rPr kumimoji="1" lang="en-US" altLang="ja-JP" sz="1400" dirty="0"/>
              <a:t>Feature</a:t>
            </a:r>
            <a:r>
              <a:rPr kumimoji="1" lang="ja-JP" altLang="en-US" sz="1400" dirty="0"/>
              <a:t> </a:t>
            </a:r>
            <a:r>
              <a:rPr kumimoji="1" lang="en-US" altLang="ja-JP" sz="1400" dirty="0"/>
              <a:t>map</a:t>
            </a:r>
          </a:p>
          <a:p>
            <a:pPr algn="ctr"/>
            <a:r>
              <a:rPr kumimoji="1" lang="en-US" altLang="ja-JP" sz="1400" dirty="0"/>
              <a:t>(64x16x16)</a:t>
            </a:r>
            <a:endParaRPr kumimoji="1" lang="ja-JP" altLang="en-US" sz="1400" dirty="0"/>
          </a:p>
        </p:txBody>
      </p:sp>
      <p:sp>
        <p:nvSpPr>
          <p:cNvPr id="223" name="テキスト ボックス 222">
            <a:extLst>
              <a:ext uri="{FF2B5EF4-FFF2-40B4-BE49-F238E27FC236}">
                <a16:creationId xmlns:a16="http://schemas.microsoft.com/office/drawing/2014/main" id="{E9BF606B-0A60-94B5-A40D-AC16C14E6F73}"/>
              </a:ext>
            </a:extLst>
          </p:cNvPr>
          <p:cNvSpPr txBox="1"/>
          <p:nvPr/>
        </p:nvSpPr>
        <p:spPr>
          <a:xfrm>
            <a:off x="7166924" y="1308038"/>
            <a:ext cx="1250693" cy="523220"/>
          </a:xfrm>
          <a:prstGeom prst="rect">
            <a:avLst/>
          </a:prstGeom>
          <a:noFill/>
        </p:spPr>
        <p:txBody>
          <a:bodyPr wrap="square" rtlCol="0">
            <a:spAutoFit/>
          </a:bodyPr>
          <a:lstStyle/>
          <a:p>
            <a:pPr algn="ctr"/>
            <a:r>
              <a:rPr kumimoji="1" lang="en-US" altLang="ja-JP" sz="1400" dirty="0"/>
              <a:t>Feature</a:t>
            </a:r>
            <a:r>
              <a:rPr kumimoji="1" lang="ja-JP" altLang="en-US" sz="1400" dirty="0"/>
              <a:t> </a:t>
            </a:r>
            <a:r>
              <a:rPr kumimoji="1" lang="en-US" altLang="ja-JP" sz="1400" dirty="0"/>
              <a:t>map</a:t>
            </a:r>
          </a:p>
          <a:p>
            <a:pPr algn="ctr"/>
            <a:r>
              <a:rPr kumimoji="1" lang="en-US" altLang="ja-JP" sz="1400" dirty="0"/>
              <a:t>(64x32x32)</a:t>
            </a:r>
            <a:endParaRPr kumimoji="1" lang="ja-JP" altLang="en-US" sz="1400" dirty="0"/>
          </a:p>
        </p:txBody>
      </p:sp>
      <p:sp>
        <p:nvSpPr>
          <p:cNvPr id="224" name="テキスト ボックス 223">
            <a:extLst>
              <a:ext uri="{FF2B5EF4-FFF2-40B4-BE49-F238E27FC236}">
                <a16:creationId xmlns:a16="http://schemas.microsoft.com/office/drawing/2014/main" id="{FD51982F-5832-7D7A-4DE4-104CA5E32669}"/>
              </a:ext>
            </a:extLst>
          </p:cNvPr>
          <p:cNvSpPr txBox="1"/>
          <p:nvPr/>
        </p:nvSpPr>
        <p:spPr>
          <a:xfrm>
            <a:off x="6177154" y="1415083"/>
            <a:ext cx="1252745" cy="523220"/>
          </a:xfrm>
          <a:prstGeom prst="rect">
            <a:avLst/>
          </a:prstGeom>
          <a:noFill/>
        </p:spPr>
        <p:txBody>
          <a:bodyPr wrap="square" rtlCol="0">
            <a:spAutoFit/>
          </a:bodyPr>
          <a:lstStyle/>
          <a:p>
            <a:pPr algn="ctr"/>
            <a:r>
              <a:rPr kumimoji="1" lang="en-US" altLang="ja-JP" sz="1400" dirty="0"/>
              <a:t>Feature</a:t>
            </a:r>
            <a:r>
              <a:rPr kumimoji="1" lang="ja-JP" altLang="en-US" sz="1400" dirty="0"/>
              <a:t> </a:t>
            </a:r>
            <a:r>
              <a:rPr kumimoji="1" lang="en-US" altLang="ja-JP" sz="1400" dirty="0"/>
              <a:t>map</a:t>
            </a:r>
          </a:p>
          <a:p>
            <a:pPr algn="ctr"/>
            <a:r>
              <a:rPr kumimoji="1" lang="en-US" altLang="ja-JP" sz="1400" dirty="0"/>
              <a:t>(1x32x32)</a:t>
            </a:r>
            <a:endParaRPr kumimoji="1" lang="ja-JP" altLang="en-US" sz="1400" dirty="0"/>
          </a:p>
        </p:txBody>
      </p:sp>
      <p:sp>
        <p:nvSpPr>
          <p:cNvPr id="225" name="テキスト ボックス 224">
            <a:extLst>
              <a:ext uri="{FF2B5EF4-FFF2-40B4-BE49-F238E27FC236}">
                <a16:creationId xmlns:a16="http://schemas.microsoft.com/office/drawing/2014/main" id="{A1E87375-17B2-6F04-DBF4-997F90975681}"/>
              </a:ext>
            </a:extLst>
          </p:cNvPr>
          <p:cNvSpPr txBox="1"/>
          <p:nvPr/>
        </p:nvSpPr>
        <p:spPr>
          <a:xfrm>
            <a:off x="8305084" y="1378372"/>
            <a:ext cx="1250692" cy="523220"/>
          </a:xfrm>
          <a:prstGeom prst="rect">
            <a:avLst/>
          </a:prstGeom>
          <a:noFill/>
        </p:spPr>
        <p:txBody>
          <a:bodyPr wrap="square" rtlCol="0">
            <a:spAutoFit/>
          </a:bodyPr>
          <a:lstStyle/>
          <a:p>
            <a:pPr algn="ctr"/>
            <a:r>
              <a:rPr kumimoji="1" lang="en-US" altLang="ja-JP" sz="1400" dirty="0"/>
              <a:t>Feature</a:t>
            </a:r>
            <a:r>
              <a:rPr kumimoji="1" lang="ja-JP" altLang="en-US" sz="1400" dirty="0"/>
              <a:t> </a:t>
            </a:r>
            <a:r>
              <a:rPr kumimoji="1" lang="en-US" altLang="ja-JP" sz="1400" dirty="0"/>
              <a:t>map</a:t>
            </a:r>
          </a:p>
          <a:p>
            <a:pPr algn="ctr"/>
            <a:r>
              <a:rPr kumimoji="1" lang="en-US" altLang="ja-JP" sz="1400" dirty="0"/>
              <a:t>(32x32x32)</a:t>
            </a:r>
            <a:endParaRPr kumimoji="1" lang="ja-JP" altLang="en-US" sz="1400" dirty="0"/>
          </a:p>
        </p:txBody>
      </p:sp>
      <p:sp>
        <p:nvSpPr>
          <p:cNvPr id="226" name="テキスト ボックス 225">
            <a:extLst>
              <a:ext uri="{FF2B5EF4-FFF2-40B4-BE49-F238E27FC236}">
                <a16:creationId xmlns:a16="http://schemas.microsoft.com/office/drawing/2014/main" id="{30A8E6F3-8A6D-0915-6136-837E0FC15F3A}"/>
              </a:ext>
            </a:extLst>
          </p:cNvPr>
          <p:cNvSpPr txBox="1"/>
          <p:nvPr/>
        </p:nvSpPr>
        <p:spPr>
          <a:xfrm>
            <a:off x="9360415" y="1459688"/>
            <a:ext cx="1058749" cy="523220"/>
          </a:xfrm>
          <a:prstGeom prst="rect">
            <a:avLst/>
          </a:prstGeom>
          <a:noFill/>
        </p:spPr>
        <p:txBody>
          <a:bodyPr wrap="square" rtlCol="0">
            <a:spAutoFit/>
          </a:bodyPr>
          <a:lstStyle/>
          <a:p>
            <a:pPr algn="ctr"/>
            <a:r>
              <a:rPr kumimoji="1" lang="en-US" altLang="ja-JP" sz="1400" dirty="0"/>
              <a:t>Recon.</a:t>
            </a:r>
          </a:p>
          <a:p>
            <a:pPr algn="ctr"/>
            <a:r>
              <a:rPr kumimoji="1" lang="en-US" altLang="ja-JP" sz="1400"/>
              <a:t>(1x32x32)</a:t>
            </a:r>
            <a:endParaRPr kumimoji="1" lang="ja-JP" altLang="en-US" sz="1400" dirty="0"/>
          </a:p>
        </p:txBody>
      </p:sp>
      <p:sp>
        <p:nvSpPr>
          <p:cNvPr id="227" name="テキスト ボックス 226">
            <a:extLst>
              <a:ext uri="{FF2B5EF4-FFF2-40B4-BE49-F238E27FC236}">
                <a16:creationId xmlns:a16="http://schemas.microsoft.com/office/drawing/2014/main" id="{4F8E897A-8BC7-08EE-9BC9-D94784683B3E}"/>
              </a:ext>
            </a:extLst>
          </p:cNvPr>
          <p:cNvSpPr txBox="1"/>
          <p:nvPr/>
        </p:nvSpPr>
        <p:spPr>
          <a:xfrm>
            <a:off x="1196832" y="3554362"/>
            <a:ext cx="1372011" cy="307777"/>
          </a:xfrm>
          <a:prstGeom prst="rect">
            <a:avLst/>
          </a:prstGeom>
          <a:noFill/>
        </p:spPr>
        <p:txBody>
          <a:bodyPr wrap="square" rtlCol="0">
            <a:spAutoFit/>
          </a:bodyPr>
          <a:lstStyle/>
          <a:p>
            <a:pPr algn="ctr"/>
            <a:r>
              <a:rPr kumimoji="1" lang="en-US" altLang="ja-JP" sz="1400" dirty="0"/>
              <a:t>1</a:t>
            </a:r>
            <a:r>
              <a:rPr kumimoji="1" lang="en-US" altLang="ja-JP" sz="1400" baseline="30000" dirty="0"/>
              <a:t>st</a:t>
            </a:r>
            <a:r>
              <a:rPr kumimoji="1" lang="en-US" altLang="ja-JP" sz="1400" dirty="0"/>
              <a:t> TransConv</a:t>
            </a:r>
          </a:p>
        </p:txBody>
      </p:sp>
      <p:sp>
        <p:nvSpPr>
          <p:cNvPr id="228" name="テキスト ボックス 227">
            <a:extLst>
              <a:ext uri="{FF2B5EF4-FFF2-40B4-BE49-F238E27FC236}">
                <a16:creationId xmlns:a16="http://schemas.microsoft.com/office/drawing/2014/main" id="{43801EEC-941E-8A77-0962-634E0A903A2E}"/>
              </a:ext>
            </a:extLst>
          </p:cNvPr>
          <p:cNvSpPr txBox="1"/>
          <p:nvPr/>
        </p:nvSpPr>
        <p:spPr>
          <a:xfrm>
            <a:off x="2296047" y="3742983"/>
            <a:ext cx="1390040" cy="307777"/>
          </a:xfrm>
          <a:prstGeom prst="rect">
            <a:avLst/>
          </a:prstGeom>
          <a:noFill/>
        </p:spPr>
        <p:txBody>
          <a:bodyPr wrap="square" rtlCol="0">
            <a:spAutoFit/>
          </a:bodyPr>
          <a:lstStyle/>
          <a:p>
            <a:pPr algn="ctr"/>
            <a:r>
              <a:rPr kumimoji="1" lang="en-US" altLang="ja-JP" sz="1400" dirty="0"/>
              <a:t>2</a:t>
            </a:r>
            <a:r>
              <a:rPr kumimoji="1" lang="en-US" altLang="ja-JP" sz="1400" baseline="30000" dirty="0"/>
              <a:t>nd</a:t>
            </a:r>
            <a:r>
              <a:rPr kumimoji="1" lang="en-US" altLang="ja-JP" sz="1400" dirty="0"/>
              <a:t> TransConv</a:t>
            </a:r>
          </a:p>
        </p:txBody>
      </p:sp>
      <p:sp>
        <p:nvSpPr>
          <p:cNvPr id="229" name="テキスト ボックス 228">
            <a:extLst>
              <a:ext uri="{FF2B5EF4-FFF2-40B4-BE49-F238E27FC236}">
                <a16:creationId xmlns:a16="http://schemas.microsoft.com/office/drawing/2014/main" id="{B9574E3F-2B74-4DAD-6C59-4248701E17C8}"/>
              </a:ext>
            </a:extLst>
          </p:cNvPr>
          <p:cNvSpPr txBox="1"/>
          <p:nvPr/>
        </p:nvSpPr>
        <p:spPr>
          <a:xfrm>
            <a:off x="3590244" y="3835337"/>
            <a:ext cx="1380926" cy="307777"/>
          </a:xfrm>
          <a:prstGeom prst="rect">
            <a:avLst/>
          </a:prstGeom>
          <a:noFill/>
        </p:spPr>
        <p:txBody>
          <a:bodyPr wrap="square" rtlCol="0">
            <a:spAutoFit/>
          </a:bodyPr>
          <a:lstStyle/>
          <a:p>
            <a:pPr algn="ctr"/>
            <a:r>
              <a:rPr kumimoji="1" lang="en-US" altLang="ja-JP" sz="1400" dirty="0"/>
              <a:t>3</a:t>
            </a:r>
            <a:r>
              <a:rPr kumimoji="1" lang="en-US" altLang="ja-JP" sz="1400" baseline="30000" dirty="0"/>
              <a:t>rd</a:t>
            </a:r>
            <a:r>
              <a:rPr kumimoji="1" lang="en-US" altLang="ja-JP" sz="1400" dirty="0"/>
              <a:t>  TransConv</a:t>
            </a:r>
          </a:p>
        </p:txBody>
      </p:sp>
      <p:sp>
        <p:nvSpPr>
          <p:cNvPr id="230" name="テキスト ボックス 229">
            <a:extLst>
              <a:ext uri="{FF2B5EF4-FFF2-40B4-BE49-F238E27FC236}">
                <a16:creationId xmlns:a16="http://schemas.microsoft.com/office/drawing/2014/main" id="{9C39CE4B-2635-59A4-5904-956621E93707}"/>
              </a:ext>
            </a:extLst>
          </p:cNvPr>
          <p:cNvSpPr txBox="1"/>
          <p:nvPr/>
        </p:nvSpPr>
        <p:spPr>
          <a:xfrm>
            <a:off x="4948561" y="3918351"/>
            <a:ext cx="1408035" cy="307777"/>
          </a:xfrm>
          <a:prstGeom prst="rect">
            <a:avLst/>
          </a:prstGeom>
          <a:noFill/>
        </p:spPr>
        <p:txBody>
          <a:bodyPr wrap="square" rtlCol="0">
            <a:spAutoFit/>
          </a:bodyPr>
          <a:lstStyle/>
          <a:p>
            <a:pPr algn="ctr"/>
            <a:r>
              <a:rPr kumimoji="1" lang="en-US" altLang="ja-JP" sz="1400" dirty="0"/>
              <a:t>4</a:t>
            </a:r>
            <a:r>
              <a:rPr kumimoji="1" lang="en-US" altLang="ja-JP" sz="1400" baseline="30000" dirty="0"/>
              <a:t>th</a:t>
            </a:r>
            <a:r>
              <a:rPr kumimoji="1" lang="en-US" altLang="ja-JP" sz="1400" dirty="0"/>
              <a:t>  TransConv</a:t>
            </a:r>
          </a:p>
        </p:txBody>
      </p:sp>
      <p:sp>
        <p:nvSpPr>
          <p:cNvPr id="231" name="テキスト ボックス 230">
            <a:extLst>
              <a:ext uri="{FF2B5EF4-FFF2-40B4-BE49-F238E27FC236}">
                <a16:creationId xmlns:a16="http://schemas.microsoft.com/office/drawing/2014/main" id="{234F5DEF-696B-094A-42C7-AE0A98E21BE5}"/>
              </a:ext>
            </a:extLst>
          </p:cNvPr>
          <p:cNvSpPr txBox="1"/>
          <p:nvPr/>
        </p:nvSpPr>
        <p:spPr>
          <a:xfrm>
            <a:off x="6060876" y="4074169"/>
            <a:ext cx="1317075" cy="307777"/>
          </a:xfrm>
          <a:prstGeom prst="rect">
            <a:avLst/>
          </a:prstGeom>
          <a:noFill/>
        </p:spPr>
        <p:txBody>
          <a:bodyPr wrap="square" rtlCol="0">
            <a:spAutoFit/>
          </a:bodyPr>
          <a:lstStyle/>
          <a:p>
            <a:pPr algn="ctr"/>
            <a:r>
              <a:rPr kumimoji="1" lang="en-US" altLang="ja-JP" sz="1400" dirty="0"/>
              <a:t>5</a:t>
            </a:r>
            <a:r>
              <a:rPr kumimoji="1" lang="en-US" altLang="ja-JP" sz="1400" baseline="30000" dirty="0"/>
              <a:t>th</a:t>
            </a:r>
            <a:r>
              <a:rPr kumimoji="1" lang="en-US" altLang="ja-JP" sz="1400" dirty="0"/>
              <a:t> TransConv</a:t>
            </a:r>
          </a:p>
        </p:txBody>
      </p:sp>
      <p:sp>
        <p:nvSpPr>
          <p:cNvPr id="232" name="テキスト ボックス 231">
            <a:extLst>
              <a:ext uri="{FF2B5EF4-FFF2-40B4-BE49-F238E27FC236}">
                <a16:creationId xmlns:a16="http://schemas.microsoft.com/office/drawing/2014/main" id="{D0052BB4-E3E8-66BC-75D3-72A98FA526F8}"/>
              </a:ext>
            </a:extLst>
          </p:cNvPr>
          <p:cNvSpPr txBox="1"/>
          <p:nvPr/>
        </p:nvSpPr>
        <p:spPr>
          <a:xfrm>
            <a:off x="7046734" y="4243416"/>
            <a:ext cx="973805" cy="307777"/>
          </a:xfrm>
          <a:prstGeom prst="rect">
            <a:avLst/>
          </a:prstGeom>
          <a:noFill/>
        </p:spPr>
        <p:txBody>
          <a:bodyPr wrap="square" rtlCol="0">
            <a:spAutoFit/>
          </a:bodyPr>
          <a:lstStyle/>
          <a:p>
            <a:pPr algn="ctr"/>
            <a:r>
              <a:rPr kumimoji="1" lang="en-US" altLang="ja-JP" sz="1400" dirty="0"/>
              <a:t>1</a:t>
            </a:r>
            <a:r>
              <a:rPr kumimoji="1" lang="en-US" altLang="ja-JP" sz="1400" baseline="30000" dirty="0"/>
              <a:t>st</a:t>
            </a:r>
            <a:r>
              <a:rPr kumimoji="1" lang="en-US" altLang="ja-JP" sz="1400" dirty="0"/>
              <a:t> Conv</a:t>
            </a:r>
          </a:p>
        </p:txBody>
      </p:sp>
      <p:sp>
        <p:nvSpPr>
          <p:cNvPr id="234" name="テキスト ボックス 233">
            <a:extLst>
              <a:ext uri="{FF2B5EF4-FFF2-40B4-BE49-F238E27FC236}">
                <a16:creationId xmlns:a16="http://schemas.microsoft.com/office/drawing/2014/main" id="{E00FE0EE-E421-4B08-6F44-0A7DA08DC00C}"/>
              </a:ext>
            </a:extLst>
          </p:cNvPr>
          <p:cNvSpPr txBox="1"/>
          <p:nvPr/>
        </p:nvSpPr>
        <p:spPr>
          <a:xfrm>
            <a:off x="8002069" y="4217658"/>
            <a:ext cx="1058749" cy="307777"/>
          </a:xfrm>
          <a:prstGeom prst="rect">
            <a:avLst/>
          </a:prstGeom>
          <a:noFill/>
        </p:spPr>
        <p:txBody>
          <a:bodyPr wrap="square" rtlCol="0">
            <a:spAutoFit/>
          </a:bodyPr>
          <a:lstStyle/>
          <a:p>
            <a:pPr algn="ctr"/>
            <a:r>
              <a:rPr kumimoji="1" lang="en-US" altLang="ja-JP" sz="1400" dirty="0"/>
              <a:t>2</a:t>
            </a:r>
            <a:r>
              <a:rPr kumimoji="1" lang="en-US" altLang="ja-JP" sz="1400" baseline="30000" dirty="0"/>
              <a:t>nd</a:t>
            </a:r>
            <a:r>
              <a:rPr kumimoji="1" lang="en-US" altLang="ja-JP" sz="1400" dirty="0"/>
              <a:t> Conv</a:t>
            </a:r>
          </a:p>
        </p:txBody>
      </p:sp>
      <p:sp>
        <p:nvSpPr>
          <p:cNvPr id="235" name="テキスト ボックス 234">
            <a:extLst>
              <a:ext uri="{FF2B5EF4-FFF2-40B4-BE49-F238E27FC236}">
                <a16:creationId xmlns:a16="http://schemas.microsoft.com/office/drawing/2014/main" id="{58335401-D7D4-2A60-E698-1212BE8F3F1D}"/>
              </a:ext>
            </a:extLst>
          </p:cNvPr>
          <p:cNvSpPr txBox="1"/>
          <p:nvPr/>
        </p:nvSpPr>
        <p:spPr>
          <a:xfrm>
            <a:off x="9154216" y="4183993"/>
            <a:ext cx="1058749" cy="307777"/>
          </a:xfrm>
          <a:prstGeom prst="rect">
            <a:avLst/>
          </a:prstGeom>
          <a:noFill/>
        </p:spPr>
        <p:txBody>
          <a:bodyPr wrap="square" rtlCol="0">
            <a:spAutoFit/>
          </a:bodyPr>
          <a:lstStyle/>
          <a:p>
            <a:pPr algn="ctr"/>
            <a:r>
              <a:rPr kumimoji="1" lang="en-US" altLang="ja-JP" sz="1400" dirty="0"/>
              <a:t>3</a:t>
            </a:r>
            <a:r>
              <a:rPr kumimoji="1" lang="en-US" altLang="ja-JP" sz="1400" baseline="30000" dirty="0"/>
              <a:t>rd</a:t>
            </a:r>
            <a:r>
              <a:rPr kumimoji="1" lang="en-US" altLang="ja-JP" sz="1400" dirty="0"/>
              <a:t>  Conv</a:t>
            </a:r>
          </a:p>
        </p:txBody>
      </p:sp>
      <p:sp>
        <p:nvSpPr>
          <p:cNvPr id="259" name="テキスト ボックス 258">
            <a:extLst>
              <a:ext uri="{FF2B5EF4-FFF2-40B4-BE49-F238E27FC236}">
                <a16:creationId xmlns:a16="http://schemas.microsoft.com/office/drawing/2014/main" id="{FA8DF0A5-8FFD-489A-A297-80CBFF7A6DDC}"/>
              </a:ext>
            </a:extLst>
          </p:cNvPr>
          <p:cNvSpPr txBox="1"/>
          <p:nvPr/>
        </p:nvSpPr>
        <p:spPr>
          <a:xfrm>
            <a:off x="1755185" y="3005751"/>
            <a:ext cx="310884" cy="307777"/>
          </a:xfrm>
          <a:prstGeom prst="rect">
            <a:avLst/>
          </a:prstGeom>
          <a:noFill/>
        </p:spPr>
        <p:txBody>
          <a:bodyPr wrap="square" rtlCol="0">
            <a:spAutoFit/>
          </a:bodyPr>
          <a:lstStyle/>
          <a:p>
            <a:pPr algn="ctr"/>
            <a:r>
              <a:rPr kumimoji="1" lang="en-US" altLang="ja-JP" sz="1400" dirty="0"/>
              <a:t>2</a:t>
            </a:r>
          </a:p>
        </p:txBody>
      </p:sp>
      <p:sp>
        <p:nvSpPr>
          <p:cNvPr id="260" name="テキスト ボックス 259">
            <a:extLst>
              <a:ext uri="{FF2B5EF4-FFF2-40B4-BE49-F238E27FC236}">
                <a16:creationId xmlns:a16="http://schemas.microsoft.com/office/drawing/2014/main" id="{135722EA-39B7-3DAB-693E-E7E339007EE8}"/>
              </a:ext>
            </a:extLst>
          </p:cNvPr>
          <p:cNvSpPr txBox="1"/>
          <p:nvPr/>
        </p:nvSpPr>
        <p:spPr>
          <a:xfrm>
            <a:off x="1649265" y="2617565"/>
            <a:ext cx="310884" cy="307777"/>
          </a:xfrm>
          <a:prstGeom prst="rect">
            <a:avLst/>
          </a:prstGeom>
          <a:noFill/>
        </p:spPr>
        <p:txBody>
          <a:bodyPr wrap="square" rtlCol="0">
            <a:spAutoFit/>
          </a:bodyPr>
          <a:lstStyle/>
          <a:p>
            <a:pPr algn="ctr"/>
            <a:r>
              <a:rPr kumimoji="1" lang="en-US" altLang="ja-JP" sz="1400" dirty="0"/>
              <a:t>2</a:t>
            </a:r>
          </a:p>
        </p:txBody>
      </p:sp>
      <p:sp>
        <p:nvSpPr>
          <p:cNvPr id="261" name="テキスト ボックス 260">
            <a:extLst>
              <a:ext uri="{FF2B5EF4-FFF2-40B4-BE49-F238E27FC236}">
                <a16:creationId xmlns:a16="http://schemas.microsoft.com/office/drawing/2014/main" id="{75990754-061F-9E6E-DDF7-0544B200D2AF}"/>
              </a:ext>
            </a:extLst>
          </p:cNvPr>
          <p:cNvSpPr txBox="1"/>
          <p:nvPr/>
        </p:nvSpPr>
        <p:spPr>
          <a:xfrm>
            <a:off x="2920989" y="2498630"/>
            <a:ext cx="310884" cy="307777"/>
          </a:xfrm>
          <a:prstGeom prst="rect">
            <a:avLst/>
          </a:prstGeom>
          <a:noFill/>
        </p:spPr>
        <p:txBody>
          <a:bodyPr wrap="square" rtlCol="0">
            <a:spAutoFit/>
          </a:bodyPr>
          <a:lstStyle/>
          <a:p>
            <a:pPr algn="ctr"/>
            <a:r>
              <a:rPr kumimoji="1" lang="en-US" altLang="ja-JP" sz="1400" dirty="0"/>
              <a:t>4</a:t>
            </a:r>
          </a:p>
        </p:txBody>
      </p:sp>
      <p:sp>
        <p:nvSpPr>
          <p:cNvPr id="263" name="テキスト ボックス 262">
            <a:extLst>
              <a:ext uri="{FF2B5EF4-FFF2-40B4-BE49-F238E27FC236}">
                <a16:creationId xmlns:a16="http://schemas.microsoft.com/office/drawing/2014/main" id="{334AA63D-51A6-912F-490F-AD3E477D4EAA}"/>
              </a:ext>
            </a:extLst>
          </p:cNvPr>
          <p:cNvSpPr txBox="1"/>
          <p:nvPr/>
        </p:nvSpPr>
        <p:spPr>
          <a:xfrm>
            <a:off x="3183151" y="3121126"/>
            <a:ext cx="310884" cy="307777"/>
          </a:xfrm>
          <a:prstGeom prst="rect">
            <a:avLst/>
          </a:prstGeom>
          <a:noFill/>
        </p:spPr>
        <p:txBody>
          <a:bodyPr wrap="square" rtlCol="0">
            <a:spAutoFit/>
          </a:bodyPr>
          <a:lstStyle/>
          <a:p>
            <a:pPr algn="ctr"/>
            <a:r>
              <a:rPr kumimoji="1" lang="en-US" altLang="ja-JP" sz="1400" dirty="0"/>
              <a:t>4</a:t>
            </a:r>
          </a:p>
        </p:txBody>
      </p:sp>
      <p:sp>
        <p:nvSpPr>
          <p:cNvPr id="264" name="テキスト ボックス 263">
            <a:extLst>
              <a:ext uri="{FF2B5EF4-FFF2-40B4-BE49-F238E27FC236}">
                <a16:creationId xmlns:a16="http://schemas.microsoft.com/office/drawing/2014/main" id="{DC442B53-6F59-BE29-8395-5D478B045A21}"/>
              </a:ext>
            </a:extLst>
          </p:cNvPr>
          <p:cNvSpPr txBox="1"/>
          <p:nvPr/>
        </p:nvSpPr>
        <p:spPr>
          <a:xfrm>
            <a:off x="4301683" y="2442075"/>
            <a:ext cx="310884" cy="307777"/>
          </a:xfrm>
          <a:prstGeom prst="rect">
            <a:avLst/>
          </a:prstGeom>
          <a:noFill/>
        </p:spPr>
        <p:txBody>
          <a:bodyPr wrap="square" rtlCol="0">
            <a:spAutoFit/>
          </a:bodyPr>
          <a:lstStyle/>
          <a:p>
            <a:pPr algn="ctr"/>
            <a:r>
              <a:rPr kumimoji="1" lang="en-US" altLang="ja-JP" sz="1400" dirty="0"/>
              <a:t>4</a:t>
            </a:r>
          </a:p>
        </p:txBody>
      </p:sp>
      <p:sp>
        <p:nvSpPr>
          <p:cNvPr id="265" name="テキスト ボックス 264">
            <a:extLst>
              <a:ext uri="{FF2B5EF4-FFF2-40B4-BE49-F238E27FC236}">
                <a16:creationId xmlns:a16="http://schemas.microsoft.com/office/drawing/2014/main" id="{B3A40BF5-7C0F-967C-03CB-93FBFC438218}"/>
              </a:ext>
            </a:extLst>
          </p:cNvPr>
          <p:cNvSpPr txBox="1"/>
          <p:nvPr/>
        </p:nvSpPr>
        <p:spPr>
          <a:xfrm>
            <a:off x="5627903" y="2956723"/>
            <a:ext cx="310884" cy="307777"/>
          </a:xfrm>
          <a:prstGeom prst="rect">
            <a:avLst/>
          </a:prstGeom>
          <a:noFill/>
        </p:spPr>
        <p:txBody>
          <a:bodyPr wrap="square" rtlCol="0">
            <a:spAutoFit/>
          </a:bodyPr>
          <a:lstStyle/>
          <a:p>
            <a:pPr algn="ctr"/>
            <a:r>
              <a:rPr kumimoji="1" lang="en-US" altLang="ja-JP" sz="1400" dirty="0"/>
              <a:t>4</a:t>
            </a:r>
          </a:p>
        </p:txBody>
      </p:sp>
      <p:sp>
        <p:nvSpPr>
          <p:cNvPr id="266" name="テキスト ボックス 265">
            <a:extLst>
              <a:ext uri="{FF2B5EF4-FFF2-40B4-BE49-F238E27FC236}">
                <a16:creationId xmlns:a16="http://schemas.microsoft.com/office/drawing/2014/main" id="{58B14364-3ABD-A464-82B2-CBC6950A6141}"/>
              </a:ext>
            </a:extLst>
          </p:cNvPr>
          <p:cNvSpPr txBox="1"/>
          <p:nvPr/>
        </p:nvSpPr>
        <p:spPr>
          <a:xfrm>
            <a:off x="4382994" y="2714833"/>
            <a:ext cx="310884" cy="307777"/>
          </a:xfrm>
          <a:prstGeom prst="rect">
            <a:avLst/>
          </a:prstGeom>
          <a:noFill/>
        </p:spPr>
        <p:txBody>
          <a:bodyPr wrap="square" rtlCol="0">
            <a:spAutoFit/>
          </a:bodyPr>
          <a:lstStyle/>
          <a:p>
            <a:pPr algn="ctr"/>
            <a:r>
              <a:rPr kumimoji="1" lang="en-US" altLang="ja-JP" sz="1400" dirty="0"/>
              <a:t>4</a:t>
            </a:r>
          </a:p>
        </p:txBody>
      </p:sp>
      <p:sp>
        <p:nvSpPr>
          <p:cNvPr id="267" name="テキスト ボックス 266">
            <a:extLst>
              <a:ext uri="{FF2B5EF4-FFF2-40B4-BE49-F238E27FC236}">
                <a16:creationId xmlns:a16="http://schemas.microsoft.com/office/drawing/2014/main" id="{532BE551-4F4B-A648-4BB8-BACCB7B925BE}"/>
              </a:ext>
            </a:extLst>
          </p:cNvPr>
          <p:cNvSpPr txBox="1"/>
          <p:nvPr/>
        </p:nvSpPr>
        <p:spPr>
          <a:xfrm>
            <a:off x="6697869" y="2225526"/>
            <a:ext cx="310884" cy="307777"/>
          </a:xfrm>
          <a:prstGeom prst="rect">
            <a:avLst/>
          </a:prstGeom>
          <a:noFill/>
        </p:spPr>
        <p:txBody>
          <a:bodyPr wrap="square" rtlCol="0">
            <a:spAutoFit/>
          </a:bodyPr>
          <a:lstStyle/>
          <a:p>
            <a:pPr algn="ctr"/>
            <a:r>
              <a:rPr kumimoji="1" lang="en-US" altLang="ja-JP" sz="1400" dirty="0"/>
              <a:t>4</a:t>
            </a:r>
          </a:p>
        </p:txBody>
      </p:sp>
      <p:sp>
        <p:nvSpPr>
          <p:cNvPr id="268" name="テキスト ボックス 267">
            <a:extLst>
              <a:ext uri="{FF2B5EF4-FFF2-40B4-BE49-F238E27FC236}">
                <a16:creationId xmlns:a16="http://schemas.microsoft.com/office/drawing/2014/main" id="{65B3B5CC-2EAC-0F7E-F985-AAA81A931897}"/>
              </a:ext>
            </a:extLst>
          </p:cNvPr>
          <p:cNvSpPr txBox="1"/>
          <p:nvPr/>
        </p:nvSpPr>
        <p:spPr>
          <a:xfrm>
            <a:off x="5705940" y="3266251"/>
            <a:ext cx="310884" cy="307777"/>
          </a:xfrm>
          <a:prstGeom prst="rect">
            <a:avLst/>
          </a:prstGeom>
          <a:noFill/>
        </p:spPr>
        <p:txBody>
          <a:bodyPr wrap="square" rtlCol="0">
            <a:spAutoFit/>
          </a:bodyPr>
          <a:lstStyle/>
          <a:p>
            <a:pPr algn="ctr"/>
            <a:r>
              <a:rPr kumimoji="1" lang="en-US" altLang="ja-JP" sz="1400" dirty="0"/>
              <a:t>4</a:t>
            </a:r>
          </a:p>
        </p:txBody>
      </p:sp>
      <p:sp>
        <p:nvSpPr>
          <p:cNvPr id="269" name="テキスト ボックス 268">
            <a:extLst>
              <a:ext uri="{FF2B5EF4-FFF2-40B4-BE49-F238E27FC236}">
                <a16:creationId xmlns:a16="http://schemas.microsoft.com/office/drawing/2014/main" id="{BCDF9407-071A-FB7C-059E-5AB726637C46}"/>
              </a:ext>
            </a:extLst>
          </p:cNvPr>
          <p:cNvSpPr txBox="1"/>
          <p:nvPr/>
        </p:nvSpPr>
        <p:spPr>
          <a:xfrm>
            <a:off x="6772705" y="2482229"/>
            <a:ext cx="310884" cy="307777"/>
          </a:xfrm>
          <a:prstGeom prst="rect">
            <a:avLst/>
          </a:prstGeom>
          <a:noFill/>
        </p:spPr>
        <p:txBody>
          <a:bodyPr wrap="square" rtlCol="0">
            <a:spAutoFit/>
          </a:bodyPr>
          <a:lstStyle/>
          <a:p>
            <a:pPr algn="ctr"/>
            <a:r>
              <a:rPr kumimoji="1" lang="en-US" altLang="ja-JP" sz="1400" dirty="0"/>
              <a:t>4</a:t>
            </a:r>
          </a:p>
        </p:txBody>
      </p:sp>
      <p:sp>
        <p:nvSpPr>
          <p:cNvPr id="270" name="テキスト ボックス 269">
            <a:extLst>
              <a:ext uri="{FF2B5EF4-FFF2-40B4-BE49-F238E27FC236}">
                <a16:creationId xmlns:a16="http://schemas.microsoft.com/office/drawing/2014/main" id="{1E87E21B-5B6E-1FBF-05BD-3CE9C6EE2798}"/>
              </a:ext>
            </a:extLst>
          </p:cNvPr>
          <p:cNvSpPr txBox="1"/>
          <p:nvPr/>
        </p:nvSpPr>
        <p:spPr>
          <a:xfrm>
            <a:off x="6822831" y="3027864"/>
            <a:ext cx="310884" cy="307777"/>
          </a:xfrm>
          <a:prstGeom prst="rect">
            <a:avLst/>
          </a:prstGeom>
          <a:noFill/>
        </p:spPr>
        <p:txBody>
          <a:bodyPr wrap="square" rtlCol="0">
            <a:spAutoFit/>
          </a:bodyPr>
          <a:lstStyle/>
          <a:p>
            <a:pPr algn="ctr"/>
            <a:r>
              <a:rPr kumimoji="1" lang="en-US" altLang="ja-JP" sz="1400" dirty="0"/>
              <a:t>9</a:t>
            </a:r>
          </a:p>
        </p:txBody>
      </p:sp>
      <p:sp>
        <p:nvSpPr>
          <p:cNvPr id="271" name="テキスト ボックス 270">
            <a:extLst>
              <a:ext uri="{FF2B5EF4-FFF2-40B4-BE49-F238E27FC236}">
                <a16:creationId xmlns:a16="http://schemas.microsoft.com/office/drawing/2014/main" id="{316661CA-4672-4B21-03E7-E1032DACF218}"/>
              </a:ext>
            </a:extLst>
          </p:cNvPr>
          <p:cNvSpPr txBox="1"/>
          <p:nvPr/>
        </p:nvSpPr>
        <p:spPr>
          <a:xfrm>
            <a:off x="7009487" y="3477867"/>
            <a:ext cx="310884" cy="307777"/>
          </a:xfrm>
          <a:prstGeom prst="rect">
            <a:avLst/>
          </a:prstGeom>
          <a:noFill/>
        </p:spPr>
        <p:txBody>
          <a:bodyPr wrap="square" rtlCol="0">
            <a:spAutoFit/>
          </a:bodyPr>
          <a:lstStyle/>
          <a:p>
            <a:pPr algn="ctr"/>
            <a:r>
              <a:rPr kumimoji="1" lang="en-US" altLang="ja-JP" sz="1400" dirty="0"/>
              <a:t>9</a:t>
            </a:r>
          </a:p>
        </p:txBody>
      </p:sp>
      <p:sp>
        <p:nvSpPr>
          <p:cNvPr id="303" name="テキスト ボックス 302">
            <a:extLst>
              <a:ext uri="{FF2B5EF4-FFF2-40B4-BE49-F238E27FC236}">
                <a16:creationId xmlns:a16="http://schemas.microsoft.com/office/drawing/2014/main" id="{E367D2F4-BC2A-07B1-89B6-A0B7DB8D657A}"/>
              </a:ext>
            </a:extLst>
          </p:cNvPr>
          <p:cNvSpPr txBox="1"/>
          <p:nvPr/>
        </p:nvSpPr>
        <p:spPr>
          <a:xfrm>
            <a:off x="8009772" y="2493432"/>
            <a:ext cx="310884" cy="307777"/>
          </a:xfrm>
          <a:prstGeom prst="rect">
            <a:avLst/>
          </a:prstGeom>
          <a:noFill/>
        </p:spPr>
        <p:txBody>
          <a:bodyPr wrap="square" rtlCol="0">
            <a:spAutoFit/>
          </a:bodyPr>
          <a:lstStyle/>
          <a:p>
            <a:pPr algn="ctr"/>
            <a:r>
              <a:rPr kumimoji="1" lang="en-US" altLang="ja-JP" sz="1400" dirty="0"/>
              <a:t>1</a:t>
            </a:r>
          </a:p>
        </p:txBody>
      </p:sp>
      <p:sp>
        <p:nvSpPr>
          <p:cNvPr id="304" name="テキスト ボックス 303">
            <a:extLst>
              <a:ext uri="{FF2B5EF4-FFF2-40B4-BE49-F238E27FC236}">
                <a16:creationId xmlns:a16="http://schemas.microsoft.com/office/drawing/2014/main" id="{44D33626-F33F-BF7E-7A40-08B9691A04A4}"/>
              </a:ext>
            </a:extLst>
          </p:cNvPr>
          <p:cNvSpPr txBox="1"/>
          <p:nvPr/>
        </p:nvSpPr>
        <p:spPr>
          <a:xfrm>
            <a:off x="8081022" y="2663641"/>
            <a:ext cx="310884" cy="307777"/>
          </a:xfrm>
          <a:prstGeom prst="rect">
            <a:avLst/>
          </a:prstGeom>
          <a:noFill/>
        </p:spPr>
        <p:txBody>
          <a:bodyPr wrap="square" rtlCol="0">
            <a:spAutoFit/>
          </a:bodyPr>
          <a:lstStyle/>
          <a:p>
            <a:pPr algn="ctr"/>
            <a:r>
              <a:rPr kumimoji="1" lang="en-US" altLang="ja-JP" sz="1400" dirty="0"/>
              <a:t>1</a:t>
            </a:r>
          </a:p>
        </p:txBody>
      </p:sp>
      <p:sp>
        <p:nvSpPr>
          <p:cNvPr id="305" name="テキスト ボックス 304">
            <a:extLst>
              <a:ext uri="{FF2B5EF4-FFF2-40B4-BE49-F238E27FC236}">
                <a16:creationId xmlns:a16="http://schemas.microsoft.com/office/drawing/2014/main" id="{07D18599-28D2-3DCF-DBF1-B6C139AB8E93}"/>
              </a:ext>
            </a:extLst>
          </p:cNvPr>
          <p:cNvSpPr txBox="1"/>
          <p:nvPr/>
        </p:nvSpPr>
        <p:spPr>
          <a:xfrm>
            <a:off x="8900288" y="3276545"/>
            <a:ext cx="310884" cy="307777"/>
          </a:xfrm>
          <a:prstGeom prst="rect">
            <a:avLst/>
          </a:prstGeom>
          <a:noFill/>
        </p:spPr>
        <p:txBody>
          <a:bodyPr wrap="square" rtlCol="0">
            <a:spAutoFit/>
          </a:bodyPr>
          <a:lstStyle/>
          <a:p>
            <a:pPr algn="ctr"/>
            <a:r>
              <a:rPr kumimoji="1" lang="en-US" altLang="ja-JP" sz="1400" dirty="0"/>
              <a:t>5</a:t>
            </a:r>
          </a:p>
        </p:txBody>
      </p:sp>
      <p:sp>
        <p:nvSpPr>
          <p:cNvPr id="306" name="テキスト ボックス 305">
            <a:extLst>
              <a:ext uri="{FF2B5EF4-FFF2-40B4-BE49-F238E27FC236}">
                <a16:creationId xmlns:a16="http://schemas.microsoft.com/office/drawing/2014/main" id="{8C888913-D611-8C8A-D265-220AB20D8DA4}"/>
              </a:ext>
            </a:extLst>
          </p:cNvPr>
          <p:cNvSpPr txBox="1"/>
          <p:nvPr/>
        </p:nvSpPr>
        <p:spPr>
          <a:xfrm>
            <a:off x="8998774" y="3490967"/>
            <a:ext cx="310884" cy="307777"/>
          </a:xfrm>
          <a:prstGeom prst="rect">
            <a:avLst/>
          </a:prstGeom>
          <a:noFill/>
        </p:spPr>
        <p:txBody>
          <a:bodyPr wrap="square" rtlCol="0">
            <a:spAutoFit/>
          </a:bodyPr>
          <a:lstStyle/>
          <a:p>
            <a:pPr algn="ctr"/>
            <a:r>
              <a:rPr kumimoji="1" lang="en-US" altLang="ja-JP" sz="1400" dirty="0"/>
              <a:t>5</a:t>
            </a:r>
          </a:p>
        </p:txBody>
      </p:sp>
      <p:sp>
        <p:nvSpPr>
          <p:cNvPr id="25" name="左中かっこ 24">
            <a:extLst>
              <a:ext uri="{FF2B5EF4-FFF2-40B4-BE49-F238E27FC236}">
                <a16:creationId xmlns:a16="http://schemas.microsoft.com/office/drawing/2014/main" id="{3B5450D0-4E27-887A-56E2-6B692A6A016A}"/>
              </a:ext>
            </a:extLst>
          </p:cNvPr>
          <p:cNvSpPr/>
          <p:nvPr/>
        </p:nvSpPr>
        <p:spPr>
          <a:xfrm rot="16200000">
            <a:off x="8465268" y="3360118"/>
            <a:ext cx="140892" cy="2430681"/>
          </a:xfrm>
          <a:prstGeom prst="leftBrace">
            <a:avLst/>
          </a:prstGeom>
          <a:ln w="38100">
            <a:solidFill>
              <a:schemeClr val="accent2"/>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dirty="0"/>
          </a:p>
        </p:txBody>
      </p:sp>
      <p:sp>
        <p:nvSpPr>
          <p:cNvPr id="27" name="左中かっこ 26">
            <a:extLst>
              <a:ext uri="{FF2B5EF4-FFF2-40B4-BE49-F238E27FC236}">
                <a16:creationId xmlns:a16="http://schemas.microsoft.com/office/drawing/2014/main" id="{00878AC7-67DA-B13C-C459-8115B992C3FA}"/>
              </a:ext>
            </a:extLst>
          </p:cNvPr>
          <p:cNvSpPr/>
          <p:nvPr/>
        </p:nvSpPr>
        <p:spPr>
          <a:xfrm rot="16200000">
            <a:off x="4294955" y="1731264"/>
            <a:ext cx="146870" cy="5738316"/>
          </a:xfrm>
          <a:prstGeom prst="leftBrace">
            <a:avLst/>
          </a:prstGeom>
          <a:ln w="38100"/>
        </p:spPr>
        <p:style>
          <a:lnRef idx="1">
            <a:schemeClr val="accent5"/>
          </a:lnRef>
          <a:fillRef idx="0">
            <a:schemeClr val="accent5"/>
          </a:fillRef>
          <a:effectRef idx="0">
            <a:schemeClr val="accent5"/>
          </a:effectRef>
          <a:fontRef idx="minor">
            <a:schemeClr val="tx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E74E2BFF-2F01-F99A-8BC1-ABAFAA3A78F7}"/>
              </a:ext>
            </a:extLst>
          </p:cNvPr>
          <p:cNvSpPr txBox="1"/>
          <p:nvPr/>
        </p:nvSpPr>
        <p:spPr>
          <a:xfrm>
            <a:off x="7533636" y="4631940"/>
            <a:ext cx="2041143" cy="400110"/>
          </a:xfrm>
          <a:prstGeom prst="rect">
            <a:avLst/>
          </a:prstGeom>
          <a:noFill/>
        </p:spPr>
        <p:txBody>
          <a:bodyPr wrap="square" rtlCol="0">
            <a:spAutoFit/>
          </a:bodyPr>
          <a:lstStyle/>
          <a:p>
            <a:pPr algn="ctr"/>
            <a:r>
              <a:rPr kumimoji="1" lang="ja-JP" altLang="en-US" sz="2000" dirty="0"/>
              <a:t>超解像</a:t>
            </a:r>
            <a:r>
              <a:rPr kumimoji="1" lang="en-US" altLang="ja-JP" sz="2000" dirty="0"/>
              <a:t>:SRCNN</a:t>
            </a:r>
            <a:endParaRPr kumimoji="1" lang="ja-JP" altLang="en-US" sz="2000" dirty="0"/>
          </a:p>
        </p:txBody>
      </p:sp>
      <p:sp>
        <p:nvSpPr>
          <p:cNvPr id="29" name="テキスト ボックス 28">
            <a:extLst>
              <a:ext uri="{FF2B5EF4-FFF2-40B4-BE49-F238E27FC236}">
                <a16:creationId xmlns:a16="http://schemas.microsoft.com/office/drawing/2014/main" id="{BE91184E-04DD-6CA4-978E-3171F9559241}"/>
              </a:ext>
            </a:extLst>
          </p:cNvPr>
          <p:cNvSpPr txBox="1"/>
          <p:nvPr/>
        </p:nvSpPr>
        <p:spPr>
          <a:xfrm>
            <a:off x="3062839" y="4667969"/>
            <a:ext cx="3293757" cy="400110"/>
          </a:xfrm>
          <a:prstGeom prst="rect">
            <a:avLst/>
          </a:prstGeom>
          <a:noFill/>
        </p:spPr>
        <p:txBody>
          <a:bodyPr wrap="square" rtlCol="0">
            <a:spAutoFit/>
          </a:bodyPr>
          <a:lstStyle/>
          <a:p>
            <a:r>
              <a:rPr kumimoji="1" lang="en-US" altLang="ja-JP" sz="2000" dirty="0"/>
              <a:t>DCGAN</a:t>
            </a:r>
            <a:r>
              <a:rPr kumimoji="1" lang="ja-JP" altLang="en-US" sz="2000" dirty="0"/>
              <a:t>の</a:t>
            </a:r>
            <a:r>
              <a:rPr kumimoji="1" lang="en-US" altLang="ja-JP" sz="2000" dirty="0"/>
              <a:t>Generator</a:t>
            </a:r>
            <a:r>
              <a:rPr kumimoji="1" lang="ja-JP" altLang="en-US" sz="2000" dirty="0"/>
              <a:t>部分</a:t>
            </a:r>
          </a:p>
        </p:txBody>
      </p:sp>
      <p:sp>
        <p:nvSpPr>
          <p:cNvPr id="32" name="テキスト ボックス 31">
            <a:extLst>
              <a:ext uri="{FF2B5EF4-FFF2-40B4-BE49-F238E27FC236}">
                <a16:creationId xmlns:a16="http://schemas.microsoft.com/office/drawing/2014/main" id="{E5332E22-2372-E034-3024-A0AE2B134AF8}"/>
              </a:ext>
            </a:extLst>
          </p:cNvPr>
          <p:cNvSpPr txBox="1"/>
          <p:nvPr/>
        </p:nvSpPr>
        <p:spPr>
          <a:xfrm>
            <a:off x="1044761" y="4789729"/>
            <a:ext cx="9250278" cy="1077218"/>
          </a:xfrm>
          <a:prstGeom prst="rect">
            <a:avLst/>
          </a:prstGeom>
          <a:noFill/>
        </p:spPr>
        <p:txBody>
          <a:bodyPr wrap="square" rtlCol="0">
            <a:spAutoFit/>
          </a:bodyPr>
          <a:lstStyle/>
          <a:p>
            <a:r>
              <a:rPr kumimoji="1" lang="ja-JP" altLang="en-US" sz="2400" dirty="0"/>
              <a:t>特徴</a:t>
            </a:r>
            <a:endParaRPr kumimoji="1" lang="en-US" altLang="ja-JP" sz="2400" dirty="0"/>
          </a:p>
          <a:p>
            <a:pPr marL="342900" indent="-342900">
              <a:buFont typeface="Arial" panose="020B0604020202020204" pitchFamily="34" charset="0"/>
              <a:buChar char="•"/>
            </a:pPr>
            <a:r>
              <a:rPr kumimoji="1" lang="ja-JP" altLang="en-US" sz="2000" dirty="0"/>
              <a:t>再構成部分には，生成モデルの一種である</a:t>
            </a:r>
            <a:r>
              <a:rPr kumimoji="1" lang="en-US" altLang="ja-JP" sz="2000" dirty="0"/>
              <a:t>DCGAN</a:t>
            </a:r>
            <a:r>
              <a:rPr kumimoji="1" lang="ja-JP" altLang="en-US" sz="2000" dirty="0"/>
              <a:t>の</a:t>
            </a:r>
            <a:r>
              <a:rPr kumimoji="1" lang="en-US" altLang="ja-JP" sz="2000" dirty="0"/>
              <a:t>Generator</a:t>
            </a:r>
            <a:r>
              <a:rPr kumimoji="1" lang="ja-JP" altLang="en-US" sz="2000" dirty="0"/>
              <a:t>を参考にした</a:t>
            </a:r>
            <a:endParaRPr kumimoji="1" lang="en-US" altLang="ja-JP" sz="2000" dirty="0"/>
          </a:p>
          <a:p>
            <a:pPr marL="342900" indent="-342900">
              <a:buFont typeface="Arial" panose="020B0604020202020204" pitchFamily="34" charset="0"/>
              <a:buChar char="•"/>
            </a:pPr>
            <a:r>
              <a:rPr kumimoji="1" lang="en-US" altLang="ja-JP" sz="2000" dirty="0"/>
              <a:t>DCAN</a:t>
            </a:r>
            <a:r>
              <a:rPr kumimoji="1" lang="ja-JP" altLang="en-US" sz="2000" dirty="0"/>
              <a:t>よりも層数が多く，より複雑なタスクの学習が可能→ノイズ耐性が向上</a:t>
            </a:r>
            <a:endParaRPr kumimoji="1" lang="en-US" altLang="ja-JP" sz="2000" dirty="0"/>
          </a:p>
        </p:txBody>
      </p:sp>
      <p:sp>
        <p:nvSpPr>
          <p:cNvPr id="36" name="スライド番号プレースホルダー 35">
            <a:extLst>
              <a:ext uri="{FF2B5EF4-FFF2-40B4-BE49-F238E27FC236}">
                <a16:creationId xmlns:a16="http://schemas.microsoft.com/office/drawing/2014/main" id="{971250C6-5E76-2D40-C9EA-E4DC4469F3AA}"/>
              </a:ext>
            </a:extLst>
          </p:cNvPr>
          <p:cNvSpPr>
            <a:spLocks noGrp="1"/>
          </p:cNvSpPr>
          <p:nvPr>
            <p:ph type="sldNum" sz="quarter" idx="12"/>
          </p:nvPr>
        </p:nvSpPr>
        <p:spPr/>
        <p:txBody>
          <a:bodyPr/>
          <a:lstStyle/>
          <a:p>
            <a:fld id="{E154F753-E6D5-4771-B8B1-12E93CB86B83}" type="slidenum">
              <a:rPr kumimoji="1" lang="ja-JP" altLang="en-US" smtClean="0"/>
              <a:t>17</a:t>
            </a:fld>
            <a:endParaRPr kumimoji="1" lang="ja-JP" altLang="en-US" dirty="0"/>
          </a:p>
        </p:txBody>
      </p:sp>
      <p:sp>
        <p:nvSpPr>
          <p:cNvPr id="31" name="テキスト ボックス 30">
            <a:extLst>
              <a:ext uri="{FF2B5EF4-FFF2-40B4-BE49-F238E27FC236}">
                <a16:creationId xmlns:a16="http://schemas.microsoft.com/office/drawing/2014/main" id="{310554F3-3B6D-2EEC-89BC-AE0B7CBCCBCA}"/>
              </a:ext>
            </a:extLst>
          </p:cNvPr>
          <p:cNvSpPr txBox="1"/>
          <p:nvPr/>
        </p:nvSpPr>
        <p:spPr>
          <a:xfrm>
            <a:off x="247954" y="6100106"/>
            <a:ext cx="10126292" cy="261610"/>
          </a:xfrm>
          <a:prstGeom prst="rect">
            <a:avLst/>
          </a:prstGeom>
          <a:noFill/>
        </p:spPr>
        <p:txBody>
          <a:bodyPr wrap="square">
            <a:spAutoFit/>
          </a:bodyPr>
          <a:lstStyle/>
          <a:p>
            <a:r>
              <a:rPr lang="fi-FI" altLang="ja-JP" sz="1100" dirty="0"/>
              <a:t>[7] H. Takahara, et al.: ISOM2022, P IPDP 01 (2022). [8] </a:t>
            </a:r>
            <a:r>
              <a:rPr lang="ja-JP" altLang="en-US" sz="1100" dirty="0"/>
              <a:t>櫻井萌</a:t>
            </a:r>
            <a:r>
              <a:rPr lang="en-US" altLang="ja-JP" sz="1100" dirty="0"/>
              <a:t>, </a:t>
            </a:r>
            <a:r>
              <a:rPr lang="ja-JP" altLang="en-US" sz="1100" dirty="0"/>
              <a:t>他</a:t>
            </a:r>
            <a:r>
              <a:rPr lang="en-US" altLang="ja-JP" sz="1100" dirty="0"/>
              <a:t>.: </a:t>
            </a:r>
            <a:r>
              <a:rPr lang="fi-FI" altLang="ja-JP" sz="1100" dirty="0"/>
              <a:t>Optics &amp; Photonics Japan 2022, 16pBS9 (2022).</a:t>
            </a:r>
            <a:endParaRPr lang="ja-JP" altLang="en-US" sz="1100" dirty="0"/>
          </a:p>
        </p:txBody>
      </p:sp>
      <p:sp>
        <p:nvSpPr>
          <p:cNvPr id="22" name="テキスト ボックス 21">
            <a:extLst>
              <a:ext uri="{FF2B5EF4-FFF2-40B4-BE49-F238E27FC236}">
                <a16:creationId xmlns:a16="http://schemas.microsoft.com/office/drawing/2014/main" id="{0DFF8020-006D-08A3-F7D6-B95C2B3A47CB}"/>
              </a:ext>
            </a:extLst>
          </p:cNvPr>
          <p:cNvSpPr txBox="1"/>
          <p:nvPr/>
        </p:nvSpPr>
        <p:spPr>
          <a:xfrm>
            <a:off x="559721" y="857412"/>
            <a:ext cx="11079829" cy="523220"/>
          </a:xfrm>
          <a:prstGeom prst="rect">
            <a:avLst/>
          </a:prstGeom>
          <a:noFill/>
        </p:spPr>
        <p:txBody>
          <a:bodyPr wrap="square" rtlCol="0">
            <a:spAutoFit/>
          </a:bodyPr>
          <a:lstStyle/>
          <a:p>
            <a:r>
              <a:rPr kumimoji="1" lang="en-US" altLang="ja-JP" sz="2800" dirty="0"/>
              <a:t>Deep neural network for TFNS[7,8]</a:t>
            </a:r>
            <a:endParaRPr kumimoji="1" lang="ja-JP" altLang="en-US" sz="2800" dirty="0"/>
          </a:p>
        </p:txBody>
      </p:sp>
      <p:sp>
        <p:nvSpPr>
          <p:cNvPr id="33" name="正方形/長方形 32">
            <a:extLst>
              <a:ext uri="{FF2B5EF4-FFF2-40B4-BE49-F238E27FC236}">
                <a16:creationId xmlns:a16="http://schemas.microsoft.com/office/drawing/2014/main" id="{FD9257A8-BA72-A965-3485-E97341A31003}"/>
              </a:ext>
            </a:extLst>
          </p:cNvPr>
          <p:cNvSpPr/>
          <p:nvPr/>
        </p:nvSpPr>
        <p:spPr>
          <a:xfrm>
            <a:off x="353828" y="862714"/>
            <a:ext cx="223586" cy="523219"/>
          </a:xfrm>
          <a:prstGeom prst="rect">
            <a:avLst/>
          </a:prstGeom>
          <a:solidFill>
            <a:srgbClr val="B2B545"/>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03965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97BA90-CD3C-6AAA-95D5-7902CB4FCD25}"/>
              </a:ext>
            </a:extLst>
          </p:cNvPr>
          <p:cNvSpPr>
            <a:spLocks noGrp="1"/>
          </p:cNvSpPr>
          <p:nvPr>
            <p:ph type="title"/>
          </p:nvPr>
        </p:nvSpPr>
        <p:spPr/>
        <p:txBody>
          <a:bodyPr/>
          <a:lstStyle/>
          <a:p>
            <a:r>
              <a:rPr lang="en-US" altLang="ja-JP" dirty="0">
                <a:latin typeface="+mj-ea"/>
              </a:rPr>
              <a:t>2</a:t>
            </a:r>
            <a:r>
              <a:rPr kumimoji="1" lang="ja-JP" altLang="en-US" dirty="0"/>
              <a:t>値化のための正則化項の導入</a:t>
            </a:r>
          </a:p>
        </p:txBody>
      </p:sp>
      <p:sp>
        <p:nvSpPr>
          <p:cNvPr id="4" name="スライド番号プレースホルダー 3">
            <a:extLst>
              <a:ext uri="{FF2B5EF4-FFF2-40B4-BE49-F238E27FC236}">
                <a16:creationId xmlns:a16="http://schemas.microsoft.com/office/drawing/2014/main" id="{026D50AA-4748-C207-C2D3-FB5010B8FFC6}"/>
              </a:ext>
            </a:extLst>
          </p:cNvPr>
          <p:cNvSpPr>
            <a:spLocks noGrp="1"/>
          </p:cNvSpPr>
          <p:nvPr>
            <p:ph type="sldNum" sz="quarter" idx="12"/>
          </p:nvPr>
        </p:nvSpPr>
        <p:spPr/>
        <p:txBody>
          <a:bodyPr/>
          <a:lstStyle/>
          <a:p>
            <a:fld id="{6EA6E749-1CB9-4AEF-BD28-8E2519569F9D}" type="slidenum">
              <a:rPr lang="ja-JP" altLang="en-US" smtClean="0"/>
              <a:pPr/>
              <a:t>18</a:t>
            </a:fld>
            <a:endParaRPr lang="ja-JP" altLang="en-US"/>
          </a:p>
        </p:txBody>
      </p:sp>
      <p:sp>
        <p:nvSpPr>
          <p:cNvPr id="5" name="Google Shape;124;p16">
            <a:extLst>
              <a:ext uri="{FF2B5EF4-FFF2-40B4-BE49-F238E27FC236}">
                <a16:creationId xmlns:a16="http://schemas.microsoft.com/office/drawing/2014/main" id="{E79DCB86-7AB2-60E0-C202-0F7AE6508C19}"/>
              </a:ext>
            </a:extLst>
          </p:cNvPr>
          <p:cNvSpPr txBox="1">
            <a:spLocks/>
          </p:cNvSpPr>
          <p:nvPr/>
        </p:nvSpPr>
        <p:spPr>
          <a:xfrm>
            <a:off x="838199" y="2419761"/>
            <a:ext cx="10785005" cy="1062868"/>
          </a:xfrm>
          <a:prstGeom prst="rect">
            <a:avLst/>
          </a:prstGeom>
        </p:spPr>
        <p:txBody>
          <a:bodyPr spcFirstLastPara="1" vert="horz" wrap="square" lIns="91425" tIns="91425" rIns="91425" bIns="91425"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spcBef>
                <a:spcPts val="1200"/>
              </a:spcBef>
              <a:buFont typeface="Wingdings" panose="05000000000000000000" pitchFamily="2" charset="2"/>
              <a:buChar char="Ø"/>
            </a:pPr>
            <a:r>
              <a:rPr lang="ja-JP" altLang="en-US" dirty="0">
                <a:solidFill>
                  <a:schemeClr val="dk1"/>
                </a:solidFill>
              </a:rPr>
              <a:t>つまり、</a:t>
            </a:r>
            <a:r>
              <a:rPr lang="en-US" altLang="ja-JP" dirty="0">
                <a:solidFill>
                  <a:schemeClr val="dk1"/>
                </a:solidFill>
              </a:rPr>
              <a:t>2</a:t>
            </a:r>
            <a:r>
              <a:rPr lang="ja-JP" altLang="en-US" dirty="0">
                <a:solidFill>
                  <a:schemeClr val="dk1"/>
                </a:solidFill>
              </a:rPr>
              <a:t>値化するためには学習パラメータ</a:t>
            </a:r>
            <a:r>
              <a:rPr lang="en-US" altLang="ja-JP" dirty="0">
                <a:solidFill>
                  <a:schemeClr val="dk1"/>
                </a:solidFill>
              </a:rPr>
              <a:t>W</a:t>
            </a:r>
            <a:r>
              <a:rPr lang="ja-JP" altLang="en-US" dirty="0">
                <a:solidFill>
                  <a:schemeClr val="dk1"/>
                </a:solidFill>
              </a:rPr>
              <a:t>が</a:t>
            </a:r>
            <a:r>
              <a:rPr lang="ja-JP" altLang="en-US" b="1" dirty="0"/>
              <a:t>”</a:t>
            </a:r>
            <a:r>
              <a:rPr lang="en-US" altLang="ja-JP" b="1" dirty="0"/>
              <a:t>0”</a:t>
            </a:r>
            <a:r>
              <a:rPr lang="ja-JP" altLang="en-US" b="1" dirty="0"/>
              <a:t>または”</a:t>
            </a:r>
            <a:r>
              <a:rPr lang="en-US" altLang="ja-JP" b="1" dirty="0"/>
              <a:t>1”</a:t>
            </a:r>
            <a:r>
              <a:rPr lang="ja-JP" altLang="en-US" b="1" dirty="0"/>
              <a:t>の時に値が最小値</a:t>
            </a:r>
            <a:r>
              <a:rPr lang="ja-JP" altLang="en-US" dirty="0">
                <a:solidFill>
                  <a:schemeClr val="dk1"/>
                </a:solidFill>
              </a:rPr>
              <a:t>をとる関数を正則化項とすれば良い</a:t>
            </a:r>
          </a:p>
        </p:txBody>
      </p:sp>
      <p:pic>
        <p:nvPicPr>
          <p:cNvPr id="12" name="Google Shape;133;p16">
            <a:extLst>
              <a:ext uri="{FF2B5EF4-FFF2-40B4-BE49-F238E27FC236}">
                <a16:creationId xmlns:a16="http://schemas.microsoft.com/office/drawing/2014/main" id="{DF55D286-BC83-513A-A744-8A2D44922BC1}"/>
              </a:ext>
            </a:extLst>
          </p:cNvPr>
          <p:cNvPicPr preferRelativeResize="0"/>
          <p:nvPr/>
        </p:nvPicPr>
        <p:blipFill>
          <a:blip r:embed="rId3">
            <a:alphaModFix/>
          </a:blip>
          <a:stretch>
            <a:fillRect/>
          </a:stretch>
        </p:blipFill>
        <p:spPr>
          <a:xfrm>
            <a:off x="12669111" y="4011860"/>
            <a:ext cx="2151328" cy="1870967"/>
          </a:xfrm>
          <a:prstGeom prst="rect">
            <a:avLst/>
          </a:prstGeom>
          <a:noFill/>
          <a:ln>
            <a:noFill/>
          </a:ln>
        </p:spPr>
      </p:pic>
      <p:pic>
        <p:nvPicPr>
          <p:cNvPr id="26" name="Google Shape;132;p16">
            <a:extLst>
              <a:ext uri="{FF2B5EF4-FFF2-40B4-BE49-F238E27FC236}">
                <a16:creationId xmlns:a16="http://schemas.microsoft.com/office/drawing/2014/main" id="{0746F091-17FD-A0BC-53DA-4C2C674176C0}"/>
              </a:ext>
            </a:extLst>
          </p:cNvPr>
          <p:cNvPicPr preferRelativeResize="0"/>
          <p:nvPr/>
        </p:nvPicPr>
        <p:blipFill>
          <a:blip r:embed="rId4">
            <a:alphaModFix/>
          </a:blip>
          <a:stretch>
            <a:fillRect/>
          </a:stretch>
        </p:blipFill>
        <p:spPr>
          <a:xfrm>
            <a:off x="12669111" y="2039627"/>
            <a:ext cx="1796969" cy="1638702"/>
          </a:xfrm>
          <a:prstGeom prst="rect">
            <a:avLst/>
          </a:prstGeom>
          <a:noFill/>
          <a:ln>
            <a:noFill/>
          </a:ln>
        </p:spPr>
      </p:pic>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1B59FADD-440A-3153-824E-1C2DA0820FFD}"/>
                  </a:ext>
                </a:extLst>
              </p:cNvPr>
              <p:cNvSpPr txBox="1"/>
              <p:nvPr/>
            </p:nvSpPr>
            <p:spPr>
              <a:xfrm>
                <a:off x="3815777" y="2020577"/>
                <a:ext cx="4156486" cy="369332"/>
              </a:xfrm>
              <a:prstGeom prst="rect">
                <a:avLst/>
              </a:prstGeom>
              <a:noFill/>
            </p:spPr>
            <p:txBody>
              <a:bodyPr wrap="square" rtlCol="0">
                <a:spAutoFit/>
              </a:bodyPr>
              <a:lstStyle/>
              <a:p>
                <a:r>
                  <a:rPr kumimoji="1" lang="ja-JP" altLang="en-US" b="1" dirty="0"/>
                  <a:t>損失関数</a:t>
                </a:r>
                <a:r>
                  <a:rPr kumimoji="1" lang="ja-JP" altLang="en-US" dirty="0"/>
                  <a:t>：</a:t>
                </a:r>
                <a14:m>
                  <m:oMath xmlns:m="http://schemas.openxmlformats.org/officeDocument/2006/math">
                    <m:r>
                      <a:rPr kumimoji="1" lang="en-US" altLang="ja-JP" i="1">
                        <a:latin typeface="Cambria Math" panose="02040503050406030204" pitchFamily="18" charset="0"/>
                      </a:rPr>
                      <m:t>𝐿𝑜𝑠𝑠</m:t>
                    </m:r>
                    <m:d>
                      <m:dPr>
                        <m:ctrlPr>
                          <a:rPr kumimoji="1" lang="en-US" altLang="ja-JP" i="1">
                            <a:latin typeface="Cambria Math" panose="02040503050406030204" pitchFamily="18" charset="0"/>
                          </a:rPr>
                        </m:ctrlPr>
                      </m:dPr>
                      <m:e>
                        <m:r>
                          <a:rPr kumimoji="1" lang="en-US" altLang="ja-JP" b="1" i="1">
                            <a:latin typeface="Cambria Math" panose="02040503050406030204" pitchFamily="18" charset="0"/>
                          </a:rPr>
                          <m:t>𝑰</m:t>
                        </m:r>
                        <m:r>
                          <a:rPr kumimoji="1" lang="en-US" altLang="ja-JP" b="1" i="1">
                            <a:latin typeface="Cambria Math" panose="02040503050406030204" pitchFamily="18" charset="0"/>
                          </a:rPr>
                          <m:t>, </m:t>
                        </m:r>
                        <m:r>
                          <a:rPr kumimoji="1" lang="en-US" altLang="ja-JP" b="1" i="1">
                            <a:latin typeface="Cambria Math" panose="02040503050406030204" pitchFamily="18" charset="0"/>
                          </a:rPr>
                          <m:t>𝑶</m:t>
                        </m:r>
                      </m:e>
                    </m:d>
                    <m:r>
                      <a:rPr kumimoji="1" lang="en-US" altLang="ja-JP" i="1">
                        <a:latin typeface="Cambria Math" panose="02040503050406030204" pitchFamily="18" charset="0"/>
                      </a:rPr>
                      <m:t>=</m:t>
                    </m:r>
                    <m:r>
                      <a:rPr kumimoji="1" lang="en-US" altLang="ja-JP" i="1">
                        <a:latin typeface="Cambria Math" panose="02040503050406030204" pitchFamily="18" charset="0"/>
                      </a:rPr>
                      <m:t>𝑀𝑆𝐸</m:t>
                    </m:r>
                    <m:d>
                      <m:dPr>
                        <m:ctrlPr>
                          <a:rPr kumimoji="1" lang="en-US" altLang="ja-JP" i="1">
                            <a:latin typeface="Cambria Math" panose="02040503050406030204" pitchFamily="18" charset="0"/>
                          </a:rPr>
                        </m:ctrlPr>
                      </m:dPr>
                      <m:e>
                        <m:r>
                          <a:rPr kumimoji="1" lang="en-US" altLang="ja-JP" b="1" i="1">
                            <a:latin typeface="Cambria Math" panose="02040503050406030204" pitchFamily="18" charset="0"/>
                          </a:rPr>
                          <m:t>𝑰</m:t>
                        </m:r>
                        <m:r>
                          <a:rPr kumimoji="1" lang="en-US" altLang="ja-JP" b="1" i="1">
                            <a:latin typeface="Cambria Math" panose="02040503050406030204" pitchFamily="18" charset="0"/>
                          </a:rPr>
                          <m:t>, </m:t>
                        </m:r>
                        <m:r>
                          <a:rPr kumimoji="1" lang="en-US" altLang="ja-JP" b="1" i="1">
                            <a:latin typeface="Cambria Math" panose="02040503050406030204" pitchFamily="18" charset="0"/>
                          </a:rPr>
                          <m:t>𝑶</m:t>
                        </m:r>
                      </m:e>
                    </m:d>
                    <m:r>
                      <a:rPr kumimoji="1" lang="en-US" altLang="ja-JP" i="1">
                        <a:latin typeface="Cambria Math" panose="02040503050406030204" pitchFamily="18" charset="0"/>
                      </a:rPr>
                      <m:t>+</m:t>
                    </m:r>
                    <m:r>
                      <m:rPr>
                        <m:sty m:val="p"/>
                      </m:rPr>
                      <a:rPr kumimoji="1" lang="en-US" altLang="ja-JP" i="1">
                        <a:solidFill>
                          <a:srgbClr val="FF0000"/>
                        </a:solidFill>
                        <a:latin typeface="Cambria Math" panose="02040503050406030204" pitchFamily="18" charset="0"/>
                      </a:rPr>
                      <m:t>Ω</m:t>
                    </m:r>
                  </m:oMath>
                </a14:m>
                <a:endParaRPr kumimoji="1" lang="ja-JP" altLang="en-US" dirty="0"/>
              </a:p>
            </p:txBody>
          </p:sp>
        </mc:Choice>
        <mc:Fallback xmlns="">
          <p:sp>
            <p:nvSpPr>
              <p:cNvPr id="27" name="テキスト ボックス 26">
                <a:extLst>
                  <a:ext uri="{FF2B5EF4-FFF2-40B4-BE49-F238E27FC236}">
                    <a16:creationId xmlns:a16="http://schemas.microsoft.com/office/drawing/2014/main" id="{1B59FADD-440A-3153-824E-1C2DA0820FFD}"/>
                  </a:ext>
                </a:extLst>
              </p:cNvPr>
              <p:cNvSpPr txBox="1">
                <a:spLocks noRot="1" noChangeAspect="1" noMove="1" noResize="1" noEditPoints="1" noAdjustHandles="1" noChangeArrowheads="1" noChangeShapeType="1" noTextEdit="1"/>
              </p:cNvSpPr>
              <p:nvPr/>
            </p:nvSpPr>
            <p:spPr>
              <a:xfrm>
                <a:off x="3815777" y="2020577"/>
                <a:ext cx="4156486" cy="369332"/>
              </a:xfrm>
              <a:prstGeom prst="rect">
                <a:avLst/>
              </a:prstGeom>
              <a:blipFill>
                <a:blip r:embed="rId5"/>
                <a:stretch>
                  <a:fillRect l="-1320" t="-8197"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FF84E1D3-C3C6-C181-74C9-267D51E7F55F}"/>
                  </a:ext>
                </a:extLst>
              </p:cNvPr>
              <p:cNvSpPr txBox="1"/>
              <p:nvPr/>
            </p:nvSpPr>
            <p:spPr>
              <a:xfrm>
                <a:off x="4570174" y="2967373"/>
                <a:ext cx="4888151" cy="9921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a:latin typeface="Cambria Math" panose="02040503050406030204" pitchFamily="18" charset="0"/>
                            </a:rPr>
                          </m:ctrlPr>
                        </m:sSubPr>
                        <m:e>
                          <m:r>
                            <m:rPr>
                              <m:sty m:val="p"/>
                            </m:rPr>
                            <a:rPr kumimoji="1" lang="en-US" altLang="ja-JP" sz="2000" i="1">
                              <a:latin typeface="Cambria Math" panose="02040503050406030204" pitchFamily="18" charset="0"/>
                            </a:rPr>
                            <m:t>Ω</m:t>
                          </m:r>
                        </m:e>
                        <m:sub>
                          <m:r>
                            <a:rPr kumimoji="1" lang="en-US" altLang="ja-JP" sz="2000" i="1">
                              <a:latin typeface="Cambria Math" panose="02040503050406030204" pitchFamily="18" charset="0"/>
                            </a:rPr>
                            <m:t>{0,1}</m:t>
                          </m:r>
                        </m:sub>
                      </m:sSub>
                      <m:r>
                        <a:rPr kumimoji="1" lang="en-US" altLang="ja-JP" sz="2000" i="1">
                          <a:latin typeface="Cambria Math" panose="02040503050406030204" pitchFamily="18" charset="0"/>
                        </a:rPr>
                        <m:t>=</m:t>
                      </m:r>
                      <m:nary>
                        <m:naryPr>
                          <m:chr m:val="∑"/>
                          <m:ctrlPr>
                            <a:rPr kumimoji="1" lang="en-US" altLang="ja-JP" sz="2000" i="1">
                              <a:latin typeface="Cambria Math" panose="02040503050406030204" pitchFamily="18" charset="0"/>
                            </a:rPr>
                          </m:ctrlPr>
                        </m:naryPr>
                        <m:sub>
                          <m:r>
                            <m:rPr>
                              <m:brk m:alnAt="23"/>
                            </m:rPr>
                            <a:rPr kumimoji="1" lang="en-US" altLang="ja-JP" sz="2000" i="1">
                              <a:latin typeface="Cambria Math" panose="02040503050406030204" pitchFamily="18" charset="0"/>
                            </a:rPr>
                            <m:t>𝑙</m:t>
                          </m:r>
                        </m:sub>
                        <m:sup>
                          <m:r>
                            <a:rPr kumimoji="1" lang="en-US" altLang="ja-JP" sz="2000" i="1">
                              <a:latin typeface="Cambria Math" panose="02040503050406030204" pitchFamily="18" charset="0"/>
                            </a:rPr>
                            <m:t>𝐿</m:t>
                          </m:r>
                        </m:sup>
                        <m:e>
                          <m:nary>
                            <m:naryPr>
                              <m:chr m:val="∑"/>
                              <m:ctrlPr>
                                <a:rPr kumimoji="1" lang="en-US" altLang="ja-JP" sz="2000" i="1">
                                  <a:latin typeface="Cambria Math" panose="02040503050406030204" pitchFamily="18" charset="0"/>
                                </a:rPr>
                              </m:ctrlPr>
                            </m:naryPr>
                            <m:sub>
                              <m:r>
                                <m:rPr>
                                  <m:brk m:alnAt="23"/>
                                </m:rPr>
                                <a:rPr kumimoji="1" lang="en-US" altLang="ja-JP" sz="2000" i="1">
                                  <a:latin typeface="Cambria Math" panose="02040503050406030204" pitchFamily="18" charset="0"/>
                                </a:rPr>
                                <m:t>𝑥</m:t>
                              </m:r>
                            </m:sub>
                            <m:sup>
                              <m:r>
                                <a:rPr kumimoji="1" lang="en-US" altLang="ja-JP" sz="2000" i="1">
                                  <a:latin typeface="Cambria Math" panose="02040503050406030204" pitchFamily="18" charset="0"/>
                                </a:rPr>
                                <m:t>𝑋</m:t>
                              </m:r>
                            </m:sup>
                            <m:e>
                              <m:nary>
                                <m:naryPr>
                                  <m:chr m:val="∑"/>
                                  <m:ctrlPr>
                                    <a:rPr kumimoji="1" lang="en-US" altLang="ja-JP" sz="2000" i="1">
                                      <a:latin typeface="Cambria Math" panose="02040503050406030204" pitchFamily="18" charset="0"/>
                                    </a:rPr>
                                  </m:ctrlPr>
                                </m:naryPr>
                                <m:sub>
                                  <m:r>
                                    <m:rPr>
                                      <m:brk m:alnAt="23"/>
                                    </m:rPr>
                                    <a:rPr kumimoji="1" lang="en-US" altLang="ja-JP" sz="2000" i="1">
                                      <a:latin typeface="Cambria Math" panose="02040503050406030204" pitchFamily="18" charset="0"/>
                                    </a:rPr>
                                    <m:t>𝑦</m:t>
                                  </m:r>
                                </m:sub>
                                <m:sup>
                                  <m:r>
                                    <a:rPr kumimoji="1" lang="en-US" altLang="ja-JP" sz="2000" i="1">
                                      <a:latin typeface="Cambria Math" panose="02040503050406030204" pitchFamily="18" charset="0"/>
                                    </a:rPr>
                                    <m:t>𝑌</m:t>
                                  </m:r>
                                </m:sup>
                                <m:e>
                                  <m:sSup>
                                    <m:sSupPr>
                                      <m:ctrlPr>
                                        <a:rPr kumimoji="1" lang="en-US" altLang="ja-JP" sz="2000" i="1">
                                          <a:latin typeface="Cambria Math" panose="02040503050406030204" pitchFamily="18" charset="0"/>
                                        </a:rPr>
                                      </m:ctrlPr>
                                    </m:sSupPr>
                                    <m:e>
                                      <m:d>
                                        <m:dPr>
                                          <m:ctrlPr>
                                            <a:rPr kumimoji="1" lang="en-US" altLang="ja-JP" sz="2000" i="1">
                                              <a:latin typeface="Cambria Math" panose="02040503050406030204" pitchFamily="18" charset="0"/>
                                            </a:rPr>
                                          </m:ctrlPr>
                                        </m:dPr>
                                        <m:e>
                                          <m:sSubSup>
                                            <m:sSubSupPr>
                                              <m:ctrlPr>
                                                <a:rPr kumimoji="1" lang="en-US" altLang="ja-JP" sz="2000" i="1">
                                                  <a:latin typeface="Cambria Math" panose="02040503050406030204" pitchFamily="18" charset="0"/>
                                                </a:rPr>
                                              </m:ctrlPr>
                                            </m:sSubSupPr>
                                            <m:e>
                                              <m:r>
                                                <a:rPr kumimoji="1" lang="en-US" altLang="ja-JP" sz="2000" i="1">
                                                  <a:latin typeface="Cambria Math" panose="02040503050406030204" pitchFamily="18" charset="0"/>
                                                </a:rPr>
                                                <m:t>𝑤</m:t>
                                              </m:r>
                                            </m:e>
                                            <m:sub>
                                              <m:d>
                                                <m:dPr>
                                                  <m:begChr m:val="{"/>
                                                  <m:endChr m:val="}"/>
                                                  <m:ctrlPr>
                                                    <a:rPr kumimoji="1" lang="en-US" altLang="ja-JP" sz="2000" i="1">
                                                      <a:latin typeface="Cambria Math" panose="02040503050406030204" pitchFamily="18" charset="0"/>
                                                    </a:rPr>
                                                  </m:ctrlPr>
                                                </m:dPr>
                                                <m:e>
                                                  <m:r>
                                                    <a:rPr kumimoji="1" lang="en-US" altLang="ja-JP" sz="2000" i="1">
                                                      <a:latin typeface="Cambria Math" panose="02040503050406030204" pitchFamily="18" charset="0"/>
                                                    </a:rPr>
                                                    <m:t>𝑥</m:t>
                                                  </m:r>
                                                  <m:r>
                                                    <a:rPr kumimoji="1" lang="en-US" altLang="ja-JP" sz="2000" i="1">
                                                      <a:latin typeface="Cambria Math" panose="02040503050406030204" pitchFamily="18" charset="0"/>
                                                    </a:rPr>
                                                    <m:t>,</m:t>
                                                  </m:r>
                                                  <m:r>
                                                    <a:rPr kumimoji="1" lang="en-US" altLang="ja-JP" sz="2000" i="1">
                                                      <a:latin typeface="Cambria Math" panose="02040503050406030204" pitchFamily="18" charset="0"/>
                                                    </a:rPr>
                                                    <m:t>𝑦</m:t>
                                                  </m:r>
                                                </m:e>
                                              </m:d>
                                            </m:sub>
                                            <m:sup>
                                              <m:r>
                                                <a:rPr kumimoji="1" lang="en-US" altLang="ja-JP" sz="2000" i="1">
                                                  <a:latin typeface="Cambria Math" panose="02040503050406030204" pitchFamily="18" charset="0"/>
                                                </a:rPr>
                                                <m:t>𝑙</m:t>
                                              </m:r>
                                            </m:sup>
                                          </m:sSubSup>
                                          <m:r>
                                            <a:rPr kumimoji="1" lang="en-US" altLang="ja-JP" sz="2000" i="1">
                                              <a:latin typeface="Cambria Math" panose="02040503050406030204" pitchFamily="18" charset="0"/>
                                            </a:rPr>
                                            <m:t>−1</m:t>
                                          </m:r>
                                        </m:e>
                                      </m:d>
                                    </m:e>
                                    <m:sup>
                                      <m:r>
                                        <a:rPr kumimoji="1" lang="en-US" altLang="ja-JP" sz="2000" i="1">
                                          <a:latin typeface="Cambria Math" panose="02040503050406030204" pitchFamily="18" charset="0"/>
                                        </a:rPr>
                                        <m:t>2</m:t>
                                      </m:r>
                                    </m:sup>
                                  </m:sSup>
                                  <m:sSup>
                                    <m:sSupPr>
                                      <m:ctrlPr>
                                        <a:rPr kumimoji="1" lang="en-US" altLang="ja-JP" sz="2000" i="1">
                                          <a:latin typeface="Cambria Math" panose="02040503050406030204" pitchFamily="18" charset="0"/>
                                        </a:rPr>
                                      </m:ctrlPr>
                                    </m:sSupPr>
                                    <m:e>
                                      <m:d>
                                        <m:dPr>
                                          <m:ctrlPr>
                                            <a:rPr kumimoji="1" lang="en-US" altLang="ja-JP" sz="2000" i="1">
                                              <a:latin typeface="Cambria Math" panose="02040503050406030204" pitchFamily="18" charset="0"/>
                                            </a:rPr>
                                          </m:ctrlPr>
                                        </m:dPr>
                                        <m:e>
                                          <m:sSubSup>
                                            <m:sSubSupPr>
                                              <m:ctrlPr>
                                                <a:rPr kumimoji="1" lang="en-US" altLang="ja-JP" sz="2000" i="1">
                                                  <a:latin typeface="Cambria Math" panose="02040503050406030204" pitchFamily="18" charset="0"/>
                                                </a:rPr>
                                              </m:ctrlPr>
                                            </m:sSubSupPr>
                                            <m:e>
                                              <m:r>
                                                <a:rPr kumimoji="1" lang="en-US" altLang="ja-JP" sz="2000" i="1">
                                                  <a:latin typeface="Cambria Math" panose="02040503050406030204" pitchFamily="18" charset="0"/>
                                                </a:rPr>
                                                <m:t>𝑤</m:t>
                                              </m:r>
                                            </m:e>
                                            <m:sub>
                                              <m:d>
                                                <m:dPr>
                                                  <m:begChr m:val="{"/>
                                                  <m:endChr m:val="}"/>
                                                  <m:ctrlPr>
                                                    <a:rPr kumimoji="1" lang="en-US" altLang="ja-JP" sz="2000" i="1">
                                                      <a:latin typeface="Cambria Math" panose="02040503050406030204" pitchFamily="18" charset="0"/>
                                                    </a:rPr>
                                                  </m:ctrlPr>
                                                </m:dPr>
                                                <m:e>
                                                  <m:r>
                                                    <a:rPr kumimoji="1" lang="en-US" altLang="ja-JP" sz="2000" i="1">
                                                      <a:latin typeface="Cambria Math" panose="02040503050406030204" pitchFamily="18" charset="0"/>
                                                    </a:rPr>
                                                    <m:t>𝑥</m:t>
                                                  </m:r>
                                                  <m:r>
                                                    <a:rPr kumimoji="1" lang="en-US" altLang="ja-JP" sz="2000" i="1">
                                                      <a:latin typeface="Cambria Math" panose="02040503050406030204" pitchFamily="18" charset="0"/>
                                                    </a:rPr>
                                                    <m:t>,</m:t>
                                                  </m:r>
                                                  <m:r>
                                                    <a:rPr kumimoji="1" lang="en-US" altLang="ja-JP" sz="2000" i="1">
                                                      <a:latin typeface="Cambria Math" panose="02040503050406030204" pitchFamily="18" charset="0"/>
                                                    </a:rPr>
                                                    <m:t>𝑦</m:t>
                                                  </m:r>
                                                </m:e>
                                              </m:d>
                                            </m:sub>
                                            <m:sup>
                                              <m:r>
                                                <a:rPr kumimoji="1" lang="en-US" altLang="ja-JP" sz="2000" i="1">
                                                  <a:latin typeface="Cambria Math" panose="02040503050406030204" pitchFamily="18" charset="0"/>
                                                </a:rPr>
                                                <m:t>𝑙</m:t>
                                              </m:r>
                                            </m:sup>
                                          </m:sSubSup>
                                        </m:e>
                                      </m:d>
                                    </m:e>
                                    <m:sup>
                                      <m:r>
                                        <a:rPr kumimoji="1" lang="en-US" altLang="ja-JP" sz="2000" i="1">
                                          <a:latin typeface="Cambria Math" panose="02040503050406030204" pitchFamily="18" charset="0"/>
                                        </a:rPr>
                                        <m:t>2</m:t>
                                      </m:r>
                                    </m:sup>
                                  </m:sSup>
                                </m:e>
                              </m:nary>
                            </m:e>
                          </m:nary>
                        </m:e>
                      </m:nary>
                    </m:oMath>
                  </m:oMathPara>
                </a14:m>
                <a:endParaRPr kumimoji="1" lang="ja-JP" altLang="en-US" sz="2400" dirty="0"/>
              </a:p>
            </p:txBody>
          </p:sp>
        </mc:Choice>
        <mc:Fallback xmlns="">
          <p:sp>
            <p:nvSpPr>
              <p:cNvPr id="28" name="テキスト ボックス 27">
                <a:extLst>
                  <a:ext uri="{FF2B5EF4-FFF2-40B4-BE49-F238E27FC236}">
                    <a16:creationId xmlns:a16="http://schemas.microsoft.com/office/drawing/2014/main" id="{FF84E1D3-C3C6-C181-74C9-267D51E7F55F}"/>
                  </a:ext>
                </a:extLst>
              </p:cNvPr>
              <p:cNvSpPr txBox="1">
                <a:spLocks noRot="1" noChangeAspect="1" noMove="1" noResize="1" noEditPoints="1" noAdjustHandles="1" noChangeArrowheads="1" noChangeShapeType="1" noTextEdit="1"/>
              </p:cNvSpPr>
              <p:nvPr/>
            </p:nvSpPr>
            <p:spPr>
              <a:xfrm>
                <a:off x="4570174" y="2967373"/>
                <a:ext cx="4888151" cy="99213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22F4F00-6C57-9C2A-DF33-6A9794BAD03A}"/>
                  </a:ext>
                </a:extLst>
              </p:cNvPr>
              <p:cNvSpPr txBox="1"/>
              <p:nvPr/>
            </p:nvSpPr>
            <p:spPr>
              <a:xfrm>
                <a:off x="4570174" y="4260895"/>
                <a:ext cx="3921460" cy="95782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m:rPr>
                              <m:sty m:val="p"/>
                            </m:rPr>
                            <a:rPr kumimoji="1" lang="en-US" altLang="ja-JP" sz="2000" i="1">
                              <a:latin typeface="Cambria Math" panose="02040503050406030204" pitchFamily="18" charset="0"/>
                            </a:rPr>
                            <m:t>Ω</m:t>
                          </m:r>
                        </m:e>
                        <m:sub>
                          <m:r>
                            <a:rPr kumimoji="1" lang="en-US" altLang="ja-JP" sz="2000" b="0" i="1" smtClean="0">
                              <a:latin typeface="Cambria Math" panose="02040503050406030204" pitchFamily="18" charset="0"/>
                            </a:rPr>
                            <m:t>{</m:t>
                          </m:r>
                          <m:r>
                            <m:rPr>
                              <m:sty m:val="p"/>
                            </m:rPr>
                            <a:rPr kumimoji="1" lang="en-US" altLang="ja-JP" sz="2000" i="1">
                              <a:latin typeface="Cambria Math" panose="02040503050406030204" pitchFamily="18" charset="0"/>
                            </a:rPr>
                            <m:t>ω</m:t>
                          </m:r>
                          <m:r>
                            <a:rPr kumimoji="1" lang="en-US" altLang="ja-JP" sz="2000" b="0" i="1" smtClean="0">
                              <a:latin typeface="Cambria Math" panose="02040503050406030204" pitchFamily="18" charset="0"/>
                            </a:rPr>
                            <m:t>}</m:t>
                          </m:r>
                        </m:sub>
                      </m:sSub>
                      <m:r>
                        <a:rPr kumimoji="1" lang="en-US" altLang="ja-JP" sz="2000" b="0" i="1" smtClean="0">
                          <a:latin typeface="Cambria Math" panose="02040503050406030204" pitchFamily="18" charset="0"/>
                        </a:rPr>
                        <m:t>=</m:t>
                      </m:r>
                      <m:nary>
                        <m:naryPr>
                          <m:chr m:val="∑"/>
                          <m:ctrlPr>
                            <a:rPr kumimoji="1" lang="en-US" altLang="ja-JP" sz="2000" b="0" i="1" smtClean="0">
                              <a:latin typeface="Cambria Math" panose="02040503050406030204" pitchFamily="18" charset="0"/>
                            </a:rPr>
                          </m:ctrlPr>
                        </m:naryPr>
                        <m:sub>
                          <m:r>
                            <m:rPr>
                              <m:brk m:alnAt="23"/>
                            </m:rPr>
                            <a:rPr kumimoji="1" lang="en-US" altLang="ja-JP" sz="2000" b="0" i="1" smtClean="0">
                              <a:latin typeface="Cambria Math" panose="02040503050406030204" pitchFamily="18" charset="0"/>
                            </a:rPr>
                            <m:t>𝑙</m:t>
                          </m:r>
                        </m:sub>
                        <m:sup>
                          <m:r>
                            <a:rPr kumimoji="1" lang="en-US" altLang="ja-JP" sz="2000" b="0" i="1" smtClean="0">
                              <a:latin typeface="Cambria Math" panose="02040503050406030204" pitchFamily="18" charset="0"/>
                            </a:rPr>
                            <m:t>𝐿</m:t>
                          </m:r>
                        </m:sup>
                        <m:e>
                          <m:sSup>
                            <m:sSupPr>
                              <m:ctrlPr>
                                <a:rPr kumimoji="1" lang="en-US" altLang="ja-JP" sz="2000" i="1">
                                  <a:latin typeface="Cambria Math" panose="02040503050406030204" pitchFamily="18" charset="0"/>
                                </a:rPr>
                              </m:ctrlPr>
                            </m:sSupPr>
                            <m:e>
                              <m:d>
                                <m:dPr>
                                  <m:ctrlPr>
                                    <a:rPr kumimoji="1" lang="en-US" altLang="ja-JP" sz="2000" i="1">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1" i="1" smtClean="0">
                                          <a:latin typeface="Cambria Math" panose="02040503050406030204" pitchFamily="18" charset="0"/>
                                        </a:rPr>
                                        <m:t>𝑪</m:t>
                                      </m:r>
                                    </m:e>
                                    <m:sub>
                                      <m:r>
                                        <m:rPr>
                                          <m:sty m:val="p"/>
                                        </m:rPr>
                                        <a:rPr kumimoji="1" lang="en-US" altLang="ja-JP" sz="2000" i="1">
                                          <a:latin typeface="Cambria Math" panose="02040503050406030204" pitchFamily="18" charset="0"/>
                                        </a:rPr>
                                        <m:t>ω</m:t>
                                      </m:r>
                                    </m:sub>
                                  </m:sSub>
                                  <m:r>
                                    <a:rPr kumimoji="1" lang="en-US" altLang="ja-JP" sz="2000" i="1">
                                      <a:latin typeface="Cambria Math" panose="02040503050406030204" pitchFamily="18" charset="0"/>
                                    </a:rPr>
                                    <m:t>−</m:t>
                                  </m:r>
                                  <m:r>
                                    <a:rPr kumimoji="1" lang="en-US" altLang="ja-JP" sz="2000" b="0" i="1" smtClean="0">
                                      <a:latin typeface="Cambria Math" panose="02040503050406030204" pitchFamily="18" charset="0"/>
                                    </a:rPr>
                                    <m:t>𝑆</m:t>
                                  </m:r>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r>
                                        <a:rPr kumimoji="1" lang="en-US" altLang="ja-JP" sz="2000" b="1" i="1" smtClean="0">
                                          <a:latin typeface="Cambria Math" panose="02040503050406030204" pitchFamily="18" charset="0"/>
                                        </a:rPr>
                                        <m:t>𝑾</m:t>
                                      </m:r>
                                    </m:e>
                                    <m:sup>
                                      <m:r>
                                        <a:rPr kumimoji="1" lang="en-US" altLang="ja-JP" sz="2000" b="0" i="1" smtClean="0">
                                          <a:latin typeface="Cambria Math" panose="02040503050406030204" pitchFamily="18" charset="0"/>
                                        </a:rPr>
                                        <m:t>𝑙</m:t>
                                      </m:r>
                                    </m:sup>
                                  </m:sSup>
                                  <m:r>
                                    <a:rPr kumimoji="1" lang="en-US" altLang="ja-JP" sz="2000" b="0" i="1" smtClean="0">
                                      <a:latin typeface="Cambria Math" panose="02040503050406030204" pitchFamily="18" charset="0"/>
                                    </a:rPr>
                                    <m:t>}</m:t>
                                  </m:r>
                                </m:e>
                              </m:d>
                            </m:e>
                            <m:sup>
                              <m:r>
                                <a:rPr kumimoji="1" lang="en-US" altLang="ja-JP" sz="2000" i="1">
                                  <a:latin typeface="Cambria Math" panose="02040503050406030204" pitchFamily="18" charset="0"/>
                                </a:rPr>
                                <m:t>2</m:t>
                              </m:r>
                            </m:sup>
                          </m:sSup>
                        </m:e>
                      </m:nary>
                    </m:oMath>
                  </m:oMathPara>
                </a14:m>
                <a:endParaRPr kumimoji="1" lang="ja-JP" altLang="en-US" dirty="0"/>
              </a:p>
            </p:txBody>
          </p:sp>
        </mc:Choice>
        <mc:Fallback xmlns="">
          <p:sp>
            <p:nvSpPr>
              <p:cNvPr id="3" name="テキスト ボックス 2">
                <a:extLst>
                  <a:ext uri="{FF2B5EF4-FFF2-40B4-BE49-F238E27FC236}">
                    <a16:creationId xmlns:a16="http://schemas.microsoft.com/office/drawing/2014/main" id="{922F4F00-6C57-9C2A-DF33-6A9794BAD03A}"/>
                  </a:ext>
                </a:extLst>
              </p:cNvPr>
              <p:cNvSpPr txBox="1">
                <a:spLocks noRot="1" noChangeAspect="1" noMove="1" noResize="1" noEditPoints="1" noAdjustHandles="1" noChangeArrowheads="1" noChangeShapeType="1" noTextEdit="1"/>
              </p:cNvSpPr>
              <p:nvPr/>
            </p:nvSpPr>
            <p:spPr>
              <a:xfrm>
                <a:off x="4570174" y="4260895"/>
                <a:ext cx="3921460" cy="957826"/>
              </a:xfrm>
              <a:prstGeom prst="rect">
                <a:avLst/>
              </a:prstGeom>
              <a:blipFill>
                <a:blip r:embed="rId7"/>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1C8ED930-3B9D-A1CF-8674-E9FF46BBDEE4}"/>
              </a:ext>
            </a:extLst>
          </p:cNvPr>
          <p:cNvSpPr txBox="1"/>
          <p:nvPr/>
        </p:nvSpPr>
        <p:spPr>
          <a:xfrm>
            <a:off x="2620896" y="3228945"/>
            <a:ext cx="2389761" cy="400110"/>
          </a:xfrm>
          <a:prstGeom prst="rect">
            <a:avLst/>
          </a:prstGeom>
          <a:noFill/>
        </p:spPr>
        <p:txBody>
          <a:bodyPr wrap="square" rtlCol="0">
            <a:spAutoFit/>
          </a:bodyPr>
          <a:lstStyle/>
          <a:p>
            <a:r>
              <a:rPr kumimoji="1" lang="en-US" altLang="ja-JP" sz="2000" dirty="0"/>
              <a:t>DCAN</a:t>
            </a:r>
            <a:r>
              <a:rPr kumimoji="1" lang="ja-JP" altLang="en-US" sz="2000" dirty="0"/>
              <a:t>の正則化項：</a:t>
            </a:r>
          </a:p>
        </p:txBody>
      </p:sp>
      <p:sp>
        <p:nvSpPr>
          <p:cNvPr id="11" name="テキスト ボックス 10">
            <a:extLst>
              <a:ext uri="{FF2B5EF4-FFF2-40B4-BE49-F238E27FC236}">
                <a16:creationId xmlns:a16="http://schemas.microsoft.com/office/drawing/2014/main" id="{896B1D97-A365-E43D-5DF2-810ED7CF4FE7}"/>
              </a:ext>
            </a:extLst>
          </p:cNvPr>
          <p:cNvSpPr txBox="1"/>
          <p:nvPr/>
        </p:nvSpPr>
        <p:spPr>
          <a:xfrm>
            <a:off x="2845876" y="4580537"/>
            <a:ext cx="2408198" cy="369332"/>
          </a:xfrm>
          <a:prstGeom prst="rect">
            <a:avLst/>
          </a:prstGeom>
          <a:noFill/>
        </p:spPr>
        <p:txBody>
          <a:bodyPr wrap="square" rtlCol="0">
            <a:spAutoFit/>
          </a:bodyPr>
          <a:lstStyle/>
          <a:p>
            <a:pPr algn="ctr"/>
            <a:r>
              <a:rPr kumimoji="1" lang="ja-JP" altLang="en-US" dirty="0"/>
              <a:t>本研究の正則化項：</a:t>
            </a:r>
          </a:p>
        </p:txBody>
      </p:sp>
      <p:sp>
        <p:nvSpPr>
          <p:cNvPr id="29" name="テキスト ボックス 28">
            <a:extLst>
              <a:ext uri="{FF2B5EF4-FFF2-40B4-BE49-F238E27FC236}">
                <a16:creationId xmlns:a16="http://schemas.microsoft.com/office/drawing/2014/main" id="{C6CF94EE-9DAB-9BA8-066B-697387A5171E}"/>
              </a:ext>
            </a:extLst>
          </p:cNvPr>
          <p:cNvSpPr txBox="1"/>
          <p:nvPr/>
        </p:nvSpPr>
        <p:spPr>
          <a:xfrm>
            <a:off x="838199" y="3867905"/>
            <a:ext cx="10650303" cy="40011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2000" dirty="0"/>
              <a:t>本研究では，さらにホワイトレート</a:t>
            </a:r>
            <a:r>
              <a:rPr kumimoji="1" lang="en-US" altLang="ja-JP" sz="2000" dirty="0"/>
              <a:t>ω</a:t>
            </a:r>
            <a:r>
              <a:rPr kumimoji="1" lang="ja-JP" altLang="en-US" sz="2000" dirty="0"/>
              <a:t>を指定できるように以下のような正則化項を用いた</a:t>
            </a:r>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16349105-0798-B9C8-4312-1493F71776DF}"/>
                  </a:ext>
                </a:extLst>
              </p:cNvPr>
              <p:cNvSpPr txBox="1"/>
              <p:nvPr/>
            </p:nvSpPr>
            <p:spPr>
              <a:xfrm>
                <a:off x="2621624" y="5236496"/>
                <a:ext cx="6574478" cy="677108"/>
              </a:xfrm>
              <a:prstGeom prst="rect">
                <a:avLst/>
              </a:prstGeom>
              <a:noFill/>
            </p:spPr>
            <p:txBody>
              <a:bodyPr wrap="square" rtlCol="0">
                <a:spAutoFit/>
              </a:bodyPr>
              <a:lstStyle/>
              <a:p>
                <a14:m>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𝑪</m:t>
                        </m:r>
                      </m:e>
                      <m:sub>
                        <m:r>
                          <m:rPr>
                            <m:sty m:val="p"/>
                          </m:rPr>
                          <a:rPr kumimoji="1" lang="en-US" altLang="ja-JP" sz="1800" i="1">
                            <a:latin typeface="Cambria Math" panose="02040503050406030204" pitchFamily="18" charset="0"/>
                          </a:rPr>
                          <m:t>ω</m:t>
                        </m:r>
                      </m:sub>
                    </m:sSub>
                  </m:oMath>
                </a14:m>
                <a:r>
                  <a:rPr kumimoji="1" lang="ja-JP" altLang="en-US" dirty="0"/>
                  <a:t>：ホワイトレート</a:t>
                </a:r>
                <a:r>
                  <a:rPr kumimoji="1" lang="en-US" altLang="ja-JP" dirty="0"/>
                  <a:t>ω</a:t>
                </a:r>
                <a:r>
                  <a:rPr kumimoji="1" lang="ja-JP" altLang="en-US" dirty="0"/>
                  <a:t>で定められた</a:t>
                </a:r>
                <a:r>
                  <a:rPr kumimoji="1" lang="en-US" altLang="ja-JP" dirty="0"/>
                  <a:t>1</a:t>
                </a:r>
                <a:r>
                  <a:rPr kumimoji="1" lang="ja-JP" altLang="en-US" dirty="0"/>
                  <a:t>と</a:t>
                </a:r>
                <a:r>
                  <a:rPr kumimoji="1" lang="en-US" altLang="ja-JP" dirty="0"/>
                  <a:t>0</a:t>
                </a:r>
                <a:r>
                  <a:rPr kumimoji="1" lang="ja-JP" altLang="en-US" dirty="0"/>
                  <a:t>の値を持つ正解行列</a:t>
                </a:r>
                <a:endParaRPr kumimoji="1" lang="en-US" altLang="ja-JP" dirty="0"/>
              </a:p>
              <a:p>
                <a14:m>
                  <m:oMath xmlns:m="http://schemas.openxmlformats.org/officeDocument/2006/math">
                    <m:r>
                      <a:rPr kumimoji="1" lang="en-US" altLang="ja-JP" sz="1800" b="0" i="1" smtClean="0">
                        <a:latin typeface="Cambria Math" panose="02040503050406030204" pitchFamily="18" charset="0"/>
                      </a:rPr>
                      <m:t>𝑆</m:t>
                    </m:r>
                    <m:d>
                      <m:dPr>
                        <m:ctrlPr>
                          <a:rPr kumimoji="1" lang="en-US" altLang="ja-JP" sz="1800" b="0" i="1" smtClean="0">
                            <a:latin typeface="Cambria Math" panose="02040503050406030204" pitchFamily="18" charset="0"/>
                          </a:rPr>
                        </m:ctrlPr>
                      </m:dPr>
                      <m:e>
                        <m:r>
                          <a:rPr kumimoji="1" lang="en-US" altLang="ja-JP" sz="1800" b="0" i="1" smtClean="0">
                            <a:latin typeface="Cambria Math" panose="02040503050406030204" pitchFamily="18" charset="0"/>
                            <a:ea typeface="Cambria Math" panose="02040503050406030204" pitchFamily="18" charset="0"/>
                          </a:rPr>
                          <m:t>∙</m:t>
                        </m:r>
                      </m:e>
                    </m:d>
                  </m:oMath>
                </a14:m>
                <a:r>
                  <a:rPr kumimoji="1" lang="ja-JP" altLang="en-US" sz="1800" b="0" dirty="0"/>
                  <a:t>：行列を昇順で</a:t>
                </a:r>
                <a:r>
                  <a:rPr kumimoji="1" lang="ja-JP" altLang="en-US" sz="2000" b="0" dirty="0"/>
                  <a:t>並び替える</a:t>
                </a:r>
                <a:r>
                  <a:rPr kumimoji="1" lang="ja-JP" altLang="en-US" sz="1800" b="0" dirty="0"/>
                  <a:t>関数</a:t>
                </a:r>
                <a:endParaRPr kumimoji="1" lang="en-US" altLang="ja-JP" sz="1800" b="0" dirty="0"/>
              </a:p>
            </p:txBody>
          </p:sp>
        </mc:Choice>
        <mc:Fallback xmlns="">
          <p:sp>
            <p:nvSpPr>
              <p:cNvPr id="30" name="テキスト ボックス 29">
                <a:extLst>
                  <a:ext uri="{FF2B5EF4-FFF2-40B4-BE49-F238E27FC236}">
                    <a16:creationId xmlns:a16="http://schemas.microsoft.com/office/drawing/2014/main" id="{16349105-0798-B9C8-4312-1493F71776DF}"/>
                  </a:ext>
                </a:extLst>
              </p:cNvPr>
              <p:cNvSpPr txBox="1">
                <a:spLocks noRot="1" noChangeAspect="1" noMove="1" noResize="1" noEditPoints="1" noAdjustHandles="1" noChangeArrowheads="1" noChangeShapeType="1" noTextEdit="1"/>
              </p:cNvSpPr>
              <p:nvPr/>
            </p:nvSpPr>
            <p:spPr>
              <a:xfrm>
                <a:off x="2621624" y="5236496"/>
                <a:ext cx="6574478" cy="677108"/>
              </a:xfrm>
              <a:prstGeom prst="rect">
                <a:avLst/>
              </a:prstGeom>
              <a:blipFill>
                <a:blip r:embed="rId8"/>
                <a:stretch>
                  <a:fillRect t="-4505" b="-15315"/>
                </a:stretch>
              </a:blipFill>
            </p:spPr>
            <p:txBody>
              <a:bodyPr/>
              <a:lstStyle/>
              <a:p>
                <a:r>
                  <a:rPr lang="ja-JP" altLang="en-US">
                    <a:noFill/>
                  </a:rPr>
                  <a:t> </a:t>
                </a:r>
              </a:p>
            </p:txBody>
          </p:sp>
        </mc:Fallback>
      </mc:AlternateContent>
      <p:sp>
        <p:nvSpPr>
          <p:cNvPr id="32" name="大かっこ 31">
            <a:extLst>
              <a:ext uri="{FF2B5EF4-FFF2-40B4-BE49-F238E27FC236}">
                <a16:creationId xmlns:a16="http://schemas.microsoft.com/office/drawing/2014/main" id="{25CB0483-58CF-7D7D-6C73-0CEB790E05D4}"/>
              </a:ext>
            </a:extLst>
          </p:cNvPr>
          <p:cNvSpPr/>
          <p:nvPr/>
        </p:nvSpPr>
        <p:spPr>
          <a:xfrm>
            <a:off x="2481817" y="5077199"/>
            <a:ext cx="6574478" cy="914400"/>
          </a:xfrm>
          <a:prstGeom prst="bracketPair">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88E544B5-D63B-3120-B867-898BDF9A65FF}"/>
              </a:ext>
            </a:extLst>
          </p:cNvPr>
          <p:cNvSpPr/>
          <p:nvPr/>
        </p:nvSpPr>
        <p:spPr>
          <a:xfrm>
            <a:off x="3830620" y="1980191"/>
            <a:ext cx="4156486" cy="439570"/>
          </a:xfrm>
          <a:prstGeom prst="roundRect">
            <a:avLst>
              <a:gd name="adj" fmla="val 7930"/>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068DF935-E98E-2BFA-53C0-EC358302C031}"/>
              </a:ext>
            </a:extLst>
          </p:cNvPr>
          <p:cNvSpPr/>
          <p:nvPr/>
        </p:nvSpPr>
        <p:spPr>
          <a:xfrm>
            <a:off x="2296394" y="4291813"/>
            <a:ext cx="7049729" cy="1756026"/>
          </a:xfrm>
          <a:prstGeom prst="roundRect">
            <a:avLst>
              <a:gd name="adj" fmla="val 7930"/>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B63BCA37-6DFD-ABD9-FB2B-28071DBFF933}"/>
              </a:ext>
            </a:extLst>
          </p:cNvPr>
          <p:cNvSpPr txBox="1"/>
          <p:nvPr/>
        </p:nvSpPr>
        <p:spPr>
          <a:xfrm>
            <a:off x="838199" y="1057068"/>
            <a:ext cx="9568148" cy="861774"/>
          </a:xfrm>
          <a:prstGeom prst="rect">
            <a:avLst/>
          </a:prstGeom>
          <a:noFill/>
        </p:spPr>
        <p:txBody>
          <a:bodyPr wrap="square">
            <a:spAutoFit/>
          </a:bodyPr>
          <a:lstStyle/>
          <a:p>
            <a:pPr>
              <a:buFont typeface="Wingdings" panose="05000000000000000000" pitchFamily="2" charset="2"/>
              <a:buChar char="Ø"/>
            </a:pPr>
            <a:r>
              <a:rPr lang="ja-JP" altLang="en-US" sz="2000" dirty="0">
                <a:solidFill>
                  <a:schemeClr val="dk1"/>
                </a:solidFill>
              </a:rPr>
              <a:t>深層学習は、誤差逆伝搬法によって</a:t>
            </a:r>
            <a:r>
              <a:rPr lang="ja-JP" altLang="en-US" sz="2000" b="1" dirty="0">
                <a:solidFill>
                  <a:schemeClr val="dk1"/>
                </a:solidFill>
              </a:rPr>
              <a:t>損失関数を最小化</a:t>
            </a:r>
            <a:r>
              <a:rPr lang="ja-JP" altLang="en-US" sz="2000" dirty="0">
                <a:solidFill>
                  <a:schemeClr val="dk1"/>
                </a:solidFill>
              </a:rPr>
              <a:t>することで学習を行う</a:t>
            </a:r>
          </a:p>
          <a:p>
            <a:pPr>
              <a:spcBef>
                <a:spcPts val="1200"/>
              </a:spcBef>
              <a:buFont typeface="Wingdings" panose="05000000000000000000" pitchFamily="2" charset="2"/>
              <a:buChar char="Ø"/>
            </a:pPr>
            <a:r>
              <a:rPr lang="ja-JP" altLang="en-US" sz="2000" dirty="0">
                <a:solidFill>
                  <a:schemeClr val="dk1"/>
                </a:solidFill>
              </a:rPr>
              <a:t>その損失関数に</a:t>
            </a:r>
            <a:r>
              <a:rPr lang="ja-JP" altLang="en-US" sz="2000" b="1" dirty="0"/>
              <a:t>正則化項</a:t>
            </a:r>
            <a:r>
              <a:rPr lang="en-US" altLang="ja-JP" sz="2000" b="1" dirty="0"/>
              <a:t>Ω</a:t>
            </a:r>
            <a:r>
              <a:rPr lang="ja-JP" altLang="en-US" sz="2000" dirty="0">
                <a:solidFill>
                  <a:schemeClr val="dk1"/>
                </a:solidFill>
              </a:rPr>
              <a:t>を加えることで</a:t>
            </a:r>
            <a:r>
              <a:rPr lang="ja-JP" altLang="en-US" sz="2000" b="1" dirty="0"/>
              <a:t>学習パラメータに制限</a:t>
            </a:r>
            <a:r>
              <a:rPr lang="ja-JP" altLang="en-US" sz="2000" dirty="0">
                <a:solidFill>
                  <a:schemeClr val="dk1"/>
                </a:solidFill>
              </a:rPr>
              <a:t>を与える</a:t>
            </a:r>
          </a:p>
        </p:txBody>
      </p:sp>
    </p:spTree>
    <p:extLst>
      <p:ext uri="{BB962C8B-B14F-4D97-AF65-F5344CB8AC3E}">
        <p14:creationId xmlns:p14="http://schemas.microsoft.com/office/powerpoint/2010/main" val="1846964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60CFC5-FD6A-2088-C817-E6065F80ABB4}"/>
              </a:ext>
            </a:extLst>
          </p:cNvPr>
          <p:cNvSpPr>
            <a:spLocks noGrp="1"/>
          </p:cNvSpPr>
          <p:nvPr>
            <p:ph type="title"/>
          </p:nvPr>
        </p:nvSpPr>
        <p:spPr/>
        <p:txBody>
          <a:bodyPr/>
          <a:lstStyle/>
          <a:p>
            <a:r>
              <a:rPr lang="ja-JP" altLang="en-US" dirty="0"/>
              <a:t>正則化項</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07C83AD-039F-6896-04C8-FCA2C46EC3C1}"/>
                  </a:ext>
                </a:extLst>
              </p:cNvPr>
              <p:cNvSpPr txBox="1"/>
              <p:nvPr/>
            </p:nvSpPr>
            <p:spPr>
              <a:xfrm>
                <a:off x="2247900" y="1000125"/>
                <a:ext cx="7562850" cy="523220"/>
              </a:xfrm>
              <a:prstGeom prst="rect">
                <a:avLst/>
              </a:prstGeom>
              <a:noFill/>
            </p:spPr>
            <p:txBody>
              <a:bodyPr wrap="square" rtlCol="0">
                <a:spAutoFit/>
              </a:bodyPr>
              <a:lstStyle/>
              <a:p>
                <a:r>
                  <a:rPr kumimoji="1" lang="ja-JP" altLang="en-US" sz="2800" dirty="0"/>
                  <a:t>損失関数：</a:t>
                </a:r>
                <a14:m>
                  <m:oMath xmlns:m="http://schemas.openxmlformats.org/officeDocument/2006/math">
                    <m:r>
                      <a:rPr kumimoji="1" lang="en-US" altLang="ja-JP" sz="2800" i="1" smtClean="0">
                        <a:latin typeface="Cambria Math" panose="02040503050406030204" pitchFamily="18" charset="0"/>
                      </a:rPr>
                      <m:t>𝐿𝑜𝑠𝑠</m:t>
                    </m:r>
                    <m:d>
                      <m:dPr>
                        <m:ctrlPr>
                          <a:rPr kumimoji="1" lang="en-US" altLang="ja-JP" sz="2800" b="0" i="1" smtClean="0">
                            <a:latin typeface="Cambria Math" panose="02040503050406030204" pitchFamily="18" charset="0"/>
                          </a:rPr>
                        </m:ctrlPr>
                      </m:dPr>
                      <m:e>
                        <m:r>
                          <a:rPr kumimoji="1" lang="en-US" altLang="ja-JP" sz="2800" b="1" i="1" smtClean="0">
                            <a:latin typeface="Cambria Math" panose="02040503050406030204" pitchFamily="18" charset="0"/>
                          </a:rPr>
                          <m:t>𝑰</m:t>
                        </m:r>
                        <m:r>
                          <a:rPr kumimoji="1" lang="en-US" altLang="ja-JP" sz="2800" b="1" i="1" smtClean="0">
                            <a:latin typeface="Cambria Math" panose="02040503050406030204" pitchFamily="18" charset="0"/>
                          </a:rPr>
                          <m:t>, </m:t>
                        </m:r>
                        <m:r>
                          <a:rPr kumimoji="1" lang="en-US" altLang="ja-JP" sz="2800" b="1" i="1" smtClean="0">
                            <a:latin typeface="Cambria Math" panose="02040503050406030204" pitchFamily="18" charset="0"/>
                          </a:rPr>
                          <m:t>𝑶</m:t>
                        </m:r>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𝑀𝑆𝐸</m:t>
                    </m:r>
                    <m:d>
                      <m:dPr>
                        <m:ctrlPr>
                          <a:rPr kumimoji="1" lang="en-US" altLang="ja-JP" sz="2800" b="0" i="1" smtClean="0">
                            <a:latin typeface="Cambria Math" panose="02040503050406030204" pitchFamily="18" charset="0"/>
                          </a:rPr>
                        </m:ctrlPr>
                      </m:dPr>
                      <m:e>
                        <m:r>
                          <a:rPr kumimoji="1" lang="en-US" altLang="ja-JP" sz="2800" b="1" i="1" smtClean="0">
                            <a:latin typeface="Cambria Math" panose="02040503050406030204" pitchFamily="18" charset="0"/>
                          </a:rPr>
                          <m:t>𝑰</m:t>
                        </m:r>
                        <m:r>
                          <a:rPr kumimoji="1" lang="en-US" altLang="ja-JP" sz="2800" b="1" i="1" smtClean="0">
                            <a:latin typeface="Cambria Math" panose="02040503050406030204" pitchFamily="18" charset="0"/>
                          </a:rPr>
                          <m:t>, </m:t>
                        </m:r>
                        <m:r>
                          <a:rPr kumimoji="1" lang="en-US" altLang="ja-JP" sz="2800" b="1" i="1" smtClean="0">
                            <a:latin typeface="Cambria Math" panose="02040503050406030204" pitchFamily="18" charset="0"/>
                          </a:rPr>
                          <m:t>𝑶</m:t>
                        </m:r>
                      </m:e>
                    </m:d>
                    <m:r>
                      <a:rPr kumimoji="1" lang="en-US" altLang="ja-JP" sz="2800" b="0" i="1" smtClean="0">
                        <a:latin typeface="Cambria Math" panose="02040503050406030204" pitchFamily="18" charset="0"/>
                      </a:rPr>
                      <m:t>+</m:t>
                    </m:r>
                    <m:r>
                      <m:rPr>
                        <m:sty m:val="p"/>
                      </m:rPr>
                      <a:rPr kumimoji="1" lang="en-US" altLang="ja-JP" sz="2800" i="1">
                        <a:latin typeface="Cambria Math" panose="02040503050406030204" pitchFamily="18" charset="0"/>
                      </a:rPr>
                      <m:t>Ω</m:t>
                    </m:r>
                  </m:oMath>
                </a14:m>
                <a:endParaRPr kumimoji="1" lang="ja-JP" altLang="en-US" sz="2800" dirty="0"/>
              </a:p>
            </p:txBody>
          </p:sp>
        </mc:Choice>
        <mc:Fallback xmlns="">
          <p:sp>
            <p:nvSpPr>
              <p:cNvPr id="4" name="テキスト ボックス 3">
                <a:extLst>
                  <a:ext uri="{FF2B5EF4-FFF2-40B4-BE49-F238E27FC236}">
                    <a16:creationId xmlns:a16="http://schemas.microsoft.com/office/drawing/2014/main" id="{307C83AD-039F-6896-04C8-FCA2C46EC3C1}"/>
                  </a:ext>
                </a:extLst>
              </p:cNvPr>
              <p:cNvSpPr txBox="1">
                <a:spLocks noRot="1" noChangeAspect="1" noMove="1" noResize="1" noEditPoints="1" noAdjustHandles="1" noChangeArrowheads="1" noChangeShapeType="1" noTextEdit="1"/>
              </p:cNvSpPr>
              <p:nvPr/>
            </p:nvSpPr>
            <p:spPr>
              <a:xfrm>
                <a:off x="2247900" y="1000125"/>
                <a:ext cx="7562850" cy="523220"/>
              </a:xfrm>
              <a:prstGeom prst="rect">
                <a:avLst/>
              </a:prstGeom>
              <a:blipFill>
                <a:blip r:embed="rId2"/>
                <a:stretch>
                  <a:fillRect l="-1694" t="-10465" b="-325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600F3FF-679C-4107-20DD-C269669224BC}"/>
                  </a:ext>
                </a:extLst>
              </p:cNvPr>
              <p:cNvSpPr txBox="1"/>
              <p:nvPr/>
            </p:nvSpPr>
            <p:spPr>
              <a:xfrm>
                <a:off x="3181349" y="1751479"/>
                <a:ext cx="1914526" cy="11308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i="1" smtClean="0">
                          <a:latin typeface="Cambria Math" panose="02040503050406030204" pitchFamily="18" charset="0"/>
                        </a:rPr>
                        <m:t>Ω</m:t>
                      </m:r>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𝑙</m:t>
                          </m:r>
                        </m:sub>
                        <m:sup>
                          <m:r>
                            <a:rPr kumimoji="1" lang="en-US" altLang="ja-JP" sz="2400" b="0" i="1" smtClean="0">
                              <a:latin typeface="Cambria Math" panose="02040503050406030204" pitchFamily="18" charset="0"/>
                            </a:rPr>
                            <m:t>𝐿</m:t>
                          </m:r>
                        </m:sup>
                        <m:e>
                          <m:d>
                            <m:dPr>
                              <m:begChr m:val="|"/>
                              <m:endChr m:val="|"/>
                              <m:ctrlPr>
                                <a:rPr kumimoji="1" lang="en-US" altLang="ja-JP" sz="2400" i="1">
                                  <a:latin typeface="Cambria Math" panose="02040503050406030204" pitchFamily="18" charset="0"/>
                                </a:rPr>
                              </m:ctrlPr>
                            </m:dPr>
                            <m:e>
                              <m:r>
                                <a:rPr kumimoji="1" lang="en-US" altLang="ja-JP" sz="2400" i="1">
                                  <a:latin typeface="Cambria Math" panose="02040503050406030204" pitchFamily="18" charset="0"/>
                                </a:rPr>
                                <m:t>𝑊</m:t>
                              </m:r>
                            </m:e>
                          </m:d>
                        </m:e>
                      </m:nary>
                    </m:oMath>
                  </m:oMathPara>
                </a14:m>
                <a:endParaRPr kumimoji="1" lang="ja-JP" altLang="en-US" sz="2800" dirty="0"/>
              </a:p>
            </p:txBody>
          </p:sp>
        </mc:Choice>
        <mc:Fallback xmlns="">
          <p:sp>
            <p:nvSpPr>
              <p:cNvPr id="5" name="テキスト ボックス 4">
                <a:extLst>
                  <a:ext uri="{FF2B5EF4-FFF2-40B4-BE49-F238E27FC236}">
                    <a16:creationId xmlns:a16="http://schemas.microsoft.com/office/drawing/2014/main" id="{D600F3FF-679C-4107-20DD-C269669224BC}"/>
                  </a:ext>
                </a:extLst>
              </p:cNvPr>
              <p:cNvSpPr txBox="1">
                <a:spLocks noRot="1" noChangeAspect="1" noMove="1" noResize="1" noEditPoints="1" noAdjustHandles="1" noChangeArrowheads="1" noChangeShapeType="1" noTextEdit="1"/>
              </p:cNvSpPr>
              <p:nvPr/>
            </p:nvSpPr>
            <p:spPr>
              <a:xfrm>
                <a:off x="3181349" y="1751479"/>
                <a:ext cx="1914526" cy="113082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B58ACF6-092D-01BA-4D4C-6D96DADAF9EF}"/>
                  </a:ext>
                </a:extLst>
              </p:cNvPr>
              <p:cNvSpPr txBox="1"/>
              <p:nvPr/>
            </p:nvSpPr>
            <p:spPr>
              <a:xfrm>
                <a:off x="7467601" y="1708119"/>
                <a:ext cx="1914526" cy="11308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i="1" smtClean="0">
                          <a:latin typeface="Cambria Math" panose="02040503050406030204" pitchFamily="18" charset="0"/>
                        </a:rPr>
                        <m:t>Ω</m:t>
                      </m:r>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𝑙</m:t>
                          </m:r>
                        </m:sub>
                        <m:sup>
                          <m:r>
                            <a:rPr kumimoji="1" lang="en-US" altLang="ja-JP" sz="2400" b="0" i="1" smtClean="0">
                              <a:latin typeface="Cambria Math" panose="02040503050406030204" pitchFamily="18" charset="0"/>
                            </a:rPr>
                            <m:t>𝐿</m:t>
                          </m:r>
                        </m:sup>
                        <m:e>
                          <m:sSup>
                            <m:sSupPr>
                              <m:ctrlPr>
                                <a:rPr kumimoji="1" lang="en-US" altLang="ja-JP" sz="2400" b="0" i="1" smtClean="0">
                                  <a:latin typeface="Cambria Math" panose="02040503050406030204" pitchFamily="18" charset="0"/>
                                </a:rPr>
                              </m:ctrlPr>
                            </m:sSup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𝑊</m:t>
                                  </m:r>
                                </m:e>
                              </m:d>
                            </m:e>
                            <m:sup>
                              <m:r>
                                <a:rPr kumimoji="1" lang="en-US" altLang="ja-JP" sz="2400" b="0" i="1" smtClean="0">
                                  <a:latin typeface="Cambria Math" panose="02040503050406030204" pitchFamily="18" charset="0"/>
                                </a:rPr>
                                <m:t>2</m:t>
                              </m:r>
                            </m:sup>
                          </m:sSup>
                        </m:e>
                      </m:nary>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1B58ACF6-092D-01BA-4D4C-6D96DADAF9EF}"/>
                  </a:ext>
                </a:extLst>
              </p:cNvPr>
              <p:cNvSpPr txBox="1">
                <a:spLocks noRot="1" noChangeAspect="1" noMove="1" noResize="1" noEditPoints="1" noAdjustHandles="1" noChangeArrowheads="1" noChangeShapeType="1" noTextEdit="1"/>
              </p:cNvSpPr>
              <p:nvPr/>
            </p:nvSpPr>
            <p:spPr>
              <a:xfrm>
                <a:off x="7467601" y="1708119"/>
                <a:ext cx="1914526" cy="113082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DDA18FD-DA86-7C47-822D-1E25A5927F7C}"/>
                  </a:ext>
                </a:extLst>
              </p:cNvPr>
              <p:cNvSpPr txBox="1"/>
              <p:nvPr/>
            </p:nvSpPr>
            <p:spPr>
              <a:xfrm>
                <a:off x="3181349" y="2713959"/>
                <a:ext cx="5724525" cy="11720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sty m:val="p"/>
                            </m:rPr>
                            <a:rPr kumimoji="1" lang="en-US" altLang="ja-JP" sz="2400" i="1">
                              <a:latin typeface="Cambria Math" panose="02040503050406030204" pitchFamily="18" charset="0"/>
                            </a:rPr>
                            <m:t>Ω</m:t>
                          </m:r>
                        </m:e>
                        <m:sub>
                          <m:r>
                            <a:rPr kumimoji="1" lang="en-US" altLang="ja-JP" sz="2400" b="0" i="1" smtClean="0">
                              <a:latin typeface="Cambria Math" panose="02040503050406030204" pitchFamily="18" charset="0"/>
                            </a:rPr>
                            <m:t>{0,1}</m:t>
                          </m:r>
                        </m:sub>
                      </m:sSub>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𝑙</m:t>
                          </m:r>
                        </m:sub>
                        <m:sup>
                          <m:r>
                            <a:rPr kumimoji="1" lang="en-US" altLang="ja-JP" sz="2400" b="0" i="1" smtClean="0">
                              <a:latin typeface="Cambria Math" panose="02040503050406030204" pitchFamily="18" charset="0"/>
                            </a:rPr>
                            <m:t>𝐿</m:t>
                          </m:r>
                        </m:sup>
                        <m:e>
                          <m:nary>
                            <m:naryPr>
                              <m:chr m:val="∑"/>
                              <m:ctrlPr>
                                <a:rPr kumimoji="1" lang="en-US" altLang="ja-JP" sz="2400" i="1">
                                  <a:latin typeface="Cambria Math" panose="02040503050406030204" pitchFamily="18" charset="0"/>
                                </a:rPr>
                              </m:ctrlPr>
                            </m:naryPr>
                            <m:sub>
                              <m:r>
                                <m:rPr>
                                  <m:brk m:alnAt="23"/>
                                </m:rPr>
                                <a:rPr kumimoji="1" lang="en-US" altLang="ja-JP" sz="2400" b="0" i="1" smtClean="0">
                                  <a:latin typeface="Cambria Math" panose="02040503050406030204" pitchFamily="18" charset="0"/>
                                </a:rPr>
                                <m:t>𝑥</m:t>
                              </m:r>
                            </m:sub>
                            <m:sup>
                              <m:r>
                                <a:rPr kumimoji="1" lang="en-US" altLang="ja-JP" sz="2400" b="0" i="1" smtClean="0">
                                  <a:latin typeface="Cambria Math" panose="02040503050406030204" pitchFamily="18" charset="0"/>
                                </a:rPr>
                                <m:t>𝑋</m:t>
                              </m:r>
                            </m:sup>
                            <m:e>
                              <m:nary>
                                <m:naryPr>
                                  <m:chr m:val="∑"/>
                                  <m:ctrlPr>
                                    <a:rPr kumimoji="1" lang="en-US" altLang="ja-JP" sz="2400" i="1">
                                      <a:latin typeface="Cambria Math" panose="02040503050406030204" pitchFamily="18" charset="0"/>
                                    </a:rPr>
                                  </m:ctrlPr>
                                </m:naryPr>
                                <m:sub>
                                  <m:r>
                                    <m:rPr>
                                      <m:brk m:alnAt="23"/>
                                    </m:rPr>
                                    <a:rPr kumimoji="1" lang="en-US" altLang="ja-JP" sz="2400" b="0" i="1" smtClean="0">
                                      <a:latin typeface="Cambria Math" panose="02040503050406030204" pitchFamily="18" charset="0"/>
                                    </a:rPr>
                                    <m:t>𝑦</m:t>
                                  </m:r>
                                </m:sub>
                                <m:sup>
                                  <m:r>
                                    <a:rPr kumimoji="1" lang="en-US" altLang="ja-JP" sz="2400" b="0" i="1" smtClean="0">
                                      <a:latin typeface="Cambria Math" panose="02040503050406030204" pitchFamily="18" charset="0"/>
                                    </a:rPr>
                                    <m:t>𝑌</m:t>
                                  </m:r>
                                </m:sup>
                                <m:e>
                                  <m:sSup>
                                    <m:sSupPr>
                                      <m:ctrlPr>
                                        <a:rPr kumimoji="1" lang="en-US" altLang="ja-JP" sz="2400" b="0" i="1" smtClean="0">
                                          <a:latin typeface="Cambria Math" panose="02040503050406030204" pitchFamily="18" charset="0"/>
                                        </a:rPr>
                                      </m:ctrlPr>
                                    </m:sSupPr>
                                    <m:e>
                                      <m:d>
                                        <m:dPr>
                                          <m:ctrlPr>
                                            <a:rPr kumimoji="1" lang="en-US" altLang="ja-JP" sz="2400" b="0" i="1" smtClean="0">
                                              <a:latin typeface="Cambria Math" panose="02040503050406030204" pitchFamily="18" charset="0"/>
                                            </a:rPr>
                                          </m:ctrlPr>
                                        </m:dPr>
                                        <m:e>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𝑤</m:t>
                                              </m:r>
                                            </m:e>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e>
                                              </m:d>
                                            </m:sub>
                                            <m:sup>
                                              <m:r>
                                                <a:rPr kumimoji="1" lang="en-US" altLang="ja-JP" sz="2400" b="0" i="1" smtClean="0">
                                                  <a:latin typeface="Cambria Math" panose="02040503050406030204" pitchFamily="18" charset="0"/>
                                                </a:rPr>
                                                <m:t>𝑙</m:t>
                                              </m:r>
                                            </m:sup>
                                          </m:sSubSup>
                                          <m:r>
                                            <a:rPr kumimoji="1" lang="en-US" altLang="ja-JP" sz="2400" b="0" i="1" smtClean="0">
                                              <a:latin typeface="Cambria Math" panose="02040503050406030204" pitchFamily="18" charset="0"/>
                                            </a:rPr>
                                            <m:t>−1</m:t>
                                          </m:r>
                                        </m:e>
                                      </m:d>
                                    </m:e>
                                    <m:sup>
                                      <m:r>
                                        <a:rPr kumimoji="1" lang="en-US" altLang="ja-JP" sz="2400" b="0" i="1" smtClean="0">
                                          <a:latin typeface="Cambria Math" panose="02040503050406030204" pitchFamily="18" charset="0"/>
                                        </a:rPr>
                                        <m:t>2</m:t>
                                      </m:r>
                                    </m:sup>
                                  </m:sSup>
                                  <m:sSup>
                                    <m:sSupPr>
                                      <m:ctrlPr>
                                        <a:rPr kumimoji="1" lang="en-US" altLang="ja-JP" sz="2400" b="0" i="1" smtClean="0">
                                          <a:latin typeface="Cambria Math" panose="02040503050406030204" pitchFamily="18" charset="0"/>
                                        </a:rPr>
                                      </m:ctrlPr>
                                    </m:sSupPr>
                                    <m:e>
                                      <m:d>
                                        <m:dPr>
                                          <m:ctrlPr>
                                            <a:rPr kumimoji="1" lang="en-US" altLang="ja-JP" sz="2400" b="0" i="1" smtClean="0">
                                              <a:latin typeface="Cambria Math" panose="02040503050406030204" pitchFamily="18" charset="0"/>
                                            </a:rPr>
                                          </m:ctrlPr>
                                        </m:dPr>
                                        <m:e>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𝑤</m:t>
                                              </m:r>
                                            </m:e>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e>
                                              </m:d>
                                            </m:sub>
                                            <m:sup>
                                              <m:r>
                                                <a:rPr kumimoji="1" lang="en-US" altLang="ja-JP" sz="2400" b="0" i="1" smtClean="0">
                                                  <a:latin typeface="Cambria Math" panose="02040503050406030204" pitchFamily="18" charset="0"/>
                                                </a:rPr>
                                                <m:t>𝑙</m:t>
                                              </m:r>
                                            </m:sup>
                                          </m:sSubSup>
                                        </m:e>
                                      </m:d>
                                    </m:e>
                                    <m:sup>
                                      <m:r>
                                        <a:rPr kumimoji="1" lang="en-US" altLang="ja-JP" sz="2400" b="0" i="1" smtClean="0">
                                          <a:latin typeface="Cambria Math" panose="02040503050406030204" pitchFamily="18" charset="0"/>
                                        </a:rPr>
                                        <m:t>2</m:t>
                                      </m:r>
                                    </m:sup>
                                  </m:sSup>
                                </m:e>
                              </m:nary>
                            </m:e>
                          </m:nary>
                        </m:e>
                      </m:nary>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0DDA18FD-DA86-7C47-822D-1E25A5927F7C}"/>
                  </a:ext>
                </a:extLst>
              </p:cNvPr>
              <p:cNvSpPr txBox="1">
                <a:spLocks noRot="1" noChangeAspect="1" noMove="1" noResize="1" noEditPoints="1" noAdjustHandles="1" noChangeArrowheads="1" noChangeShapeType="1" noTextEdit="1"/>
              </p:cNvSpPr>
              <p:nvPr/>
            </p:nvSpPr>
            <p:spPr>
              <a:xfrm>
                <a:off x="3181349" y="2713959"/>
                <a:ext cx="5724525" cy="117205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8332436-523C-FC0E-A6C7-A90A671D4E65}"/>
                  </a:ext>
                </a:extLst>
              </p:cNvPr>
              <p:cNvSpPr txBox="1"/>
              <p:nvPr/>
            </p:nvSpPr>
            <p:spPr>
              <a:xfrm>
                <a:off x="5876925" y="3628876"/>
                <a:ext cx="4286250" cy="11308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sty m:val="p"/>
                            </m:rPr>
                            <a:rPr kumimoji="1" lang="en-US" altLang="ja-JP" sz="2400" i="1">
                              <a:latin typeface="Cambria Math" panose="02040503050406030204" pitchFamily="18" charset="0"/>
                            </a:rPr>
                            <m:t>Ω</m:t>
                          </m:r>
                        </m:e>
                        <m:sub>
                          <m:r>
                            <a:rPr kumimoji="1" lang="en-US" altLang="ja-JP" sz="2400" b="0" i="1" smtClean="0">
                              <a:latin typeface="Cambria Math" panose="02040503050406030204" pitchFamily="18" charset="0"/>
                            </a:rPr>
                            <m:t>{</m:t>
                          </m:r>
                          <m:r>
                            <m:rPr>
                              <m:sty m:val="p"/>
                            </m:rPr>
                            <a:rPr kumimoji="1" lang="en-US" altLang="ja-JP" sz="2400" i="1">
                              <a:latin typeface="Cambria Math" panose="02040503050406030204" pitchFamily="18" charset="0"/>
                            </a:rPr>
                            <m:t>ω</m:t>
                          </m:r>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𝑙</m:t>
                          </m:r>
                        </m:sub>
                        <m:sup>
                          <m:r>
                            <a:rPr kumimoji="1" lang="en-US" altLang="ja-JP" sz="2400" b="0" i="1" smtClean="0">
                              <a:latin typeface="Cambria Math" panose="02040503050406030204" pitchFamily="18" charset="0"/>
                            </a:rPr>
                            <m:t>𝐿</m:t>
                          </m:r>
                        </m:sup>
                        <m:e>
                          <m:sSup>
                            <m:sSupPr>
                              <m:ctrlPr>
                                <a:rPr kumimoji="1" lang="en-US" altLang="ja-JP" sz="2400" i="1">
                                  <a:latin typeface="Cambria Math" panose="02040503050406030204" pitchFamily="18" charset="0"/>
                                </a:rPr>
                              </m:ctrlPr>
                            </m:sSupPr>
                            <m:e>
                              <m:d>
                                <m:dPr>
                                  <m:ctrlPr>
                                    <a:rPr kumimoji="1" lang="en-US" altLang="ja-JP" sz="2400" i="1">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1" i="1" smtClean="0">
                                          <a:latin typeface="Cambria Math" panose="02040503050406030204" pitchFamily="18" charset="0"/>
                                        </a:rPr>
                                        <m:t>𝑪</m:t>
                                      </m:r>
                                    </m:e>
                                    <m:sub>
                                      <m:r>
                                        <m:rPr>
                                          <m:sty m:val="p"/>
                                        </m:rPr>
                                        <a:rPr kumimoji="1" lang="en-US" altLang="ja-JP" sz="2400" i="1">
                                          <a:latin typeface="Cambria Math" panose="02040503050406030204" pitchFamily="18" charset="0"/>
                                        </a:rPr>
                                        <m:t>ω</m:t>
                                      </m:r>
                                    </m:sub>
                                  </m:sSub>
                                  <m:r>
                                    <a:rPr kumimoji="1" lang="en-US" altLang="ja-JP" sz="2400" i="1">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1" i="1" smtClean="0">
                                          <a:latin typeface="Cambria Math" panose="02040503050406030204" pitchFamily="18" charset="0"/>
                                        </a:rPr>
                                        <m:t>𝑾</m:t>
                                      </m:r>
                                    </m:e>
                                    <m:sup>
                                      <m:r>
                                        <a:rPr kumimoji="1" lang="en-US" altLang="ja-JP" sz="2400" b="0" i="1" smtClean="0">
                                          <a:latin typeface="Cambria Math" panose="02040503050406030204" pitchFamily="18" charset="0"/>
                                        </a:rPr>
                                        <m:t>𝑙</m:t>
                                      </m:r>
                                    </m:sup>
                                  </m:sSup>
                                  <m:r>
                                    <a:rPr kumimoji="1" lang="en-US" altLang="ja-JP" sz="2400" b="0" i="1" smtClean="0">
                                      <a:latin typeface="Cambria Math" panose="02040503050406030204" pitchFamily="18" charset="0"/>
                                    </a:rPr>
                                    <m:t>}</m:t>
                                  </m:r>
                                </m:e>
                              </m:d>
                            </m:e>
                            <m:sup>
                              <m:r>
                                <a:rPr kumimoji="1" lang="en-US" altLang="ja-JP" sz="2400" i="1">
                                  <a:latin typeface="Cambria Math" panose="02040503050406030204" pitchFamily="18" charset="0"/>
                                </a:rPr>
                                <m:t>2</m:t>
                              </m:r>
                            </m:sup>
                          </m:sSup>
                        </m:e>
                      </m:nary>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98332436-523C-FC0E-A6C7-A90A671D4E65}"/>
                  </a:ext>
                </a:extLst>
              </p:cNvPr>
              <p:cNvSpPr txBox="1">
                <a:spLocks noRot="1" noChangeAspect="1" noMove="1" noResize="1" noEditPoints="1" noAdjustHandles="1" noChangeArrowheads="1" noChangeShapeType="1" noTextEdit="1"/>
              </p:cNvSpPr>
              <p:nvPr/>
            </p:nvSpPr>
            <p:spPr>
              <a:xfrm>
                <a:off x="5876925" y="3628876"/>
                <a:ext cx="4286250" cy="113082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7540F42-8628-BB71-0F5B-6EC6F2EB9EFE}"/>
                  </a:ext>
                </a:extLst>
              </p:cNvPr>
              <p:cNvSpPr txBox="1"/>
              <p:nvPr/>
            </p:nvSpPr>
            <p:spPr>
              <a:xfrm>
                <a:off x="1304925" y="5320672"/>
                <a:ext cx="10439400" cy="707886"/>
              </a:xfrm>
              <a:prstGeom prst="rect">
                <a:avLst/>
              </a:prstGeom>
              <a:noFill/>
            </p:spPr>
            <p:txBody>
              <a:bodyPr wrap="square">
                <a:spAutoFit/>
              </a:bodyPr>
              <a:lstStyle/>
              <a:p>
                <a:pPr lvl="0"/>
                <a:r>
                  <a:rPr lang="ja-JP" altLang="en-US" sz="2000" dirty="0"/>
                  <a:t>行列</a:t>
                </a:r>
                <a14:m>
                  <m:oMath xmlns:m="http://schemas.openxmlformats.org/officeDocument/2006/math">
                    <m:r>
                      <a:rPr lang="en-US" altLang="ja-JP" sz="2000" b="0" i="1" smtClean="0">
                        <a:latin typeface="Cambria Math" panose="02040503050406030204" pitchFamily="18" charset="0"/>
                      </a:rPr>
                      <m:t>𝐶</m:t>
                    </m:r>
                    <m:r>
                      <a:rPr lang="ja-JP" altLang="en-US" sz="2000" i="1">
                        <a:latin typeface="Cambria Math" panose="02040503050406030204" pitchFamily="18" charset="0"/>
                      </a:rPr>
                      <m:t>：</m:t>
                    </m:r>
                  </m:oMath>
                </a14:m>
                <a:r>
                  <a:rPr lang="ja-JP" altLang="en-US" sz="2000" dirty="0"/>
                  <a:t>ホワイトレート</a:t>
                </a:r>
                <a14:m>
                  <m:oMath xmlns:m="http://schemas.openxmlformats.org/officeDocument/2006/math">
                    <m:r>
                      <m:rPr>
                        <m:sty m:val="p"/>
                      </m:rPr>
                      <a:rPr lang="en-US" altLang="ja-JP" sz="2000" i="1">
                        <a:latin typeface="Cambria Math" panose="02040503050406030204" pitchFamily="18" charset="0"/>
                      </a:rPr>
                      <m:t>ω</m:t>
                    </m:r>
                  </m:oMath>
                </a14:m>
                <a:r>
                  <a:rPr lang="ja-JP" altLang="en-US" sz="2000" dirty="0"/>
                  <a:t>で指定された割合で重み０と１が昇順で一列に並んだ正解行列</a:t>
                </a:r>
              </a:p>
              <a:p>
                <a:pPr marL="0" lvl="0" indent="0" algn="l" rtl="0">
                  <a:spcBef>
                    <a:spcPts val="0"/>
                  </a:spcBef>
                  <a:spcAft>
                    <a:spcPts val="0"/>
                  </a:spcAft>
                  <a:buNone/>
                </a:pPr>
                <a14:m>
                  <m:oMath xmlns:m="http://schemas.openxmlformats.org/officeDocument/2006/math">
                    <m:r>
                      <a:rPr kumimoji="1" lang="en-US" altLang="ja-JP" sz="2000" b="0" i="1" smtClean="0">
                        <a:latin typeface="Cambria Math" panose="02040503050406030204" pitchFamily="18" charset="0"/>
                      </a:rPr>
                      <m:t>𝑆</m:t>
                    </m:r>
                    <m:r>
                      <a:rPr kumimoji="1" lang="en-US" altLang="ja-JP" sz="2000" b="0" i="1" smtClean="0">
                        <a:latin typeface="Cambria Math" panose="02040503050406030204" pitchFamily="18" charset="0"/>
                      </a:rPr>
                      <m:t>{</m:t>
                    </m:r>
                    <m:r>
                      <a:rPr kumimoji="1" lang="en-US" altLang="ja-JP" sz="2000" b="1" i="1" smtClean="0">
                        <a:latin typeface="Cambria Math" panose="02040503050406030204" pitchFamily="18" charset="0"/>
                      </a:rPr>
                      <m:t>𝑨</m:t>
                    </m:r>
                    <m:r>
                      <a:rPr kumimoji="1" lang="en-US" altLang="ja-JP" sz="2000" b="0" i="1" smtClean="0">
                        <a:latin typeface="Cambria Math" panose="02040503050406030204" pitchFamily="18" charset="0"/>
                      </a:rPr>
                      <m:t>}</m:t>
                    </m:r>
                  </m:oMath>
                </a14:m>
                <a:r>
                  <a:rPr lang="ja-JP" altLang="en-US" sz="2000" dirty="0"/>
                  <a:t>：ある行列</a:t>
                </a:r>
                <a:r>
                  <a:rPr lang="en-US" altLang="ja-JP" sz="2000" b="1" dirty="0"/>
                  <a:t>A</a:t>
                </a:r>
                <a:r>
                  <a:rPr lang="ja-JP" altLang="en-US" sz="2000" dirty="0"/>
                  <a:t>を昇順で一列に並び替える関数</a:t>
                </a:r>
              </a:p>
            </p:txBody>
          </p:sp>
        </mc:Choice>
        <mc:Fallback xmlns="">
          <p:sp>
            <p:nvSpPr>
              <p:cNvPr id="10" name="テキスト ボックス 9">
                <a:extLst>
                  <a:ext uri="{FF2B5EF4-FFF2-40B4-BE49-F238E27FC236}">
                    <a16:creationId xmlns:a16="http://schemas.microsoft.com/office/drawing/2014/main" id="{A7540F42-8628-BB71-0F5B-6EC6F2EB9EFE}"/>
                  </a:ext>
                </a:extLst>
              </p:cNvPr>
              <p:cNvSpPr txBox="1">
                <a:spLocks noRot="1" noChangeAspect="1" noMove="1" noResize="1" noEditPoints="1" noAdjustHandles="1" noChangeArrowheads="1" noChangeShapeType="1" noTextEdit="1"/>
              </p:cNvSpPr>
              <p:nvPr/>
            </p:nvSpPr>
            <p:spPr>
              <a:xfrm>
                <a:off x="1304925" y="5320672"/>
                <a:ext cx="10439400" cy="707886"/>
              </a:xfrm>
              <a:prstGeom prst="rect">
                <a:avLst/>
              </a:prstGeom>
              <a:blipFill>
                <a:blip r:embed="rId7"/>
                <a:stretch>
                  <a:fillRect l="-584" t="-4310" b="-15517"/>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B5B32921-F023-39F4-92EF-35CB30952E1A}"/>
              </a:ext>
            </a:extLst>
          </p:cNvPr>
          <p:cNvSpPr txBox="1"/>
          <p:nvPr/>
        </p:nvSpPr>
        <p:spPr>
          <a:xfrm>
            <a:off x="1924048" y="3117518"/>
            <a:ext cx="1905000" cy="461665"/>
          </a:xfrm>
          <a:prstGeom prst="rect">
            <a:avLst/>
          </a:prstGeom>
          <a:noFill/>
        </p:spPr>
        <p:txBody>
          <a:bodyPr wrap="square">
            <a:spAutoFit/>
          </a:bodyPr>
          <a:lstStyle/>
          <a:p>
            <a:r>
              <a:rPr kumimoji="1" lang="en-US" altLang="ja-JP" sz="2400" dirty="0"/>
              <a:t>2</a:t>
            </a:r>
            <a:r>
              <a:rPr kumimoji="1" lang="ja-JP" altLang="en-US" sz="2400" dirty="0"/>
              <a:t>値化項： </a:t>
            </a:r>
            <a:endParaRPr lang="ja-JP" altLang="en-US" sz="2400" dirty="0"/>
          </a:p>
        </p:txBody>
      </p:sp>
      <p:sp>
        <p:nvSpPr>
          <p:cNvPr id="14" name="テキスト ボックス 13">
            <a:extLst>
              <a:ext uri="{FF2B5EF4-FFF2-40B4-BE49-F238E27FC236}">
                <a16:creationId xmlns:a16="http://schemas.microsoft.com/office/drawing/2014/main" id="{E8284D2F-29F1-F926-F409-39817D757311}"/>
              </a:ext>
            </a:extLst>
          </p:cNvPr>
          <p:cNvSpPr txBox="1"/>
          <p:nvPr/>
        </p:nvSpPr>
        <p:spPr>
          <a:xfrm>
            <a:off x="1381125" y="4021914"/>
            <a:ext cx="6096000" cy="461665"/>
          </a:xfrm>
          <a:prstGeom prst="rect">
            <a:avLst/>
          </a:prstGeom>
          <a:noFill/>
        </p:spPr>
        <p:txBody>
          <a:bodyPr wrap="square">
            <a:spAutoFit/>
          </a:bodyPr>
          <a:lstStyle/>
          <a:p>
            <a:r>
              <a:rPr kumimoji="1" lang="ja-JP" altLang="en-US" sz="2400" dirty="0"/>
              <a:t>ホワイトレート指定可の</a:t>
            </a:r>
            <a:r>
              <a:rPr kumimoji="1" lang="en-US" altLang="ja-JP" sz="2400" dirty="0"/>
              <a:t>2</a:t>
            </a:r>
            <a:r>
              <a:rPr kumimoji="1" lang="ja-JP" altLang="en-US" sz="2400" dirty="0"/>
              <a:t>値化項：</a:t>
            </a:r>
            <a:endParaRPr lang="ja-JP" altLang="en-US" sz="2400" dirty="0"/>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E47F04B-4705-0E85-8A68-5263AB195FBE}"/>
                  </a:ext>
                </a:extLst>
              </p:cNvPr>
              <p:cNvSpPr txBox="1"/>
              <p:nvPr/>
            </p:nvSpPr>
            <p:spPr>
              <a:xfrm>
                <a:off x="1695450" y="2114445"/>
                <a:ext cx="1914526" cy="461665"/>
              </a:xfrm>
              <a:prstGeom prst="rect">
                <a:avLst/>
              </a:prstGeom>
              <a:noFill/>
            </p:spPr>
            <p:txBody>
              <a:bodyPr wrap="square">
                <a:spAutoFit/>
              </a:bodyPr>
              <a:lstStyle/>
              <a:p>
                <a:pPr algn="ct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i="1">
                            <a:latin typeface="Cambria Math" panose="02040503050406030204" pitchFamily="18" charset="0"/>
                          </a:rPr>
                          <m:t>𝑙</m:t>
                        </m:r>
                      </m:e>
                      <m:sub>
                        <m:r>
                          <a:rPr kumimoji="1" lang="en-US" altLang="ja-JP" sz="2400" b="0" i="1" smtClean="0">
                            <a:latin typeface="Cambria Math" panose="02040503050406030204" pitchFamily="18" charset="0"/>
                          </a:rPr>
                          <m:t>2</m:t>
                        </m:r>
                      </m:sub>
                    </m:sSub>
                  </m:oMath>
                </a14:m>
                <a:r>
                  <a:rPr kumimoji="1" lang="ja-JP" altLang="en-US" sz="2400" dirty="0"/>
                  <a:t>正則化： </a:t>
                </a:r>
                <a:endParaRPr lang="ja-JP" altLang="en-US" sz="2400" dirty="0"/>
              </a:p>
            </p:txBody>
          </p:sp>
        </mc:Choice>
        <mc:Fallback xmlns="">
          <p:sp>
            <p:nvSpPr>
              <p:cNvPr id="16" name="テキスト ボックス 15">
                <a:extLst>
                  <a:ext uri="{FF2B5EF4-FFF2-40B4-BE49-F238E27FC236}">
                    <a16:creationId xmlns:a16="http://schemas.microsoft.com/office/drawing/2014/main" id="{1E47F04B-4705-0E85-8A68-5263AB195FBE}"/>
                  </a:ext>
                </a:extLst>
              </p:cNvPr>
              <p:cNvSpPr txBox="1">
                <a:spLocks noRot="1" noChangeAspect="1" noMove="1" noResize="1" noEditPoints="1" noAdjustHandles="1" noChangeArrowheads="1" noChangeShapeType="1" noTextEdit="1"/>
              </p:cNvSpPr>
              <p:nvPr/>
            </p:nvSpPr>
            <p:spPr>
              <a:xfrm>
                <a:off x="1695450" y="2114445"/>
                <a:ext cx="1914526" cy="461665"/>
              </a:xfrm>
              <a:prstGeom prst="rect">
                <a:avLst/>
              </a:prstGeom>
              <a:blipFill>
                <a:blip r:embed="rId8"/>
                <a:stretch>
                  <a:fillRect t="-10526" b="-28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5BEE3897-4306-C02E-E310-CD9E99BA11CC}"/>
                  </a:ext>
                </a:extLst>
              </p:cNvPr>
              <p:cNvSpPr txBox="1"/>
              <p:nvPr/>
            </p:nvSpPr>
            <p:spPr>
              <a:xfrm>
                <a:off x="6029325" y="2079624"/>
                <a:ext cx="1657350" cy="461665"/>
              </a:xfrm>
              <a:prstGeom prst="rect">
                <a:avLst/>
              </a:prstGeom>
              <a:noFill/>
            </p:spPr>
            <p:txBody>
              <a:bodyPr wrap="square">
                <a:spAutoFit/>
              </a:bodyPr>
              <a:lstStyle/>
              <a:p>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𝑙</m:t>
                        </m:r>
                      </m:e>
                      <m:sub>
                        <m:r>
                          <a:rPr kumimoji="1" lang="en-US" altLang="ja-JP" sz="2400" b="0" i="1" smtClean="0">
                            <a:latin typeface="Cambria Math" panose="02040503050406030204" pitchFamily="18" charset="0"/>
                          </a:rPr>
                          <m:t>1</m:t>
                        </m:r>
                      </m:sub>
                    </m:sSub>
                  </m:oMath>
                </a14:m>
                <a:r>
                  <a:rPr kumimoji="1" lang="ja-JP" altLang="en-US" sz="2400" dirty="0"/>
                  <a:t>正則化：</a:t>
                </a:r>
                <a:endParaRPr lang="ja-JP" altLang="en-US" dirty="0"/>
              </a:p>
            </p:txBody>
          </p:sp>
        </mc:Choice>
        <mc:Fallback xmlns="">
          <p:sp>
            <p:nvSpPr>
              <p:cNvPr id="18" name="テキスト ボックス 17">
                <a:extLst>
                  <a:ext uri="{FF2B5EF4-FFF2-40B4-BE49-F238E27FC236}">
                    <a16:creationId xmlns:a16="http://schemas.microsoft.com/office/drawing/2014/main" id="{5BEE3897-4306-C02E-E310-CD9E99BA11CC}"/>
                  </a:ext>
                </a:extLst>
              </p:cNvPr>
              <p:cNvSpPr txBox="1">
                <a:spLocks noRot="1" noChangeAspect="1" noMove="1" noResize="1" noEditPoints="1" noAdjustHandles="1" noChangeArrowheads="1" noChangeShapeType="1" noTextEdit="1"/>
              </p:cNvSpPr>
              <p:nvPr/>
            </p:nvSpPr>
            <p:spPr>
              <a:xfrm>
                <a:off x="6029325" y="2079624"/>
                <a:ext cx="1657350" cy="461665"/>
              </a:xfrm>
              <a:prstGeom prst="rect">
                <a:avLst/>
              </a:prstGeom>
              <a:blipFill>
                <a:blip r:embed="rId9"/>
                <a:stretch>
                  <a:fillRect l="-1103" t="-10526" r="-4412" b="-28947"/>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90305B52-8CF7-64AD-B51A-64C56A36FB19}"/>
              </a:ext>
            </a:extLst>
          </p:cNvPr>
          <p:cNvSpPr>
            <a:spLocks noGrp="1"/>
          </p:cNvSpPr>
          <p:nvPr>
            <p:ph type="sldNum" sz="quarter" idx="12"/>
          </p:nvPr>
        </p:nvSpPr>
        <p:spPr/>
        <p:txBody>
          <a:bodyPr/>
          <a:lstStyle/>
          <a:p>
            <a:fld id="{E154F753-E6D5-4771-B8B1-12E93CB86B83}" type="slidenum">
              <a:rPr kumimoji="1" lang="ja-JP" altLang="en-US" smtClean="0"/>
              <a:t>19</a:t>
            </a:fld>
            <a:endParaRPr kumimoji="1" lang="ja-JP" altLang="en-US"/>
          </a:p>
        </p:txBody>
      </p:sp>
    </p:spTree>
    <p:extLst>
      <p:ext uri="{BB962C8B-B14F-4D97-AF65-F5344CB8AC3E}">
        <p14:creationId xmlns:p14="http://schemas.microsoft.com/office/powerpoint/2010/main" val="3159418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AF4104-4093-A755-7D0F-1FCDDA99F06B}"/>
              </a:ext>
            </a:extLst>
          </p:cNvPr>
          <p:cNvSpPr>
            <a:spLocks noGrp="1"/>
          </p:cNvSpPr>
          <p:nvPr>
            <p:ph type="title"/>
          </p:nvPr>
        </p:nvSpPr>
        <p:spPr/>
        <p:txBody>
          <a:bodyPr>
            <a:normAutofit/>
          </a:bodyPr>
          <a:lstStyle/>
          <a:p>
            <a:r>
              <a:rPr lang="ja-JP" altLang="en-US" sz="4000" dirty="0"/>
              <a:t>概要</a:t>
            </a:r>
          </a:p>
        </p:txBody>
      </p:sp>
      <p:sp>
        <p:nvSpPr>
          <p:cNvPr id="3" name="コンテンツ プレースホルダー 2">
            <a:extLst>
              <a:ext uri="{FF2B5EF4-FFF2-40B4-BE49-F238E27FC236}">
                <a16:creationId xmlns:a16="http://schemas.microsoft.com/office/drawing/2014/main" id="{950B8C95-5F90-A695-B708-1BE7AA84CE04}"/>
              </a:ext>
            </a:extLst>
          </p:cNvPr>
          <p:cNvSpPr>
            <a:spLocks noGrp="1"/>
          </p:cNvSpPr>
          <p:nvPr>
            <p:ph idx="1"/>
          </p:nvPr>
        </p:nvSpPr>
        <p:spPr>
          <a:xfrm>
            <a:off x="317500" y="916917"/>
            <a:ext cx="11036300" cy="4994026"/>
          </a:xfrm>
        </p:spPr>
        <p:txBody>
          <a:bodyPr>
            <a:normAutofit/>
          </a:bodyPr>
          <a:lstStyle/>
          <a:p>
            <a:pPr>
              <a:lnSpc>
                <a:spcPct val="110000"/>
              </a:lnSpc>
            </a:pPr>
            <a:r>
              <a:rPr lang="ja-JP" altLang="en-US" sz="3200" dirty="0"/>
              <a:t>研究背景と目的</a:t>
            </a:r>
            <a:endParaRPr lang="en-US" altLang="ja-JP" sz="3200" dirty="0"/>
          </a:p>
          <a:p>
            <a:pPr>
              <a:lnSpc>
                <a:spcPct val="110000"/>
              </a:lnSpc>
            </a:pPr>
            <a:r>
              <a:rPr lang="ja-JP" altLang="en-US" sz="3200" dirty="0"/>
              <a:t>提案手法</a:t>
            </a:r>
            <a:endParaRPr lang="en-US" altLang="ja-JP" sz="3200" dirty="0"/>
          </a:p>
          <a:p>
            <a:pPr>
              <a:lnSpc>
                <a:spcPct val="110000"/>
              </a:lnSpc>
            </a:pPr>
            <a:r>
              <a:rPr lang="ja-JP" altLang="en-US" sz="3200" dirty="0"/>
              <a:t>学習条件</a:t>
            </a:r>
            <a:endParaRPr lang="en-US" altLang="ja-JP" sz="3200" dirty="0"/>
          </a:p>
          <a:p>
            <a:pPr>
              <a:lnSpc>
                <a:spcPct val="110000"/>
              </a:lnSpc>
            </a:pPr>
            <a:r>
              <a:rPr lang="ja-JP" altLang="en-US" sz="3200" dirty="0"/>
              <a:t>シミュレーション結果</a:t>
            </a:r>
            <a:endParaRPr lang="en-US" altLang="ja-JP" sz="3200" dirty="0"/>
          </a:p>
          <a:p>
            <a:pPr>
              <a:lnSpc>
                <a:spcPct val="110000"/>
              </a:lnSpc>
            </a:pPr>
            <a:r>
              <a:rPr lang="ja-JP" altLang="en-US" sz="3200" dirty="0"/>
              <a:t>まとめと今後の予定</a:t>
            </a:r>
          </a:p>
        </p:txBody>
      </p:sp>
      <p:sp>
        <p:nvSpPr>
          <p:cNvPr id="4" name="スライド番号プレースホルダー 3">
            <a:extLst>
              <a:ext uri="{FF2B5EF4-FFF2-40B4-BE49-F238E27FC236}">
                <a16:creationId xmlns:a16="http://schemas.microsoft.com/office/drawing/2014/main" id="{D00F8B0E-2AE8-D900-337E-D2615FEBF10E}"/>
              </a:ext>
            </a:extLst>
          </p:cNvPr>
          <p:cNvSpPr>
            <a:spLocks noGrp="1"/>
          </p:cNvSpPr>
          <p:nvPr>
            <p:ph type="sldNum" sz="quarter" idx="12"/>
          </p:nvPr>
        </p:nvSpPr>
        <p:spPr/>
        <p:txBody>
          <a:bodyPr/>
          <a:lstStyle/>
          <a:p>
            <a:fld id="{E154F753-E6D5-4771-B8B1-12E93CB86B83}" type="slidenum">
              <a:rPr kumimoji="1" lang="ja-JP" altLang="en-US" smtClean="0"/>
              <a:t>2</a:t>
            </a:fld>
            <a:endParaRPr kumimoji="1" lang="ja-JP" altLang="en-US"/>
          </a:p>
        </p:txBody>
      </p:sp>
    </p:spTree>
    <p:extLst>
      <p:ext uri="{BB962C8B-B14F-4D97-AF65-F5344CB8AC3E}">
        <p14:creationId xmlns:p14="http://schemas.microsoft.com/office/powerpoint/2010/main" val="2836311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正方形/長方形 51">
            <a:extLst>
              <a:ext uri="{FF2B5EF4-FFF2-40B4-BE49-F238E27FC236}">
                <a16:creationId xmlns:a16="http://schemas.microsoft.com/office/drawing/2014/main" id="{29373485-F204-8141-0321-220D66ECA67D}"/>
              </a:ext>
            </a:extLst>
          </p:cNvPr>
          <p:cNvSpPr/>
          <p:nvPr/>
        </p:nvSpPr>
        <p:spPr>
          <a:xfrm>
            <a:off x="523877" y="4035640"/>
            <a:ext cx="5333993" cy="16443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A3FED5A9-5639-5EFC-27EB-3E9791F5012E}"/>
              </a:ext>
            </a:extLst>
          </p:cNvPr>
          <p:cNvSpPr/>
          <p:nvPr/>
        </p:nvSpPr>
        <p:spPr>
          <a:xfrm>
            <a:off x="523877" y="1877939"/>
            <a:ext cx="5333993" cy="171158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07E2290-2A67-6DE3-E957-40D2D1599465}"/>
              </a:ext>
            </a:extLst>
          </p:cNvPr>
          <p:cNvSpPr>
            <a:spLocks noGrp="1"/>
          </p:cNvSpPr>
          <p:nvPr>
            <p:ph type="title"/>
          </p:nvPr>
        </p:nvSpPr>
        <p:spPr/>
        <p:txBody>
          <a:bodyPr/>
          <a:lstStyle/>
          <a:p>
            <a:r>
              <a:rPr kumimoji="1" lang="ja-JP" altLang="en-US" dirty="0"/>
              <a:t>想定するノイズ</a:t>
            </a:r>
          </a:p>
        </p:txBody>
      </p:sp>
      <p:sp>
        <p:nvSpPr>
          <p:cNvPr id="4" name="スライド番号プレースホルダー 3">
            <a:extLst>
              <a:ext uri="{FF2B5EF4-FFF2-40B4-BE49-F238E27FC236}">
                <a16:creationId xmlns:a16="http://schemas.microsoft.com/office/drawing/2014/main" id="{E95386C5-AFDC-9F6D-183B-3F747E7BB80C}"/>
              </a:ext>
            </a:extLst>
          </p:cNvPr>
          <p:cNvSpPr>
            <a:spLocks noGrp="1"/>
          </p:cNvSpPr>
          <p:nvPr>
            <p:ph type="sldNum" sz="quarter" idx="12"/>
          </p:nvPr>
        </p:nvSpPr>
        <p:spPr/>
        <p:txBody>
          <a:bodyPr/>
          <a:lstStyle/>
          <a:p>
            <a:fld id="{E154F753-E6D5-4771-B8B1-12E93CB86B83}" type="slidenum">
              <a:rPr kumimoji="1" lang="ja-JP" altLang="en-US" smtClean="0"/>
              <a:pPr/>
              <a:t>20</a:t>
            </a:fld>
            <a:endParaRPr kumimoji="1" lang="ja-JP" altLang="en-US" dirty="0"/>
          </a:p>
        </p:txBody>
      </p:sp>
      <p:sp>
        <p:nvSpPr>
          <p:cNvPr id="5" name="テキスト ボックス 4">
            <a:extLst>
              <a:ext uri="{FF2B5EF4-FFF2-40B4-BE49-F238E27FC236}">
                <a16:creationId xmlns:a16="http://schemas.microsoft.com/office/drawing/2014/main" id="{6120B0C2-4E6A-7F1C-D2A6-71EE6DBB9501}"/>
              </a:ext>
            </a:extLst>
          </p:cNvPr>
          <p:cNvSpPr txBox="1"/>
          <p:nvPr/>
        </p:nvSpPr>
        <p:spPr>
          <a:xfrm>
            <a:off x="371474" y="713694"/>
            <a:ext cx="923925" cy="584775"/>
          </a:xfrm>
          <a:prstGeom prst="rect">
            <a:avLst/>
          </a:prstGeom>
          <a:noFill/>
        </p:spPr>
        <p:txBody>
          <a:bodyPr wrap="square" rtlCol="0">
            <a:spAutoFit/>
          </a:bodyPr>
          <a:lstStyle/>
          <a:p>
            <a:pPr algn="ctr"/>
            <a:r>
              <a:rPr kumimoji="1" lang="en-US" altLang="ja-JP" sz="3200" b="1" dirty="0">
                <a:solidFill>
                  <a:srgbClr val="B2B545"/>
                </a:solidFill>
              </a:rPr>
              <a:t>01</a:t>
            </a:r>
            <a:endParaRPr kumimoji="1" lang="ja-JP" altLang="en-US" sz="3200" b="1" dirty="0">
              <a:solidFill>
                <a:srgbClr val="B2B545"/>
              </a:solidFill>
            </a:endParaRPr>
          </a:p>
        </p:txBody>
      </p:sp>
      <p:sp>
        <p:nvSpPr>
          <p:cNvPr id="6" name="テキスト ボックス 5">
            <a:extLst>
              <a:ext uri="{FF2B5EF4-FFF2-40B4-BE49-F238E27FC236}">
                <a16:creationId xmlns:a16="http://schemas.microsoft.com/office/drawing/2014/main" id="{D62C48D2-54F4-0D57-ED54-EA5A439E9E24}"/>
              </a:ext>
            </a:extLst>
          </p:cNvPr>
          <p:cNvSpPr txBox="1"/>
          <p:nvPr/>
        </p:nvSpPr>
        <p:spPr>
          <a:xfrm>
            <a:off x="1152526" y="744471"/>
            <a:ext cx="2705100" cy="523220"/>
          </a:xfrm>
          <a:prstGeom prst="rect">
            <a:avLst/>
          </a:prstGeom>
          <a:noFill/>
        </p:spPr>
        <p:txBody>
          <a:bodyPr wrap="square" rtlCol="0">
            <a:spAutoFit/>
          </a:bodyPr>
          <a:lstStyle/>
          <a:p>
            <a:r>
              <a:rPr kumimoji="1" lang="ja-JP" altLang="en-US" sz="2800" dirty="0"/>
              <a:t>ガウシアンノイズ</a:t>
            </a:r>
          </a:p>
        </p:txBody>
      </p:sp>
      <p:sp>
        <p:nvSpPr>
          <p:cNvPr id="7" name="テキスト ボックス 6">
            <a:extLst>
              <a:ext uri="{FF2B5EF4-FFF2-40B4-BE49-F238E27FC236}">
                <a16:creationId xmlns:a16="http://schemas.microsoft.com/office/drawing/2014/main" id="{95B9F504-720F-CB20-2E84-03E6FB32BB3E}"/>
              </a:ext>
            </a:extLst>
          </p:cNvPr>
          <p:cNvSpPr txBox="1"/>
          <p:nvPr/>
        </p:nvSpPr>
        <p:spPr>
          <a:xfrm>
            <a:off x="1152527" y="1163823"/>
            <a:ext cx="4438648" cy="646331"/>
          </a:xfrm>
          <a:prstGeom prst="rect">
            <a:avLst/>
          </a:prstGeom>
          <a:noFill/>
        </p:spPr>
        <p:txBody>
          <a:bodyPr wrap="square" rtlCol="0">
            <a:spAutoFit/>
          </a:bodyPr>
          <a:lstStyle/>
          <a:p>
            <a:r>
              <a:rPr kumimoji="1" lang="ja-JP" altLang="en-US" dirty="0"/>
              <a:t>機械的ノイズを想定したガウス分布に基づく強度に作用するノイズ</a:t>
            </a:r>
          </a:p>
        </p:txBody>
      </p:sp>
      <p:sp>
        <p:nvSpPr>
          <p:cNvPr id="10" name="テキスト ボックス 9">
            <a:extLst>
              <a:ext uri="{FF2B5EF4-FFF2-40B4-BE49-F238E27FC236}">
                <a16:creationId xmlns:a16="http://schemas.microsoft.com/office/drawing/2014/main" id="{9FE3EC04-A918-F7C9-9412-604008031983}"/>
              </a:ext>
            </a:extLst>
          </p:cNvPr>
          <p:cNvSpPr txBox="1"/>
          <p:nvPr/>
        </p:nvSpPr>
        <p:spPr>
          <a:xfrm>
            <a:off x="6096000" y="713694"/>
            <a:ext cx="923925" cy="584775"/>
          </a:xfrm>
          <a:prstGeom prst="rect">
            <a:avLst/>
          </a:prstGeom>
          <a:noFill/>
        </p:spPr>
        <p:txBody>
          <a:bodyPr wrap="square" rtlCol="0">
            <a:spAutoFit/>
          </a:bodyPr>
          <a:lstStyle/>
          <a:p>
            <a:pPr algn="ctr"/>
            <a:r>
              <a:rPr kumimoji="1" lang="en-US" altLang="ja-JP" sz="3200" b="1" dirty="0">
                <a:solidFill>
                  <a:srgbClr val="B2B545"/>
                </a:solidFill>
              </a:rPr>
              <a:t>02</a:t>
            </a:r>
            <a:endParaRPr kumimoji="1" lang="ja-JP" altLang="en-US" sz="3200" b="1" dirty="0">
              <a:solidFill>
                <a:srgbClr val="B2B545"/>
              </a:solidFill>
            </a:endParaRPr>
          </a:p>
        </p:txBody>
      </p:sp>
      <p:sp>
        <p:nvSpPr>
          <p:cNvPr id="11" name="テキスト ボックス 10">
            <a:extLst>
              <a:ext uri="{FF2B5EF4-FFF2-40B4-BE49-F238E27FC236}">
                <a16:creationId xmlns:a16="http://schemas.microsoft.com/office/drawing/2014/main" id="{0FDBD850-DE4D-EEB5-DD74-7CA85F40C181}"/>
              </a:ext>
            </a:extLst>
          </p:cNvPr>
          <p:cNvSpPr txBox="1"/>
          <p:nvPr/>
        </p:nvSpPr>
        <p:spPr>
          <a:xfrm>
            <a:off x="6877052" y="744471"/>
            <a:ext cx="2705100" cy="523220"/>
          </a:xfrm>
          <a:prstGeom prst="rect">
            <a:avLst/>
          </a:prstGeom>
          <a:noFill/>
        </p:spPr>
        <p:txBody>
          <a:bodyPr wrap="square" rtlCol="0">
            <a:spAutoFit/>
          </a:bodyPr>
          <a:lstStyle/>
          <a:p>
            <a:r>
              <a:rPr kumimoji="1" lang="ja-JP" altLang="en-US" sz="2800" dirty="0"/>
              <a:t>大気ゆらぎ</a:t>
            </a:r>
          </a:p>
        </p:txBody>
      </p:sp>
      <p:sp>
        <p:nvSpPr>
          <p:cNvPr id="12" name="テキスト ボックス 11">
            <a:extLst>
              <a:ext uri="{FF2B5EF4-FFF2-40B4-BE49-F238E27FC236}">
                <a16:creationId xmlns:a16="http://schemas.microsoft.com/office/drawing/2014/main" id="{4331617C-A2A0-7CF3-71D5-FE5E21EDB066}"/>
              </a:ext>
            </a:extLst>
          </p:cNvPr>
          <p:cNvSpPr txBox="1"/>
          <p:nvPr/>
        </p:nvSpPr>
        <p:spPr>
          <a:xfrm>
            <a:off x="6877053" y="1199411"/>
            <a:ext cx="4457698" cy="646331"/>
          </a:xfrm>
          <a:prstGeom prst="rect">
            <a:avLst/>
          </a:prstGeom>
          <a:noFill/>
        </p:spPr>
        <p:txBody>
          <a:bodyPr wrap="square" rtlCol="0">
            <a:spAutoFit/>
          </a:bodyPr>
          <a:lstStyle/>
          <a:p>
            <a:r>
              <a:rPr kumimoji="1" lang="ja-JP" altLang="en-US" dirty="0"/>
              <a:t>コルモゴロフ乱流理論に則ってモデル化した時間変動</a:t>
            </a:r>
            <a:r>
              <a:rPr kumimoji="1" lang="en-US" altLang="ja-JP" dirty="0"/>
              <a:t>&amp;</a:t>
            </a:r>
            <a:r>
              <a:rPr kumimoji="1" lang="ja-JP" altLang="en-US" dirty="0"/>
              <a:t>位相に作用するノイズ</a:t>
            </a:r>
            <a:r>
              <a:rPr kumimoji="1" lang="en-US" altLang="ja-JP" sz="1800" dirty="0"/>
              <a:t>[</a:t>
            </a:r>
            <a:r>
              <a:rPr kumimoji="1" lang="en-US" altLang="ja-JP" dirty="0"/>
              <a:t>5</a:t>
            </a:r>
            <a:r>
              <a:rPr kumimoji="1" lang="en-US" altLang="ja-JP" sz="1800" dirty="0"/>
              <a:t>-7]</a:t>
            </a:r>
            <a:endParaRPr kumimoji="1" lang="ja-JP" altLang="en-US" dirty="0"/>
          </a:p>
        </p:txBody>
      </p:sp>
      <p:cxnSp>
        <p:nvCxnSpPr>
          <p:cNvPr id="9" name="直線コネクタ 8">
            <a:extLst>
              <a:ext uri="{FF2B5EF4-FFF2-40B4-BE49-F238E27FC236}">
                <a16:creationId xmlns:a16="http://schemas.microsoft.com/office/drawing/2014/main" id="{C95AC47D-8970-E527-E42B-A60CA2411D06}"/>
              </a:ext>
            </a:extLst>
          </p:cNvPr>
          <p:cNvCxnSpPr>
            <a:cxnSpLocks/>
          </p:cNvCxnSpPr>
          <p:nvPr/>
        </p:nvCxnSpPr>
        <p:spPr>
          <a:xfrm>
            <a:off x="6096000" y="840515"/>
            <a:ext cx="0" cy="5211377"/>
          </a:xfrm>
          <a:prstGeom prst="line">
            <a:avLst/>
          </a:prstGeom>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28972975-50FC-408B-1509-2F7054ABFDAA}"/>
              </a:ext>
            </a:extLst>
          </p:cNvPr>
          <p:cNvCxnSpPr>
            <a:cxnSpLocks/>
          </p:cNvCxnSpPr>
          <p:nvPr/>
        </p:nvCxnSpPr>
        <p:spPr>
          <a:xfrm>
            <a:off x="1295399" y="5821046"/>
            <a:ext cx="4113934" cy="0"/>
          </a:xfrm>
          <a:prstGeom prst="straightConnector1">
            <a:avLst/>
          </a:prstGeom>
          <a:ln w="76200">
            <a:tailEnd type="triangle"/>
          </a:ln>
        </p:spPr>
        <p:style>
          <a:lnRef idx="1">
            <a:schemeClr val="accent3"/>
          </a:lnRef>
          <a:fillRef idx="0">
            <a:schemeClr val="accent3"/>
          </a:fillRef>
          <a:effectRef idx="0">
            <a:schemeClr val="accent3"/>
          </a:effectRef>
          <a:fontRef idx="minor">
            <a:schemeClr val="tx1"/>
          </a:fontRef>
        </p:style>
      </p:cxnSp>
      <p:sp>
        <p:nvSpPr>
          <p:cNvPr id="37" name="テキスト ボックス 36">
            <a:extLst>
              <a:ext uri="{FF2B5EF4-FFF2-40B4-BE49-F238E27FC236}">
                <a16:creationId xmlns:a16="http://schemas.microsoft.com/office/drawing/2014/main" id="{0CA69507-29A8-9662-EA75-00D371E7A246}"/>
              </a:ext>
            </a:extLst>
          </p:cNvPr>
          <p:cNvSpPr txBox="1"/>
          <p:nvPr/>
        </p:nvSpPr>
        <p:spPr>
          <a:xfrm>
            <a:off x="5379109" y="5636380"/>
            <a:ext cx="707365" cy="369332"/>
          </a:xfrm>
          <a:prstGeom prst="rect">
            <a:avLst/>
          </a:prstGeom>
          <a:noFill/>
        </p:spPr>
        <p:txBody>
          <a:bodyPr wrap="square" rtlCol="0">
            <a:spAutoFit/>
          </a:bodyPr>
          <a:lstStyle/>
          <a:p>
            <a:pPr algn="ctr"/>
            <a:r>
              <a:rPr kumimoji="1" lang="en-US" altLang="ja-JP" dirty="0"/>
              <a:t>Time</a:t>
            </a:r>
            <a:endParaRPr kumimoji="1" lang="ja-JP" altLang="en-US" dirty="0"/>
          </a:p>
        </p:txBody>
      </p:sp>
      <p:sp>
        <p:nvSpPr>
          <p:cNvPr id="46" name="テキスト ボックス 45">
            <a:extLst>
              <a:ext uri="{FF2B5EF4-FFF2-40B4-BE49-F238E27FC236}">
                <a16:creationId xmlns:a16="http://schemas.microsoft.com/office/drawing/2014/main" id="{10794EAC-8222-BC7A-34B0-4443EFF1244C}"/>
              </a:ext>
            </a:extLst>
          </p:cNvPr>
          <p:cNvSpPr txBox="1"/>
          <p:nvPr/>
        </p:nvSpPr>
        <p:spPr>
          <a:xfrm>
            <a:off x="609600" y="2114389"/>
            <a:ext cx="923926" cy="369332"/>
          </a:xfrm>
          <a:prstGeom prst="rect">
            <a:avLst/>
          </a:prstGeom>
          <a:noFill/>
        </p:spPr>
        <p:txBody>
          <a:bodyPr wrap="square" rtlCol="0">
            <a:spAutoFit/>
          </a:bodyPr>
          <a:lstStyle/>
          <a:p>
            <a:pPr algn="ctr"/>
            <a:r>
              <a:rPr kumimoji="1" lang="en-US" altLang="ja-JP" dirty="0"/>
              <a:t>object</a:t>
            </a:r>
            <a:endParaRPr kumimoji="1" lang="ja-JP" altLang="en-US" dirty="0"/>
          </a:p>
        </p:txBody>
      </p:sp>
      <p:sp>
        <p:nvSpPr>
          <p:cNvPr id="47" name="テキスト ボックス 46">
            <a:extLst>
              <a:ext uri="{FF2B5EF4-FFF2-40B4-BE49-F238E27FC236}">
                <a16:creationId xmlns:a16="http://schemas.microsoft.com/office/drawing/2014/main" id="{4C373ADB-BC1B-147A-2889-7CEBBDA9717D}"/>
              </a:ext>
            </a:extLst>
          </p:cNvPr>
          <p:cNvSpPr txBox="1"/>
          <p:nvPr/>
        </p:nvSpPr>
        <p:spPr>
          <a:xfrm>
            <a:off x="609600" y="2915682"/>
            <a:ext cx="923926" cy="646331"/>
          </a:xfrm>
          <a:prstGeom prst="rect">
            <a:avLst/>
          </a:prstGeom>
          <a:noFill/>
        </p:spPr>
        <p:txBody>
          <a:bodyPr wrap="square" rtlCol="0">
            <a:spAutoFit/>
          </a:bodyPr>
          <a:lstStyle/>
          <a:p>
            <a:pPr algn="ctr"/>
            <a:r>
              <a:rPr kumimoji="1" lang="en-US" altLang="ja-JP" dirty="0"/>
              <a:t>object noise</a:t>
            </a:r>
            <a:endParaRPr kumimoji="1" lang="ja-JP" altLang="en-US" dirty="0"/>
          </a:p>
        </p:txBody>
      </p:sp>
      <p:sp>
        <p:nvSpPr>
          <p:cNvPr id="48" name="テキスト ボックス 47">
            <a:extLst>
              <a:ext uri="{FF2B5EF4-FFF2-40B4-BE49-F238E27FC236}">
                <a16:creationId xmlns:a16="http://schemas.microsoft.com/office/drawing/2014/main" id="{72435E0E-D933-D168-C85E-061072C808D3}"/>
              </a:ext>
            </a:extLst>
          </p:cNvPr>
          <p:cNvSpPr txBox="1"/>
          <p:nvPr/>
        </p:nvSpPr>
        <p:spPr>
          <a:xfrm>
            <a:off x="609600" y="3993974"/>
            <a:ext cx="923926" cy="646331"/>
          </a:xfrm>
          <a:prstGeom prst="rect">
            <a:avLst/>
          </a:prstGeom>
          <a:noFill/>
        </p:spPr>
        <p:txBody>
          <a:bodyPr wrap="square" rtlCol="0">
            <a:spAutoFit/>
          </a:bodyPr>
          <a:lstStyle/>
          <a:p>
            <a:r>
              <a:rPr kumimoji="1" lang="en-US" altLang="ja-JP" dirty="0"/>
              <a:t>pattern</a:t>
            </a:r>
          </a:p>
          <a:p>
            <a:pPr algn="ctr"/>
            <a:r>
              <a:rPr kumimoji="1" lang="en-US" altLang="ja-JP" dirty="0"/>
              <a:t>noise</a:t>
            </a:r>
            <a:endParaRPr kumimoji="1" lang="ja-JP" altLang="en-US" dirty="0"/>
          </a:p>
        </p:txBody>
      </p:sp>
      <p:sp>
        <p:nvSpPr>
          <p:cNvPr id="49" name="テキスト ボックス 48">
            <a:extLst>
              <a:ext uri="{FF2B5EF4-FFF2-40B4-BE49-F238E27FC236}">
                <a16:creationId xmlns:a16="http://schemas.microsoft.com/office/drawing/2014/main" id="{E7D9DE3D-FC79-70F1-9579-66895792173F}"/>
              </a:ext>
            </a:extLst>
          </p:cNvPr>
          <p:cNvSpPr txBox="1"/>
          <p:nvPr/>
        </p:nvSpPr>
        <p:spPr>
          <a:xfrm>
            <a:off x="609600" y="5072265"/>
            <a:ext cx="923926" cy="369332"/>
          </a:xfrm>
          <a:prstGeom prst="rect">
            <a:avLst/>
          </a:prstGeom>
          <a:noFill/>
        </p:spPr>
        <p:txBody>
          <a:bodyPr wrap="square" rtlCol="0">
            <a:spAutoFit/>
          </a:bodyPr>
          <a:lstStyle/>
          <a:p>
            <a:pPr algn="ctr"/>
            <a:r>
              <a:rPr kumimoji="1" lang="en-US" altLang="ja-JP" dirty="0"/>
              <a:t>pattern</a:t>
            </a:r>
            <a:endParaRPr kumimoji="1" lang="ja-JP" altLang="en-US" dirty="0"/>
          </a:p>
        </p:txBody>
      </p:sp>
      <p:pic>
        <p:nvPicPr>
          <p:cNvPr id="50" name="Picture 2">
            <a:extLst>
              <a:ext uri="{FF2B5EF4-FFF2-40B4-BE49-F238E27FC236}">
                <a16:creationId xmlns:a16="http://schemas.microsoft.com/office/drawing/2014/main" id="{5909C452-FBE0-8C25-435B-DB33787C7966}"/>
              </a:ext>
            </a:extLst>
          </p:cNvPr>
          <p:cNvPicPr>
            <a:picLocks noChangeArrowheads="1"/>
          </p:cNvPicPr>
          <p:nvPr/>
        </p:nvPicPr>
        <p:blipFill rotWithShape="1">
          <a:blip r:embed="rId3" cstate="hqprint">
            <a:extLst>
              <a:ext uri="{28A0092B-C50C-407E-A947-70E740481C1C}">
                <a14:useLocalDpi xmlns:a14="http://schemas.microsoft.com/office/drawing/2010/main" val="0"/>
              </a:ext>
            </a:extLst>
          </a:blip>
          <a:srcRect l="-1471" r="-971"/>
          <a:stretch/>
        </p:blipFill>
        <p:spPr bwMode="auto">
          <a:xfrm>
            <a:off x="2604653" y="2029055"/>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53" name="図 52">
            <a:extLst>
              <a:ext uri="{FF2B5EF4-FFF2-40B4-BE49-F238E27FC236}">
                <a16:creationId xmlns:a16="http://schemas.microsoft.com/office/drawing/2014/main" id="{D29A7F4F-09CD-594F-F7B7-20192EADB807}"/>
              </a:ext>
            </a:extLst>
          </p:cNvPr>
          <p:cNvPicPr>
            <a:picLocks/>
          </p:cNvPicPr>
          <p:nvPr/>
        </p:nvPicPr>
        <p:blipFill>
          <a:blip r:embed="rId4" cstate="hqprint">
            <a:extLst>
              <a:ext uri="{28A0092B-C50C-407E-A947-70E740481C1C}">
                <a14:useLocalDpi xmlns:a14="http://schemas.microsoft.com/office/drawing/2010/main" val="0"/>
              </a:ext>
            </a:extLst>
          </a:blip>
          <a:srcRect/>
          <a:stretch/>
        </p:blipFill>
        <p:spPr>
          <a:xfrm>
            <a:off x="2314581" y="4055691"/>
            <a:ext cx="540000" cy="540000"/>
          </a:xfrm>
          <a:prstGeom prst="rect">
            <a:avLst/>
          </a:prstGeom>
        </p:spPr>
      </p:pic>
      <p:pic>
        <p:nvPicPr>
          <p:cNvPr id="54" name="Picture 2">
            <a:extLst>
              <a:ext uri="{FF2B5EF4-FFF2-40B4-BE49-F238E27FC236}">
                <a16:creationId xmlns:a16="http://schemas.microsoft.com/office/drawing/2014/main" id="{74D3B336-F8FD-6B4C-E1DA-E0F194FDC405}"/>
              </a:ext>
            </a:extLst>
          </p:cNvPr>
          <p:cNvPicPr>
            <a:picLocks noChangeArrowheads="1"/>
          </p:cNvPicPr>
          <p:nvPr/>
        </p:nvPicPr>
        <p:blipFill>
          <a:blip r:embed="rId5">
            <a:extLst>
              <a:ext uri="{28A0092B-C50C-407E-A947-70E740481C1C}">
                <a14:useLocalDpi xmlns:a14="http://schemas.microsoft.com/office/drawing/2010/main" val="0"/>
              </a:ext>
            </a:extLst>
          </a:blip>
          <a:srcRect l="25191" r="25191"/>
          <a:stretch/>
        </p:blipFill>
        <p:spPr bwMode="auto">
          <a:xfrm>
            <a:off x="1654051" y="4986931"/>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55" name="図 54">
            <a:extLst>
              <a:ext uri="{FF2B5EF4-FFF2-40B4-BE49-F238E27FC236}">
                <a16:creationId xmlns:a16="http://schemas.microsoft.com/office/drawing/2014/main" id="{722D72E2-3176-769D-4FB9-3EF9ED46382F}"/>
              </a:ext>
            </a:extLst>
          </p:cNvPr>
          <p:cNvPicPr>
            <a:picLocks/>
          </p:cNvPicPr>
          <p:nvPr/>
        </p:nvPicPr>
        <p:blipFill>
          <a:blip r:embed="rId6" cstate="hqprint">
            <a:extLst>
              <a:ext uri="{28A0092B-C50C-407E-A947-70E740481C1C}">
                <a14:useLocalDpi xmlns:a14="http://schemas.microsoft.com/office/drawing/2010/main" val="0"/>
              </a:ext>
            </a:extLst>
          </a:blip>
          <a:srcRect/>
          <a:stretch/>
        </p:blipFill>
        <p:spPr>
          <a:xfrm>
            <a:off x="1654051" y="4055691"/>
            <a:ext cx="540000" cy="540000"/>
          </a:xfrm>
          <a:prstGeom prst="rect">
            <a:avLst/>
          </a:prstGeom>
        </p:spPr>
      </p:pic>
      <p:pic>
        <p:nvPicPr>
          <p:cNvPr id="56" name="Picture 2">
            <a:extLst>
              <a:ext uri="{FF2B5EF4-FFF2-40B4-BE49-F238E27FC236}">
                <a16:creationId xmlns:a16="http://schemas.microsoft.com/office/drawing/2014/main" id="{08DBA269-C84B-4759-4E1A-EBF3B876303B}"/>
              </a:ext>
            </a:extLst>
          </p:cNvPr>
          <p:cNvPicPr>
            <a:picLocks noChangeArrowheads="1"/>
          </p:cNvPicPr>
          <p:nvPr/>
        </p:nvPicPr>
        <p:blipFill>
          <a:blip r:embed="rId7">
            <a:extLst>
              <a:ext uri="{28A0092B-C50C-407E-A947-70E740481C1C}">
                <a14:useLocalDpi xmlns:a14="http://schemas.microsoft.com/office/drawing/2010/main" val="0"/>
              </a:ext>
            </a:extLst>
          </a:blip>
          <a:srcRect l="25191" r="25191"/>
          <a:stretch/>
        </p:blipFill>
        <p:spPr bwMode="auto">
          <a:xfrm>
            <a:off x="2314581" y="4986931"/>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57" name="図 56">
            <a:extLst>
              <a:ext uri="{FF2B5EF4-FFF2-40B4-BE49-F238E27FC236}">
                <a16:creationId xmlns:a16="http://schemas.microsoft.com/office/drawing/2014/main" id="{3488CA82-E1B6-9F63-B02E-ABE61EAE6E73}"/>
              </a:ext>
            </a:extLst>
          </p:cNvPr>
          <p:cNvPicPr>
            <a:picLocks/>
          </p:cNvPicPr>
          <p:nvPr/>
        </p:nvPicPr>
        <p:blipFill>
          <a:blip r:embed="rId8" cstate="hqprint">
            <a:extLst>
              <a:ext uri="{28A0092B-C50C-407E-A947-70E740481C1C}">
                <a14:useLocalDpi xmlns:a14="http://schemas.microsoft.com/office/drawing/2010/main" val="0"/>
              </a:ext>
            </a:extLst>
          </a:blip>
          <a:srcRect/>
          <a:stretch/>
        </p:blipFill>
        <p:spPr>
          <a:xfrm>
            <a:off x="3536945" y="4055691"/>
            <a:ext cx="540000" cy="540000"/>
          </a:xfrm>
          <a:prstGeom prst="rect">
            <a:avLst/>
          </a:prstGeom>
        </p:spPr>
      </p:pic>
      <p:pic>
        <p:nvPicPr>
          <p:cNvPr id="58" name="Picture 2">
            <a:extLst>
              <a:ext uri="{FF2B5EF4-FFF2-40B4-BE49-F238E27FC236}">
                <a16:creationId xmlns:a16="http://schemas.microsoft.com/office/drawing/2014/main" id="{86965F25-FBB1-0BF9-D389-54C636A23F0C}"/>
              </a:ext>
            </a:extLst>
          </p:cNvPr>
          <p:cNvPicPr>
            <a:picLocks noChangeArrowheads="1"/>
          </p:cNvPicPr>
          <p:nvPr/>
        </p:nvPicPr>
        <p:blipFill>
          <a:blip r:embed="rId9">
            <a:extLst>
              <a:ext uri="{28A0092B-C50C-407E-A947-70E740481C1C}">
                <a14:useLocalDpi xmlns:a14="http://schemas.microsoft.com/office/drawing/2010/main" val="0"/>
              </a:ext>
            </a:extLst>
          </a:blip>
          <a:srcRect l="25191" r="25191"/>
          <a:stretch/>
        </p:blipFill>
        <p:spPr bwMode="auto">
          <a:xfrm>
            <a:off x="3536945" y="4986931"/>
            <a:ext cx="540000" cy="540000"/>
          </a:xfrm>
          <a:prstGeom prst="rect">
            <a:avLst/>
          </a:prstGeom>
          <a:noFill/>
          <a:extLst>
            <a:ext uri="{909E8E84-426E-40DD-AFC4-6F175D3DCCD1}">
              <a14:hiddenFill xmlns:a14="http://schemas.microsoft.com/office/drawing/2010/main">
                <a:solidFill>
                  <a:srgbClr val="FFFFFF"/>
                </a:solidFill>
              </a14:hiddenFill>
            </a:ext>
          </a:extLst>
        </p:spPr>
      </p:pic>
      <p:sp>
        <p:nvSpPr>
          <p:cNvPr id="59" name="テキスト ボックス 58">
            <a:extLst>
              <a:ext uri="{FF2B5EF4-FFF2-40B4-BE49-F238E27FC236}">
                <a16:creationId xmlns:a16="http://schemas.microsoft.com/office/drawing/2014/main" id="{8A26227B-B1EF-5AE0-B755-90E6A8CA9054}"/>
              </a:ext>
            </a:extLst>
          </p:cNvPr>
          <p:cNvSpPr txBox="1"/>
          <p:nvPr/>
        </p:nvSpPr>
        <p:spPr>
          <a:xfrm>
            <a:off x="2917594" y="4140503"/>
            <a:ext cx="527088" cy="343952"/>
          </a:xfrm>
          <a:prstGeom prst="rect">
            <a:avLst/>
          </a:prstGeom>
          <a:noFill/>
        </p:spPr>
        <p:txBody>
          <a:bodyPr wrap="square" rtlCol="0">
            <a:spAutoFit/>
          </a:bodyPr>
          <a:lstStyle/>
          <a:p>
            <a:r>
              <a:rPr kumimoji="1" lang="ja-JP" altLang="en-US" dirty="0"/>
              <a:t>・・・</a:t>
            </a:r>
          </a:p>
        </p:txBody>
      </p:sp>
      <p:sp>
        <p:nvSpPr>
          <p:cNvPr id="62" name="テキスト ボックス 61">
            <a:extLst>
              <a:ext uri="{FF2B5EF4-FFF2-40B4-BE49-F238E27FC236}">
                <a16:creationId xmlns:a16="http://schemas.microsoft.com/office/drawing/2014/main" id="{04B944D1-2E6A-5E4C-37F0-DA912145C91E}"/>
              </a:ext>
            </a:extLst>
          </p:cNvPr>
          <p:cNvSpPr txBox="1"/>
          <p:nvPr/>
        </p:nvSpPr>
        <p:spPr>
          <a:xfrm>
            <a:off x="2917594" y="5072265"/>
            <a:ext cx="527088" cy="343952"/>
          </a:xfrm>
          <a:prstGeom prst="rect">
            <a:avLst/>
          </a:prstGeom>
          <a:noFill/>
        </p:spPr>
        <p:txBody>
          <a:bodyPr wrap="square" rtlCol="0">
            <a:spAutoFit/>
          </a:bodyPr>
          <a:lstStyle/>
          <a:p>
            <a:r>
              <a:rPr kumimoji="1" lang="ja-JP" altLang="en-US" dirty="0"/>
              <a:t>・・・</a:t>
            </a:r>
          </a:p>
        </p:txBody>
      </p:sp>
      <p:pic>
        <p:nvPicPr>
          <p:cNvPr id="63" name="図 62">
            <a:extLst>
              <a:ext uri="{FF2B5EF4-FFF2-40B4-BE49-F238E27FC236}">
                <a16:creationId xmlns:a16="http://schemas.microsoft.com/office/drawing/2014/main" id="{8158A799-EA71-0CCB-7379-376268331991}"/>
              </a:ext>
            </a:extLst>
          </p:cNvPr>
          <p:cNvPicPr>
            <a:picLocks/>
          </p:cNvPicPr>
          <p:nvPr/>
        </p:nvPicPr>
        <p:blipFill>
          <a:blip r:embed="rId10"/>
          <a:stretch>
            <a:fillRect/>
          </a:stretch>
        </p:blipFill>
        <p:spPr>
          <a:xfrm>
            <a:off x="2593536" y="2988550"/>
            <a:ext cx="540000" cy="540000"/>
          </a:xfrm>
          <a:prstGeom prst="rect">
            <a:avLst/>
          </a:prstGeom>
        </p:spPr>
      </p:pic>
      <p:grpSp>
        <p:nvGrpSpPr>
          <p:cNvPr id="64" name="グループ化 63">
            <a:extLst>
              <a:ext uri="{FF2B5EF4-FFF2-40B4-BE49-F238E27FC236}">
                <a16:creationId xmlns:a16="http://schemas.microsoft.com/office/drawing/2014/main" id="{4C395E16-3E9B-806A-C659-6C2A6EF1DBC4}"/>
              </a:ext>
            </a:extLst>
          </p:cNvPr>
          <p:cNvGrpSpPr/>
          <p:nvPr/>
        </p:nvGrpSpPr>
        <p:grpSpPr>
          <a:xfrm>
            <a:off x="2765115" y="2682388"/>
            <a:ext cx="219075" cy="221924"/>
            <a:chOff x="6962775" y="4714108"/>
            <a:chExt cx="360000" cy="360000"/>
          </a:xfrm>
        </p:grpSpPr>
        <p:cxnSp>
          <p:nvCxnSpPr>
            <p:cNvPr id="65" name="直線コネクタ 64">
              <a:extLst>
                <a:ext uri="{FF2B5EF4-FFF2-40B4-BE49-F238E27FC236}">
                  <a16:creationId xmlns:a16="http://schemas.microsoft.com/office/drawing/2014/main" id="{17F6FF9B-D41A-E857-DD2D-15AA755A83DC}"/>
                </a:ext>
              </a:extLst>
            </p:cNvPr>
            <p:cNvCxnSpPr>
              <a:cxnSpLocks/>
            </p:cNvCxnSpPr>
            <p:nvPr/>
          </p:nvCxnSpPr>
          <p:spPr>
            <a:xfrm>
              <a:off x="6962775" y="4889203"/>
              <a:ext cx="3600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66" name="直線コネクタ 65">
              <a:extLst>
                <a:ext uri="{FF2B5EF4-FFF2-40B4-BE49-F238E27FC236}">
                  <a16:creationId xmlns:a16="http://schemas.microsoft.com/office/drawing/2014/main" id="{994881C1-E531-DF7D-036C-24FA107BCE52}"/>
                </a:ext>
              </a:extLst>
            </p:cNvPr>
            <p:cNvCxnSpPr>
              <a:cxnSpLocks/>
            </p:cNvCxnSpPr>
            <p:nvPr/>
          </p:nvCxnSpPr>
          <p:spPr>
            <a:xfrm>
              <a:off x="7142775" y="4714108"/>
              <a:ext cx="0" cy="360000"/>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67" name="グループ化 66">
            <a:extLst>
              <a:ext uri="{FF2B5EF4-FFF2-40B4-BE49-F238E27FC236}">
                <a16:creationId xmlns:a16="http://schemas.microsoft.com/office/drawing/2014/main" id="{8B008D2A-7566-866A-AE11-DB6C5C72DB76}"/>
              </a:ext>
            </a:extLst>
          </p:cNvPr>
          <p:cNvGrpSpPr/>
          <p:nvPr/>
        </p:nvGrpSpPr>
        <p:grpSpPr>
          <a:xfrm>
            <a:off x="1814513" y="4693616"/>
            <a:ext cx="219075" cy="221924"/>
            <a:chOff x="6962775" y="4714108"/>
            <a:chExt cx="360000" cy="360000"/>
          </a:xfrm>
        </p:grpSpPr>
        <p:cxnSp>
          <p:nvCxnSpPr>
            <p:cNvPr id="68" name="直線コネクタ 67">
              <a:extLst>
                <a:ext uri="{FF2B5EF4-FFF2-40B4-BE49-F238E27FC236}">
                  <a16:creationId xmlns:a16="http://schemas.microsoft.com/office/drawing/2014/main" id="{A4B2096A-1B06-FC8D-83A3-C37581577335}"/>
                </a:ext>
              </a:extLst>
            </p:cNvPr>
            <p:cNvCxnSpPr>
              <a:cxnSpLocks/>
            </p:cNvCxnSpPr>
            <p:nvPr/>
          </p:nvCxnSpPr>
          <p:spPr>
            <a:xfrm>
              <a:off x="6962775" y="4889203"/>
              <a:ext cx="3600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69" name="直線コネクタ 68">
              <a:extLst>
                <a:ext uri="{FF2B5EF4-FFF2-40B4-BE49-F238E27FC236}">
                  <a16:creationId xmlns:a16="http://schemas.microsoft.com/office/drawing/2014/main" id="{51D0E76F-5B3C-A8C9-CE26-47F32A3C5C63}"/>
                </a:ext>
              </a:extLst>
            </p:cNvPr>
            <p:cNvCxnSpPr>
              <a:cxnSpLocks/>
            </p:cNvCxnSpPr>
            <p:nvPr/>
          </p:nvCxnSpPr>
          <p:spPr>
            <a:xfrm>
              <a:off x="7142775" y="4714108"/>
              <a:ext cx="0" cy="360000"/>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85" name="グループ化 84">
            <a:extLst>
              <a:ext uri="{FF2B5EF4-FFF2-40B4-BE49-F238E27FC236}">
                <a16:creationId xmlns:a16="http://schemas.microsoft.com/office/drawing/2014/main" id="{51728642-8F78-A1A4-98A8-801AC828384F}"/>
              </a:ext>
            </a:extLst>
          </p:cNvPr>
          <p:cNvGrpSpPr/>
          <p:nvPr/>
        </p:nvGrpSpPr>
        <p:grpSpPr>
          <a:xfrm>
            <a:off x="2475044" y="4693616"/>
            <a:ext cx="219075" cy="221924"/>
            <a:chOff x="6962775" y="4714108"/>
            <a:chExt cx="360000" cy="360000"/>
          </a:xfrm>
        </p:grpSpPr>
        <p:cxnSp>
          <p:nvCxnSpPr>
            <p:cNvPr id="86" name="直線コネクタ 85">
              <a:extLst>
                <a:ext uri="{FF2B5EF4-FFF2-40B4-BE49-F238E27FC236}">
                  <a16:creationId xmlns:a16="http://schemas.microsoft.com/office/drawing/2014/main" id="{489E4D84-AFC7-8DD3-6C8C-CC97CFF058FB}"/>
                </a:ext>
              </a:extLst>
            </p:cNvPr>
            <p:cNvCxnSpPr>
              <a:cxnSpLocks/>
            </p:cNvCxnSpPr>
            <p:nvPr/>
          </p:nvCxnSpPr>
          <p:spPr>
            <a:xfrm>
              <a:off x="6962775" y="4889203"/>
              <a:ext cx="3600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7" name="直線コネクタ 86">
              <a:extLst>
                <a:ext uri="{FF2B5EF4-FFF2-40B4-BE49-F238E27FC236}">
                  <a16:creationId xmlns:a16="http://schemas.microsoft.com/office/drawing/2014/main" id="{967B30D9-0087-8181-04E8-6B97A7DB9C1D}"/>
                </a:ext>
              </a:extLst>
            </p:cNvPr>
            <p:cNvCxnSpPr>
              <a:cxnSpLocks/>
            </p:cNvCxnSpPr>
            <p:nvPr/>
          </p:nvCxnSpPr>
          <p:spPr>
            <a:xfrm>
              <a:off x="7142775" y="4714108"/>
              <a:ext cx="0" cy="360000"/>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88" name="グループ化 87">
            <a:extLst>
              <a:ext uri="{FF2B5EF4-FFF2-40B4-BE49-F238E27FC236}">
                <a16:creationId xmlns:a16="http://schemas.microsoft.com/office/drawing/2014/main" id="{249681FE-D35B-0FE0-C9D8-84F8EF9A70CF}"/>
              </a:ext>
            </a:extLst>
          </p:cNvPr>
          <p:cNvGrpSpPr/>
          <p:nvPr/>
        </p:nvGrpSpPr>
        <p:grpSpPr>
          <a:xfrm>
            <a:off x="3697407" y="4693616"/>
            <a:ext cx="219075" cy="221924"/>
            <a:chOff x="6962775" y="4714108"/>
            <a:chExt cx="360000" cy="360000"/>
          </a:xfrm>
        </p:grpSpPr>
        <p:cxnSp>
          <p:nvCxnSpPr>
            <p:cNvPr id="89" name="直線コネクタ 88">
              <a:extLst>
                <a:ext uri="{FF2B5EF4-FFF2-40B4-BE49-F238E27FC236}">
                  <a16:creationId xmlns:a16="http://schemas.microsoft.com/office/drawing/2014/main" id="{FE36C4AA-411F-212B-A54C-79DFDBFBD668}"/>
                </a:ext>
              </a:extLst>
            </p:cNvPr>
            <p:cNvCxnSpPr>
              <a:cxnSpLocks/>
            </p:cNvCxnSpPr>
            <p:nvPr/>
          </p:nvCxnSpPr>
          <p:spPr>
            <a:xfrm>
              <a:off x="6962775" y="4889203"/>
              <a:ext cx="3600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0" name="直線コネクタ 89">
              <a:extLst>
                <a:ext uri="{FF2B5EF4-FFF2-40B4-BE49-F238E27FC236}">
                  <a16:creationId xmlns:a16="http://schemas.microsoft.com/office/drawing/2014/main" id="{93F8C72A-DDD4-3088-FE53-CB6F3A6FF65F}"/>
                </a:ext>
              </a:extLst>
            </p:cNvPr>
            <p:cNvCxnSpPr>
              <a:cxnSpLocks/>
            </p:cNvCxnSpPr>
            <p:nvPr/>
          </p:nvCxnSpPr>
          <p:spPr>
            <a:xfrm>
              <a:off x="7142775" y="4714108"/>
              <a:ext cx="0" cy="360000"/>
            </a:xfrm>
            <a:prstGeom prst="line">
              <a:avLst/>
            </a:prstGeom>
            <a:ln w="38100"/>
          </p:spPr>
          <p:style>
            <a:lnRef idx="1">
              <a:schemeClr val="dk1"/>
            </a:lnRef>
            <a:fillRef idx="0">
              <a:schemeClr val="dk1"/>
            </a:fillRef>
            <a:effectRef idx="0">
              <a:schemeClr val="dk1"/>
            </a:effectRef>
            <a:fontRef idx="minor">
              <a:schemeClr val="tx1"/>
            </a:fontRef>
          </p:style>
        </p:cxnSp>
      </p:grpSp>
      <p:sp>
        <p:nvSpPr>
          <p:cNvPr id="97" name="正方形/長方形 96">
            <a:extLst>
              <a:ext uri="{FF2B5EF4-FFF2-40B4-BE49-F238E27FC236}">
                <a16:creationId xmlns:a16="http://schemas.microsoft.com/office/drawing/2014/main" id="{621E3BBC-50FD-F5F9-75C5-529D5D6E3D18}"/>
              </a:ext>
            </a:extLst>
          </p:cNvPr>
          <p:cNvSpPr/>
          <p:nvPr/>
        </p:nvSpPr>
        <p:spPr>
          <a:xfrm>
            <a:off x="1533527" y="1947436"/>
            <a:ext cx="2733674" cy="365088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8" name="フローチャート: 和接合 97">
            <a:extLst>
              <a:ext uri="{FF2B5EF4-FFF2-40B4-BE49-F238E27FC236}">
                <a16:creationId xmlns:a16="http://schemas.microsoft.com/office/drawing/2014/main" id="{4D807790-6376-265D-FAA0-052574C9484A}"/>
              </a:ext>
            </a:extLst>
          </p:cNvPr>
          <p:cNvSpPr/>
          <p:nvPr/>
        </p:nvSpPr>
        <p:spPr>
          <a:xfrm>
            <a:off x="2730652" y="3686668"/>
            <a:ext cx="288000" cy="288000"/>
          </a:xfrm>
          <a:prstGeom prst="flowChartSummingJunction">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C365B8F7-F03E-9C05-AE40-21FE597ADEFC}"/>
              </a:ext>
            </a:extLst>
          </p:cNvPr>
          <p:cNvSpPr txBox="1"/>
          <p:nvPr/>
        </p:nvSpPr>
        <p:spPr>
          <a:xfrm>
            <a:off x="4361755" y="3604832"/>
            <a:ext cx="527088" cy="343952"/>
          </a:xfrm>
          <a:prstGeom prst="rect">
            <a:avLst/>
          </a:prstGeom>
          <a:noFill/>
        </p:spPr>
        <p:txBody>
          <a:bodyPr wrap="square" rtlCol="0">
            <a:spAutoFit/>
          </a:bodyPr>
          <a:lstStyle/>
          <a:p>
            <a:r>
              <a:rPr kumimoji="1" lang="ja-JP" altLang="en-US" dirty="0"/>
              <a:t>・・・</a:t>
            </a:r>
          </a:p>
        </p:txBody>
      </p:sp>
      <p:sp>
        <p:nvSpPr>
          <p:cNvPr id="100" name="正方形/長方形 99">
            <a:extLst>
              <a:ext uri="{FF2B5EF4-FFF2-40B4-BE49-F238E27FC236}">
                <a16:creationId xmlns:a16="http://schemas.microsoft.com/office/drawing/2014/main" id="{481AE5D9-FE4D-AE20-59D7-F9894470C384}"/>
              </a:ext>
            </a:extLst>
          </p:cNvPr>
          <p:cNvSpPr/>
          <p:nvPr/>
        </p:nvSpPr>
        <p:spPr>
          <a:xfrm>
            <a:off x="6381753" y="4035640"/>
            <a:ext cx="5333993" cy="16443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01" name="正方形/長方形 100">
            <a:extLst>
              <a:ext uri="{FF2B5EF4-FFF2-40B4-BE49-F238E27FC236}">
                <a16:creationId xmlns:a16="http://schemas.microsoft.com/office/drawing/2014/main" id="{C4416DA1-E177-15D2-338D-1DCB0FE4385A}"/>
              </a:ext>
            </a:extLst>
          </p:cNvPr>
          <p:cNvSpPr/>
          <p:nvPr/>
        </p:nvSpPr>
        <p:spPr>
          <a:xfrm>
            <a:off x="6381753" y="1877939"/>
            <a:ext cx="5333993" cy="171158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cxnSp>
        <p:nvCxnSpPr>
          <p:cNvPr id="102" name="直線矢印コネクタ 101">
            <a:extLst>
              <a:ext uri="{FF2B5EF4-FFF2-40B4-BE49-F238E27FC236}">
                <a16:creationId xmlns:a16="http://schemas.microsoft.com/office/drawing/2014/main" id="{366B25A0-02BC-DDEC-9935-8A2D39715358}"/>
              </a:ext>
            </a:extLst>
          </p:cNvPr>
          <p:cNvCxnSpPr>
            <a:cxnSpLocks/>
          </p:cNvCxnSpPr>
          <p:nvPr/>
        </p:nvCxnSpPr>
        <p:spPr>
          <a:xfrm>
            <a:off x="7153275" y="5821046"/>
            <a:ext cx="4113934" cy="0"/>
          </a:xfrm>
          <a:prstGeom prst="straightConnector1">
            <a:avLst/>
          </a:prstGeom>
          <a:ln w="76200">
            <a:tailEnd type="triangle"/>
          </a:ln>
        </p:spPr>
        <p:style>
          <a:lnRef idx="1">
            <a:schemeClr val="accent3"/>
          </a:lnRef>
          <a:fillRef idx="0">
            <a:schemeClr val="accent3"/>
          </a:fillRef>
          <a:effectRef idx="0">
            <a:schemeClr val="accent3"/>
          </a:effectRef>
          <a:fontRef idx="minor">
            <a:schemeClr val="tx1"/>
          </a:fontRef>
        </p:style>
      </p:cxnSp>
      <p:sp>
        <p:nvSpPr>
          <p:cNvPr id="103" name="テキスト ボックス 102">
            <a:extLst>
              <a:ext uri="{FF2B5EF4-FFF2-40B4-BE49-F238E27FC236}">
                <a16:creationId xmlns:a16="http://schemas.microsoft.com/office/drawing/2014/main" id="{386A7B69-4347-D8F8-FF76-636B12F4E5ED}"/>
              </a:ext>
            </a:extLst>
          </p:cNvPr>
          <p:cNvSpPr txBox="1"/>
          <p:nvPr/>
        </p:nvSpPr>
        <p:spPr>
          <a:xfrm>
            <a:off x="11284610" y="5636380"/>
            <a:ext cx="707365" cy="369332"/>
          </a:xfrm>
          <a:prstGeom prst="rect">
            <a:avLst/>
          </a:prstGeom>
          <a:noFill/>
        </p:spPr>
        <p:txBody>
          <a:bodyPr wrap="square" rtlCol="0">
            <a:spAutoFit/>
          </a:bodyPr>
          <a:lstStyle/>
          <a:p>
            <a:pPr algn="ctr"/>
            <a:r>
              <a:rPr kumimoji="1" lang="en-US" altLang="ja-JP" dirty="0"/>
              <a:t>Time</a:t>
            </a:r>
            <a:endParaRPr kumimoji="1" lang="ja-JP" altLang="en-US" dirty="0"/>
          </a:p>
        </p:txBody>
      </p:sp>
      <p:sp>
        <p:nvSpPr>
          <p:cNvPr id="104" name="テキスト ボックス 103">
            <a:extLst>
              <a:ext uri="{FF2B5EF4-FFF2-40B4-BE49-F238E27FC236}">
                <a16:creationId xmlns:a16="http://schemas.microsoft.com/office/drawing/2014/main" id="{72355E1C-9866-6A29-1C02-DFE6C0727861}"/>
              </a:ext>
            </a:extLst>
          </p:cNvPr>
          <p:cNvSpPr txBox="1"/>
          <p:nvPr/>
        </p:nvSpPr>
        <p:spPr>
          <a:xfrm>
            <a:off x="6467476" y="2114389"/>
            <a:ext cx="923926" cy="369332"/>
          </a:xfrm>
          <a:prstGeom prst="rect">
            <a:avLst/>
          </a:prstGeom>
          <a:noFill/>
        </p:spPr>
        <p:txBody>
          <a:bodyPr wrap="square" rtlCol="0">
            <a:spAutoFit/>
          </a:bodyPr>
          <a:lstStyle/>
          <a:p>
            <a:pPr algn="ctr"/>
            <a:r>
              <a:rPr kumimoji="1" lang="en-US" altLang="ja-JP" dirty="0"/>
              <a:t>object</a:t>
            </a:r>
            <a:endParaRPr kumimoji="1" lang="ja-JP" altLang="en-US" dirty="0"/>
          </a:p>
        </p:txBody>
      </p:sp>
      <p:sp>
        <p:nvSpPr>
          <p:cNvPr id="105" name="テキスト ボックス 104">
            <a:extLst>
              <a:ext uri="{FF2B5EF4-FFF2-40B4-BE49-F238E27FC236}">
                <a16:creationId xmlns:a16="http://schemas.microsoft.com/office/drawing/2014/main" id="{8759B3BC-8472-BAD0-D36B-2507CB8FB406}"/>
              </a:ext>
            </a:extLst>
          </p:cNvPr>
          <p:cNvSpPr txBox="1"/>
          <p:nvPr/>
        </p:nvSpPr>
        <p:spPr>
          <a:xfrm>
            <a:off x="6467476" y="2915682"/>
            <a:ext cx="923926" cy="646331"/>
          </a:xfrm>
          <a:prstGeom prst="rect">
            <a:avLst/>
          </a:prstGeom>
          <a:noFill/>
        </p:spPr>
        <p:txBody>
          <a:bodyPr wrap="square" rtlCol="0">
            <a:spAutoFit/>
          </a:bodyPr>
          <a:lstStyle/>
          <a:p>
            <a:pPr algn="ctr"/>
            <a:r>
              <a:rPr kumimoji="1" lang="en-US" altLang="ja-JP" dirty="0"/>
              <a:t>object noise</a:t>
            </a:r>
            <a:endParaRPr kumimoji="1" lang="ja-JP" altLang="en-US" dirty="0"/>
          </a:p>
        </p:txBody>
      </p:sp>
      <p:sp>
        <p:nvSpPr>
          <p:cNvPr id="107" name="テキスト ボックス 106">
            <a:extLst>
              <a:ext uri="{FF2B5EF4-FFF2-40B4-BE49-F238E27FC236}">
                <a16:creationId xmlns:a16="http://schemas.microsoft.com/office/drawing/2014/main" id="{10309232-A045-E4F9-BB9F-A9A6777D8F2C}"/>
              </a:ext>
            </a:extLst>
          </p:cNvPr>
          <p:cNvSpPr txBox="1"/>
          <p:nvPr/>
        </p:nvSpPr>
        <p:spPr>
          <a:xfrm>
            <a:off x="6467476" y="4605540"/>
            <a:ext cx="923926" cy="369332"/>
          </a:xfrm>
          <a:prstGeom prst="rect">
            <a:avLst/>
          </a:prstGeom>
          <a:noFill/>
        </p:spPr>
        <p:txBody>
          <a:bodyPr wrap="square" rtlCol="0">
            <a:spAutoFit/>
          </a:bodyPr>
          <a:lstStyle/>
          <a:p>
            <a:pPr algn="ctr"/>
            <a:r>
              <a:rPr kumimoji="1" lang="en-US" altLang="ja-JP" dirty="0"/>
              <a:t>pattern</a:t>
            </a:r>
            <a:endParaRPr kumimoji="1" lang="ja-JP" altLang="en-US" dirty="0"/>
          </a:p>
        </p:txBody>
      </p:sp>
      <p:pic>
        <p:nvPicPr>
          <p:cNvPr id="108" name="Picture 2">
            <a:extLst>
              <a:ext uri="{FF2B5EF4-FFF2-40B4-BE49-F238E27FC236}">
                <a16:creationId xmlns:a16="http://schemas.microsoft.com/office/drawing/2014/main" id="{3A5CD29A-E527-6A96-DD0C-2EF2CA7D81C9}"/>
              </a:ext>
            </a:extLst>
          </p:cNvPr>
          <p:cNvPicPr>
            <a:picLocks noChangeArrowheads="1"/>
          </p:cNvPicPr>
          <p:nvPr/>
        </p:nvPicPr>
        <p:blipFill rotWithShape="1">
          <a:blip r:embed="rId3" cstate="hqprint">
            <a:extLst>
              <a:ext uri="{28A0092B-C50C-407E-A947-70E740481C1C}">
                <a14:useLocalDpi xmlns:a14="http://schemas.microsoft.com/office/drawing/2010/main" val="0"/>
              </a:ext>
            </a:extLst>
          </a:blip>
          <a:srcRect l="-1471" r="-971"/>
          <a:stretch/>
        </p:blipFill>
        <p:spPr bwMode="auto">
          <a:xfrm>
            <a:off x="8462529" y="2029055"/>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a:extLst>
              <a:ext uri="{FF2B5EF4-FFF2-40B4-BE49-F238E27FC236}">
                <a16:creationId xmlns:a16="http://schemas.microsoft.com/office/drawing/2014/main" id="{5A7875B9-BC83-C8B9-F548-E03D1762D892}"/>
              </a:ext>
            </a:extLst>
          </p:cNvPr>
          <p:cNvPicPr>
            <a:picLocks noChangeArrowheads="1"/>
          </p:cNvPicPr>
          <p:nvPr/>
        </p:nvPicPr>
        <p:blipFill>
          <a:blip r:embed="rId5">
            <a:extLst>
              <a:ext uri="{28A0092B-C50C-407E-A947-70E740481C1C}">
                <a14:useLocalDpi xmlns:a14="http://schemas.microsoft.com/office/drawing/2010/main" val="0"/>
              </a:ext>
            </a:extLst>
          </a:blip>
          <a:srcRect l="25191" r="25191"/>
          <a:stretch/>
        </p:blipFill>
        <p:spPr bwMode="auto">
          <a:xfrm>
            <a:off x="7511927" y="4520206"/>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a:extLst>
              <a:ext uri="{FF2B5EF4-FFF2-40B4-BE49-F238E27FC236}">
                <a16:creationId xmlns:a16="http://schemas.microsoft.com/office/drawing/2014/main" id="{AD1B835E-FDDD-5B0B-86DE-BA7A929CFE30}"/>
              </a:ext>
            </a:extLst>
          </p:cNvPr>
          <p:cNvPicPr>
            <a:picLocks noChangeArrowheads="1"/>
          </p:cNvPicPr>
          <p:nvPr/>
        </p:nvPicPr>
        <p:blipFill>
          <a:blip r:embed="rId7">
            <a:extLst>
              <a:ext uri="{28A0092B-C50C-407E-A947-70E740481C1C}">
                <a14:useLocalDpi xmlns:a14="http://schemas.microsoft.com/office/drawing/2010/main" val="0"/>
              </a:ext>
            </a:extLst>
          </a:blip>
          <a:srcRect l="25191" r="25191"/>
          <a:stretch/>
        </p:blipFill>
        <p:spPr bwMode="auto">
          <a:xfrm>
            <a:off x="8143862" y="4520206"/>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
            <a:extLst>
              <a:ext uri="{FF2B5EF4-FFF2-40B4-BE49-F238E27FC236}">
                <a16:creationId xmlns:a16="http://schemas.microsoft.com/office/drawing/2014/main" id="{82C67B88-01F5-C5A2-420E-BF7C32B6A0EC}"/>
              </a:ext>
            </a:extLst>
          </p:cNvPr>
          <p:cNvPicPr>
            <a:picLocks noChangeArrowheads="1"/>
          </p:cNvPicPr>
          <p:nvPr/>
        </p:nvPicPr>
        <p:blipFill>
          <a:blip r:embed="rId9">
            <a:extLst>
              <a:ext uri="{28A0092B-C50C-407E-A947-70E740481C1C}">
                <a14:useLocalDpi xmlns:a14="http://schemas.microsoft.com/office/drawing/2010/main" val="0"/>
              </a:ext>
            </a:extLst>
          </a:blip>
          <a:srcRect l="25191" r="25191"/>
          <a:stretch/>
        </p:blipFill>
        <p:spPr bwMode="auto">
          <a:xfrm>
            <a:off x="9394821" y="4520206"/>
            <a:ext cx="540000" cy="540000"/>
          </a:xfrm>
          <a:prstGeom prst="rect">
            <a:avLst/>
          </a:prstGeom>
          <a:noFill/>
          <a:extLst>
            <a:ext uri="{909E8E84-426E-40DD-AFC4-6F175D3DCCD1}">
              <a14:hiddenFill xmlns:a14="http://schemas.microsoft.com/office/drawing/2010/main">
                <a:solidFill>
                  <a:srgbClr val="FFFFFF"/>
                </a:solidFill>
              </a14:hiddenFill>
            </a:ext>
          </a:extLst>
        </p:spPr>
      </p:pic>
      <p:sp>
        <p:nvSpPr>
          <p:cNvPr id="116" name="テキスト ボックス 115">
            <a:extLst>
              <a:ext uri="{FF2B5EF4-FFF2-40B4-BE49-F238E27FC236}">
                <a16:creationId xmlns:a16="http://schemas.microsoft.com/office/drawing/2014/main" id="{579C22A3-073F-2FE9-924B-4ABBC8DD3C02}"/>
              </a:ext>
            </a:extLst>
          </p:cNvPr>
          <p:cNvSpPr txBox="1"/>
          <p:nvPr/>
        </p:nvSpPr>
        <p:spPr>
          <a:xfrm>
            <a:off x="8784573" y="3033761"/>
            <a:ext cx="527088" cy="343952"/>
          </a:xfrm>
          <a:prstGeom prst="rect">
            <a:avLst/>
          </a:prstGeom>
          <a:noFill/>
        </p:spPr>
        <p:txBody>
          <a:bodyPr wrap="square" rtlCol="0">
            <a:spAutoFit/>
          </a:bodyPr>
          <a:lstStyle/>
          <a:p>
            <a:r>
              <a:rPr kumimoji="1" lang="ja-JP" altLang="en-US" dirty="0"/>
              <a:t>・・・</a:t>
            </a:r>
          </a:p>
        </p:txBody>
      </p:sp>
      <p:sp>
        <p:nvSpPr>
          <p:cNvPr id="130" name="正方形/長方形 129">
            <a:extLst>
              <a:ext uri="{FF2B5EF4-FFF2-40B4-BE49-F238E27FC236}">
                <a16:creationId xmlns:a16="http://schemas.microsoft.com/office/drawing/2014/main" id="{F0776ED0-66E3-4D3A-F1B1-30454517DBB3}"/>
              </a:ext>
            </a:extLst>
          </p:cNvPr>
          <p:cNvSpPr/>
          <p:nvPr/>
        </p:nvSpPr>
        <p:spPr>
          <a:xfrm>
            <a:off x="7391403" y="1947436"/>
            <a:ext cx="2733674" cy="365088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1" name="フローチャート: 和接合 130">
            <a:extLst>
              <a:ext uri="{FF2B5EF4-FFF2-40B4-BE49-F238E27FC236}">
                <a16:creationId xmlns:a16="http://schemas.microsoft.com/office/drawing/2014/main" id="{88890D9E-E24B-AD77-B223-237E84807CAA}"/>
              </a:ext>
            </a:extLst>
          </p:cNvPr>
          <p:cNvSpPr/>
          <p:nvPr/>
        </p:nvSpPr>
        <p:spPr>
          <a:xfrm>
            <a:off x="8588528" y="3686668"/>
            <a:ext cx="288000" cy="288000"/>
          </a:xfrm>
          <a:prstGeom prst="flowChartSummingJunction">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テキスト ボックス 131">
            <a:extLst>
              <a:ext uri="{FF2B5EF4-FFF2-40B4-BE49-F238E27FC236}">
                <a16:creationId xmlns:a16="http://schemas.microsoft.com/office/drawing/2014/main" id="{662FA50A-FB14-39C0-0C84-32B855F3C6F1}"/>
              </a:ext>
            </a:extLst>
          </p:cNvPr>
          <p:cNvSpPr txBox="1"/>
          <p:nvPr/>
        </p:nvSpPr>
        <p:spPr>
          <a:xfrm>
            <a:off x="10219631" y="3604832"/>
            <a:ext cx="527088" cy="343952"/>
          </a:xfrm>
          <a:prstGeom prst="rect">
            <a:avLst/>
          </a:prstGeom>
          <a:noFill/>
        </p:spPr>
        <p:txBody>
          <a:bodyPr wrap="square" rtlCol="0">
            <a:spAutoFit/>
          </a:bodyPr>
          <a:lstStyle/>
          <a:p>
            <a:r>
              <a:rPr kumimoji="1" lang="ja-JP" altLang="en-US" dirty="0"/>
              <a:t>・・・</a:t>
            </a:r>
          </a:p>
        </p:txBody>
      </p:sp>
      <p:pic>
        <p:nvPicPr>
          <p:cNvPr id="134" name="図 133">
            <a:extLst>
              <a:ext uri="{FF2B5EF4-FFF2-40B4-BE49-F238E27FC236}">
                <a16:creationId xmlns:a16="http://schemas.microsoft.com/office/drawing/2014/main" id="{79665C0D-5F39-0E9B-70A9-307E996F6F4C}"/>
              </a:ext>
            </a:extLst>
          </p:cNvPr>
          <p:cNvPicPr>
            <a:picLocks noChangeAspect="1"/>
          </p:cNvPicPr>
          <p:nvPr/>
        </p:nvPicPr>
        <p:blipFill>
          <a:blip r:embed="rId11"/>
          <a:stretch>
            <a:fillRect/>
          </a:stretch>
        </p:blipFill>
        <p:spPr>
          <a:xfrm>
            <a:off x="7515227" y="2917149"/>
            <a:ext cx="540000" cy="540000"/>
          </a:xfrm>
          <a:prstGeom prst="rect">
            <a:avLst/>
          </a:prstGeom>
          <a:ln>
            <a:noFill/>
          </a:ln>
          <a:effectLst/>
        </p:spPr>
      </p:pic>
      <p:pic>
        <p:nvPicPr>
          <p:cNvPr id="135" name="図 134">
            <a:extLst>
              <a:ext uri="{FF2B5EF4-FFF2-40B4-BE49-F238E27FC236}">
                <a16:creationId xmlns:a16="http://schemas.microsoft.com/office/drawing/2014/main" id="{8EC0E48E-1374-EF3B-8B71-C0AB2B98A041}"/>
              </a:ext>
            </a:extLst>
          </p:cNvPr>
          <p:cNvPicPr>
            <a:picLocks noChangeAspect="1"/>
          </p:cNvPicPr>
          <p:nvPr/>
        </p:nvPicPr>
        <p:blipFill>
          <a:blip r:embed="rId12"/>
          <a:stretch>
            <a:fillRect/>
          </a:stretch>
        </p:blipFill>
        <p:spPr>
          <a:xfrm>
            <a:off x="8172457" y="2940690"/>
            <a:ext cx="540000" cy="540000"/>
          </a:xfrm>
          <a:prstGeom prst="rect">
            <a:avLst/>
          </a:prstGeom>
          <a:ln>
            <a:noFill/>
          </a:ln>
          <a:effectLst/>
        </p:spPr>
      </p:pic>
      <p:pic>
        <p:nvPicPr>
          <p:cNvPr id="136" name="図 135">
            <a:extLst>
              <a:ext uri="{FF2B5EF4-FFF2-40B4-BE49-F238E27FC236}">
                <a16:creationId xmlns:a16="http://schemas.microsoft.com/office/drawing/2014/main" id="{8CFDFD5D-B8E5-36EF-561C-780C40B3188C}"/>
              </a:ext>
            </a:extLst>
          </p:cNvPr>
          <p:cNvPicPr>
            <a:picLocks noChangeAspect="1"/>
          </p:cNvPicPr>
          <p:nvPr/>
        </p:nvPicPr>
        <p:blipFill>
          <a:blip r:embed="rId13"/>
          <a:stretch>
            <a:fillRect/>
          </a:stretch>
        </p:blipFill>
        <p:spPr>
          <a:xfrm>
            <a:off x="9436806" y="2940690"/>
            <a:ext cx="540000" cy="540000"/>
          </a:xfrm>
          <a:prstGeom prst="rect">
            <a:avLst/>
          </a:prstGeom>
          <a:ln>
            <a:noFill/>
          </a:ln>
          <a:effectLst/>
        </p:spPr>
      </p:pic>
      <p:sp>
        <p:nvSpPr>
          <p:cNvPr id="137" name="テキスト ボックス 136">
            <a:extLst>
              <a:ext uri="{FF2B5EF4-FFF2-40B4-BE49-F238E27FC236}">
                <a16:creationId xmlns:a16="http://schemas.microsoft.com/office/drawing/2014/main" id="{013C354D-C548-14E3-853B-75056738FF8B}"/>
              </a:ext>
            </a:extLst>
          </p:cNvPr>
          <p:cNvSpPr txBox="1"/>
          <p:nvPr/>
        </p:nvSpPr>
        <p:spPr>
          <a:xfrm>
            <a:off x="8775797" y="4618230"/>
            <a:ext cx="527088" cy="343952"/>
          </a:xfrm>
          <a:prstGeom prst="rect">
            <a:avLst/>
          </a:prstGeom>
          <a:noFill/>
        </p:spPr>
        <p:txBody>
          <a:bodyPr wrap="square" rtlCol="0">
            <a:spAutoFit/>
          </a:bodyPr>
          <a:lstStyle/>
          <a:p>
            <a:r>
              <a:rPr kumimoji="1" lang="ja-JP" altLang="en-US" dirty="0"/>
              <a:t>・・・</a:t>
            </a:r>
          </a:p>
        </p:txBody>
      </p:sp>
      <p:grpSp>
        <p:nvGrpSpPr>
          <p:cNvPr id="166" name="グループ化 165">
            <a:extLst>
              <a:ext uri="{FF2B5EF4-FFF2-40B4-BE49-F238E27FC236}">
                <a16:creationId xmlns:a16="http://schemas.microsoft.com/office/drawing/2014/main" id="{05AA7FF2-51A9-B1B3-BDE2-8EA2C6ED23B3}"/>
              </a:ext>
            </a:extLst>
          </p:cNvPr>
          <p:cNvGrpSpPr/>
          <p:nvPr/>
        </p:nvGrpSpPr>
        <p:grpSpPr>
          <a:xfrm>
            <a:off x="8588118" y="2627718"/>
            <a:ext cx="252000" cy="252000"/>
            <a:chOff x="4343401" y="871362"/>
            <a:chExt cx="624285" cy="565647"/>
          </a:xfrm>
        </p:grpSpPr>
        <p:grpSp>
          <p:nvGrpSpPr>
            <p:cNvPr id="165" name="グループ化 164">
              <a:extLst>
                <a:ext uri="{FF2B5EF4-FFF2-40B4-BE49-F238E27FC236}">
                  <a16:creationId xmlns:a16="http://schemas.microsoft.com/office/drawing/2014/main" id="{58F88F86-96D3-6E8B-3052-3B013DC6F60B}"/>
                </a:ext>
              </a:extLst>
            </p:cNvPr>
            <p:cNvGrpSpPr/>
            <p:nvPr/>
          </p:nvGrpSpPr>
          <p:grpSpPr>
            <a:xfrm>
              <a:off x="4343401" y="871362"/>
              <a:ext cx="624285" cy="565647"/>
              <a:chOff x="4343401" y="871362"/>
              <a:chExt cx="624285" cy="565647"/>
            </a:xfrm>
          </p:grpSpPr>
          <p:cxnSp>
            <p:nvCxnSpPr>
              <p:cNvPr id="140" name="直線コネクタ 139">
                <a:extLst>
                  <a:ext uri="{FF2B5EF4-FFF2-40B4-BE49-F238E27FC236}">
                    <a16:creationId xmlns:a16="http://schemas.microsoft.com/office/drawing/2014/main" id="{ED6182DE-009C-0E0D-223E-FC15CA349E08}"/>
                  </a:ext>
                </a:extLst>
              </p:cNvPr>
              <p:cNvCxnSpPr>
                <a:cxnSpLocks/>
                <a:stCxn id="142" idx="4"/>
                <a:endCxn id="142" idx="0"/>
              </p:cNvCxnSpPr>
              <p:nvPr/>
            </p:nvCxnSpPr>
            <p:spPr>
              <a:xfrm flipV="1">
                <a:off x="4646367" y="871362"/>
                <a:ext cx="0" cy="565647"/>
              </a:xfrm>
              <a:prstGeom prst="line">
                <a:avLst/>
              </a:prstGeom>
              <a:ln w="28575"/>
            </p:spPr>
            <p:style>
              <a:lnRef idx="1">
                <a:schemeClr val="dk1"/>
              </a:lnRef>
              <a:fillRef idx="0">
                <a:schemeClr val="dk1"/>
              </a:fillRef>
              <a:effectRef idx="0">
                <a:schemeClr val="dk1"/>
              </a:effectRef>
              <a:fontRef idx="minor">
                <a:schemeClr val="tx1"/>
              </a:fontRef>
            </p:style>
          </p:cxnSp>
          <p:cxnSp>
            <p:nvCxnSpPr>
              <p:cNvPr id="141" name="直線コネクタ 140">
                <a:extLst>
                  <a:ext uri="{FF2B5EF4-FFF2-40B4-BE49-F238E27FC236}">
                    <a16:creationId xmlns:a16="http://schemas.microsoft.com/office/drawing/2014/main" id="{B5A5211D-291A-6221-31C3-4A6C9403C868}"/>
                  </a:ext>
                </a:extLst>
              </p:cNvPr>
              <p:cNvCxnSpPr>
                <a:cxnSpLocks/>
                <a:stCxn id="142" idx="2"/>
              </p:cNvCxnSpPr>
              <p:nvPr/>
            </p:nvCxnSpPr>
            <p:spPr>
              <a:xfrm flipV="1">
                <a:off x="4343401" y="1143186"/>
                <a:ext cx="624285" cy="11000"/>
              </a:xfrm>
              <a:prstGeom prst="line">
                <a:avLst/>
              </a:prstGeom>
              <a:ln w="28575"/>
            </p:spPr>
            <p:style>
              <a:lnRef idx="1">
                <a:schemeClr val="dk1"/>
              </a:lnRef>
              <a:fillRef idx="0">
                <a:schemeClr val="dk1"/>
              </a:fillRef>
              <a:effectRef idx="0">
                <a:schemeClr val="dk1"/>
              </a:effectRef>
              <a:fontRef idx="minor">
                <a:schemeClr val="tx1"/>
              </a:fontRef>
            </p:style>
          </p:cxnSp>
        </p:grpSp>
        <p:sp>
          <p:nvSpPr>
            <p:cNvPr id="142" name="楕円 141">
              <a:extLst>
                <a:ext uri="{FF2B5EF4-FFF2-40B4-BE49-F238E27FC236}">
                  <a16:creationId xmlns:a16="http://schemas.microsoft.com/office/drawing/2014/main" id="{27AE97D6-280C-1423-DF43-4DB60DEADD37}"/>
                </a:ext>
              </a:extLst>
            </p:cNvPr>
            <p:cNvSpPr/>
            <p:nvPr/>
          </p:nvSpPr>
          <p:spPr>
            <a:xfrm>
              <a:off x="4343401" y="871362"/>
              <a:ext cx="605931" cy="565647"/>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テキスト ボックス 5">
            <a:extLst>
              <a:ext uri="{FF2B5EF4-FFF2-40B4-BE49-F238E27FC236}">
                <a16:creationId xmlns:a16="http://schemas.microsoft.com/office/drawing/2014/main" id="{D98D1A15-EA4B-6B5B-9799-E632A94F05AB}"/>
              </a:ext>
            </a:extLst>
          </p:cNvPr>
          <p:cNvSpPr txBox="1"/>
          <p:nvPr/>
        </p:nvSpPr>
        <p:spPr>
          <a:xfrm>
            <a:off x="970918" y="5969013"/>
            <a:ext cx="8134984" cy="4308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ja-JP" sz="1050" dirty="0"/>
              <a:t>[5] ] P. Hickson, The Astronomy and Astrophysics Review </a:t>
            </a:r>
            <a:r>
              <a:rPr lang="en-US" altLang="ja-JP" sz="1050" b="1" dirty="0"/>
              <a:t>22</a:t>
            </a:r>
            <a:r>
              <a:rPr lang="en-US" altLang="ja-JP" sz="1050" dirty="0"/>
              <a:t>, 76 (2014). [6] </a:t>
            </a:r>
            <a:r>
              <a:rPr kumimoji="1" lang="en-US" altLang="ja-JP" sz="1050" dirty="0">
                <a:latin typeface="+mn-ea"/>
                <a:cs typeface="Times New Roman" panose="02020603050405020304" pitchFamily="18" charset="0"/>
              </a:rPr>
              <a:t>A. Ishimaru, IEEE Trans. Antennas </a:t>
            </a:r>
            <a:r>
              <a:rPr kumimoji="1" lang="en-US" altLang="ja-JP" sz="1050" dirty="0" err="1">
                <a:latin typeface="+mn-ea"/>
                <a:cs typeface="Times New Roman" panose="02020603050405020304" pitchFamily="18" charset="0"/>
              </a:rPr>
              <a:t>Propag</a:t>
            </a:r>
            <a:r>
              <a:rPr kumimoji="1" lang="en-US" altLang="ja-JP" sz="1050" dirty="0">
                <a:latin typeface="+mn-ea"/>
                <a:cs typeface="Times New Roman" panose="02020603050405020304" pitchFamily="18" charset="0"/>
              </a:rPr>
              <a:t>. </a:t>
            </a:r>
            <a:r>
              <a:rPr kumimoji="1" lang="en-US" altLang="ja-JP" sz="1050" b="1" dirty="0">
                <a:latin typeface="+mn-ea"/>
                <a:cs typeface="Times New Roman" panose="02020603050405020304" pitchFamily="18" charset="0"/>
              </a:rPr>
              <a:t>AP-20</a:t>
            </a:r>
            <a:r>
              <a:rPr kumimoji="1" lang="en-US" altLang="ja-JP" sz="1050" dirty="0">
                <a:latin typeface="+mn-ea"/>
                <a:cs typeface="Times New Roman" panose="02020603050405020304" pitchFamily="18" charset="0"/>
              </a:rPr>
              <a:t>, 10, (1972).</a:t>
            </a:r>
            <a:r>
              <a:rPr lang="en-US" altLang="ja-JP" sz="1050" dirty="0"/>
              <a:t> </a:t>
            </a:r>
          </a:p>
          <a:p>
            <a:r>
              <a:rPr lang="en-US" altLang="ja-JP" sz="1050" dirty="0"/>
              <a:t>[7]</a:t>
            </a:r>
            <a:r>
              <a:rPr kumimoji="1" lang="en-US" altLang="ja-JP" sz="1050" dirty="0">
                <a:cs typeface="Times New Roman" panose="02020603050405020304" pitchFamily="18" charset="0"/>
              </a:rPr>
              <a:t> JW. Goodman, </a:t>
            </a:r>
            <a:r>
              <a:rPr kumimoji="1" lang="en-US" altLang="ja-JP" sz="1050" i="1" dirty="0">
                <a:cs typeface="Times New Roman" panose="02020603050405020304" pitchFamily="18" charset="0"/>
              </a:rPr>
              <a:t>Statistical Optics, </a:t>
            </a:r>
            <a:r>
              <a:rPr kumimoji="1" lang="en-US" altLang="ja-JP" sz="1050" dirty="0">
                <a:cs typeface="Times New Roman" panose="02020603050405020304" pitchFamily="18" charset="0"/>
              </a:rPr>
              <a:t>trans. M. Takeda(Tokyo: Maruzen, 1992), pp. 365-466.</a:t>
            </a:r>
            <a:endParaRPr lang="ja-JP" altLang="en-US" sz="1050" dirty="0"/>
          </a:p>
        </p:txBody>
      </p:sp>
    </p:spTree>
    <p:extLst>
      <p:ext uri="{BB962C8B-B14F-4D97-AF65-F5344CB8AC3E}">
        <p14:creationId xmlns:p14="http://schemas.microsoft.com/office/powerpoint/2010/main" val="2458785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二等辺三角形 26">
            <a:extLst>
              <a:ext uri="{FF2B5EF4-FFF2-40B4-BE49-F238E27FC236}">
                <a16:creationId xmlns:a16="http://schemas.microsoft.com/office/drawing/2014/main" id="{62A76464-7C18-9FD2-94D4-2FED657E5343}"/>
              </a:ext>
            </a:extLst>
          </p:cNvPr>
          <p:cNvSpPr/>
          <p:nvPr/>
        </p:nvSpPr>
        <p:spPr>
          <a:xfrm rot="5400000">
            <a:off x="5564424" y="2875703"/>
            <a:ext cx="1291785" cy="1300446"/>
          </a:xfrm>
          <a:prstGeom prst="triangl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17ADBA6-9D6E-72D0-0F84-4FFE58C75D9C}"/>
              </a:ext>
            </a:extLst>
          </p:cNvPr>
          <p:cNvSpPr>
            <a:spLocks noGrp="1"/>
          </p:cNvSpPr>
          <p:nvPr>
            <p:ph type="title"/>
          </p:nvPr>
        </p:nvSpPr>
        <p:spPr/>
        <p:txBody>
          <a:bodyPr/>
          <a:lstStyle/>
          <a:p>
            <a:r>
              <a:rPr lang="ja-JP" altLang="en-US" dirty="0"/>
              <a:t>大気揺らぎの付与</a:t>
            </a:r>
            <a:endParaRPr kumimoji="1" lang="ja-JP" altLang="en-US" dirty="0"/>
          </a:p>
        </p:txBody>
      </p:sp>
      <p:sp>
        <p:nvSpPr>
          <p:cNvPr id="4" name="スライド番号プレースホルダー 3">
            <a:extLst>
              <a:ext uri="{FF2B5EF4-FFF2-40B4-BE49-F238E27FC236}">
                <a16:creationId xmlns:a16="http://schemas.microsoft.com/office/drawing/2014/main" id="{4C8911E4-C92D-2662-CEE6-13E544A5219F}"/>
              </a:ext>
            </a:extLst>
          </p:cNvPr>
          <p:cNvSpPr>
            <a:spLocks noGrp="1"/>
          </p:cNvSpPr>
          <p:nvPr>
            <p:ph type="sldNum" sz="quarter" idx="12"/>
          </p:nvPr>
        </p:nvSpPr>
        <p:spPr/>
        <p:txBody>
          <a:bodyPr/>
          <a:lstStyle/>
          <a:p>
            <a:fld id="{E154F753-E6D5-4771-B8B1-12E93CB86B83}" type="slidenum">
              <a:rPr kumimoji="1" lang="ja-JP" altLang="en-US" smtClean="0"/>
              <a:t>21</a:t>
            </a:fld>
            <a:endParaRPr kumimoji="1" lang="ja-JP" altLang="en-US" dirty="0"/>
          </a:p>
        </p:txBody>
      </p:sp>
      <p:sp>
        <p:nvSpPr>
          <p:cNvPr id="6" name="二等辺三角形 5">
            <a:extLst>
              <a:ext uri="{FF2B5EF4-FFF2-40B4-BE49-F238E27FC236}">
                <a16:creationId xmlns:a16="http://schemas.microsoft.com/office/drawing/2014/main" id="{52FA95EB-25D7-3AAA-0810-E3678F01AA1F}"/>
              </a:ext>
            </a:extLst>
          </p:cNvPr>
          <p:cNvSpPr/>
          <p:nvPr/>
        </p:nvSpPr>
        <p:spPr>
          <a:xfrm rot="16200000" flipV="1">
            <a:off x="10651514" y="3008670"/>
            <a:ext cx="1256739" cy="982259"/>
          </a:xfrm>
          <a:prstGeom prst="triangl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5A8596FF-6FE4-3F56-84FE-D1420DBBF7FF}"/>
              </a:ext>
            </a:extLst>
          </p:cNvPr>
          <p:cNvSpPr/>
          <p:nvPr/>
        </p:nvSpPr>
        <p:spPr>
          <a:xfrm>
            <a:off x="4658038" y="2905321"/>
            <a:ext cx="916297" cy="1264645"/>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二等辺三角形 7">
            <a:extLst>
              <a:ext uri="{FF2B5EF4-FFF2-40B4-BE49-F238E27FC236}">
                <a16:creationId xmlns:a16="http://schemas.microsoft.com/office/drawing/2014/main" id="{4E41EDB6-FF2B-4B9A-324B-9DF87F23EEE4}"/>
              </a:ext>
            </a:extLst>
          </p:cNvPr>
          <p:cNvSpPr/>
          <p:nvPr/>
        </p:nvSpPr>
        <p:spPr>
          <a:xfrm rot="16200000">
            <a:off x="3520999" y="3013372"/>
            <a:ext cx="1309460" cy="1042782"/>
          </a:xfrm>
          <a:prstGeom prst="triangl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コンテンツ プレースホルダー 7">
            <a:extLst>
              <a:ext uri="{FF2B5EF4-FFF2-40B4-BE49-F238E27FC236}">
                <a16:creationId xmlns:a16="http://schemas.microsoft.com/office/drawing/2014/main" id="{1120C3D4-4B34-B2D1-FD7A-B8A5BA992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3058" y="2807012"/>
            <a:ext cx="595411" cy="1440616"/>
          </a:xfrm>
          <a:prstGeom prst="rect">
            <a:avLst/>
          </a:prstGeom>
          <a:scene3d>
            <a:camera prst="isometricRightUp"/>
            <a:lightRig rig="threePt" dir="t"/>
          </a:scene3d>
        </p:spPr>
      </p:pic>
      <p:pic>
        <p:nvPicPr>
          <p:cNvPr id="10" name="図 9">
            <a:extLst>
              <a:ext uri="{FF2B5EF4-FFF2-40B4-BE49-F238E27FC236}">
                <a16:creationId xmlns:a16="http://schemas.microsoft.com/office/drawing/2014/main" id="{185D26B3-BBF8-517D-6D49-EE1A94D350D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69767" y1="33333" x2="69767" y2="33333"/>
                        <a14:foregroundMark x1="75000" y1="35556" x2="75000" y2="35556"/>
                        <a14:backgroundMark x1="31395" y1="87778" x2="31395" y2="87778"/>
                        <a14:backgroundMark x1="31395" y1="88889" x2="27326" y2="88333"/>
                        <a14:backgroundMark x1="30233" y1="88333" x2="30233" y2="88333"/>
                        <a14:backgroundMark x1="30814" y1="87778" x2="30814" y2="87778"/>
                        <a14:backgroundMark x1="27907" y1="86111" x2="27907" y2="86111"/>
                        <a14:backgroundMark x1="14535" y1="75556" x2="14535" y2="75556"/>
                        <a14:backgroundMark x1="16860" y1="77778" x2="16860" y2="77778"/>
                        <a14:backgroundMark x1="18023" y1="78889" x2="18023" y2="78889"/>
                        <a14:backgroundMark x1="19186" y1="80000" x2="19186" y2="80000"/>
                        <a14:backgroundMark x1="38953" y1="23333" x2="38953" y2="23333"/>
                        <a14:backgroundMark x1="12791" y1="51667" x2="12791" y2="51667"/>
                        <a14:backgroundMark x1="81395" y1="23889" x2="81395" y2="23889"/>
                      </a14:backgroundRemoval>
                    </a14:imgEffect>
                  </a14:imgLayer>
                </a14:imgProps>
              </a:ext>
            </a:extLst>
          </a:blip>
          <a:stretch>
            <a:fillRect/>
          </a:stretch>
        </p:blipFill>
        <p:spPr>
          <a:xfrm rot="13776798">
            <a:off x="3184645" y="3063598"/>
            <a:ext cx="816099" cy="925211"/>
          </a:xfrm>
          <a:prstGeom prst="rect">
            <a:avLst/>
          </a:prstGeom>
        </p:spPr>
      </p:pic>
      <p:sp>
        <p:nvSpPr>
          <p:cNvPr id="11" name="テキスト ボックス 10">
            <a:extLst>
              <a:ext uri="{FF2B5EF4-FFF2-40B4-BE49-F238E27FC236}">
                <a16:creationId xmlns:a16="http://schemas.microsoft.com/office/drawing/2014/main" id="{6E18FA99-4F0B-D438-D7A4-2061B84273B4}"/>
              </a:ext>
            </a:extLst>
          </p:cNvPr>
          <p:cNvSpPr txBox="1"/>
          <p:nvPr/>
        </p:nvSpPr>
        <p:spPr>
          <a:xfrm>
            <a:off x="2920091" y="2613119"/>
            <a:ext cx="1016645" cy="707886"/>
          </a:xfrm>
          <a:prstGeom prst="rect">
            <a:avLst/>
          </a:prstGeom>
          <a:noFill/>
        </p:spPr>
        <p:txBody>
          <a:bodyPr wrap="square" rtlCol="0">
            <a:spAutoFit/>
          </a:bodyPr>
          <a:lstStyle/>
          <a:p>
            <a:pPr algn="ctr"/>
            <a:r>
              <a:rPr lang="en-US" altLang="ja-JP" sz="2000" dirty="0"/>
              <a:t>Light</a:t>
            </a:r>
            <a:r>
              <a:rPr lang="ja-JP" altLang="en-US" sz="2000" dirty="0"/>
              <a:t> </a:t>
            </a:r>
            <a:r>
              <a:rPr lang="en-US" altLang="ja-JP" sz="2000" dirty="0"/>
              <a:t>source</a:t>
            </a:r>
            <a:endParaRPr kumimoji="1" lang="ja-JP" altLang="en-US" sz="2000" dirty="0"/>
          </a:p>
        </p:txBody>
      </p:sp>
      <p:sp>
        <p:nvSpPr>
          <p:cNvPr id="15" name="楕円 14">
            <a:extLst>
              <a:ext uri="{FF2B5EF4-FFF2-40B4-BE49-F238E27FC236}">
                <a16:creationId xmlns:a16="http://schemas.microsoft.com/office/drawing/2014/main" id="{87EF1156-FB85-FD00-F25B-2DA563D731C6}"/>
              </a:ext>
            </a:extLst>
          </p:cNvPr>
          <p:cNvSpPr/>
          <p:nvPr/>
        </p:nvSpPr>
        <p:spPr>
          <a:xfrm rot="16200000">
            <a:off x="11607704" y="3423768"/>
            <a:ext cx="249532" cy="180449"/>
          </a:xfrm>
          <a:prstGeom prst="ellipse">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直接アクセス記憶 15">
            <a:extLst>
              <a:ext uri="{FF2B5EF4-FFF2-40B4-BE49-F238E27FC236}">
                <a16:creationId xmlns:a16="http://schemas.microsoft.com/office/drawing/2014/main" id="{9236E0D1-A557-2DC6-7E0A-6166D7397D67}"/>
              </a:ext>
            </a:extLst>
          </p:cNvPr>
          <p:cNvSpPr/>
          <p:nvPr/>
        </p:nvSpPr>
        <p:spPr>
          <a:xfrm rot="10716429">
            <a:off x="11615547" y="3346514"/>
            <a:ext cx="151529" cy="325740"/>
          </a:xfrm>
          <a:prstGeom prst="flowChartMagneticDrum">
            <a:avLst/>
          </a:prstGeom>
          <a:solidFill>
            <a:schemeClr val="tx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75545A4C-D0E8-4F84-6EC2-4E5AE3089E7F}"/>
              </a:ext>
            </a:extLst>
          </p:cNvPr>
          <p:cNvSpPr txBox="1"/>
          <p:nvPr/>
        </p:nvSpPr>
        <p:spPr>
          <a:xfrm>
            <a:off x="4258751" y="2466709"/>
            <a:ext cx="1084276" cy="400110"/>
          </a:xfrm>
          <a:prstGeom prst="rect">
            <a:avLst/>
          </a:prstGeom>
          <a:noFill/>
        </p:spPr>
        <p:txBody>
          <a:bodyPr wrap="square" rtlCol="0">
            <a:spAutoFit/>
          </a:bodyPr>
          <a:lstStyle/>
          <a:p>
            <a:r>
              <a:rPr kumimoji="1" lang="en-US" altLang="ja-JP" sz="2000" dirty="0"/>
              <a:t>Object</a:t>
            </a:r>
            <a:endParaRPr kumimoji="1" lang="ja-JP" altLang="en-US" sz="2000" dirty="0"/>
          </a:p>
        </p:txBody>
      </p:sp>
      <p:sp>
        <p:nvSpPr>
          <p:cNvPr id="19" name="テキスト ボックス 18">
            <a:extLst>
              <a:ext uri="{FF2B5EF4-FFF2-40B4-BE49-F238E27FC236}">
                <a16:creationId xmlns:a16="http://schemas.microsoft.com/office/drawing/2014/main" id="{82D7F47E-1DA3-05AF-7612-A7842372E2FD}"/>
              </a:ext>
            </a:extLst>
          </p:cNvPr>
          <p:cNvSpPr txBox="1"/>
          <p:nvPr/>
        </p:nvSpPr>
        <p:spPr>
          <a:xfrm>
            <a:off x="10460997" y="2466709"/>
            <a:ext cx="655514" cy="400110"/>
          </a:xfrm>
          <a:prstGeom prst="rect">
            <a:avLst/>
          </a:prstGeom>
          <a:noFill/>
        </p:spPr>
        <p:txBody>
          <a:bodyPr wrap="square" rtlCol="0">
            <a:spAutoFit/>
          </a:bodyPr>
          <a:lstStyle/>
          <a:p>
            <a:r>
              <a:rPr lang="en-US" altLang="ja-JP" sz="2000" dirty="0"/>
              <a:t>L</a:t>
            </a:r>
            <a:r>
              <a:rPr kumimoji="1" lang="en-US" altLang="ja-JP" sz="2000" dirty="0"/>
              <a:t>ens</a:t>
            </a:r>
            <a:endParaRPr kumimoji="1" lang="ja-JP" altLang="en-US" sz="2000" dirty="0"/>
          </a:p>
        </p:txBody>
      </p:sp>
      <p:sp>
        <p:nvSpPr>
          <p:cNvPr id="22" name="テキスト ボックス 21">
            <a:extLst>
              <a:ext uri="{FF2B5EF4-FFF2-40B4-BE49-F238E27FC236}">
                <a16:creationId xmlns:a16="http://schemas.microsoft.com/office/drawing/2014/main" id="{BD8BBB18-7D4B-BED5-727B-151740DBB32D}"/>
              </a:ext>
            </a:extLst>
          </p:cNvPr>
          <p:cNvSpPr txBox="1"/>
          <p:nvPr/>
        </p:nvSpPr>
        <p:spPr>
          <a:xfrm>
            <a:off x="6537078" y="2482098"/>
            <a:ext cx="747616" cy="369332"/>
          </a:xfrm>
          <a:prstGeom prst="rect">
            <a:avLst/>
          </a:prstGeom>
          <a:noFill/>
        </p:spPr>
        <p:txBody>
          <a:bodyPr wrap="square" rtlCol="0">
            <a:spAutoFit/>
          </a:bodyPr>
          <a:lstStyle/>
          <a:p>
            <a:pPr algn="ctr"/>
            <a:r>
              <a:rPr kumimoji="1" lang="en-US" altLang="ja-JP" dirty="0"/>
              <a:t>SLM</a:t>
            </a:r>
            <a:endParaRPr kumimoji="1" lang="ja-JP" altLang="en-US" dirty="0"/>
          </a:p>
        </p:txBody>
      </p:sp>
      <p:sp>
        <p:nvSpPr>
          <p:cNvPr id="25" name="楕円 24">
            <a:extLst>
              <a:ext uri="{FF2B5EF4-FFF2-40B4-BE49-F238E27FC236}">
                <a16:creationId xmlns:a16="http://schemas.microsoft.com/office/drawing/2014/main" id="{6CAD3D92-7984-ED95-3C67-9C114DF5583B}"/>
              </a:ext>
            </a:extLst>
          </p:cNvPr>
          <p:cNvSpPr/>
          <p:nvPr/>
        </p:nvSpPr>
        <p:spPr>
          <a:xfrm>
            <a:off x="5500675" y="2816887"/>
            <a:ext cx="124673" cy="1417853"/>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F4C6D7F2-0847-67A3-F042-A88EBEDBAD98}"/>
              </a:ext>
            </a:extLst>
          </p:cNvPr>
          <p:cNvSpPr txBox="1"/>
          <p:nvPr/>
        </p:nvSpPr>
        <p:spPr>
          <a:xfrm>
            <a:off x="5209249" y="2466709"/>
            <a:ext cx="769953" cy="400110"/>
          </a:xfrm>
          <a:prstGeom prst="rect">
            <a:avLst/>
          </a:prstGeom>
          <a:noFill/>
        </p:spPr>
        <p:txBody>
          <a:bodyPr wrap="square" rtlCol="0">
            <a:spAutoFit/>
          </a:bodyPr>
          <a:lstStyle/>
          <a:p>
            <a:r>
              <a:rPr lang="en-US" altLang="ja-JP" sz="2000" dirty="0"/>
              <a:t>L</a:t>
            </a:r>
            <a:r>
              <a:rPr kumimoji="1" lang="en-US" altLang="ja-JP" sz="2000" dirty="0"/>
              <a:t>ens</a:t>
            </a:r>
            <a:endParaRPr kumimoji="1" lang="ja-JP" altLang="en-US" sz="2000" dirty="0"/>
          </a:p>
        </p:txBody>
      </p:sp>
      <p:sp>
        <p:nvSpPr>
          <p:cNvPr id="28" name="二等辺三角形 27">
            <a:extLst>
              <a:ext uri="{FF2B5EF4-FFF2-40B4-BE49-F238E27FC236}">
                <a16:creationId xmlns:a16="http://schemas.microsoft.com/office/drawing/2014/main" id="{F97F4CA8-EB98-DB91-9944-D90ACAB22B12}"/>
              </a:ext>
            </a:extLst>
          </p:cNvPr>
          <p:cNvSpPr/>
          <p:nvPr/>
        </p:nvSpPr>
        <p:spPr>
          <a:xfrm rot="16200000">
            <a:off x="6860266" y="2884107"/>
            <a:ext cx="1291785" cy="1300446"/>
          </a:xfrm>
          <a:prstGeom prst="triangl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直方体 22">
            <a:extLst>
              <a:ext uri="{FF2B5EF4-FFF2-40B4-BE49-F238E27FC236}">
                <a16:creationId xmlns:a16="http://schemas.microsoft.com/office/drawing/2014/main" id="{B05F6F6C-9517-874B-F660-B5F7D4B10F98}"/>
              </a:ext>
            </a:extLst>
          </p:cNvPr>
          <p:cNvSpPr/>
          <p:nvPr/>
        </p:nvSpPr>
        <p:spPr>
          <a:xfrm>
            <a:off x="6642258" y="2893736"/>
            <a:ext cx="443933" cy="1334048"/>
          </a:xfrm>
          <a:prstGeom prst="cube">
            <a:avLst>
              <a:gd name="adj" fmla="val 81398"/>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図 23">
            <a:extLst>
              <a:ext uri="{FF2B5EF4-FFF2-40B4-BE49-F238E27FC236}">
                <a16:creationId xmlns:a16="http://schemas.microsoft.com/office/drawing/2014/main" id="{A567ED5C-CB73-BDFC-1BE5-32E30F434E40}"/>
              </a:ext>
            </a:extLst>
          </p:cNvPr>
          <p:cNvPicPr>
            <a:picLocks/>
          </p:cNvPicPr>
          <p:nvPr/>
        </p:nvPicPr>
        <p:blipFill>
          <a:blip r:embed="rId6">
            <a:extLst>
              <a:ext uri="{28A0092B-C50C-407E-A947-70E740481C1C}">
                <a14:useLocalDpi xmlns:a14="http://schemas.microsoft.com/office/drawing/2010/main" val="0"/>
              </a:ext>
            </a:extLst>
          </a:blip>
          <a:srcRect/>
          <a:stretch/>
        </p:blipFill>
        <p:spPr>
          <a:xfrm>
            <a:off x="6572957" y="3125225"/>
            <a:ext cx="720000" cy="864000"/>
          </a:xfrm>
          <a:prstGeom prst="rect">
            <a:avLst/>
          </a:prstGeom>
          <a:ln>
            <a:solidFill>
              <a:schemeClr val="tx1"/>
            </a:solidFill>
          </a:ln>
          <a:scene3d>
            <a:camera prst="isometricOffAxis2Right">
              <a:rot lat="1260000" lon="17400000" rev="0"/>
            </a:camera>
            <a:lightRig rig="threePt" dir="t"/>
          </a:scene3d>
        </p:spPr>
      </p:pic>
      <p:sp>
        <p:nvSpPr>
          <p:cNvPr id="21" name="テキスト ボックス 20">
            <a:extLst>
              <a:ext uri="{FF2B5EF4-FFF2-40B4-BE49-F238E27FC236}">
                <a16:creationId xmlns:a16="http://schemas.microsoft.com/office/drawing/2014/main" id="{972FFCE9-EA7F-F2A0-36B6-E63F33E9DBAF}"/>
              </a:ext>
            </a:extLst>
          </p:cNvPr>
          <p:cNvSpPr txBox="1"/>
          <p:nvPr/>
        </p:nvSpPr>
        <p:spPr>
          <a:xfrm>
            <a:off x="7842569" y="2466709"/>
            <a:ext cx="843540" cy="400110"/>
          </a:xfrm>
          <a:prstGeom prst="rect">
            <a:avLst/>
          </a:prstGeom>
          <a:noFill/>
        </p:spPr>
        <p:txBody>
          <a:bodyPr wrap="square" rtlCol="0">
            <a:spAutoFit/>
          </a:bodyPr>
          <a:lstStyle/>
          <a:p>
            <a:r>
              <a:rPr lang="en-US" altLang="ja-JP" sz="2000" dirty="0"/>
              <a:t>L</a:t>
            </a:r>
            <a:r>
              <a:rPr kumimoji="1" lang="en-US" altLang="ja-JP" sz="2000" dirty="0"/>
              <a:t>ens</a:t>
            </a:r>
            <a:endParaRPr kumimoji="1" lang="ja-JP" altLang="en-US" sz="2000" dirty="0"/>
          </a:p>
        </p:txBody>
      </p:sp>
      <p:sp>
        <p:nvSpPr>
          <p:cNvPr id="29" name="正方形/長方形 28">
            <a:extLst>
              <a:ext uri="{FF2B5EF4-FFF2-40B4-BE49-F238E27FC236}">
                <a16:creationId xmlns:a16="http://schemas.microsoft.com/office/drawing/2014/main" id="{526C4AD3-9AE8-B25F-2466-CAAEA025B482}"/>
              </a:ext>
            </a:extLst>
          </p:cNvPr>
          <p:cNvSpPr/>
          <p:nvPr/>
        </p:nvSpPr>
        <p:spPr>
          <a:xfrm>
            <a:off x="8202345" y="2921371"/>
            <a:ext cx="2564968" cy="1264645"/>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2808EEAF-4715-A1B6-03F5-752CE3FA8081}"/>
              </a:ext>
            </a:extLst>
          </p:cNvPr>
          <p:cNvSpPr txBox="1"/>
          <p:nvPr/>
        </p:nvSpPr>
        <p:spPr>
          <a:xfrm>
            <a:off x="9199745" y="2482098"/>
            <a:ext cx="747616" cy="369332"/>
          </a:xfrm>
          <a:prstGeom prst="rect">
            <a:avLst/>
          </a:prstGeom>
          <a:noFill/>
        </p:spPr>
        <p:txBody>
          <a:bodyPr wrap="square" rtlCol="0">
            <a:spAutoFit/>
          </a:bodyPr>
          <a:lstStyle/>
          <a:p>
            <a:pPr algn="ctr"/>
            <a:r>
              <a:rPr lang="en-US" altLang="ja-JP" dirty="0"/>
              <a:t>DMD</a:t>
            </a:r>
            <a:endParaRPr kumimoji="1" lang="ja-JP" altLang="en-US" dirty="0"/>
          </a:p>
        </p:txBody>
      </p:sp>
      <p:sp>
        <p:nvSpPr>
          <p:cNvPr id="13" name="直方体 12">
            <a:extLst>
              <a:ext uri="{FF2B5EF4-FFF2-40B4-BE49-F238E27FC236}">
                <a16:creationId xmlns:a16="http://schemas.microsoft.com/office/drawing/2014/main" id="{86D8FE66-1557-BDEE-8257-894B331BA00D}"/>
              </a:ext>
            </a:extLst>
          </p:cNvPr>
          <p:cNvSpPr/>
          <p:nvPr/>
        </p:nvSpPr>
        <p:spPr>
          <a:xfrm>
            <a:off x="9262367" y="2892015"/>
            <a:ext cx="443933" cy="1334048"/>
          </a:xfrm>
          <a:prstGeom prst="cube">
            <a:avLst>
              <a:gd name="adj" fmla="val 81398"/>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3CB2C219-CB49-4797-A30D-D64FD0A8BEF1}"/>
              </a:ext>
            </a:extLst>
          </p:cNvPr>
          <p:cNvPicPr>
            <a:picLocks/>
          </p:cNvPicPr>
          <p:nvPr/>
        </p:nvPicPr>
        <p:blipFill>
          <a:blip r:embed="rId7">
            <a:extLst>
              <a:ext uri="{28A0092B-C50C-407E-A947-70E740481C1C}">
                <a14:useLocalDpi xmlns:a14="http://schemas.microsoft.com/office/drawing/2010/main" val="0"/>
              </a:ext>
            </a:extLst>
          </a:blip>
          <a:srcRect/>
          <a:stretch/>
        </p:blipFill>
        <p:spPr>
          <a:xfrm>
            <a:off x="9202302" y="3103743"/>
            <a:ext cx="691826" cy="860652"/>
          </a:xfrm>
          <a:prstGeom prst="rect">
            <a:avLst/>
          </a:prstGeom>
          <a:ln>
            <a:solidFill>
              <a:schemeClr val="tx1"/>
            </a:solidFill>
          </a:ln>
          <a:scene3d>
            <a:camera prst="isometricOffAxis2Right">
              <a:rot lat="1260000" lon="17400000" rev="0"/>
            </a:camera>
            <a:lightRig rig="threePt" dir="t"/>
          </a:scene3d>
        </p:spPr>
      </p:pic>
      <p:sp>
        <p:nvSpPr>
          <p:cNvPr id="20" name="楕円 19">
            <a:extLst>
              <a:ext uri="{FF2B5EF4-FFF2-40B4-BE49-F238E27FC236}">
                <a16:creationId xmlns:a16="http://schemas.microsoft.com/office/drawing/2014/main" id="{53B57682-8F42-57F3-AD37-5006DFB5FA2A}"/>
              </a:ext>
            </a:extLst>
          </p:cNvPr>
          <p:cNvSpPr/>
          <p:nvPr/>
        </p:nvSpPr>
        <p:spPr>
          <a:xfrm>
            <a:off x="8133994" y="2843212"/>
            <a:ext cx="124673" cy="1417853"/>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45319149-8FDB-E20D-CA86-641BB4BC7264}"/>
              </a:ext>
            </a:extLst>
          </p:cNvPr>
          <p:cNvSpPr/>
          <p:nvPr/>
        </p:nvSpPr>
        <p:spPr>
          <a:xfrm>
            <a:off x="10752422" y="2794122"/>
            <a:ext cx="124673" cy="1417853"/>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86E395BC-4E89-B090-80C7-F70460E0F69A}"/>
              </a:ext>
            </a:extLst>
          </p:cNvPr>
          <p:cNvSpPr txBox="1"/>
          <p:nvPr/>
        </p:nvSpPr>
        <p:spPr>
          <a:xfrm>
            <a:off x="11329743" y="2880033"/>
            <a:ext cx="655514" cy="400110"/>
          </a:xfrm>
          <a:prstGeom prst="rect">
            <a:avLst/>
          </a:prstGeom>
          <a:noFill/>
        </p:spPr>
        <p:txBody>
          <a:bodyPr wrap="square" rtlCol="0">
            <a:spAutoFit/>
          </a:bodyPr>
          <a:lstStyle/>
          <a:p>
            <a:pPr algn="ctr"/>
            <a:r>
              <a:rPr kumimoji="1" lang="en-US" altLang="ja-JP" sz="2000" dirty="0"/>
              <a:t>PD</a:t>
            </a:r>
            <a:endParaRPr kumimoji="1" lang="ja-JP" altLang="en-US" sz="2000" dirty="0"/>
          </a:p>
        </p:txBody>
      </p:sp>
      <p:cxnSp>
        <p:nvCxnSpPr>
          <p:cNvPr id="31" name="コネクタ: 曲線 30">
            <a:extLst>
              <a:ext uri="{FF2B5EF4-FFF2-40B4-BE49-F238E27FC236}">
                <a16:creationId xmlns:a16="http://schemas.microsoft.com/office/drawing/2014/main" id="{6A4CAB16-0900-EDDF-C412-8901E4D08F2B}"/>
              </a:ext>
            </a:extLst>
          </p:cNvPr>
          <p:cNvCxnSpPr>
            <a:cxnSpLocks/>
            <a:stCxn id="15" idx="4"/>
          </p:cNvCxnSpPr>
          <p:nvPr/>
        </p:nvCxnSpPr>
        <p:spPr>
          <a:xfrm>
            <a:off x="11822695" y="3513993"/>
            <a:ext cx="423211" cy="506276"/>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9C790D04-5582-0EF9-A44E-653C6D9D89B5}"/>
              </a:ext>
            </a:extLst>
          </p:cNvPr>
          <p:cNvSpPr/>
          <p:nvPr/>
        </p:nvSpPr>
        <p:spPr>
          <a:xfrm rot="10800000">
            <a:off x="1870494" y="1273056"/>
            <a:ext cx="5420962" cy="1264645"/>
          </a:xfrm>
          <a:prstGeom prst="rect">
            <a:avLst/>
          </a:prstGeom>
          <a:gradFill flip="none" rotWithShape="1">
            <a:gsLst>
              <a:gs pos="0">
                <a:schemeClr val="accent1">
                  <a:lumMod val="75000"/>
                </a:schemeClr>
              </a:gs>
              <a:gs pos="55000">
                <a:schemeClr val="accent1">
                  <a:lumMod val="45000"/>
                  <a:lumOff val="55000"/>
                </a:schemeClr>
              </a:gs>
              <a:gs pos="100000">
                <a:schemeClr val="bg1"/>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7" name="グラフィックス 36" descr="星 単色塗りつぶし">
            <a:extLst>
              <a:ext uri="{FF2B5EF4-FFF2-40B4-BE49-F238E27FC236}">
                <a16:creationId xmlns:a16="http://schemas.microsoft.com/office/drawing/2014/main" id="{C02A6C13-9D4E-37FF-EF6D-4AA81068C6D6}"/>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36662" y="1579750"/>
            <a:ext cx="649358" cy="649358"/>
          </a:xfrm>
          <a:prstGeom prst="rect">
            <a:avLst/>
          </a:prstGeom>
        </p:spPr>
      </p:pic>
      <p:cxnSp>
        <p:nvCxnSpPr>
          <p:cNvPr id="39" name="直線コネクタ 38">
            <a:extLst>
              <a:ext uri="{FF2B5EF4-FFF2-40B4-BE49-F238E27FC236}">
                <a16:creationId xmlns:a16="http://schemas.microsoft.com/office/drawing/2014/main" id="{E2C7DC6C-E4A7-0596-3095-AD11EBB07403}"/>
              </a:ext>
            </a:extLst>
          </p:cNvPr>
          <p:cNvCxnSpPr>
            <a:cxnSpLocks/>
          </p:cNvCxnSpPr>
          <p:nvPr/>
        </p:nvCxnSpPr>
        <p:spPr>
          <a:xfrm flipH="1">
            <a:off x="3119096" y="1439825"/>
            <a:ext cx="2093" cy="929208"/>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18" name="雲 17">
            <a:extLst>
              <a:ext uri="{FF2B5EF4-FFF2-40B4-BE49-F238E27FC236}">
                <a16:creationId xmlns:a16="http://schemas.microsoft.com/office/drawing/2014/main" id="{37EB007F-AC2F-EB25-FD13-493F2541207E}"/>
              </a:ext>
            </a:extLst>
          </p:cNvPr>
          <p:cNvSpPr/>
          <p:nvPr/>
        </p:nvSpPr>
        <p:spPr>
          <a:xfrm>
            <a:off x="4003915" y="1336034"/>
            <a:ext cx="1606060" cy="1147183"/>
          </a:xfrm>
          <a:prstGeom prst="cloud">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b="1" dirty="0"/>
              <a:t>大気</a:t>
            </a:r>
            <a:endParaRPr kumimoji="1" lang="en-US" altLang="ja-JP" b="1" dirty="0"/>
          </a:p>
          <a:p>
            <a:pPr algn="ctr"/>
            <a:r>
              <a:rPr kumimoji="1" lang="ja-JP" altLang="en-US" b="1" dirty="0"/>
              <a:t>ゆらぎ</a:t>
            </a:r>
          </a:p>
        </p:txBody>
      </p:sp>
      <p:sp>
        <p:nvSpPr>
          <p:cNvPr id="54" name="フリーフォーム: 図形 53">
            <a:extLst>
              <a:ext uri="{FF2B5EF4-FFF2-40B4-BE49-F238E27FC236}">
                <a16:creationId xmlns:a16="http://schemas.microsoft.com/office/drawing/2014/main" id="{F1E9BFEF-3A9F-1983-9536-019529C34A4E}"/>
              </a:ext>
            </a:extLst>
          </p:cNvPr>
          <p:cNvSpPr/>
          <p:nvPr/>
        </p:nvSpPr>
        <p:spPr>
          <a:xfrm>
            <a:off x="6498429" y="1469478"/>
            <a:ext cx="126044" cy="869903"/>
          </a:xfrm>
          <a:custGeom>
            <a:avLst/>
            <a:gdLst>
              <a:gd name="connsiteX0" fmla="*/ 863 w 132636"/>
              <a:gd name="connsiteY0" fmla="*/ 0 h 914400"/>
              <a:gd name="connsiteX1" fmla="*/ 37809 w 132636"/>
              <a:gd name="connsiteY1" fmla="*/ 46182 h 914400"/>
              <a:gd name="connsiteX2" fmla="*/ 83990 w 132636"/>
              <a:gd name="connsiteY2" fmla="*/ 110836 h 914400"/>
              <a:gd name="connsiteX3" fmla="*/ 120936 w 132636"/>
              <a:gd name="connsiteY3" fmla="*/ 129309 h 914400"/>
              <a:gd name="connsiteX4" fmla="*/ 19336 w 132636"/>
              <a:gd name="connsiteY4" fmla="*/ 193964 h 914400"/>
              <a:gd name="connsiteX5" fmla="*/ 863 w 132636"/>
              <a:gd name="connsiteY5" fmla="*/ 221673 h 914400"/>
              <a:gd name="connsiteX6" fmla="*/ 56281 w 132636"/>
              <a:gd name="connsiteY6" fmla="*/ 277091 h 914400"/>
              <a:gd name="connsiteX7" fmla="*/ 93227 w 132636"/>
              <a:gd name="connsiteY7" fmla="*/ 323273 h 914400"/>
              <a:gd name="connsiteX8" fmla="*/ 56281 w 132636"/>
              <a:gd name="connsiteY8" fmla="*/ 424873 h 914400"/>
              <a:gd name="connsiteX9" fmla="*/ 47045 w 132636"/>
              <a:gd name="connsiteY9" fmla="*/ 452582 h 914400"/>
              <a:gd name="connsiteX10" fmla="*/ 28572 w 132636"/>
              <a:gd name="connsiteY10" fmla="*/ 489527 h 914400"/>
              <a:gd name="connsiteX11" fmla="*/ 93227 w 132636"/>
              <a:gd name="connsiteY11" fmla="*/ 517236 h 914400"/>
              <a:gd name="connsiteX12" fmla="*/ 93227 w 132636"/>
              <a:gd name="connsiteY12" fmla="*/ 609600 h 914400"/>
              <a:gd name="connsiteX13" fmla="*/ 28572 w 132636"/>
              <a:gd name="connsiteY13" fmla="*/ 683491 h 914400"/>
              <a:gd name="connsiteX14" fmla="*/ 47045 w 132636"/>
              <a:gd name="connsiteY14" fmla="*/ 720436 h 914400"/>
              <a:gd name="connsiteX15" fmla="*/ 130172 w 132636"/>
              <a:gd name="connsiteY15" fmla="*/ 766618 h 914400"/>
              <a:gd name="connsiteX16" fmla="*/ 102463 w 132636"/>
              <a:gd name="connsiteY16" fmla="*/ 849745 h 914400"/>
              <a:gd name="connsiteX17" fmla="*/ 102463 w 132636"/>
              <a:gd name="connsiteY17"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2636" h="914400">
                <a:moveTo>
                  <a:pt x="863" y="0"/>
                </a:moveTo>
                <a:cubicBezTo>
                  <a:pt x="13178" y="15394"/>
                  <a:pt x="26874" y="29779"/>
                  <a:pt x="37809" y="46182"/>
                </a:cubicBezTo>
                <a:cubicBezTo>
                  <a:pt x="63244" y="84334"/>
                  <a:pt x="45482" y="83330"/>
                  <a:pt x="83990" y="110836"/>
                </a:cubicBezTo>
                <a:cubicBezTo>
                  <a:pt x="95194" y="118839"/>
                  <a:pt x="108621" y="123151"/>
                  <a:pt x="120936" y="129309"/>
                </a:cubicBezTo>
                <a:cubicBezTo>
                  <a:pt x="87069" y="150861"/>
                  <a:pt x="51154" y="169489"/>
                  <a:pt x="19336" y="193964"/>
                </a:cubicBezTo>
                <a:cubicBezTo>
                  <a:pt x="10537" y="200732"/>
                  <a:pt x="-3645" y="211529"/>
                  <a:pt x="863" y="221673"/>
                </a:cubicBezTo>
                <a:cubicBezTo>
                  <a:pt x="11473" y="245546"/>
                  <a:pt x="38708" y="257761"/>
                  <a:pt x="56281" y="277091"/>
                </a:cubicBezTo>
                <a:cubicBezTo>
                  <a:pt x="69542" y="291678"/>
                  <a:pt x="80912" y="307879"/>
                  <a:pt x="93227" y="323273"/>
                </a:cubicBezTo>
                <a:cubicBezTo>
                  <a:pt x="54410" y="439722"/>
                  <a:pt x="94844" y="322039"/>
                  <a:pt x="56281" y="424873"/>
                </a:cubicBezTo>
                <a:cubicBezTo>
                  <a:pt x="52863" y="433989"/>
                  <a:pt x="50880" y="443633"/>
                  <a:pt x="47045" y="452582"/>
                </a:cubicBezTo>
                <a:cubicBezTo>
                  <a:pt x="41621" y="465237"/>
                  <a:pt x="34730" y="477212"/>
                  <a:pt x="28572" y="489527"/>
                </a:cubicBezTo>
                <a:cubicBezTo>
                  <a:pt x="50124" y="498763"/>
                  <a:pt x="73717" y="504230"/>
                  <a:pt x="93227" y="517236"/>
                </a:cubicBezTo>
                <a:cubicBezTo>
                  <a:pt x="128207" y="540556"/>
                  <a:pt x="106524" y="580790"/>
                  <a:pt x="93227" y="609600"/>
                </a:cubicBezTo>
                <a:cubicBezTo>
                  <a:pt x="69281" y="661482"/>
                  <a:pt x="65175" y="659089"/>
                  <a:pt x="28572" y="683491"/>
                </a:cubicBezTo>
                <a:cubicBezTo>
                  <a:pt x="34730" y="695806"/>
                  <a:pt x="36389" y="711717"/>
                  <a:pt x="47045" y="720436"/>
                </a:cubicBezTo>
                <a:cubicBezTo>
                  <a:pt x="71578" y="740508"/>
                  <a:pt x="117686" y="737483"/>
                  <a:pt x="130172" y="766618"/>
                </a:cubicBezTo>
                <a:cubicBezTo>
                  <a:pt x="141678" y="793464"/>
                  <a:pt x="109547" y="821409"/>
                  <a:pt x="102463" y="849745"/>
                </a:cubicBezTo>
                <a:cubicBezTo>
                  <a:pt x="90866" y="896136"/>
                  <a:pt x="89213" y="874648"/>
                  <a:pt x="102463" y="914400"/>
                </a:cubicBezTo>
              </a:path>
            </a:pathLst>
          </a:custGeom>
          <a:ln w="38100"/>
        </p:spPr>
        <p:style>
          <a:lnRef idx="1">
            <a:schemeClr val="accent4"/>
          </a:lnRef>
          <a:fillRef idx="0">
            <a:schemeClr val="accent4"/>
          </a:fillRef>
          <a:effectRef idx="0">
            <a:schemeClr val="accent4"/>
          </a:effectRef>
          <a:fontRef idx="minor">
            <a:schemeClr val="tx1"/>
          </a:fontRef>
        </p:style>
        <p:txBody>
          <a:bodyPr rtlCol="0" anchor="ctr"/>
          <a:lstStyle/>
          <a:p>
            <a:pPr algn="ctr"/>
            <a:endParaRPr kumimoji="1" lang="ja-JP" altLang="en-US"/>
          </a:p>
        </p:txBody>
      </p:sp>
      <p:pic>
        <p:nvPicPr>
          <p:cNvPr id="63" name="図 62">
            <a:extLst>
              <a:ext uri="{FF2B5EF4-FFF2-40B4-BE49-F238E27FC236}">
                <a16:creationId xmlns:a16="http://schemas.microsoft.com/office/drawing/2014/main" id="{9BD272CD-C71A-A3EE-9722-3C1F81753EAD}"/>
              </a:ext>
            </a:extLst>
          </p:cNvPr>
          <p:cNvPicPr>
            <a:picLocks noChangeAspect="1"/>
          </p:cNvPicPr>
          <p:nvPr/>
        </p:nvPicPr>
        <p:blipFill>
          <a:blip r:embed="rId10"/>
          <a:stretch>
            <a:fillRect/>
          </a:stretch>
        </p:blipFill>
        <p:spPr>
          <a:xfrm>
            <a:off x="4508646" y="4997377"/>
            <a:ext cx="900000" cy="900000"/>
          </a:xfrm>
          <a:prstGeom prst="rect">
            <a:avLst/>
          </a:prstGeom>
          <a:ln>
            <a:noFill/>
          </a:ln>
          <a:effectLst/>
        </p:spPr>
      </p:pic>
      <p:pic>
        <p:nvPicPr>
          <p:cNvPr id="64" name="図 63">
            <a:extLst>
              <a:ext uri="{FF2B5EF4-FFF2-40B4-BE49-F238E27FC236}">
                <a16:creationId xmlns:a16="http://schemas.microsoft.com/office/drawing/2014/main" id="{CC6BF79C-CBBB-4267-D76D-E5347070A92A}"/>
              </a:ext>
            </a:extLst>
          </p:cNvPr>
          <p:cNvPicPr>
            <a:picLocks noChangeAspect="1"/>
          </p:cNvPicPr>
          <p:nvPr/>
        </p:nvPicPr>
        <p:blipFill>
          <a:blip r:embed="rId11"/>
          <a:stretch>
            <a:fillRect/>
          </a:stretch>
        </p:blipFill>
        <p:spPr>
          <a:xfrm>
            <a:off x="5540902" y="4986028"/>
            <a:ext cx="900000" cy="900000"/>
          </a:xfrm>
          <a:prstGeom prst="rect">
            <a:avLst/>
          </a:prstGeom>
          <a:ln>
            <a:noFill/>
          </a:ln>
          <a:effectLst/>
        </p:spPr>
      </p:pic>
      <p:pic>
        <p:nvPicPr>
          <p:cNvPr id="65" name="図 64">
            <a:extLst>
              <a:ext uri="{FF2B5EF4-FFF2-40B4-BE49-F238E27FC236}">
                <a16:creationId xmlns:a16="http://schemas.microsoft.com/office/drawing/2014/main" id="{7FD209DE-E049-247E-0C08-4E2CD1B7EFFE}"/>
              </a:ext>
            </a:extLst>
          </p:cNvPr>
          <p:cNvPicPr>
            <a:picLocks noChangeAspect="1"/>
          </p:cNvPicPr>
          <p:nvPr/>
        </p:nvPicPr>
        <p:blipFill>
          <a:blip r:embed="rId12"/>
          <a:stretch>
            <a:fillRect/>
          </a:stretch>
        </p:blipFill>
        <p:spPr>
          <a:xfrm>
            <a:off x="7226880" y="4986028"/>
            <a:ext cx="900000" cy="900000"/>
          </a:xfrm>
          <a:prstGeom prst="rect">
            <a:avLst/>
          </a:prstGeom>
          <a:ln>
            <a:noFill/>
          </a:ln>
          <a:effectLst/>
        </p:spPr>
      </p:pic>
      <mc:AlternateContent xmlns:mc="http://schemas.openxmlformats.org/markup-compatibility/2006">
        <mc:Choice xmlns:a14="http://schemas.microsoft.com/office/drawing/2010/main" Requires="a14">
          <p:sp>
            <p:nvSpPr>
              <p:cNvPr id="68" name="テキスト ボックス 92">
                <a:extLst>
                  <a:ext uri="{FF2B5EF4-FFF2-40B4-BE49-F238E27FC236}">
                    <a16:creationId xmlns:a16="http://schemas.microsoft.com/office/drawing/2014/main" id="{53866638-7B0E-9C3F-4C27-D73B2CE9776B}"/>
                  </a:ext>
                </a:extLst>
              </p:cNvPr>
              <p:cNvSpPr txBox="1"/>
              <p:nvPr/>
            </p:nvSpPr>
            <p:spPr>
              <a:xfrm>
                <a:off x="4802733" y="4763897"/>
                <a:ext cx="434919" cy="22925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ts val="1000"/>
                  </a:lnSpc>
                </a:pP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𝑡</m:t>
                          </m:r>
                        </m:e>
                        <m:sub>
                          <m:r>
                            <a:rPr kumimoji="1" lang="en-US" altLang="ja-JP" sz="1400" b="0" i="1" smtClean="0">
                              <a:latin typeface="Cambria Math" panose="02040503050406030204" pitchFamily="18" charset="0"/>
                            </a:rPr>
                            <m:t>1</m:t>
                          </m:r>
                        </m:sub>
                      </m:sSub>
                    </m:oMath>
                  </m:oMathPara>
                </a14:m>
                <a:endParaRPr kumimoji="1" lang="en-US" altLang="ja-JP" sz="1400" dirty="0">
                  <a:latin typeface="Times New Roman" panose="02020603050405020304" pitchFamily="18" charset="0"/>
                  <a:cs typeface="Times New Roman" panose="02020603050405020304" pitchFamily="18" charset="0"/>
                </a:endParaRPr>
              </a:p>
            </p:txBody>
          </p:sp>
        </mc:Choice>
        <mc:Fallback>
          <p:sp>
            <p:nvSpPr>
              <p:cNvPr id="68" name="テキスト ボックス 92">
                <a:extLst>
                  <a:ext uri="{FF2B5EF4-FFF2-40B4-BE49-F238E27FC236}">
                    <a16:creationId xmlns:a16="http://schemas.microsoft.com/office/drawing/2014/main" id="{53866638-7B0E-9C3F-4C27-D73B2CE9776B}"/>
                  </a:ext>
                </a:extLst>
              </p:cNvPr>
              <p:cNvSpPr txBox="1">
                <a:spLocks noRot="1" noChangeAspect="1" noMove="1" noResize="1" noEditPoints="1" noAdjustHandles="1" noChangeArrowheads="1" noChangeShapeType="1" noTextEdit="1"/>
              </p:cNvSpPr>
              <p:nvPr/>
            </p:nvSpPr>
            <p:spPr>
              <a:xfrm>
                <a:off x="4802733" y="4763897"/>
                <a:ext cx="434919" cy="229259"/>
              </a:xfrm>
              <a:prstGeom prst="rect">
                <a:avLst/>
              </a:prstGeom>
              <a:blipFill>
                <a:blip r:embed="rId13"/>
                <a:stretch>
                  <a:fillRect/>
                </a:stretch>
              </a:blipFill>
            </p:spPr>
            <p:txBody>
              <a:bodyPr/>
              <a:lstStyle/>
              <a:p>
                <a:r>
                  <a:rPr lang="ja-JP" altLang="en-US">
                    <a:noFill/>
                  </a:rPr>
                  <a:t> </a:t>
                </a:r>
              </a:p>
            </p:txBody>
          </p:sp>
        </mc:Fallback>
      </mc:AlternateContent>
      <p:grpSp>
        <p:nvGrpSpPr>
          <p:cNvPr id="73" name="グループ化 72">
            <a:extLst>
              <a:ext uri="{FF2B5EF4-FFF2-40B4-BE49-F238E27FC236}">
                <a16:creationId xmlns:a16="http://schemas.microsoft.com/office/drawing/2014/main" id="{B24A7AE2-3167-0DC2-85AD-1A136EB1F7DB}"/>
              </a:ext>
            </a:extLst>
          </p:cNvPr>
          <p:cNvGrpSpPr/>
          <p:nvPr/>
        </p:nvGrpSpPr>
        <p:grpSpPr>
          <a:xfrm>
            <a:off x="3907817" y="5006879"/>
            <a:ext cx="468573" cy="900000"/>
            <a:chOff x="534168" y="4275634"/>
            <a:chExt cx="795150" cy="1448811"/>
          </a:xfrm>
        </p:grpSpPr>
        <p:pic>
          <p:nvPicPr>
            <p:cNvPr id="79" name="図 78">
              <a:extLst>
                <a:ext uri="{FF2B5EF4-FFF2-40B4-BE49-F238E27FC236}">
                  <a16:creationId xmlns:a16="http://schemas.microsoft.com/office/drawing/2014/main" id="{C80BE85B-26D5-EB3B-FB49-8E7AA96082FD}"/>
                </a:ext>
              </a:extLst>
            </p:cNvPr>
            <p:cNvPicPr>
              <a:picLocks noChangeAspect="1"/>
            </p:cNvPicPr>
            <p:nvPr/>
          </p:nvPicPr>
          <p:blipFill rotWithShape="1">
            <a:blip r:embed="rId14"/>
            <a:srcRect l="6526" t="11499" r="90111" b="8319"/>
            <a:stretch/>
          </p:blipFill>
          <p:spPr>
            <a:xfrm>
              <a:off x="1217428" y="4275634"/>
              <a:ext cx="111890" cy="1435229"/>
            </a:xfrm>
            <a:prstGeom prst="rect">
              <a:avLst/>
            </a:prstGeom>
            <a:ln w="6350">
              <a:solidFill>
                <a:schemeClr val="tx1"/>
              </a:solidFill>
            </a:ln>
          </p:spPr>
        </p:pic>
        <mc:AlternateContent xmlns:mc="http://schemas.openxmlformats.org/markup-compatibility/2006" xmlns:a14="http://schemas.microsoft.com/office/drawing/2010/main">
          <mc:Choice Requires="a14">
            <p:sp>
              <p:nvSpPr>
                <p:cNvPr id="80" name="テキスト ボックス 103">
                  <a:extLst>
                    <a:ext uri="{FF2B5EF4-FFF2-40B4-BE49-F238E27FC236}">
                      <a16:creationId xmlns:a16="http://schemas.microsoft.com/office/drawing/2014/main" id="{8632BD3D-2965-B9B4-0265-20CB0CE48F90}"/>
                    </a:ext>
                  </a:extLst>
                </p:cNvPr>
                <p:cNvSpPr txBox="1"/>
                <p:nvPr/>
              </p:nvSpPr>
              <p:spPr>
                <a:xfrm>
                  <a:off x="534168" y="5503872"/>
                  <a:ext cx="463085" cy="22057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ts val="1000"/>
                    </a:lnSpc>
                  </a:pPr>
                  <a14:m>
                    <m:oMathPara xmlns:m="http://schemas.openxmlformats.org/officeDocument/2006/math">
                      <m:oMathParaPr>
                        <m:jc m:val="centerGroup"/>
                      </m:oMathParaPr>
                      <m:oMath xmlns:m="http://schemas.openxmlformats.org/officeDocument/2006/math">
                        <m:r>
                          <a:rPr kumimoji="1" lang="en-US" altLang="ja-JP" sz="1400" i="1">
                            <a:latin typeface="Cambria Math" panose="02040503050406030204" pitchFamily="18" charset="0"/>
                          </a:rPr>
                          <m:t>−</m:t>
                        </m:r>
                        <m:r>
                          <a:rPr kumimoji="1" lang="ja-JP" altLang="en-US" sz="1400" i="1">
                            <a:latin typeface="Cambria Math" panose="02040503050406030204" pitchFamily="18" charset="0"/>
                          </a:rPr>
                          <m:t>𝜋</m:t>
                        </m:r>
                      </m:oMath>
                    </m:oMathPara>
                  </a14:m>
                  <a:endParaRPr kumimoji="1" lang="ja-JP" altLang="en-US" sz="1400" dirty="0"/>
                </a:p>
              </p:txBody>
            </p:sp>
          </mc:Choice>
          <mc:Fallback xmlns="">
            <p:sp>
              <p:nvSpPr>
                <p:cNvPr id="80" name="テキスト ボックス 103">
                  <a:extLst>
                    <a:ext uri="{FF2B5EF4-FFF2-40B4-BE49-F238E27FC236}">
                      <a16:creationId xmlns:a16="http://schemas.microsoft.com/office/drawing/2014/main" id="{8632BD3D-2965-B9B4-0265-20CB0CE48F90}"/>
                    </a:ext>
                  </a:extLst>
                </p:cNvPr>
                <p:cNvSpPr txBox="1">
                  <a:spLocks noRot="1" noChangeAspect="1" noMove="1" noResize="1" noEditPoints="1" noAdjustHandles="1" noChangeArrowheads="1" noChangeShapeType="1" noTextEdit="1"/>
                </p:cNvSpPr>
                <p:nvPr/>
              </p:nvSpPr>
              <p:spPr>
                <a:xfrm>
                  <a:off x="534168" y="5503872"/>
                  <a:ext cx="463085" cy="220573"/>
                </a:xfrm>
                <a:prstGeom prst="rect">
                  <a:avLst/>
                </a:prstGeom>
                <a:blipFill>
                  <a:blip r:embed="rId15"/>
                  <a:stretch>
                    <a:fillRect r="-35556" b="-3478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104">
                  <a:extLst>
                    <a:ext uri="{FF2B5EF4-FFF2-40B4-BE49-F238E27FC236}">
                      <a16:creationId xmlns:a16="http://schemas.microsoft.com/office/drawing/2014/main" id="{0B917863-5F6D-73BA-9DF6-D9C0B3AF6B9C}"/>
                    </a:ext>
                  </a:extLst>
                </p:cNvPr>
                <p:cNvSpPr txBox="1"/>
                <p:nvPr/>
              </p:nvSpPr>
              <p:spPr>
                <a:xfrm>
                  <a:off x="742762" y="4275752"/>
                  <a:ext cx="463085" cy="22057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ts val="1000"/>
                    </a:lnSpc>
                  </a:pPr>
                  <a14:m>
                    <m:oMathPara xmlns:m="http://schemas.openxmlformats.org/officeDocument/2006/math">
                      <m:oMathParaPr>
                        <m:jc m:val="centerGroup"/>
                      </m:oMathParaPr>
                      <m:oMath xmlns:m="http://schemas.openxmlformats.org/officeDocument/2006/math">
                        <m:r>
                          <a:rPr kumimoji="1" lang="ja-JP" altLang="en-US" sz="1400" i="1">
                            <a:latin typeface="Cambria Math" panose="02040503050406030204" pitchFamily="18" charset="0"/>
                          </a:rPr>
                          <m:t>𝜋</m:t>
                        </m:r>
                      </m:oMath>
                    </m:oMathPara>
                  </a14:m>
                  <a:endParaRPr kumimoji="1" lang="ja-JP" altLang="en-US" sz="1400" dirty="0"/>
                </a:p>
              </p:txBody>
            </p:sp>
          </mc:Choice>
          <mc:Fallback xmlns="">
            <p:sp>
              <p:nvSpPr>
                <p:cNvPr id="81" name="テキスト ボックス 104">
                  <a:extLst>
                    <a:ext uri="{FF2B5EF4-FFF2-40B4-BE49-F238E27FC236}">
                      <a16:creationId xmlns:a16="http://schemas.microsoft.com/office/drawing/2014/main" id="{0B917863-5F6D-73BA-9DF6-D9C0B3AF6B9C}"/>
                    </a:ext>
                  </a:extLst>
                </p:cNvPr>
                <p:cNvSpPr txBox="1">
                  <a:spLocks noRot="1" noChangeAspect="1" noMove="1" noResize="1" noEditPoints="1" noAdjustHandles="1" noChangeArrowheads="1" noChangeShapeType="1" noTextEdit="1"/>
                </p:cNvSpPr>
                <p:nvPr/>
              </p:nvSpPr>
              <p:spPr>
                <a:xfrm>
                  <a:off x="742762" y="4275752"/>
                  <a:ext cx="463085" cy="220573"/>
                </a:xfrm>
                <a:prstGeom prst="rect">
                  <a:avLst/>
                </a:prstGeom>
                <a:blipFill>
                  <a:blip r:embed="rId16"/>
                  <a:stretch>
                    <a:fillRect b="-34783"/>
                  </a:stretch>
                </a:blipFill>
              </p:spPr>
              <p:txBody>
                <a:bodyPr/>
                <a:lstStyle/>
                <a:p>
                  <a:r>
                    <a:rPr lang="ja-JP" altLang="en-US">
                      <a:noFill/>
                    </a:rPr>
                    <a:t> </a:t>
                  </a:r>
                </a:p>
              </p:txBody>
            </p:sp>
          </mc:Fallback>
        </mc:AlternateContent>
      </p:grpSp>
      <p:sp>
        <p:nvSpPr>
          <p:cNvPr id="92" name="テキスト ボックス 91">
            <a:extLst>
              <a:ext uri="{FF2B5EF4-FFF2-40B4-BE49-F238E27FC236}">
                <a16:creationId xmlns:a16="http://schemas.microsoft.com/office/drawing/2014/main" id="{D56C433B-1A67-C772-FA4A-60DB392DBAEC}"/>
              </a:ext>
            </a:extLst>
          </p:cNvPr>
          <p:cNvSpPr txBox="1"/>
          <p:nvPr/>
        </p:nvSpPr>
        <p:spPr>
          <a:xfrm>
            <a:off x="6371840" y="5301025"/>
            <a:ext cx="899912" cy="369332"/>
          </a:xfrm>
          <a:prstGeom prst="rect">
            <a:avLst/>
          </a:prstGeom>
          <a:noFill/>
        </p:spPr>
        <p:txBody>
          <a:bodyPr wrap="square" rtlCol="0">
            <a:spAutoFit/>
          </a:bodyPr>
          <a:lstStyle/>
          <a:p>
            <a:pPr algn="ctr"/>
            <a:r>
              <a:rPr kumimoji="1" lang="ja-JP" altLang="en-US" dirty="0"/>
              <a:t>・・・</a:t>
            </a:r>
          </a:p>
        </p:txBody>
      </p:sp>
      <mc:AlternateContent xmlns:mc="http://schemas.openxmlformats.org/markup-compatibility/2006">
        <mc:Choice xmlns:a14="http://schemas.microsoft.com/office/drawing/2010/main" Requires="a14">
          <p:sp>
            <p:nvSpPr>
              <p:cNvPr id="95" name="テキスト ボックス 92">
                <a:extLst>
                  <a:ext uri="{FF2B5EF4-FFF2-40B4-BE49-F238E27FC236}">
                    <a16:creationId xmlns:a16="http://schemas.microsoft.com/office/drawing/2014/main" id="{3EDF80E1-F707-6302-8DCD-21584B3634E7}"/>
                  </a:ext>
                </a:extLst>
              </p:cNvPr>
              <p:cNvSpPr txBox="1"/>
              <p:nvPr/>
            </p:nvSpPr>
            <p:spPr>
              <a:xfrm>
                <a:off x="7479694" y="4788035"/>
                <a:ext cx="434919" cy="22925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ts val="1000"/>
                  </a:lnSpc>
                </a:pP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𝑡</m:t>
                          </m:r>
                        </m:e>
                        <m:sub>
                          <m:r>
                            <a:rPr kumimoji="1" lang="en-US" altLang="ja-JP" sz="1400" b="0" i="1" smtClean="0">
                              <a:latin typeface="Cambria Math" panose="02040503050406030204" pitchFamily="18" charset="0"/>
                            </a:rPr>
                            <m:t>𝑛</m:t>
                          </m:r>
                        </m:sub>
                      </m:sSub>
                    </m:oMath>
                  </m:oMathPara>
                </a14:m>
                <a:endParaRPr kumimoji="1" lang="en-US" altLang="ja-JP" sz="1400" dirty="0">
                  <a:latin typeface="Times New Roman" panose="02020603050405020304" pitchFamily="18" charset="0"/>
                  <a:cs typeface="Times New Roman" panose="02020603050405020304" pitchFamily="18" charset="0"/>
                </a:endParaRPr>
              </a:p>
            </p:txBody>
          </p:sp>
        </mc:Choice>
        <mc:Fallback>
          <p:sp>
            <p:nvSpPr>
              <p:cNvPr id="95" name="テキスト ボックス 92">
                <a:extLst>
                  <a:ext uri="{FF2B5EF4-FFF2-40B4-BE49-F238E27FC236}">
                    <a16:creationId xmlns:a16="http://schemas.microsoft.com/office/drawing/2014/main" id="{3EDF80E1-F707-6302-8DCD-21584B3634E7}"/>
                  </a:ext>
                </a:extLst>
              </p:cNvPr>
              <p:cNvSpPr txBox="1">
                <a:spLocks noRot="1" noChangeAspect="1" noMove="1" noResize="1" noEditPoints="1" noAdjustHandles="1" noChangeArrowheads="1" noChangeShapeType="1" noTextEdit="1"/>
              </p:cNvSpPr>
              <p:nvPr/>
            </p:nvSpPr>
            <p:spPr>
              <a:xfrm>
                <a:off x="7479694" y="4788035"/>
                <a:ext cx="434919" cy="229259"/>
              </a:xfrm>
              <a:prstGeom prst="rect">
                <a:avLst/>
              </a:prstGeom>
              <a:blipFill>
                <a:blip r:embed="rId17"/>
                <a:stretch>
                  <a:fillRect/>
                </a:stretch>
              </a:blipFill>
            </p:spPr>
            <p:txBody>
              <a:bodyPr/>
              <a:lstStyle/>
              <a:p>
                <a:r>
                  <a:rPr lang="ja-JP" altLang="en-US">
                    <a:noFill/>
                  </a:rPr>
                  <a:t> </a:t>
                </a:r>
              </a:p>
            </p:txBody>
          </p:sp>
        </mc:Fallback>
      </mc:AlternateContent>
      <p:sp>
        <p:nvSpPr>
          <p:cNvPr id="98" name="吹き出し: 角を丸めた四角形 97">
            <a:extLst>
              <a:ext uri="{FF2B5EF4-FFF2-40B4-BE49-F238E27FC236}">
                <a16:creationId xmlns:a16="http://schemas.microsoft.com/office/drawing/2014/main" id="{3614B27D-54E5-AF9E-348F-AA9C7B698E0F}"/>
              </a:ext>
            </a:extLst>
          </p:cNvPr>
          <p:cNvSpPr/>
          <p:nvPr/>
        </p:nvSpPr>
        <p:spPr>
          <a:xfrm>
            <a:off x="3907817" y="4201841"/>
            <a:ext cx="4432152" cy="1829800"/>
          </a:xfrm>
          <a:custGeom>
            <a:avLst/>
            <a:gdLst>
              <a:gd name="connsiteX0" fmla="*/ 0 w 4309230"/>
              <a:gd name="connsiteY0" fmla="*/ 232630 h 1395754"/>
              <a:gd name="connsiteX1" fmla="*/ 232630 w 4309230"/>
              <a:gd name="connsiteY1" fmla="*/ 0 h 1395754"/>
              <a:gd name="connsiteX2" fmla="*/ 718205 w 4309230"/>
              <a:gd name="connsiteY2" fmla="*/ 0 h 1395754"/>
              <a:gd name="connsiteX3" fmla="*/ 834827 w 4309230"/>
              <a:gd name="connsiteY3" fmla="*/ -173171 h 1395754"/>
              <a:gd name="connsiteX4" fmla="*/ 1795513 w 4309230"/>
              <a:gd name="connsiteY4" fmla="*/ 0 h 1395754"/>
              <a:gd name="connsiteX5" fmla="*/ 4076600 w 4309230"/>
              <a:gd name="connsiteY5" fmla="*/ 0 h 1395754"/>
              <a:gd name="connsiteX6" fmla="*/ 4309230 w 4309230"/>
              <a:gd name="connsiteY6" fmla="*/ 232630 h 1395754"/>
              <a:gd name="connsiteX7" fmla="*/ 4309230 w 4309230"/>
              <a:gd name="connsiteY7" fmla="*/ 232626 h 1395754"/>
              <a:gd name="connsiteX8" fmla="*/ 4309230 w 4309230"/>
              <a:gd name="connsiteY8" fmla="*/ 232626 h 1395754"/>
              <a:gd name="connsiteX9" fmla="*/ 4309230 w 4309230"/>
              <a:gd name="connsiteY9" fmla="*/ 581564 h 1395754"/>
              <a:gd name="connsiteX10" fmla="*/ 4309230 w 4309230"/>
              <a:gd name="connsiteY10" fmla="*/ 1163124 h 1395754"/>
              <a:gd name="connsiteX11" fmla="*/ 4076600 w 4309230"/>
              <a:gd name="connsiteY11" fmla="*/ 1395754 h 1395754"/>
              <a:gd name="connsiteX12" fmla="*/ 1795513 w 4309230"/>
              <a:gd name="connsiteY12" fmla="*/ 1395754 h 1395754"/>
              <a:gd name="connsiteX13" fmla="*/ 718205 w 4309230"/>
              <a:gd name="connsiteY13" fmla="*/ 1395754 h 1395754"/>
              <a:gd name="connsiteX14" fmla="*/ 718205 w 4309230"/>
              <a:gd name="connsiteY14" fmla="*/ 1395754 h 1395754"/>
              <a:gd name="connsiteX15" fmla="*/ 232630 w 4309230"/>
              <a:gd name="connsiteY15" fmla="*/ 1395754 h 1395754"/>
              <a:gd name="connsiteX16" fmla="*/ 0 w 4309230"/>
              <a:gd name="connsiteY16" fmla="*/ 1163124 h 1395754"/>
              <a:gd name="connsiteX17" fmla="*/ 0 w 4309230"/>
              <a:gd name="connsiteY17" fmla="*/ 581564 h 1395754"/>
              <a:gd name="connsiteX18" fmla="*/ 0 w 4309230"/>
              <a:gd name="connsiteY18" fmla="*/ 232626 h 1395754"/>
              <a:gd name="connsiteX19" fmla="*/ 0 w 4309230"/>
              <a:gd name="connsiteY19" fmla="*/ 232626 h 1395754"/>
              <a:gd name="connsiteX20" fmla="*/ 0 w 4309230"/>
              <a:gd name="connsiteY20" fmla="*/ 232630 h 1395754"/>
              <a:gd name="connsiteX0" fmla="*/ 0 w 4309230"/>
              <a:gd name="connsiteY0" fmla="*/ 405801 h 1568925"/>
              <a:gd name="connsiteX1" fmla="*/ 142095 w 4309230"/>
              <a:gd name="connsiteY1" fmla="*/ 182225 h 1568925"/>
              <a:gd name="connsiteX2" fmla="*/ 718205 w 4309230"/>
              <a:gd name="connsiteY2" fmla="*/ 173171 h 1568925"/>
              <a:gd name="connsiteX3" fmla="*/ 834827 w 4309230"/>
              <a:gd name="connsiteY3" fmla="*/ 0 h 1568925"/>
              <a:gd name="connsiteX4" fmla="*/ 1795513 w 4309230"/>
              <a:gd name="connsiteY4" fmla="*/ 173171 h 1568925"/>
              <a:gd name="connsiteX5" fmla="*/ 4076600 w 4309230"/>
              <a:gd name="connsiteY5" fmla="*/ 173171 h 1568925"/>
              <a:gd name="connsiteX6" fmla="*/ 4309230 w 4309230"/>
              <a:gd name="connsiteY6" fmla="*/ 405801 h 1568925"/>
              <a:gd name="connsiteX7" fmla="*/ 4309230 w 4309230"/>
              <a:gd name="connsiteY7" fmla="*/ 405797 h 1568925"/>
              <a:gd name="connsiteX8" fmla="*/ 4309230 w 4309230"/>
              <a:gd name="connsiteY8" fmla="*/ 405797 h 1568925"/>
              <a:gd name="connsiteX9" fmla="*/ 4309230 w 4309230"/>
              <a:gd name="connsiteY9" fmla="*/ 754735 h 1568925"/>
              <a:gd name="connsiteX10" fmla="*/ 4309230 w 4309230"/>
              <a:gd name="connsiteY10" fmla="*/ 1336295 h 1568925"/>
              <a:gd name="connsiteX11" fmla="*/ 4076600 w 4309230"/>
              <a:gd name="connsiteY11" fmla="*/ 1568925 h 1568925"/>
              <a:gd name="connsiteX12" fmla="*/ 1795513 w 4309230"/>
              <a:gd name="connsiteY12" fmla="*/ 1568925 h 1568925"/>
              <a:gd name="connsiteX13" fmla="*/ 718205 w 4309230"/>
              <a:gd name="connsiteY13" fmla="*/ 1568925 h 1568925"/>
              <a:gd name="connsiteX14" fmla="*/ 718205 w 4309230"/>
              <a:gd name="connsiteY14" fmla="*/ 1568925 h 1568925"/>
              <a:gd name="connsiteX15" fmla="*/ 232630 w 4309230"/>
              <a:gd name="connsiteY15" fmla="*/ 1568925 h 1568925"/>
              <a:gd name="connsiteX16" fmla="*/ 0 w 4309230"/>
              <a:gd name="connsiteY16" fmla="*/ 1336295 h 1568925"/>
              <a:gd name="connsiteX17" fmla="*/ 0 w 4309230"/>
              <a:gd name="connsiteY17" fmla="*/ 754735 h 1568925"/>
              <a:gd name="connsiteX18" fmla="*/ 0 w 4309230"/>
              <a:gd name="connsiteY18" fmla="*/ 405797 h 1568925"/>
              <a:gd name="connsiteX19" fmla="*/ 0 w 4309230"/>
              <a:gd name="connsiteY19" fmla="*/ 405797 h 1568925"/>
              <a:gd name="connsiteX20" fmla="*/ 0 w 4309230"/>
              <a:gd name="connsiteY20" fmla="*/ 405801 h 1568925"/>
              <a:gd name="connsiteX0" fmla="*/ 0 w 4309230"/>
              <a:gd name="connsiteY0" fmla="*/ 306213 h 1568925"/>
              <a:gd name="connsiteX1" fmla="*/ 142095 w 4309230"/>
              <a:gd name="connsiteY1" fmla="*/ 182225 h 1568925"/>
              <a:gd name="connsiteX2" fmla="*/ 718205 w 4309230"/>
              <a:gd name="connsiteY2" fmla="*/ 173171 h 1568925"/>
              <a:gd name="connsiteX3" fmla="*/ 834827 w 4309230"/>
              <a:gd name="connsiteY3" fmla="*/ 0 h 1568925"/>
              <a:gd name="connsiteX4" fmla="*/ 1795513 w 4309230"/>
              <a:gd name="connsiteY4" fmla="*/ 173171 h 1568925"/>
              <a:gd name="connsiteX5" fmla="*/ 4076600 w 4309230"/>
              <a:gd name="connsiteY5" fmla="*/ 173171 h 1568925"/>
              <a:gd name="connsiteX6" fmla="*/ 4309230 w 4309230"/>
              <a:gd name="connsiteY6" fmla="*/ 405801 h 1568925"/>
              <a:gd name="connsiteX7" fmla="*/ 4309230 w 4309230"/>
              <a:gd name="connsiteY7" fmla="*/ 405797 h 1568925"/>
              <a:gd name="connsiteX8" fmla="*/ 4309230 w 4309230"/>
              <a:gd name="connsiteY8" fmla="*/ 405797 h 1568925"/>
              <a:gd name="connsiteX9" fmla="*/ 4309230 w 4309230"/>
              <a:gd name="connsiteY9" fmla="*/ 754735 h 1568925"/>
              <a:gd name="connsiteX10" fmla="*/ 4309230 w 4309230"/>
              <a:gd name="connsiteY10" fmla="*/ 1336295 h 1568925"/>
              <a:gd name="connsiteX11" fmla="*/ 4076600 w 4309230"/>
              <a:gd name="connsiteY11" fmla="*/ 1568925 h 1568925"/>
              <a:gd name="connsiteX12" fmla="*/ 1795513 w 4309230"/>
              <a:gd name="connsiteY12" fmla="*/ 1568925 h 1568925"/>
              <a:gd name="connsiteX13" fmla="*/ 718205 w 4309230"/>
              <a:gd name="connsiteY13" fmla="*/ 1568925 h 1568925"/>
              <a:gd name="connsiteX14" fmla="*/ 718205 w 4309230"/>
              <a:gd name="connsiteY14" fmla="*/ 1568925 h 1568925"/>
              <a:gd name="connsiteX15" fmla="*/ 232630 w 4309230"/>
              <a:gd name="connsiteY15" fmla="*/ 1568925 h 1568925"/>
              <a:gd name="connsiteX16" fmla="*/ 0 w 4309230"/>
              <a:gd name="connsiteY16" fmla="*/ 1336295 h 1568925"/>
              <a:gd name="connsiteX17" fmla="*/ 0 w 4309230"/>
              <a:gd name="connsiteY17" fmla="*/ 754735 h 1568925"/>
              <a:gd name="connsiteX18" fmla="*/ 0 w 4309230"/>
              <a:gd name="connsiteY18" fmla="*/ 405797 h 1568925"/>
              <a:gd name="connsiteX19" fmla="*/ 0 w 4309230"/>
              <a:gd name="connsiteY19" fmla="*/ 405797 h 1568925"/>
              <a:gd name="connsiteX20" fmla="*/ 0 w 4309230"/>
              <a:gd name="connsiteY20" fmla="*/ 306213 h 1568925"/>
              <a:gd name="connsiteX0" fmla="*/ 0 w 4309230"/>
              <a:gd name="connsiteY0" fmla="*/ 306213 h 1568925"/>
              <a:gd name="connsiteX1" fmla="*/ 142095 w 4309230"/>
              <a:gd name="connsiteY1" fmla="*/ 182225 h 1568925"/>
              <a:gd name="connsiteX2" fmla="*/ 718205 w 4309230"/>
              <a:gd name="connsiteY2" fmla="*/ 173171 h 1568925"/>
              <a:gd name="connsiteX3" fmla="*/ 834827 w 4309230"/>
              <a:gd name="connsiteY3" fmla="*/ 0 h 1568925"/>
              <a:gd name="connsiteX4" fmla="*/ 1795513 w 4309230"/>
              <a:gd name="connsiteY4" fmla="*/ 173171 h 1568925"/>
              <a:gd name="connsiteX5" fmla="*/ 4076600 w 4309230"/>
              <a:gd name="connsiteY5" fmla="*/ 173171 h 1568925"/>
              <a:gd name="connsiteX6" fmla="*/ 4309230 w 4309230"/>
              <a:gd name="connsiteY6" fmla="*/ 405801 h 1568925"/>
              <a:gd name="connsiteX7" fmla="*/ 4309230 w 4309230"/>
              <a:gd name="connsiteY7" fmla="*/ 405797 h 1568925"/>
              <a:gd name="connsiteX8" fmla="*/ 4309230 w 4309230"/>
              <a:gd name="connsiteY8" fmla="*/ 405797 h 1568925"/>
              <a:gd name="connsiteX9" fmla="*/ 4309230 w 4309230"/>
              <a:gd name="connsiteY9" fmla="*/ 754735 h 1568925"/>
              <a:gd name="connsiteX10" fmla="*/ 4309230 w 4309230"/>
              <a:gd name="connsiteY10" fmla="*/ 1336295 h 1568925"/>
              <a:gd name="connsiteX11" fmla="*/ 4076600 w 4309230"/>
              <a:gd name="connsiteY11" fmla="*/ 1568925 h 1568925"/>
              <a:gd name="connsiteX12" fmla="*/ 1795513 w 4309230"/>
              <a:gd name="connsiteY12" fmla="*/ 1568925 h 1568925"/>
              <a:gd name="connsiteX13" fmla="*/ 718205 w 4309230"/>
              <a:gd name="connsiteY13" fmla="*/ 1568925 h 1568925"/>
              <a:gd name="connsiteX14" fmla="*/ 718205 w 4309230"/>
              <a:gd name="connsiteY14" fmla="*/ 1568925 h 1568925"/>
              <a:gd name="connsiteX15" fmla="*/ 142095 w 4309230"/>
              <a:gd name="connsiteY15" fmla="*/ 1568925 h 1568925"/>
              <a:gd name="connsiteX16" fmla="*/ 0 w 4309230"/>
              <a:gd name="connsiteY16" fmla="*/ 1336295 h 1568925"/>
              <a:gd name="connsiteX17" fmla="*/ 0 w 4309230"/>
              <a:gd name="connsiteY17" fmla="*/ 754735 h 1568925"/>
              <a:gd name="connsiteX18" fmla="*/ 0 w 4309230"/>
              <a:gd name="connsiteY18" fmla="*/ 405797 h 1568925"/>
              <a:gd name="connsiteX19" fmla="*/ 0 w 4309230"/>
              <a:gd name="connsiteY19" fmla="*/ 405797 h 1568925"/>
              <a:gd name="connsiteX20" fmla="*/ 0 w 4309230"/>
              <a:gd name="connsiteY20" fmla="*/ 306213 h 1568925"/>
              <a:gd name="connsiteX0" fmla="*/ 0 w 4309230"/>
              <a:gd name="connsiteY0" fmla="*/ 306213 h 1568925"/>
              <a:gd name="connsiteX1" fmla="*/ 142095 w 4309230"/>
              <a:gd name="connsiteY1" fmla="*/ 182225 h 1568925"/>
              <a:gd name="connsiteX2" fmla="*/ 718205 w 4309230"/>
              <a:gd name="connsiteY2" fmla="*/ 173171 h 1568925"/>
              <a:gd name="connsiteX3" fmla="*/ 834827 w 4309230"/>
              <a:gd name="connsiteY3" fmla="*/ 0 h 1568925"/>
              <a:gd name="connsiteX4" fmla="*/ 1795513 w 4309230"/>
              <a:gd name="connsiteY4" fmla="*/ 173171 h 1568925"/>
              <a:gd name="connsiteX5" fmla="*/ 4076600 w 4309230"/>
              <a:gd name="connsiteY5" fmla="*/ 173171 h 1568925"/>
              <a:gd name="connsiteX6" fmla="*/ 4309230 w 4309230"/>
              <a:gd name="connsiteY6" fmla="*/ 405801 h 1568925"/>
              <a:gd name="connsiteX7" fmla="*/ 4309230 w 4309230"/>
              <a:gd name="connsiteY7" fmla="*/ 405797 h 1568925"/>
              <a:gd name="connsiteX8" fmla="*/ 4309230 w 4309230"/>
              <a:gd name="connsiteY8" fmla="*/ 405797 h 1568925"/>
              <a:gd name="connsiteX9" fmla="*/ 4309230 w 4309230"/>
              <a:gd name="connsiteY9" fmla="*/ 754735 h 1568925"/>
              <a:gd name="connsiteX10" fmla="*/ 4309230 w 4309230"/>
              <a:gd name="connsiteY10" fmla="*/ 1336295 h 1568925"/>
              <a:gd name="connsiteX11" fmla="*/ 4076600 w 4309230"/>
              <a:gd name="connsiteY11" fmla="*/ 1568925 h 1568925"/>
              <a:gd name="connsiteX12" fmla="*/ 1795513 w 4309230"/>
              <a:gd name="connsiteY12" fmla="*/ 1568925 h 1568925"/>
              <a:gd name="connsiteX13" fmla="*/ 718205 w 4309230"/>
              <a:gd name="connsiteY13" fmla="*/ 1568925 h 1568925"/>
              <a:gd name="connsiteX14" fmla="*/ 718205 w 4309230"/>
              <a:gd name="connsiteY14" fmla="*/ 1568925 h 1568925"/>
              <a:gd name="connsiteX15" fmla="*/ 142095 w 4309230"/>
              <a:gd name="connsiteY15" fmla="*/ 1568925 h 1568925"/>
              <a:gd name="connsiteX16" fmla="*/ 0 w 4309230"/>
              <a:gd name="connsiteY16" fmla="*/ 1363455 h 1568925"/>
              <a:gd name="connsiteX17" fmla="*/ 0 w 4309230"/>
              <a:gd name="connsiteY17" fmla="*/ 754735 h 1568925"/>
              <a:gd name="connsiteX18" fmla="*/ 0 w 4309230"/>
              <a:gd name="connsiteY18" fmla="*/ 405797 h 1568925"/>
              <a:gd name="connsiteX19" fmla="*/ 0 w 4309230"/>
              <a:gd name="connsiteY19" fmla="*/ 405797 h 1568925"/>
              <a:gd name="connsiteX20" fmla="*/ 0 w 4309230"/>
              <a:gd name="connsiteY20" fmla="*/ 306213 h 1568925"/>
              <a:gd name="connsiteX0" fmla="*/ 0 w 4309230"/>
              <a:gd name="connsiteY0" fmla="*/ 306213 h 1568925"/>
              <a:gd name="connsiteX1" fmla="*/ 142095 w 4309230"/>
              <a:gd name="connsiteY1" fmla="*/ 182225 h 1568925"/>
              <a:gd name="connsiteX2" fmla="*/ 718205 w 4309230"/>
              <a:gd name="connsiteY2" fmla="*/ 173171 h 1568925"/>
              <a:gd name="connsiteX3" fmla="*/ 834827 w 4309230"/>
              <a:gd name="connsiteY3" fmla="*/ 0 h 1568925"/>
              <a:gd name="connsiteX4" fmla="*/ 1795513 w 4309230"/>
              <a:gd name="connsiteY4" fmla="*/ 173171 h 1568925"/>
              <a:gd name="connsiteX5" fmla="*/ 4167135 w 4309230"/>
              <a:gd name="connsiteY5" fmla="*/ 173171 h 1568925"/>
              <a:gd name="connsiteX6" fmla="*/ 4309230 w 4309230"/>
              <a:gd name="connsiteY6" fmla="*/ 405801 h 1568925"/>
              <a:gd name="connsiteX7" fmla="*/ 4309230 w 4309230"/>
              <a:gd name="connsiteY7" fmla="*/ 405797 h 1568925"/>
              <a:gd name="connsiteX8" fmla="*/ 4309230 w 4309230"/>
              <a:gd name="connsiteY8" fmla="*/ 405797 h 1568925"/>
              <a:gd name="connsiteX9" fmla="*/ 4309230 w 4309230"/>
              <a:gd name="connsiteY9" fmla="*/ 754735 h 1568925"/>
              <a:gd name="connsiteX10" fmla="*/ 4309230 w 4309230"/>
              <a:gd name="connsiteY10" fmla="*/ 1336295 h 1568925"/>
              <a:gd name="connsiteX11" fmla="*/ 4076600 w 4309230"/>
              <a:gd name="connsiteY11" fmla="*/ 1568925 h 1568925"/>
              <a:gd name="connsiteX12" fmla="*/ 1795513 w 4309230"/>
              <a:gd name="connsiteY12" fmla="*/ 1568925 h 1568925"/>
              <a:gd name="connsiteX13" fmla="*/ 718205 w 4309230"/>
              <a:gd name="connsiteY13" fmla="*/ 1568925 h 1568925"/>
              <a:gd name="connsiteX14" fmla="*/ 718205 w 4309230"/>
              <a:gd name="connsiteY14" fmla="*/ 1568925 h 1568925"/>
              <a:gd name="connsiteX15" fmla="*/ 142095 w 4309230"/>
              <a:gd name="connsiteY15" fmla="*/ 1568925 h 1568925"/>
              <a:gd name="connsiteX16" fmla="*/ 0 w 4309230"/>
              <a:gd name="connsiteY16" fmla="*/ 1363455 h 1568925"/>
              <a:gd name="connsiteX17" fmla="*/ 0 w 4309230"/>
              <a:gd name="connsiteY17" fmla="*/ 754735 h 1568925"/>
              <a:gd name="connsiteX18" fmla="*/ 0 w 4309230"/>
              <a:gd name="connsiteY18" fmla="*/ 405797 h 1568925"/>
              <a:gd name="connsiteX19" fmla="*/ 0 w 4309230"/>
              <a:gd name="connsiteY19" fmla="*/ 405797 h 1568925"/>
              <a:gd name="connsiteX20" fmla="*/ 0 w 4309230"/>
              <a:gd name="connsiteY20" fmla="*/ 306213 h 1568925"/>
              <a:gd name="connsiteX0" fmla="*/ 0 w 4309230"/>
              <a:gd name="connsiteY0" fmla="*/ 306213 h 1568925"/>
              <a:gd name="connsiteX1" fmla="*/ 142095 w 4309230"/>
              <a:gd name="connsiteY1" fmla="*/ 182225 h 1568925"/>
              <a:gd name="connsiteX2" fmla="*/ 718205 w 4309230"/>
              <a:gd name="connsiteY2" fmla="*/ 173171 h 1568925"/>
              <a:gd name="connsiteX3" fmla="*/ 834827 w 4309230"/>
              <a:gd name="connsiteY3" fmla="*/ 0 h 1568925"/>
              <a:gd name="connsiteX4" fmla="*/ 1795513 w 4309230"/>
              <a:gd name="connsiteY4" fmla="*/ 173171 h 1568925"/>
              <a:gd name="connsiteX5" fmla="*/ 4167135 w 4309230"/>
              <a:gd name="connsiteY5" fmla="*/ 173171 h 1568925"/>
              <a:gd name="connsiteX6" fmla="*/ 4309230 w 4309230"/>
              <a:gd name="connsiteY6" fmla="*/ 405801 h 1568925"/>
              <a:gd name="connsiteX7" fmla="*/ 4309230 w 4309230"/>
              <a:gd name="connsiteY7" fmla="*/ 405797 h 1568925"/>
              <a:gd name="connsiteX8" fmla="*/ 4309230 w 4309230"/>
              <a:gd name="connsiteY8" fmla="*/ 405797 h 1568925"/>
              <a:gd name="connsiteX9" fmla="*/ 4309230 w 4309230"/>
              <a:gd name="connsiteY9" fmla="*/ 754735 h 1568925"/>
              <a:gd name="connsiteX10" fmla="*/ 4309230 w 4309230"/>
              <a:gd name="connsiteY10" fmla="*/ 1336295 h 1568925"/>
              <a:gd name="connsiteX11" fmla="*/ 4158081 w 4309230"/>
              <a:gd name="connsiteY11" fmla="*/ 1559871 h 1568925"/>
              <a:gd name="connsiteX12" fmla="*/ 1795513 w 4309230"/>
              <a:gd name="connsiteY12" fmla="*/ 1568925 h 1568925"/>
              <a:gd name="connsiteX13" fmla="*/ 718205 w 4309230"/>
              <a:gd name="connsiteY13" fmla="*/ 1568925 h 1568925"/>
              <a:gd name="connsiteX14" fmla="*/ 718205 w 4309230"/>
              <a:gd name="connsiteY14" fmla="*/ 1568925 h 1568925"/>
              <a:gd name="connsiteX15" fmla="*/ 142095 w 4309230"/>
              <a:gd name="connsiteY15" fmla="*/ 1568925 h 1568925"/>
              <a:gd name="connsiteX16" fmla="*/ 0 w 4309230"/>
              <a:gd name="connsiteY16" fmla="*/ 1363455 h 1568925"/>
              <a:gd name="connsiteX17" fmla="*/ 0 w 4309230"/>
              <a:gd name="connsiteY17" fmla="*/ 754735 h 1568925"/>
              <a:gd name="connsiteX18" fmla="*/ 0 w 4309230"/>
              <a:gd name="connsiteY18" fmla="*/ 405797 h 1568925"/>
              <a:gd name="connsiteX19" fmla="*/ 0 w 4309230"/>
              <a:gd name="connsiteY19" fmla="*/ 405797 h 1568925"/>
              <a:gd name="connsiteX20" fmla="*/ 0 w 4309230"/>
              <a:gd name="connsiteY20" fmla="*/ 306213 h 1568925"/>
              <a:gd name="connsiteX0" fmla="*/ 0 w 4309230"/>
              <a:gd name="connsiteY0" fmla="*/ 306213 h 1568925"/>
              <a:gd name="connsiteX1" fmla="*/ 142095 w 4309230"/>
              <a:gd name="connsiteY1" fmla="*/ 182225 h 1568925"/>
              <a:gd name="connsiteX2" fmla="*/ 718205 w 4309230"/>
              <a:gd name="connsiteY2" fmla="*/ 173171 h 1568925"/>
              <a:gd name="connsiteX3" fmla="*/ 834827 w 4309230"/>
              <a:gd name="connsiteY3" fmla="*/ 0 h 1568925"/>
              <a:gd name="connsiteX4" fmla="*/ 1795513 w 4309230"/>
              <a:gd name="connsiteY4" fmla="*/ 173171 h 1568925"/>
              <a:gd name="connsiteX5" fmla="*/ 4167135 w 4309230"/>
              <a:gd name="connsiteY5" fmla="*/ 173171 h 1568925"/>
              <a:gd name="connsiteX6" fmla="*/ 4309230 w 4309230"/>
              <a:gd name="connsiteY6" fmla="*/ 405801 h 1568925"/>
              <a:gd name="connsiteX7" fmla="*/ 4309230 w 4309230"/>
              <a:gd name="connsiteY7" fmla="*/ 405797 h 1568925"/>
              <a:gd name="connsiteX8" fmla="*/ 4309230 w 4309230"/>
              <a:gd name="connsiteY8" fmla="*/ 405797 h 1568925"/>
              <a:gd name="connsiteX9" fmla="*/ 4309230 w 4309230"/>
              <a:gd name="connsiteY9" fmla="*/ 754735 h 1568925"/>
              <a:gd name="connsiteX10" fmla="*/ 4300176 w 4309230"/>
              <a:gd name="connsiteY10" fmla="*/ 1399669 h 1568925"/>
              <a:gd name="connsiteX11" fmla="*/ 4158081 w 4309230"/>
              <a:gd name="connsiteY11" fmla="*/ 1559871 h 1568925"/>
              <a:gd name="connsiteX12" fmla="*/ 1795513 w 4309230"/>
              <a:gd name="connsiteY12" fmla="*/ 1568925 h 1568925"/>
              <a:gd name="connsiteX13" fmla="*/ 718205 w 4309230"/>
              <a:gd name="connsiteY13" fmla="*/ 1568925 h 1568925"/>
              <a:gd name="connsiteX14" fmla="*/ 718205 w 4309230"/>
              <a:gd name="connsiteY14" fmla="*/ 1568925 h 1568925"/>
              <a:gd name="connsiteX15" fmla="*/ 142095 w 4309230"/>
              <a:gd name="connsiteY15" fmla="*/ 1568925 h 1568925"/>
              <a:gd name="connsiteX16" fmla="*/ 0 w 4309230"/>
              <a:gd name="connsiteY16" fmla="*/ 1363455 h 1568925"/>
              <a:gd name="connsiteX17" fmla="*/ 0 w 4309230"/>
              <a:gd name="connsiteY17" fmla="*/ 754735 h 1568925"/>
              <a:gd name="connsiteX18" fmla="*/ 0 w 4309230"/>
              <a:gd name="connsiteY18" fmla="*/ 405797 h 1568925"/>
              <a:gd name="connsiteX19" fmla="*/ 0 w 4309230"/>
              <a:gd name="connsiteY19" fmla="*/ 405797 h 1568925"/>
              <a:gd name="connsiteX20" fmla="*/ 0 w 4309230"/>
              <a:gd name="connsiteY20" fmla="*/ 306213 h 1568925"/>
              <a:gd name="connsiteX0" fmla="*/ 0 w 4309230"/>
              <a:gd name="connsiteY0" fmla="*/ 306213 h 1568925"/>
              <a:gd name="connsiteX1" fmla="*/ 142095 w 4309230"/>
              <a:gd name="connsiteY1" fmla="*/ 182225 h 1568925"/>
              <a:gd name="connsiteX2" fmla="*/ 718205 w 4309230"/>
              <a:gd name="connsiteY2" fmla="*/ 173171 h 1568925"/>
              <a:gd name="connsiteX3" fmla="*/ 834827 w 4309230"/>
              <a:gd name="connsiteY3" fmla="*/ 0 h 1568925"/>
              <a:gd name="connsiteX4" fmla="*/ 1243251 w 4309230"/>
              <a:gd name="connsiteY4" fmla="*/ 173171 h 1568925"/>
              <a:gd name="connsiteX5" fmla="*/ 4167135 w 4309230"/>
              <a:gd name="connsiteY5" fmla="*/ 173171 h 1568925"/>
              <a:gd name="connsiteX6" fmla="*/ 4309230 w 4309230"/>
              <a:gd name="connsiteY6" fmla="*/ 405801 h 1568925"/>
              <a:gd name="connsiteX7" fmla="*/ 4309230 w 4309230"/>
              <a:gd name="connsiteY7" fmla="*/ 405797 h 1568925"/>
              <a:gd name="connsiteX8" fmla="*/ 4309230 w 4309230"/>
              <a:gd name="connsiteY8" fmla="*/ 405797 h 1568925"/>
              <a:gd name="connsiteX9" fmla="*/ 4309230 w 4309230"/>
              <a:gd name="connsiteY9" fmla="*/ 754735 h 1568925"/>
              <a:gd name="connsiteX10" fmla="*/ 4300176 w 4309230"/>
              <a:gd name="connsiteY10" fmla="*/ 1399669 h 1568925"/>
              <a:gd name="connsiteX11" fmla="*/ 4158081 w 4309230"/>
              <a:gd name="connsiteY11" fmla="*/ 1559871 h 1568925"/>
              <a:gd name="connsiteX12" fmla="*/ 1795513 w 4309230"/>
              <a:gd name="connsiteY12" fmla="*/ 1568925 h 1568925"/>
              <a:gd name="connsiteX13" fmla="*/ 718205 w 4309230"/>
              <a:gd name="connsiteY13" fmla="*/ 1568925 h 1568925"/>
              <a:gd name="connsiteX14" fmla="*/ 718205 w 4309230"/>
              <a:gd name="connsiteY14" fmla="*/ 1568925 h 1568925"/>
              <a:gd name="connsiteX15" fmla="*/ 142095 w 4309230"/>
              <a:gd name="connsiteY15" fmla="*/ 1568925 h 1568925"/>
              <a:gd name="connsiteX16" fmla="*/ 0 w 4309230"/>
              <a:gd name="connsiteY16" fmla="*/ 1363455 h 1568925"/>
              <a:gd name="connsiteX17" fmla="*/ 0 w 4309230"/>
              <a:gd name="connsiteY17" fmla="*/ 754735 h 1568925"/>
              <a:gd name="connsiteX18" fmla="*/ 0 w 4309230"/>
              <a:gd name="connsiteY18" fmla="*/ 405797 h 1568925"/>
              <a:gd name="connsiteX19" fmla="*/ 0 w 4309230"/>
              <a:gd name="connsiteY19" fmla="*/ 405797 h 1568925"/>
              <a:gd name="connsiteX20" fmla="*/ 0 w 4309230"/>
              <a:gd name="connsiteY20" fmla="*/ 306213 h 1568925"/>
              <a:gd name="connsiteX0" fmla="*/ 0 w 4309230"/>
              <a:gd name="connsiteY0" fmla="*/ 496336 h 1759048"/>
              <a:gd name="connsiteX1" fmla="*/ 142095 w 4309230"/>
              <a:gd name="connsiteY1" fmla="*/ 372348 h 1759048"/>
              <a:gd name="connsiteX2" fmla="*/ 718205 w 4309230"/>
              <a:gd name="connsiteY2" fmla="*/ 363294 h 1759048"/>
              <a:gd name="connsiteX3" fmla="*/ 1676800 w 4309230"/>
              <a:gd name="connsiteY3" fmla="*/ 0 h 1759048"/>
              <a:gd name="connsiteX4" fmla="*/ 1243251 w 4309230"/>
              <a:gd name="connsiteY4" fmla="*/ 363294 h 1759048"/>
              <a:gd name="connsiteX5" fmla="*/ 4167135 w 4309230"/>
              <a:gd name="connsiteY5" fmla="*/ 363294 h 1759048"/>
              <a:gd name="connsiteX6" fmla="*/ 4309230 w 4309230"/>
              <a:gd name="connsiteY6" fmla="*/ 595924 h 1759048"/>
              <a:gd name="connsiteX7" fmla="*/ 4309230 w 4309230"/>
              <a:gd name="connsiteY7" fmla="*/ 595920 h 1759048"/>
              <a:gd name="connsiteX8" fmla="*/ 4309230 w 4309230"/>
              <a:gd name="connsiteY8" fmla="*/ 595920 h 1759048"/>
              <a:gd name="connsiteX9" fmla="*/ 4309230 w 4309230"/>
              <a:gd name="connsiteY9" fmla="*/ 944858 h 1759048"/>
              <a:gd name="connsiteX10" fmla="*/ 4300176 w 4309230"/>
              <a:gd name="connsiteY10" fmla="*/ 1589792 h 1759048"/>
              <a:gd name="connsiteX11" fmla="*/ 4158081 w 4309230"/>
              <a:gd name="connsiteY11" fmla="*/ 1749994 h 1759048"/>
              <a:gd name="connsiteX12" fmla="*/ 1795513 w 4309230"/>
              <a:gd name="connsiteY12" fmla="*/ 1759048 h 1759048"/>
              <a:gd name="connsiteX13" fmla="*/ 718205 w 4309230"/>
              <a:gd name="connsiteY13" fmla="*/ 1759048 h 1759048"/>
              <a:gd name="connsiteX14" fmla="*/ 718205 w 4309230"/>
              <a:gd name="connsiteY14" fmla="*/ 1759048 h 1759048"/>
              <a:gd name="connsiteX15" fmla="*/ 142095 w 4309230"/>
              <a:gd name="connsiteY15" fmla="*/ 1759048 h 1759048"/>
              <a:gd name="connsiteX16" fmla="*/ 0 w 4309230"/>
              <a:gd name="connsiteY16" fmla="*/ 1553578 h 1759048"/>
              <a:gd name="connsiteX17" fmla="*/ 0 w 4309230"/>
              <a:gd name="connsiteY17" fmla="*/ 944858 h 1759048"/>
              <a:gd name="connsiteX18" fmla="*/ 0 w 4309230"/>
              <a:gd name="connsiteY18" fmla="*/ 595920 h 1759048"/>
              <a:gd name="connsiteX19" fmla="*/ 0 w 4309230"/>
              <a:gd name="connsiteY19" fmla="*/ 595920 h 1759048"/>
              <a:gd name="connsiteX20" fmla="*/ 0 w 4309230"/>
              <a:gd name="connsiteY20" fmla="*/ 496336 h 1759048"/>
              <a:gd name="connsiteX0" fmla="*/ 0 w 4309230"/>
              <a:gd name="connsiteY0" fmla="*/ 479100 h 1741812"/>
              <a:gd name="connsiteX1" fmla="*/ 142095 w 4309230"/>
              <a:gd name="connsiteY1" fmla="*/ 355112 h 1741812"/>
              <a:gd name="connsiteX2" fmla="*/ 718205 w 4309230"/>
              <a:gd name="connsiteY2" fmla="*/ 346058 h 1741812"/>
              <a:gd name="connsiteX3" fmla="*/ 3333584 w 4309230"/>
              <a:gd name="connsiteY3" fmla="*/ 0 h 1741812"/>
              <a:gd name="connsiteX4" fmla="*/ 1243251 w 4309230"/>
              <a:gd name="connsiteY4" fmla="*/ 346058 h 1741812"/>
              <a:gd name="connsiteX5" fmla="*/ 4167135 w 4309230"/>
              <a:gd name="connsiteY5" fmla="*/ 346058 h 1741812"/>
              <a:gd name="connsiteX6" fmla="*/ 4309230 w 4309230"/>
              <a:gd name="connsiteY6" fmla="*/ 578688 h 1741812"/>
              <a:gd name="connsiteX7" fmla="*/ 4309230 w 4309230"/>
              <a:gd name="connsiteY7" fmla="*/ 578684 h 1741812"/>
              <a:gd name="connsiteX8" fmla="*/ 4309230 w 4309230"/>
              <a:gd name="connsiteY8" fmla="*/ 578684 h 1741812"/>
              <a:gd name="connsiteX9" fmla="*/ 4309230 w 4309230"/>
              <a:gd name="connsiteY9" fmla="*/ 927622 h 1741812"/>
              <a:gd name="connsiteX10" fmla="*/ 4300176 w 4309230"/>
              <a:gd name="connsiteY10" fmla="*/ 1572556 h 1741812"/>
              <a:gd name="connsiteX11" fmla="*/ 4158081 w 4309230"/>
              <a:gd name="connsiteY11" fmla="*/ 1732758 h 1741812"/>
              <a:gd name="connsiteX12" fmla="*/ 1795513 w 4309230"/>
              <a:gd name="connsiteY12" fmla="*/ 1741812 h 1741812"/>
              <a:gd name="connsiteX13" fmla="*/ 718205 w 4309230"/>
              <a:gd name="connsiteY13" fmla="*/ 1741812 h 1741812"/>
              <a:gd name="connsiteX14" fmla="*/ 718205 w 4309230"/>
              <a:gd name="connsiteY14" fmla="*/ 1741812 h 1741812"/>
              <a:gd name="connsiteX15" fmla="*/ 142095 w 4309230"/>
              <a:gd name="connsiteY15" fmla="*/ 1741812 h 1741812"/>
              <a:gd name="connsiteX16" fmla="*/ 0 w 4309230"/>
              <a:gd name="connsiteY16" fmla="*/ 1536342 h 1741812"/>
              <a:gd name="connsiteX17" fmla="*/ 0 w 4309230"/>
              <a:gd name="connsiteY17" fmla="*/ 927622 h 1741812"/>
              <a:gd name="connsiteX18" fmla="*/ 0 w 4309230"/>
              <a:gd name="connsiteY18" fmla="*/ 578684 h 1741812"/>
              <a:gd name="connsiteX19" fmla="*/ 0 w 4309230"/>
              <a:gd name="connsiteY19" fmla="*/ 578684 h 1741812"/>
              <a:gd name="connsiteX20" fmla="*/ 0 w 4309230"/>
              <a:gd name="connsiteY20" fmla="*/ 479100 h 1741812"/>
              <a:gd name="connsiteX0" fmla="*/ 0 w 4309230"/>
              <a:gd name="connsiteY0" fmla="*/ 479100 h 1741812"/>
              <a:gd name="connsiteX1" fmla="*/ 142095 w 4309230"/>
              <a:gd name="connsiteY1" fmla="*/ 355112 h 1741812"/>
              <a:gd name="connsiteX2" fmla="*/ 718205 w 4309230"/>
              <a:gd name="connsiteY2" fmla="*/ 346058 h 1741812"/>
              <a:gd name="connsiteX3" fmla="*/ 3333584 w 4309230"/>
              <a:gd name="connsiteY3" fmla="*/ 0 h 1741812"/>
              <a:gd name="connsiteX4" fmla="*/ 3008676 w 4309230"/>
              <a:gd name="connsiteY4" fmla="*/ 346058 h 1741812"/>
              <a:gd name="connsiteX5" fmla="*/ 4167135 w 4309230"/>
              <a:gd name="connsiteY5" fmla="*/ 346058 h 1741812"/>
              <a:gd name="connsiteX6" fmla="*/ 4309230 w 4309230"/>
              <a:gd name="connsiteY6" fmla="*/ 578688 h 1741812"/>
              <a:gd name="connsiteX7" fmla="*/ 4309230 w 4309230"/>
              <a:gd name="connsiteY7" fmla="*/ 578684 h 1741812"/>
              <a:gd name="connsiteX8" fmla="*/ 4309230 w 4309230"/>
              <a:gd name="connsiteY8" fmla="*/ 578684 h 1741812"/>
              <a:gd name="connsiteX9" fmla="*/ 4309230 w 4309230"/>
              <a:gd name="connsiteY9" fmla="*/ 927622 h 1741812"/>
              <a:gd name="connsiteX10" fmla="*/ 4300176 w 4309230"/>
              <a:gd name="connsiteY10" fmla="*/ 1572556 h 1741812"/>
              <a:gd name="connsiteX11" fmla="*/ 4158081 w 4309230"/>
              <a:gd name="connsiteY11" fmla="*/ 1732758 h 1741812"/>
              <a:gd name="connsiteX12" fmla="*/ 1795513 w 4309230"/>
              <a:gd name="connsiteY12" fmla="*/ 1741812 h 1741812"/>
              <a:gd name="connsiteX13" fmla="*/ 718205 w 4309230"/>
              <a:gd name="connsiteY13" fmla="*/ 1741812 h 1741812"/>
              <a:gd name="connsiteX14" fmla="*/ 718205 w 4309230"/>
              <a:gd name="connsiteY14" fmla="*/ 1741812 h 1741812"/>
              <a:gd name="connsiteX15" fmla="*/ 142095 w 4309230"/>
              <a:gd name="connsiteY15" fmla="*/ 1741812 h 1741812"/>
              <a:gd name="connsiteX16" fmla="*/ 0 w 4309230"/>
              <a:gd name="connsiteY16" fmla="*/ 1536342 h 1741812"/>
              <a:gd name="connsiteX17" fmla="*/ 0 w 4309230"/>
              <a:gd name="connsiteY17" fmla="*/ 927622 h 1741812"/>
              <a:gd name="connsiteX18" fmla="*/ 0 w 4309230"/>
              <a:gd name="connsiteY18" fmla="*/ 578684 h 1741812"/>
              <a:gd name="connsiteX19" fmla="*/ 0 w 4309230"/>
              <a:gd name="connsiteY19" fmla="*/ 578684 h 1741812"/>
              <a:gd name="connsiteX20" fmla="*/ 0 w 4309230"/>
              <a:gd name="connsiteY20" fmla="*/ 479100 h 1741812"/>
              <a:gd name="connsiteX0" fmla="*/ 0 w 4309230"/>
              <a:gd name="connsiteY0" fmla="*/ 479100 h 1741812"/>
              <a:gd name="connsiteX1" fmla="*/ 142095 w 4309230"/>
              <a:gd name="connsiteY1" fmla="*/ 355112 h 1741812"/>
              <a:gd name="connsiteX2" fmla="*/ 2547005 w 4309230"/>
              <a:gd name="connsiteY2" fmla="*/ 328822 h 1741812"/>
              <a:gd name="connsiteX3" fmla="*/ 3333584 w 4309230"/>
              <a:gd name="connsiteY3" fmla="*/ 0 h 1741812"/>
              <a:gd name="connsiteX4" fmla="*/ 3008676 w 4309230"/>
              <a:gd name="connsiteY4" fmla="*/ 346058 h 1741812"/>
              <a:gd name="connsiteX5" fmla="*/ 4167135 w 4309230"/>
              <a:gd name="connsiteY5" fmla="*/ 346058 h 1741812"/>
              <a:gd name="connsiteX6" fmla="*/ 4309230 w 4309230"/>
              <a:gd name="connsiteY6" fmla="*/ 578688 h 1741812"/>
              <a:gd name="connsiteX7" fmla="*/ 4309230 w 4309230"/>
              <a:gd name="connsiteY7" fmla="*/ 578684 h 1741812"/>
              <a:gd name="connsiteX8" fmla="*/ 4309230 w 4309230"/>
              <a:gd name="connsiteY8" fmla="*/ 578684 h 1741812"/>
              <a:gd name="connsiteX9" fmla="*/ 4309230 w 4309230"/>
              <a:gd name="connsiteY9" fmla="*/ 927622 h 1741812"/>
              <a:gd name="connsiteX10" fmla="*/ 4300176 w 4309230"/>
              <a:gd name="connsiteY10" fmla="*/ 1572556 h 1741812"/>
              <a:gd name="connsiteX11" fmla="*/ 4158081 w 4309230"/>
              <a:gd name="connsiteY11" fmla="*/ 1732758 h 1741812"/>
              <a:gd name="connsiteX12" fmla="*/ 1795513 w 4309230"/>
              <a:gd name="connsiteY12" fmla="*/ 1741812 h 1741812"/>
              <a:gd name="connsiteX13" fmla="*/ 718205 w 4309230"/>
              <a:gd name="connsiteY13" fmla="*/ 1741812 h 1741812"/>
              <a:gd name="connsiteX14" fmla="*/ 718205 w 4309230"/>
              <a:gd name="connsiteY14" fmla="*/ 1741812 h 1741812"/>
              <a:gd name="connsiteX15" fmla="*/ 142095 w 4309230"/>
              <a:gd name="connsiteY15" fmla="*/ 1741812 h 1741812"/>
              <a:gd name="connsiteX16" fmla="*/ 0 w 4309230"/>
              <a:gd name="connsiteY16" fmla="*/ 1536342 h 1741812"/>
              <a:gd name="connsiteX17" fmla="*/ 0 w 4309230"/>
              <a:gd name="connsiteY17" fmla="*/ 927622 h 1741812"/>
              <a:gd name="connsiteX18" fmla="*/ 0 w 4309230"/>
              <a:gd name="connsiteY18" fmla="*/ 578684 h 1741812"/>
              <a:gd name="connsiteX19" fmla="*/ 0 w 4309230"/>
              <a:gd name="connsiteY19" fmla="*/ 578684 h 1741812"/>
              <a:gd name="connsiteX20" fmla="*/ 0 w 4309230"/>
              <a:gd name="connsiteY20" fmla="*/ 479100 h 1741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09230" h="1741812">
                <a:moveTo>
                  <a:pt x="0" y="479100"/>
                </a:moveTo>
                <a:cubicBezTo>
                  <a:pt x="0" y="350622"/>
                  <a:pt x="13617" y="355112"/>
                  <a:pt x="142095" y="355112"/>
                </a:cubicBezTo>
                <a:lnTo>
                  <a:pt x="2547005" y="328822"/>
                </a:lnTo>
                <a:lnTo>
                  <a:pt x="3333584" y="0"/>
                </a:lnTo>
                <a:lnTo>
                  <a:pt x="3008676" y="346058"/>
                </a:lnTo>
                <a:lnTo>
                  <a:pt x="4167135" y="346058"/>
                </a:lnTo>
                <a:cubicBezTo>
                  <a:pt x="4295613" y="346058"/>
                  <a:pt x="4309230" y="450210"/>
                  <a:pt x="4309230" y="578688"/>
                </a:cubicBezTo>
                <a:lnTo>
                  <a:pt x="4309230" y="578684"/>
                </a:lnTo>
                <a:lnTo>
                  <a:pt x="4309230" y="578684"/>
                </a:lnTo>
                <a:lnTo>
                  <a:pt x="4309230" y="927622"/>
                </a:lnTo>
                <a:lnTo>
                  <a:pt x="4300176" y="1572556"/>
                </a:lnTo>
                <a:cubicBezTo>
                  <a:pt x="4300176" y="1701034"/>
                  <a:pt x="4286559" y="1732758"/>
                  <a:pt x="4158081" y="1732758"/>
                </a:cubicBezTo>
                <a:lnTo>
                  <a:pt x="1795513" y="1741812"/>
                </a:lnTo>
                <a:lnTo>
                  <a:pt x="718205" y="1741812"/>
                </a:lnTo>
                <a:lnTo>
                  <a:pt x="718205" y="1741812"/>
                </a:lnTo>
                <a:lnTo>
                  <a:pt x="142095" y="1741812"/>
                </a:lnTo>
                <a:cubicBezTo>
                  <a:pt x="13617" y="1741812"/>
                  <a:pt x="0" y="1664820"/>
                  <a:pt x="0" y="1536342"/>
                </a:cubicBezTo>
                <a:lnTo>
                  <a:pt x="0" y="927622"/>
                </a:lnTo>
                <a:lnTo>
                  <a:pt x="0" y="578684"/>
                </a:lnTo>
                <a:lnTo>
                  <a:pt x="0" y="578684"/>
                </a:lnTo>
                <a:lnTo>
                  <a:pt x="0" y="479100"/>
                </a:lnTo>
                <a:close/>
              </a:path>
            </a:pathLst>
          </a:cu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00" name="テキスト ボックス 99">
            <a:extLst>
              <a:ext uri="{FF2B5EF4-FFF2-40B4-BE49-F238E27FC236}">
                <a16:creationId xmlns:a16="http://schemas.microsoft.com/office/drawing/2014/main" id="{8179AC19-2535-2D3C-D858-002774880512}"/>
              </a:ext>
            </a:extLst>
          </p:cNvPr>
          <p:cNvSpPr txBox="1"/>
          <p:nvPr/>
        </p:nvSpPr>
        <p:spPr>
          <a:xfrm>
            <a:off x="5020192" y="4574959"/>
            <a:ext cx="2358022" cy="369332"/>
          </a:xfrm>
          <a:prstGeom prst="rect">
            <a:avLst/>
          </a:prstGeom>
          <a:noFill/>
        </p:spPr>
        <p:txBody>
          <a:bodyPr wrap="square" rtlCol="0">
            <a:spAutoFit/>
          </a:bodyPr>
          <a:lstStyle/>
          <a:p>
            <a:pPr algn="ctr"/>
            <a:r>
              <a:rPr kumimoji="1" lang="ja-JP" altLang="en-US" dirty="0"/>
              <a:t>時間変動大気揺らぎ</a:t>
            </a:r>
          </a:p>
        </p:txBody>
      </p:sp>
      <p:sp>
        <p:nvSpPr>
          <p:cNvPr id="102" name="テキスト ボックス 101">
            <a:extLst>
              <a:ext uri="{FF2B5EF4-FFF2-40B4-BE49-F238E27FC236}">
                <a16:creationId xmlns:a16="http://schemas.microsoft.com/office/drawing/2014/main" id="{2CBE9DBD-14D8-0CB0-EDC7-8999CACDE1BC}"/>
              </a:ext>
            </a:extLst>
          </p:cNvPr>
          <p:cNvSpPr txBox="1"/>
          <p:nvPr/>
        </p:nvSpPr>
        <p:spPr>
          <a:xfrm>
            <a:off x="560144" y="821782"/>
            <a:ext cx="10340228" cy="369332"/>
          </a:xfrm>
          <a:prstGeom prst="rect">
            <a:avLst/>
          </a:prstGeom>
          <a:noFill/>
        </p:spPr>
        <p:txBody>
          <a:bodyPr wrap="square">
            <a:spAutoFit/>
          </a:bodyPr>
          <a:lstStyle/>
          <a:p>
            <a:r>
              <a:rPr kumimoji="1" lang="ja-JP" altLang="en-US" sz="1800" dirty="0"/>
              <a:t>コルモゴロフ乱流理論に則って定量化</a:t>
            </a:r>
            <a:r>
              <a:rPr kumimoji="1" lang="en-US" altLang="ja-JP" sz="1800" dirty="0"/>
              <a:t>[</a:t>
            </a:r>
            <a:r>
              <a:rPr kumimoji="1" lang="en-US" altLang="ja-JP" dirty="0"/>
              <a:t>5</a:t>
            </a:r>
            <a:r>
              <a:rPr kumimoji="1" lang="en-US" altLang="ja-JP" sz="1800" dirty="0"/>
              <a:t>-7]</a:t>
            </a:r>
            <a:r>
              <a:rPr kumimoji="1" lang="ja-JP" altLang="en-US" sz="1800" dirty="0"/>
              <a:t>し，大気ゆらぎを生成した</a:t>
            </a:r>
          </a:p>
        </p:txBody>
      </p:sp>
      <p:grpSp>
        <p:nvGrpSpPr>
          <p:cNvPr id="104" name="グループ化 103">
            <a:extLst>
              <a:ext uri="{FF2B5EF4-FFF2-40B4-BE49-F238E27FC236}">
                <a16:creationId xmlns:a16="http://schemas.microsoft.com/office/drawing/2014/main" id="{F6CD372C-1ADA-B23A-6700-1F1EC8D06B3E}"/>
              </a:ext>
            </a:extLst>
          </p:cNvPr>
          <p:cNvGrpSpPr/>
          <p:nvPr/>
        </p:nvGrpSpPr>
        <p:grpSpPr>
          <a:xfrm>
            <a:off x="7829275" y="1125157"/>
            <a:ext cx="4187234" cy="1356171"/>
            <a:chOff x="4923261" y="2767510"/>
            <a:chExt cx="4863416" cy="829490"/>
          </a:xfrm>
        </p:grpSpPr>
        <p:sp>
          <p:nvSpPr>
            <p:cNvPr id="105" name="正方形/長方形 104">
              <a:extLst>
                <a:ext uri="{FF2B5EF4-FFF2-40B4-BE49-F238E27FC236}">
                  <a16:creationId xmlns:a16="http://schemas.microsoft.com/office/drawing/2014/main" id="{8597EF7C-2EF9-8970-6758-030A0BA19F44}"/>
                </a:ext>
              </a:extLst>
            </p:cNvPr>
            <p:cNvSpPr/>
            <p:nvPr/>
          </p:nvSpPr>
          <p:spPr>
            <a:xfrm>
              <a:off x="4923261" y="2899957"/>
              <a:ext cx="4691769" cy="697043"/>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6"/>
                </a:solidFill>
              </a:endParaRPr>
            </a:p>
          </p:txBody>
        </p:sp>
        <p:sp>
          <p:nvSpPr>
            <p:cNvPr id="106" name="テキスト ボックス 105">
              <a:extLst>
                <a:ext uri="{FF2B5EF4-FFF2-40B4-BE49-F238E27FC236}">
                  <a16:creationId xmlns:a16="http://schemas.microsoft.com/office/drawing/2014/main" id="{BC605ADA-B5BB-FFD4-C24F-AF7A9A748E5F}"/>
                </a:ext>
              </a:extLst>
            </p:cNvPr>
            <p:cNvSpPr txBox="1"/>
            <p:nvPr/>
          </p:nvSpPr>
          <p:spPr>
            <a:xfrm>
              <a:off x="5075859" y="2767510"/>
              <a:ext cx="3015566" cy="238509"/>
            </a:xfrm>
            <a:prstGeom prst="rect">
              <a:avLst/>
            </a:prstGeom>
            <a:solidFill>
              <a:schemeClr val="bg1"/>
            </a:solidFill>
          </p:spPr>
          <p:txBody>
            <a:bodyPr wrap="square" rtlCol="0">
              <a:spAutoFit/>
            </a:bodyPr>
            <a:lstStyle/>
            <a:p>
              <a:pPr algn="ctr"/>
              <a:r>
                <a:rPr kumimoji="1" lang="ja-JP" altLang="en-US" sz="2000" dirty="0">
                  <a:solidFill>
                    <a:schemeClr val="accent6"/>
                  </a:solidFill>
                </a:rPr>
                <a:t>フリードパラメータ</a:t>
              </a:r>
              <a:endParaRPr kumimoji="1" lang="en-US" altLang="ja-JP" sz="2000" dirty="0">
                <a:solidFill>
                  <a:schemeClr val="accent6"/>
                </a:solidFill>
              </a:endParaRPr>
            </a:p>
          </p:txBody>
        </p:sp>
        <mc:AlternateContent xmlns:mc="http://schemas.openxmlformats.org/markup-compatibility/2006" xmlns:a14="http://schemas.microsoft.com/office/drawing/2010/main">
          <mc:Choice Requires="a14">
            <p:sp>
              <p:nvSpPr>
                <p:cNvPr id="107" name="テキスト ボックス 106">
                  <a:extLst>
                    <a:ext uri="{FF2B5EF4-FFF2-40B4-BE49-F238E27FC236}">
                      <a16:creationId xmlns:a16="http://schemas.microsoft.com/office/drawing/2014/main" id="{F579A395-25A0-F432-42D7-D30B8FEFDF5C}"/>
                    </a:ext>
                  </a:extLst>
                </p:cNvPr>
                <p:cNvSpPr txBox="1"/>
                <p:nvPr/>
              </p:nvSpPr>
              <p:spPr>
                <a:xfrm>
                  <a:off x="4923261" y="2978166"/>
                  <a:ext cx="4863416" cy="55040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ゆらぎの激しさを決めるパラメータ</a:t>
                  </a:r>
                  <a:endParaRPr kumimoji="1" lang="en-US" altLang="ja-JP" dirty="0"/>
                </a:p>
                <a:p>
                  <a:pPr marL="285750" indent="-285750">
                    <a:buFont typeface="Arial" panose="020B0604020202020204" pitchFamily="34" charset="0"/>
                    <a:buChar char="•"/>
                  </a:pPr>
                  <a14:m>
                    <m:oMath xmlns:m="http://schemas.openxmlformats.org/officeDocument/2006/math">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i="1">
                              <a:latin typeface="Cambria Math" panose="02040503050406030204" pitchFamily="18" charset="0"/>
                            </a:rPr>
                            <m:t>0</m:t>
                          </m:r>
                        </m:sub>
                      </m:sSub>
                    </m:oMath>
                  </a14:m>
                  <a:r>
                    <a:rPr kumimoji="1" lang="ja-JP" altLang="en-US" dirty="0"/>
                    <a:t>離れた</a:t>
                  </a:r>
                  <a:r>
                    <a:rPr kumimoji="1" lang="en-US" altLang="ja-JP" dirty="0"/>
                    <a:t>2</a:t>
                  </a:r>
                  <a:r>
                    <a:rPr kumimoji="1" lang="ja-JP" altLang="en-US" dirty="0"/>
                    <a:t>点の位相差の分散が</a:t>
                  </a:r>
                  <a:r>
                    <a:rPr kumimoji="1" lang="en-US" altLang="ja-JP" dirty="0"/>
                    <a:t>6.88rad</a:t>
                  </a:r>
                  <a:r>
                    <a:rPr kumimoji="1" lang="en-US" altLang="ja-JP" baseline="30000" dirty="0"/>
                    <a:t>2</a:t>
                  </a:r>
                  <a:r>
                    <a:rPr kumimoji="1" lang="ja-JP" altLang="en-US" dirty="0"/>
                    <a:t>となる</a:t>
                  </a:r>
                </a:p>
              </p:txBody>
            </p:sp>
          </mc:Choice>
          <mc:Fallback xmlns="">
            <p:sp>
              <p:nvSpPr>
                <p:cNvPr id="107" name="テキスト ボックス 106">
                  <a:extLst>
                    <a:ext uri="{FF2B5EF4-FFF2-40B4-BE49-F238E27FC236}">
                      <a16:creationId xmlns:a16="http://schemas.microsoft.com/office/drawing/2014/main" id="{F579A395-25A0-F432-42D7-D30B8FEFDF5C}"/>
                    </a:ext>
                  </a:extLst>
                </p:cNvPr>
                <p:cNvSpPr txBox="1">
                  <a:spLocks noRot="1" noChangeAspect="1" noMove="1" noResize="1" noEditPoints="1" noAdjustHandles="1" noChangeArrowheads="1" noChangeShapeType="1" noTextEdit="1"/>
                </p:cNvSpPr>
                <p:nvPr/>
              </p:nvSpPr>
              <p:spPr>
                <a:xfrm>
                  <a:off x="4923261" y="2978166"/>
                  <a:ext cx="4863416" cy="550405"/>
                </a:xfrm>
                <a:prstGeom prst="rect">
                  <a:avLst/>
                </a:prstGeom>
                <a:blipFill>
                  <a:blip r:embed="rId18"/>
                  <a:stretch>
                    <a:fillRect l="-873" t="-2703" r="-291" b="-12838"/>
                  </a:stretch>
                </a:blipFill>
              </p:spPr>
              <p:txBody>
                <a:bodyPr/>
                <a:lstStyle/>
                <a:p>
                  <a:r>
                    <a:rPr lang="ja-JP" altLang="en-US">
                      <a:noFill/>
                    </a:rPr>
                    <a:t> </a:t>
                  </a:r>
                </a:p>
              </p:txBody>
            </p:sp>
          </mc:Fallback>
        </mc:AlternateContent>
      </p:grpSp>
      <p:graphicFrame>
        <p:nvGraphicFramePr>
          <p:cNvPr id="108" name="表 107">
            <a:extLst>
              <a:ext uri="{FF2B5EF4-FFF2-40B4-BE49-F238E27FC236}">
                <a16:creationId xmlns:a16="http://schemas.microsoft.com/office/drawing/2014/main" id="{8940EE3A-355B-E8C6-544D-5F20E778FB3E}"/>
              </a:ext>
            </a:extLst>
          </p:cNvPr>
          <p:cNvGraphicFramePr>
            <a:graphicFrameLocks noGrp="1"/>
          </p:cNvGraphicFramePr>
          <p:nvPr>
            <p:extLst>
              <p:ext uri="{D42A27DB-BD31-4B8C-83A1-F6EECF244321}">
                <p14:modId xmlns:p14="http://schemas.microsoft.com/office/powerpoint/2010/main" val="1659761740"/>
              </p:ext>
            </p:extLst>
          </p:nvPr>
        </p:nvGraphicFramePr>
        <p:xfrm>
          <a:off x="8527797" y="4371291"/>
          <a:ext cx="3347035" cy="1828800"/>
        </p:xfrm>
        <a:graphic>
          <a:graphicData uri="http://schemas.openxmlformats.org/drawingml/2006/table">
            <a:tbl>
              <a:tblPr firstRow="1" bandRow="1">
                <a:tableStyleId>{5C22544A-7EE6-4342-B048-85BDC9FD1C3A}</a:tableStyleId>
              </a:tblPr>
              <a:tblGrid>
                <a:gridCol w="2324500">
                  <a:extLst>
                    <a:ext uri="{9D8B030D-6E8A-4147-A177-3AD203B41FA5}">
                      <a16:colId xmlns:a16="http://schemas.microsoft.com/office/drawing/2014/main" val="2134384366"/>
                    </a:ext>
                  </a:extLst>
                </a:gridCol>
                <a:gridCol w="1022535">
                  <a:extLst>
                    <a:ext uri="{9D8B030D-6E8A-4147-A177-3AD203B41FA5}">
                      <a16:colId xmlns:a16="http://schemas.microsoft.com/office/drawing/2014/main" val="2588246442"/>
                    </a:ext>
                  </a:extLst>
                </a:gridCol>
              </a:tblGrid>
              <a:tr h="359380">
                <a:tc>
                  <a:txBody>
                    <a:bodyPr/>
                    <a:lstStyle/>
                    <a:p>
                      <a:r>
                        <a:rPr kumimoji="1" lang="ja-JP" altLang="en-US" b="0" dirty="0">
                          <a:solidFill>
                            <a:schemeClr val="tx1"/>
                          </a:solidFill>
                        </a:rPr>
                        <a:t>フリードパラメータ</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kumimoji="1" lang="en-US" altLang="ja-JP" b="0" dirty="0">
                          <a:solidFill>
                            <a:schemeClr val="tx1"/>
                          </a:solidFill>
                        </a:rPr>
                        <a:t>8cm</a:t>
                      </a:r>
                      <a:endParaRPr kumimoji="1" lang="ja-JP" altLang="en-US"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1894494"/>
                  </a:ext>
                </a:extLst>
              </a:tr>
              <a:tr h="304118">
                <a:tc>
                  <a:txBody>
                    <a:bodyPr/>
                    <a:lstStyle/>
                    <a:p>
                      <a:r>
                        <a:rPr kumimoji="1" lang="ja-JP" altLang="en-US" b="0" dirty="0">
                          <a:solidFill>
                            <a:schemeClr val="tx1"/>
                          </a:solidFill>
                        </a:rPr>
                        <a:t>インナースケール</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kumimoji="1" lang="en-US" altLang="ja-JP" b="0" dirty="0">
                          <a:solidFill>
                            <a:schemeClr val="tx1"/>
                          </a:solidFill>
                        </a:rPr>
                        <a:t>5mm</a:t>
                      </a:r>
                      <a:endParaRPr kumimoji="1" lang="ja-JP" altLang="en-US"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08680278"/>
                  </a:ext>
                </a:extLst>
              </a:tr>
              <a:tr h="304118">
                <a:tc>
                  <a:txBody>
                    <a:bodyPr/>
                    <a:lstStyle/>
                    <a:p>
                      <a:r>
                        <a:rPr kumimoji="1" lang="ja-JP" altLang="en-US" b="0" dirty="0">
                          <a:solidFill>
                            <a:schemeClr val="tx1"/>
                          </a:solidFill>
                        </a:rPr>
                        <a:t>アウタースケール</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kumimoji="1" lang="en-US" altLang="ja-JP" b="0" dirty="0">
                          <a:solidFill>
                            <a:schemeClr val="tx1"/>
                          </a:solidFill>
                        </a:rPr>
                        <a:t>10m</a:t>
                      </a:r>
                      <a:endParaRPr kumimoji="1" lang="ja-JP" altLang="en-US"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98660639"/>
                  </a:ext>
                </a:extLst>
              </a:tr>
              <a:tr h="304118">
                <a:tc>
                  <a:txBody>
                    <a:bodyPr/>
                    <a:lstStyle/>
                    <a:p>
                      <a:r>
                        <a:rPr kumimoji="1" lang="ja-JP" altLang="en-US" b="0" dirty="0">
                          <a:solidFill>
                            <a:schemeClr val="tx1"/>
                          </a:solidFill>
                        </a:rPr>
                        <a:t>変動速度</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kumimoji="1" lang="en-US" altLang="ja-JP" b="0" dirty="0">
                          <a:solidFill>
                            <a:schemeClr val="tx1"/>
                          </a:solidFill>
                        </a:rPr>
                        <a:t>20m/s</a:t>
                      </a:r>
                      <a:endParaRPr kumimoji="1" lang="ja-JP" altLang="en-US"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05985147"/>
                  </a:ext>
                </a:extLst>
              </a:tr>
              <a:tr h="304118">
                <a:tc>
                  <a:txBody>
                    <a:bodyPr/>
                    <a:lstStyle/>
                    <a:p>
                      <a:r>
                        <a:rPr kumimoji="1" lang="en-US" altLang="ja-JP" b="0" dirty="0">
                          <a:solidFill>
                            <a:schemeClr val="tx1"/>
                          </a:solidFill>
                        </a:rPr>
                        <a:t>DMD</a:t>
                      </a:r>
                      <a:r>
                        <a:rPr kumimoji="1" lang="ja-JP" altLang="en-US" b="0" dirty="0">
                          <a:solidFill>
                            <a:schemeClr val="tx1"/>
                          </a:solidFill>
                        </a:rPr>
                        <a:t>の表示速度</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kumimoji="1" lang="en-US" altLang="ja-JP" b="0" dirty="0">
                          <a:solidFill>
                            <a:schemeClr val="tx1"/>
                          </a:solidFill>
                        </a:rPr>
                        <a:t>250μs</a:t>
                      </a:r>
                      <a:endParaRPr kumimoji="1" lang="ja-JP" altLang="en-US"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0520979"/>
                  </a:ext>
                </a:extLst>
              </a:tr>
            </a:tbl>
          </a:graphicData>
        </a:graphic>
      </p:graphicFrame>
      <p:sp>
        <p:nvSpPr>
          <p:cNvPr id="109" name="テキスト ボックス 108">
            <a:extLst>
              <a:ext uri="{FF2B5EF4-FFF2-40B4-BE49-F238E27FC236}">
                <a16:creationId xmlns:a16="http://schemas.microsoft.com/office/drawing/2014/main" id="{CCB8B42B-2E7D-4C70-6139-BA3FA5F145CC}"/>
              </a:ext>
            </a:extLst>
          </p:cNvPr>
          <p:cNvSpPr txBox="1"/>
          <p:nvPr/>
        </p:nvSpPr>
        <p:spPr>
          <a:xfrm>
            <a:off x="1953018" y="1263889"/>
            <a:ext cx="1016645" cy="400110"/>
          </a:xfrm>
          <a:prstGeom prst="rect">
            <a:avLst/>
          </a:prstGeom>
          <a:noFill/>
        </p:spPr>
        <p:txBody>
          <a:bodyPr wrap="square" rtlCol="0">
            <a:spAutoFit/>
          </a:bodyPr>
          <a:lstStyle/>
          <a:p>
            <a:pPr algn="ctr"/>
            <a:r>
              <a:rPr kumimoji="1" lang="en-US" altLang="ja-JP" sz="2000" dirty="0"/>
              <a:t>Object</a:t>
            </a:r>
            <a:endParaRPr kumimoji="1" lang="ja-JP" altLang="en-US" sz="2000" dirty="0"/>
          </a:p>
        </p:txBody>
      </p:sp>
      <p:sp>
        <p:nvSpPr>
          <p:cNvPr id="3" name="テキスト ボックス 2">
            <a:extLst>
              <a:ext uri="{FF2B5EF4-FFF2-40B4-BE49-F238E27FC236}">
                <a16:creationId xmlns:a16="http://schemas.microsoft.com/office/drawing/2014/main" id="{DC2A9544-F3D7-E37B-4969-A1846F1EF87E}"/>
              </a:ext>
            </a:extLst>
          </p:cNvPr>
          <p:cNvSpPr txBox="1"/>
          <p:nvPr/>
        </p:nvSpPr>
        <p:spPr>
          <a:xfrm>
            <a:off x="175513" y="3362534"/>
            <a:ext cx="3465615" cy="369332"/>
          </a:xfrm>
          <a:prstGeom prst="rect">
            <a:avLst/>
          </a:prstGeom>
          <a:noFill/>
        </p:spPr>
        <p:txBody>
          <a:bodyPr wrap="square">
            <a:spAutoFit/>
          </a:bodyPr>
          <a:lstStyle/>
          <a:p>
            <a:r>
              <a:rPr lang="en-US" altLang="ja-JP" dirty="0"/>
              <a:t>29aA10</a:t>
            </a:r>
            <a:r>
              <a:rPr lang="ja-JP" altLang="en-US" dirty="0"/>
              <a:t>　</a:t>
            </a:r>
            <a:r>
              <a:rPr lang="en-US" altLang="ja-JP" dirty="0"/>
              <a:t>11/29 11:30 A</a:t>
            </a:r>
            <a:r>
              <a:rPr lang="ja-JP" altLang="en-US" dirty="0"/>
              <a:t>会場</a:t>
            </a:r>
            <a:endParaRPr lang="en-US" altLang="ja-JP" dirty="0"/>
          </a:p>
        </p:txBody>
      </p:sp>
      <p:sp>
        <p:nvSpPr>
          <p:cNvPr id="32" name="テキスト ボックス 31">
            <a:extLst>
              <a:ext uri="{FF2B5EF4-FFF2-40B4-BE49-F238E27FC236}">
                <a16:creationId xmlns:a16="http://schemas.microsoft.com/office/drawing/2014/main" id="{ED183BDF-94BB-032D-8451-85A5EEAB1EE6}"/>
              </a:ext>
            </a:extLst>
          </p:cNvPr>
          <p:cNvSpPr txBox="1"/>
          <p:nvPr/>
        </p:nvSpPr>
        <p:spPr>
          <a:xfrm>
            <a:off x="-68319" y="3709571"/>
            <a:ext cx="3699675" cy="1323439"/>
          </a:xfrm>
          <a:prstGeom prst="rect">
            <a:avLst/>
          </a:prstGeom>
          <a:noFill/>
        </p:spPr>
        <p:txBody>
          <a:bodyPr wrap="square">
            <a:spAutoFit/>
          </a:bodyPr>
          <a:lstStyle/>
          <a:p>
            <a:pPr algn="ctr"/>
            <a:r>
              <a:rPr lang="ja-JP" altLang="en-US" sz="2000" dirty="0">
                <a:ea typeface="ＭＳ Ｐゴシック" panose="020B0600070205080204" pitchFamily="50" charset="-128"/>
              </a:rPr>
              <a:t>天体観測のための深層学習に基づく</a:t>
            </a:r>
            <a:br>
              <a:rPr lang="en-US" altLang="ja-JP" sz="2000" dirty="0">
                <a:ea typeface="ＭＳ Ｐゴシック" panose="020B0600070205080204" pitchFamily="50" charset="-128"/>
              </a:rPr>
            </a:br>
            <a:r>
              <a:rPr lang="ja-JP" altLang="en-US" sz="2000" dirty="0">
                <a:ea typeface="ＭＳ Ｐゴシック" panose="020B0600070205080204" pitchFamily="50" charset="-128"/>
              </a:rPr>
              <a:t>シングルピクセルイメージングの</a:t>
            </a:r>
            <a:br>
              <a:rPr lang="en-US" altLang="ja-JP" sz="2000" dirty="0">
                <a:ea typeface="ＭＳ Ｐゴシック" panose="020B0600070205080204" pitchFamily="50" charset="-128"/>
              </a:rPr>
            </a:br>
            <a:r>
              <a:rPr lang="ja-JP" altLang="en-US" sz="2000" dirty="0">
                <a:ea typeface="ＭＳ Ｐゴシック" panose="020B0600070205080204" pitchFamily="50" charset="-128"/>
              </a:rPr>
              <a:t>大気ゆらぎ耐性評価</a:t>
            </a:r>
            <a:endParaRPr lang="ja-JP" altLang="en-US" sz="2000" b="1" dirty="0"/>
          </a:p>
        </p:txBody>
      </p:sp>
      <p:sp>
        <p:nvSpPr>
          <p:cNvPr id="33" name="テキスト ボックス 32">
            <a:extLst>
              <a:ext uri="{FF2B5EF4-FFF2-40B4-BE49-F238E27FC236}">
                <a16:creationId xmlns:a16="http://schemas.microsoft.com/office/drawing/2014/main" id="{71069474-68AD-A301-8F5D-4CDBB8666D43}"/>
              </a:ext>
            </a:extLst>
          </p:cNvPr>
          <p:cNvSpPr txBox="1"/>
          <p:nvPr/>
        </p:nvSpPr>
        <p:spPr>
          <a:xfrm>
            <a:off x="-35200" y="5194941"/>
            <a:ext cx="3360123" cy="646331"/>
          </a:xfrm>
          <a:prstGeom prst="rect">
            <a:avLst/>
          </a:prstGeom>
          <a:noFill/>
        </p:spPr>
        <p:txBody>
          <a:bodyPr wrap="square">
            <a:spAutoFit/>
          </a:bodyPr>
          <a:lstStyle/>
          <a:p>
            <a:pPr algn="ctr"/>
            <a:r>
              <a:rPr lang="ja-JP" altLang="en-US" sz="1200" baseline="30000" dirty="0"/>
              <a:t>〇</a:t>
            </a:r>
            <a:r>
              <a:rPr lang="ja-JP" altLang="en-US" sz="1200" dirty="0"/>
              <a:t>児玉晋二朗</a:t>
            </a:r>
            <a:r>
              <a:rPr lang="en-US" altLang="ja-JP" sz="1200" baseline="30000" dirty="0"/>
              <a:t>1</a:t>
            </a:r>
            <a:r>
              <a:rPr lang="ja-JP" altLang="en-US" sz="1200" dirty="0"/>
              <a:t>，櫻井萌</a:t>
            </a:r>
            <a:r>
              <a:rPr lang="en-US" altLang="ja-JP" sz="1200" baseline="30000" dirty="0"/>
              <a:t>1 </a:t>
            </a:r>
            <a:r>
              <a:rPr lang="ja-JP" altLang="en-US" sz="1200" dirty="0"/>
              <a:t>，佐藤千寛</a:t>
            </a:r>
            <a:r>
              <a:rPr lang="en-US" altLang="ja-JP" sz="1200" baseline="30000" dirty="0"/>
              <a:t>1</a:t>
            </a:r>
            <a:r>
              <a:rPr lang="ja-JP" altLang="en-US" sz="1200" dirty="0"/>
              <a:t>，中尾洸介</a:t>
            </a:r>
            <a:r>
              <a:rPr lang="en-US" altLang="ja-JP" sz="1200" baseline="30000" dirty="0"/>
              <a:t>1</a:t>
            </a:r>
            <a:r>
              <a:rPr lang="ja-JP" altLang="en-US" sz="1200" dirty="0"/>
              <a:t>，早野裕</a:t>
            </a:r>
            <a:r>
              <a:rPr lang="en-US" altLang="ja-JP" sz="1200" baseline="30000" dirty="0"/>
              <a:t>2</a:t>
            </a:r>
            <a:r>
              <a:rPr lang="ja-JP" altLang="en-US" sz="1200" dirty="0"/>
              <a:t>，武田光夫</a:t>
            </a:r>
            <a:r>
              <a:rPr lang="en-US" altLang="ja-JP" sz="1200" baseline="30000" dirty="0"/>
              <a:t>3</a:t>
            </a:r>
            <a:r>
              <a:rPr lang="ja-JP" altLang="en-US" sz="1200" dirty="0"/>
              <a:t>，渡邉恵理子</a:t>
            </a:r>
            <a:r>
              <a:rPr lang="en-US" altLang="ja-JP" sz="1200" baseline="30000" dirty="0"/>
              <a:t>1</a:t>
            </a:r>
          </a:p>
          <a:p>
            <a:pPr algn="ctr"/>
            <a:r>
              <a:rPr lang="ja-JP" altLang="en-US" sz="1200" dirty="0"/>
              <a:t>電気通信大学，</a:t>
            </a:r>
            <a:r>
              <a:rPr lang="en-US" altLang="ja-JP" sz="1200" dirty="0"/>
              <a:t>2</a:t>
            </a:r>
            <a:r>
              <a:rPr lang="ja-JP" altLang="en-US" sz="1200" dirty="0"/>
              <a:t>．国立天文台，</a:t>
            </a:r>
            <a:r>
              <a:rPr lang="en-US" altLang="ja-JP" sz="1200" dirty="0"/>
              <a:t>3</a:t>
            </a:r>
            <a:r>
              <a:rPr lang="ja-JP" altLang="en-US" sz="1200" dirty="0"/>
              <a:t>．宇都宮大学</a:t>
            </a:r>
            <a:endParaRPr lang="en-US" altLang="ja-JP" sz="1200" dirty="0"/>
          </a:p>
        </p:txBody>
      </p:sp>
    </p:spTree>
    <p:extLst>
      <p:ext uri="{BB962C8B-B14F-4D97-AF65-F5344CB8AC3E}">
        <p14:creationId xmlns:p14="http://schemas.microsoft.com/office/powerpoint/2010/main" val="499334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二等辺三角形 26">
            <a:extLst>
              <a:ext uri="{FF2B5EF4-FFF2-40B4-BE49-F238E27FC236}">
                <a16:creationId xmlns:a16="http://schemas.microsoft.com/office/drawing/2014/main" id="{62A76464-7C18-9FD2-94D4-2FED657E5343}"/>
              </a:ext>
            </a:extLst>
          </p:cNvPr>
          <p:cNvSpPr/>
          <p:nvPr/>
        </p:nvSpPr>
        <p:spPr>
          <a:xfrm rot="5400000">
            <a:off x="3480235" y="3057393"/>
            <a:ext cx="1291785" cy="937068"/>
          </a:xfrm>
          <a:prstGeom prst="triangl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17ADBA6-9D6E-72D0-0F84-4FFE58C75D9C}"/>
              </a:ext>
            </a:extLst>
          </p:cNvPr>
          <p:cNvSpPr>
            <a:spLocks noGrp="1"/>
          </p:cNvSpPr>
          <p:nvPr>
            <p:ph type="title"/>
          </p:nvPr>
        </p:nvSpPr>
        <p:spPr/>
        <p:txBody>
          <a:bodyPr/>
          <a:lstStyle/>
          <a:p>
            <a:r>
              <a:rPr lang="ja-JP" altLang="en-US" dirty="0"/>
              <a:t>大気ゆらぎ付与の問題点</a:t>
            </a:r>
            <a:endParaRPr kumimoji="1" lang="ja-JP" altLang="en-US" dirty="0"/>
          </a:p>
        </p:txBody>
      </p:sp>
      <p:sp>
        <p:nvSpPr>
          <p:cNvPr id="4" name="スライド番号プレースホルダー 3">
            <a:extLst>
              <a:ext uri="{FF2B5EF4-FFF2-40B4-BE49-F238E27FC236}">
                <a16:creationId xmlns:a16="http://schemas.microsoft.com/office/drawing/2014/main" id="{4C8911E4-C92D-2662-CEE6-13E544A5219F}"/>
              </a:ext>
            </a:extLst>
          </p:cNvPr>
          <p:cNvSpPr>
            <a:spLocks noGrp="1"/>
          </p:cNvSpPr>
          <p:nvPr>
            <p:ph type="sldNum" sz="quarter" idx="12"/>
          </p:nvPr>
        </p:nvSpPr>
        <p:spPr/>
        <p:txBody>
          <a:bodyPr/>
          <a:lstStyle/>
          <a:p>
            <a:fld id="{E154F753-E6D5-4771-B8B1-12E93CB86B83}" type="slidenum">
              <a:rPr kumimoji="1" lang="ja-JP" altLang="en-US" smtClean="0"/>
              <a:t>22</a:t>
            </a:fld>
            <a:endParaRPr kumimoji="1" lang="ja-JP" altLang="en-US"/>
          </a:p>
        </p:txBody>
      </p:sp>
      <p:sp>
        <p:nvSpPr>
          <p:cNvPr id="7" name="正方形/長方形 6">
            <a:extLst>
              <a:ext uri="{FF2B5EF4-FFF2-40B4-BE49-F238E27FC236}">
                <a16:creationId xmlns:a16="http://schemas.microsoft.com/office/drawing/2014/main" id="{5A8596FF-6FE4-3F56-84FE-D1420DBBF7FF}"/>
              </a:ext>
            </a:extLst>
          </p:cNvPr>
          <p:cNvSpPr/>
          <p:nvPr/>
        </p:nvSpPr>
        <p:spPr>
          <a:xfrm>
            <a:off x="2573849" y="2905321"/>
            <a:ext cx="1037781" cy="1264645"/>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二等辺三角形 7">
            <a:extLst>
              <a:ext uri="{FF2B5EF4-FFF2-40B4-BE49-F238E27FC236}">
                <a16:creationId xmlns:a16="http://schemas.microsoft.com/office/drawing/2014/main" id="{4E41EDB6-FF2B-4B9A-324B-9DF87F23EEE4}"/>
              </a:ext>
            </a:extLst>
          </p:cNvPr>
          <p:cNvSpPr/>
          <p:nvPr/>
        </p:nvSpPr>
        <p:spPr>
          <a:xfrm rot="16200000">
            <a:off x="1436810" y="3013372"/>
            <a:ext cx="1309460" cy="1042782"/>
          </a:xfrm>
          <a:prstGeom prst="triangl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コンテンツ プレースホルダー 7">
            <a:extLst>
              <a:ext uri="{FF2B5EF4-FFF2-40B4-BE49-F238E27FC236}">
                <a16:creationId xmlns:a16="http://schemas.microsoft.com/office/drawing/2014/main" id="{1120C3D4-4B34-B2D1-FD7A-B8A5BA992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8869" y="2807012"/>
            <a:ext cx="595411" cy="1440616"/>
          </a:xfrm>
          <a:prstGeom prst="rect">
            <a:avLst/>
          </a:prstGeom>
          <a:scene3d>
            <a:camera prst="isometricRightUp"/>
            <a:lightRig rig="threePt" dir="t"/>
          </a:scene3d>
        </p:spPr>
      </p:pic>
      <p:pic>
        <p:nvPicPr>
          <p:cNvPr id="10" name="図 9">
            <a:extLst>
              <a:ext uri="{FF2B5EF4-FFF2-40B4-BE49-F238E27FC236}">
                <a16:creationId xmlns:a16="http://schemas.microsoft.com/office/drawing/2014/main" id="{185D26B3-BBF8-517D-6D49-EE1A94D350D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69767" y1="33333" x2="69767" y2="33333"/>
                        <a14:foregroundMark x1="75000" y1="35556" x2="75000" y2="35556"/>
                        <a14:backgroundMark x1="31395" y1="87778" x2="31395" y2="87778"/>
                        <a14:backgroundMark x1="31395" y1="88889" x2="27326" y2="88333"/>
                        <a14:backgroundMark x1="30233" y1="88333" x2="30233" y2="88333"/>
                        <a14:backgroundMark x1="30814" y1="87778" x2="30814" y2="87778"/>
                        <a14:backgroundMark x1="27907" y1="86111" x2="27907" y2="86111"/>
                        <a14:backgroundMark x1="14535" y1="75556" x2="14535" y2="75556"/>
                        <a14:backgroundMark x1="16860" y1="77778" x2="16860" y2="77778"/>
                        <a14:backgroundMark x1="18023" y1="78889" x2="18023" y2="78889"/>
                        <a14:backgroundMark x1="19186" y1="80000" x2="19186" y2="80000"/>
                        <a14:backgroundMark x1="38953" y1="23333" x2="38953" y2="23333"/>
                        <a14:backgroundMark x1="12791" y1="51667" x2="12791" y2="51667"/>
                        <a14:backgroundMark x1="81395" y1="23889" x2="81395" y2="23889"/>
                      </a14:backgroundRemoval>
                    </a14:imgEffect>
                  </a14:imgLayer>
                </a14:imgProps>
              </a:ext>
            </a:extLst>
          </a:blip>
          <a:stretch>
            <a:fillRect/>
          </a:stretch>
        </p:blipFill>
        <p:spPr>
          <a:xfrm rot="13776798">
            <a:off x="1100456" y="3063598"/>
            <a:ext cx="816099" cy="925211"/>
          </a:xfrm>
          <a:prstGeom prst="rect">
            <a:avLst/>
          </a:prstGeom>
        </p:spPr>
      </p:pic>
      <p:sp>
        <p:nvSpPr>
          <p:cNvPr id="11" name="テキスト ボックス 10">
            <a:extLst>
              <a:ext uri="{FF2B5EF4-FFF2-40B4-BE49-F238E27FC236}">
                <a16:creationId xmlns:a16="http://schemas.microsoft.com/office/drawing/2014/main" id="{6E18FA99-4F0B-D438-D7A4-2061B84273B4}"/>
              </a:ext>
            </a:extLst>
          </p:cNvPr>
          <p:cNvSpPr txBox="1"/>
          <p:nvPr/>
        </p:nvSpPr>
        <p:spPr>
          <a:xfrm>
            <a:off x="835902" y="2613119"/>
            <a:ext cx="1016645" cy="584775"/>
          </a:xfrm>
          <a:prstGeom prst="rect">
            <a:avLst/>
          </a:prstGeom>
          <a:noFill/>
        </p:spPr>
        <p:txBody>
          <a:bodyPr wrap="square" rtlCol="0">
            <a:spAutoFit/>
          </a:bodyPr>
          <a:lstStyle/>
          <a:p>
            <a:pPr algn="ctr"/>
            <a:r>
              <a:rPr lang="en-US" altLang="ja-JP" sz="1600" dirty="0"/>
              <a:t>light</a:t>
            </a:r>
            <a:r>
              <a:rPr lang="ja-JP" altLang="en-US" sz="1600" dirty="0"/>
              <a:t> </a:t>
            </a:r>
            <a:r>
              <a:rPr lang="en-US" altLang="ja-JP" sz="1600" dirty="0"/>
              <a:t>source</a:t>
            </a:r>
            <a:endParaRPr kumimoji="1" lang="ja-JP" altLang="en-US" sz="1600" dirty="0"/>
          </a:p>
        </p:txBody>
      </p:sp>
      <p:sp>
        <p:nvSpPr>
          <p:cNvPr id="17" name="テキスト ボックス 16">
            <a:extLst>
              <a:ext uri="{FF2B5EF4-FFF2-40B4-BE49-F238E27FC236}">
                <a16:creationId xmlns:a16="http://schemas.microsoft.com/office/drawing/2014/main" id="{75545A4C-D0E8-4F84-6EC2-4E5AE3089E7F}"/>
              </a:ext>
            </a:extLst>
          </p:cNvPr>
          <p:cNvSpPr txBox="1"/>
          <p:nvPr/>
        </p:nvSpPr>
        <p:spPr>
          <a:xfrm>
            <a:off x="2210194" y="2511015"/>
            <a:ext cx="886800" cy="338554"/>
          </a:xfrm>
          <a:prstGeom prst="rect">
            <a:avLst/>
          </a:prstGeom>
          <a:noFill/>
        </p:spPr>
        <p:txBody>
          <a:bodyPr wrap="square" rtlCol="0">
            <a:spAutoFit/>
          </a:bodyPr>
          <a:lstStyle/>
          <a:p>
            <a:pPr algn="ctr"/>
            <a:r>
              <a:rPr kumimoji="1" lang="en-US" altLang="ja-JP" sz="1600" dirty="0"/>
              <a:t>object</a:t>
            </a:r>
            <a:endParaRPr kumimoji="1" lang="ja-JP" altLang="en-US" sz="1600" dirty="0"/>
          </a:p>
        </p:txBody>
      </p:sp>
      <p:sp>
        <p:nvSpPr>
          <p:cNvPr id="22" name="テキスト ボックス 21">
            <a:extLst>
              <a:ext uri="{FF2B5EF4-FFF2-40B4-BE49-F238E27FC236}">
                <a16:creationId xmlns:a16="http://schemas.microsoft.com/office/drawing/2014/main" id="{BD8BBB18-7D4B-BED5-727B-151740DBB32D}"/>
              </a:ext>
            </a:extLst>
          </p:cNvPr>
          <p:cNvSpPr txBox="1"/>
          <p:nvPr/>
        </p:nvSpPr>
        <p:spPr>
          <a:xfrm>
            <a:off x="4535555" y="2511015"/>
            <a:ext cx="747616" cy="338554"/>
          </a:xfrm>
          <a:prstGeom prst="rect">
            <a:avLst/>
          </a:prstGeom>
          <a:noFill/>
        </p:spPr>
        <p:txBody>
          <a:bodyPr wrap="square" rtlCol="0">
            <a:spAutoFit/>
          </a:bodyPr>
          <a:lstStyle/>
          <a:p>
            <a:pPr algn="ctr"/>
            <a:r>
              <a:rPr kumimoji="1" lang="en-US" altLang="ja-JP" sz="1600" dirty="0"/>
              <a:t>SLM</a:t>
            </a:r>
            <a:endParaRPr kumimoji="1" lang="ja-JP" altLang="en-US" sz="1600" dirty="0"/>
          </a:p>
        </p:txBody>
      </p:sp>
      <p:sp>
        <p:nvSpPr>
          <p:cNvPr id="25" name="楕円 24">
            <a:extLst>
              <a:ext uri="{FF2B5EF4-FFF2-40B4-BE49-F238E27FC236}">
                <a16:creationId xmlns:a16="http://schemas.microsoft.com/office/drawing/2014/main" id="{6CAD3D92-7984-ED95-3C67-9C114DF5583B}"/>
              </a:ext>
            </a:extLst>
          </p:cNvPr>
          <p:cNvSpPr/>
          <p:nvPr/>
        </p:nvSpPr>
        <p:spPr>
          <a:xfrm>
            <a:off x="3567259" y="2817000"/>
            <a:ext cx="124673" cy="1417853"/>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F4C6D7F2-0847-67A3-F042-A88EBEDBAD98}"/>
              </a:ext>
            </a:extLst>
          </p:cNvPr>
          <p:cNvSpPr txBox="1"/>
          <p:nvPr/>
        </p:nvSpPr>
        <p:spPr>
          <a:xfrm>
            <a:off x="3272119" y="2511015"/>
            <a:ext cx="769953" cy="338554"/>
          </a:xfrm>
          <a:prstGeom prst="rect">
            <a:avLst/>
          </a:prstGeom>
          <a:noFill/>
        </p:spPr>
        <p:txBody>
          <a:bodyPr wrap="square" rtlCol="0">
            <a:spAutoFit/>
          </a:bodyPr>
          <a:lstStyle/>
          <a:p>
            <a:pPr algn="ctr"/>
            <a:r>
              <a:rPr kumimoji="1" lang="en-US" altLang="ja-JP" sz="1600" dirty="0"/>
              <a:t>lens</a:t>
            </a:r>
            <a:endParaRPr kumimoji="1" lang="ja-JP" altLang="en-US" sz="1600" dirty="0"/>
          </a:p>
        </p:txBody>
      </p:sp>
      <p:sp>
        <p:nvSpPr>
          <p:cNvPr id="28" name="二等辺三角形 27">
            <a:extLst>
              <a:ext uri="{FF2B5EF4-FFF2-40B4-BE49-F238E27FC236}">
                <a16:creationId xmlns:a16="http://schemas.microsoft.com/office/drawing/2014/main" id="{F97F4CA8-EB98-DB91-9944-D90ACAB22B12}"/>
              </a:ext>
            </a:extLst>
          </p:cNvPr>
          <p:cNvSpPr/>
          <p:nvPr/>
        </p:nvSpPr>
        <p:spPr>
          <a:xfrm rot="16200000">
            <a:off x="4718707" y="2941477"/>
            <a:ext cx="1291785" cy="1185705"/>
          </a:xfrm>
          <a:prstGeom prst="triangl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直方体 22">
            <a:extLst>
              <a:ext uri="{FF2B5EF4-FFF2-40B4-BE49-F238E27FC236}">
                <a16:creationId xmlns:a16="http://schemas.microsoft.com/office/drawing/2014/main" id="{B05F6F6C-9517-874B-F660-B5F7D4B10F98}"/>
              </a:ext>
            </a:extLst>
          </p:cNvPr>
          <p:cNvSpPr/>
          <p:nvPr/>
        </p:nvSpPr>
        <p:spPr>
          <a:xfrm>
            <a:off x="4558069" y="2893736"/>
            <a:ext cx="443933" cy="1334048"/>
          </a:xfrm>
          <a:prstGeom prst="cube">
            <a:avLst>
              <a:gd name="adj" fmla="val 81398"/>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図 23">
            <a:extLst>
              <a:ext uri="{FF2B5EF4-FFF2-40B4-BE49-F238E27FC236}">
                <a16:creationId xmlns:a16="http://schemas.microsoft.com/office/drawing/2014/main" id="{A567ED5C-CB73-BDFC-1BE5-32E30F434E40}"/>
              </a:ext>
            </a:extLst>
          </p:cNvPr>
          <p:cNvPicPr>
            <a:picLocks/>
          </p:cNvPicPr>
          <p:nvPr/>
        </p:nvPicPr>
        <p:blipFill>
          <a:blip r:embed="rId6">
            <a:extLst>
              <a:ext uri="{28A0092B-C50C-407E-A947-70E740481C1C}">
                <a14:useLocalDpi xmlns:a14="http://schemas.microsoft.com/office/drawing/2010/main" val="0"/>
              </a:ext>
            </a:extLst>
          </a:blip>
          <a:srcRect/>
          <a:stretch/>
        </p:blipFill>
        <p:spPr>
          <a:xfrm>
            <a:off x="4488768" y="3125225"/>
            <a:ext cx="720000" cy="864000"/>
          </a:xfrm>
          <a:prstGeom prst="rect">
            <a:avLst/>
          </a:prstGeom>
          <a:ln>
            <a:solidFill>
              <a:schemeClr val="tx1"/>
            </a:solidFill>
          </a:ln>
          <a:scene3d>
            <a:camera prst="isometricOffAxis2Right">
              <a:rot lat="1260000" lon="17400000" rev="0"/>
            </a:camera>
            <a:lightRig rig="threePt" dir="t"/>
          </a:scene3d>
        </p:spPr>
      </p:pic>
      <p:sp>
        <p:nvSpPr>
          <p:cNvPr id="21" name="テキスト ボックス 20">
            <a:extLst>
              <a:ext uri="{FF2B5EF4-FFF2-40B4-BE49-F238E27FC236}">
                <a16:creationId xmlns:a16="http://schemas.microsoft.com/office/drawing/2014/main" id="{972FFCE9-EA7F-F2A0-36B6-E63F33E9DBAF}"/>
              </a:ext>
            </a:extLst>
          </p:cNvPr>
          <p:cNvSpPr txBox="1"/>
          <p:nvPr/>
        </p:nvSpPr>
        <p:spPr>
          <a:xfrm>
            <a:off x="5758380" y="2511015"/>
            <a:ext cx="843540" cy="338554"/>
          </a:xfrm>
          <a:prstGeom prst="rect">
            <a:avLst/>
          </a:prstGeom>
          <a:noFill/>
        </p:spPr>
        <p:txBody>
          <a:bodyPr wrap="square" rtlCol="0">
            <a:spAutoFit/>
          </a:bodyPr>
          <a:lstStyle/>
          <a:p>
            <a:r>
              <a:rPr kumimoji="1" lang="en-US" altLang="ja-JP" sz="1600" dirty="0"/>
              <a:t>lens</a:t>
            </a:r>
            <a:endParaRPr kumimoji="1" lang="ja-JP" altLang="en-US" sz="1600" dirty="0"/>
          </a:p>
        </p:txBody>
      </p:sp>
      <p:sp>
        <p:nvSpPr>
          <p:cNvPr id="29" name="正方形/長方形 28">
            <a:extLst>
              <a:ext uri="{FF2B5EF4-FFF2-40B4-BE49-F238E27FC236}">
                <a16:creationId xmlns:a16="http://schemas.microsoft.com/office/drawing/2014/main" id="{526C4AD3-9AE8-B25F-2466-CAAEA025B482}"/>
              </a:ext>
            </a:extLst>
          </p:cNvPr>
          <p:cNvSpPr/>
          <p:nvPr/>
        </p:nvSpPr>
        <p:spPr>
          <a:xfrm>
            <a:off x="5998088" y="2921371"/>
            <a:ext cx="1418253" cy="1264645"/>
          </a:xfrm>
          <a:prstGeom prst="rect">
            <a:avLst/>
          </a:prstGeom>
          <a:gradFill flip="none" rotWithShape="1">
            <a:gsLst>
              <a:gs pos="0">
                <a:srgbClr val="FFF2CC"/>
              </a:gs>
              <a:gs pos="100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楕円 19">
            <a:extLst>
              <a:ext uri="{FF2B5EF4-FFF2-40B4-BE49-F238E27FC236}">
                <a16:creationId xmlns:a16="http://schemas.microsoft.com/office/drawing/2014/main" id="{53B57682-8F42-57F3-AD37-5006DFB5FA2A}"/>
              </a:ext>
            </a:extLst>
          </p:cNvPr>
          <p:cNvSpPr/>
          <p:nvPr/>
        </p:nvSpPr>
        <p:spPr>
          <a:xfrm>
            <a:off x="5929737" y="2843212"/>
            <a:ext cx="124673" cy="1417853"/>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9C790D04-5582-0EF9-A44E-653C6D9D89B5}"/>
              </a:ext>
            </a:extLst>
          </p:cNvPr>
          <p:cNvSpPr/>
          <p:nvPr/>
        </p:nvSpPr>
        <p:spPr>
          <a:xfrm rot="10800000">
            <a:off x="1824310" y="1273055"/>
            <a:ext cx="5420962" cy="1166157"/>
          </a:xfrm>
          <a:prstGeom prst="rect">
            <a:avLst/>
          </a:prstGeom>
          <a:gradFill flip="none" rotWithShape="1">
            <a:gsLst>
              <a:gs pos="0">
                <a:schemeClr val="accent1">
                  <a:lumMod val="75000"/>
                </a:schemeClr>
              </a:gs>
              <a:gs pos="55000">
                <a:schemeClr val="accent1">
                  <a:lumMod val="45000"/>
                  <a:lumOff val="55000"/>
                </a:schemeClr>
              </a:gs>
              <a:gs pos="100000">
                <a:schemeClr val="bg1"/>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7" name="グラフィックス 36" descr="星 単色塗りつぶし">
            <a:extLst>
              <a:ext uri="{FF2B5EF4-FFF2-40B4-BE49-F238E27FC236}">
                <a16:creationId xmlns:a16="http://schemas.microsoft.com/office/drawing/2014/main" id="{C02A6C13-9D4E-37FF-EF6D-4AA81068C6D6}"/>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090478" y="1579750"/>
            <a:ext cx="649358" cy="649358"/>
          </a:xfrm>
          <a:prstGeom prst="rect">
            <a:avLst/>
          </a:prstGeom>
        </p:spPr>
      </p:pic>
      <p:cxnSp>
        <p:nvCxnSpPr>
          <p:cNvPr id="39" name="直線コネクタ 38">
            <a:extLst>
              <a:ext uri="{FF2B5EF4-FFF2-40B4-BE49-F238E27FC236}">
                <a16:creationId xmlns:a16="http://schemas.microsoft.com/office/drawing/2014/main" id="{E2C7DC6C-E4A7-0596-3095-AD11EBB07403}"/>
              </a:ext>
            </a:extLst>
          </p:cNvPr>
          <p:cNvCxnSpPr>
            <a:cxnSpLocks/>
          </p:cNvCxnSpPr>
          <p:nvPr/>
        </p:nvCxnSpPr>
        <p:spPr>
          <a:xfrm flipH="1">
            <a:off x="3072912" y="1439825"/>
            <a:ext cx="2093" cy="929208"/>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18" name="雲 17">
            <a:extLst>
              <a:ext uri="{FF2B5EF4-FFF2-40B4-BE49-F238E27FC236}">
                <a16:creationId xmlns:a16="http://schemas.microsoft.com/office/drawing/2014/main" id="{37EB007F-AC2F-EB25-FD13-493F2541207E}"/>
              </a:ext>
            </a:extLst>
          </p:cNvPr>
          <p:cNvSpPr/>
          <p:nvPr/>
        </p:nvSpPr>
        <p:spPr>
          <a:xfrm>
            <a:off x="4170159" y="1308326"/>
            <a:ext cx="1606060" cy="1147183"/>
          </a:xfrm>
          <a:prstGeom prst="cloud">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b="1" dirty="0"/>
              <a:t>大気</a:t>
            </a:r>
            <a:endParaRPr kumimoji="1" lang="en-US" altLang="ja-JP" b="1" dirty="0"/>
          </a:p>
          <a:p>
            <a:pPr algn="ctr"/>
            <a:r>
              <a:rPr kumimoji="1" lang="ja-JP" altLang="en-US" b="1" dirty="0"/>
              <a:t>ゆらぎ</a:t>
            </a:r>
          </a:p>
        </p:txBody>
      </p:sp>
      <p:sp>
        <p:nvSpPr>
          <p:cNvPr id="54" name="フリーフォーム: 図形 53">
            <a:extLst>
              <a:ext uri="{FF2B5EF4-FFF2-40B4-BE49-F238E27FC236}">
                <a16:creationId xmlns:a16="http://schemas.microsoft.com/office/drawing/2014/main" id="{F1E9BFEF-3A9F-1983-9536-019529C34A4E}"/>
              </a:ext>
            </a:extLst>
          </p:cNvPr>
          <p:cNvSpPr/>
          <p:nvPr/>
        </p:nvSpPr>
        <p:spPr>
          <a:xfrm>
            <a:off x="6452245" y="1469478"/>
            <a:ext cx="126044" cy="869903"/>
          </a:xfrm>
          <a:custGeom>
            <a:avLst/>
            <a:gdLst>
              <a:gd name="connsiteX0" fmla="*/ 863 w 132636"/>
              <a:gd name="connsiteY0" fmla="*/ 0 h 914400"/>
              <a:gd name="connsiteX1" fmla="*/ 37809 w 132636"/>
              <a:gd name="connsiteY1" fmla="*/ 46182 h 914400"/>
              <a:gd name="connsiteX2" fmla="*/ 83990 w 132636"/>
              <a:gd name="connsiteY2" fmla="*/ 110836 h 914400"/>
              <a:gd name="connsiteX3" fmla="*/ 120936 w 132636"/>
              <a:gd name="connsiteY3" fmla="*/ 129309 h 914400"/>
              <a:gd name="connsiteX4" fmla="*/ 19336 w 132636"/>
              <a:gd name="connsiteY4" fmla="*/ 193964 h 914400"/>
              <a:gd name="connsiteX5" fmla="*/ 863 w 132636"/>
              <a:gd name="connsiteY5" fmla="*/ 221673 h 914400"/>
              <a:gd name="connsiteX6" fmla="*/ 56281 w 132636"/>
              <a:gd name="connsiteY6" fmla="*/ 277091 h 914400"/>
              <a:gd name="connsiteX7" fmla="*/ 93227 w 132636"/>
              <a:gd name="connsiteY7" fmla="*/ 323273 h 914400"/>
              <a:gd name="connsiteX8" fmla="*/ 56281 w 132636"/>
              <a:gd name="connsiteY8" fmla="*/ 424873 h 914400"/>
              <a:gd name="connsiteX9" fmla="*/ 47045 w 132636"/>
              <a:gd name="connsiteY9" fmla="*/ 452582 h 914400"/>
              <a:gd name="connsiteX10" fmla="*/ 28572 w 132636"/>
              <a:gd name="connsiteY10" fmla="*/ 489527 h 914400"/>
              <a:gd name="connsiteX11" fmla="*/ 93227 w 132636"/>
              <a:gd name="connsiteY11" fmla="*/ 517236 h 914400"/>
              <a:gd name="connsiteX12" fmla="*/ 93227 w 132636"/>
              <a:gd name="connsiteY12" fmla="*/ 609600 h 914400"/>
              <a:gd name="connsiteX13" fmla="*/ 28572 w 132636"/>
              <a:gd name="connsiteY13" fmla="*/ 683491 h 914400"/>
              <a:gd name="connsiteX14" fmla="*/ 47045 w 132636"/>
              <a:gd name="connsiteY14" fmla="*/ 720436 h 914400"/>
              <a:gd name="connsiteX15" fmla="*/ 130172 w 132636"/>
              <a:gd name="connsiteY15" fmla="*/ 766618 h 914400"/>
              <a:gd name="connsiteX16" fmla="*/ 102463 w 132636"/>
              <a:gd name="connsiteY16" fmla="*/ 849745 h 914400"/>
              <a:gd name="connsiteX17" fmla="*/ 102463 w 132636"/>
              <a:gd name="connsiteY17"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2636" h="914400">
                <a:moveTo>
                  <a:pt x="863" y="0"/>
                </a:moveTo>
                <a:cubicBezTo>
                  <a:pt x="13178" y="15394"/>
                  <a:pt x="26874" y="29779"/>
                  <a:pt x="37809" y="46182"/>
                </a:cubicBezTo>
                <a:cubicBezTo>
                  <a:pt x="63244" y="84334"/>
                  <a:pt x="45482" y="83330"/>
                  <a:pt x="83990" y="110836"/>
                </a:cubicBezTo>
                <a:cubicBezTo>
                  <a:pt x="95194" y="118839"/>
                  <a:pt x="108621" y="123151"/>
                  <a:pt x="120936" y="129309"/>
                </a:cubicBezTo>
                <a:cubicBezTo>
                  <a:pt x="87069" y="150861"/>
                  <a:pt x="51154" y="169489"/>
                  <a:pt x="19336" y="193964"/>
                </a:cubicBezTo>
                <a:cubicBezTo>
                  <a:pt x="10537" y="200732"/>
                  <a:pt x="-3645" y="211529"/>
                  <a:pt x="863" y="221673"/>
                </a:cubicBezTo>
                <a:cubicBezTo>
                  <a:pt x="11473" y="245546"/>
                  <a:pt x="38708" y="257761"/>
                  <a:pt x="56281" y="277091"/>
                </a:cubicBezTo>
                <a:cubicBezTo>
                  <a:pt x="69542" y="291678"/>
                  <a:pt x="80912" y="307879"/>
                  <a:pt x="93227" y="323273"/>
                </a:cubicBezTo>
                <a:cubicBezTo>
                  <a:pt x="54410" y="439722"/>
                  <a:pt x="94844" y="322039"/>
                  <a:pt x="56281" y="424873"/>
                </a:cubicBezTo>
                <a:cubicBezTo>
                  <a:pt x="52863" y="433989"/>
                  <a:pt x="50880" y="443633"/>
                  <a:pt x="47045" y="452582"/>
                </a:cubicBezTo>
                <a:cubicBezTo>
                  <a:pt x="41621" y="465237"/>
                  <a:pt x="34730" y="477212"/>
                  <a:pt x="28572" y="489527"/>
                </a:cubicBezTo>
                <a:cubicBezTo>
                  <a:pt x="50124" y="498763"/>
                  <a:pt x="73717" y="504230"/>
                  <a:pt x="93227" y="517236"/>
                </a:cubicBezTo>
                <a:cubicBezTo>
                  <a:pt x="128207" y="540556"/>
                  <a:pt x="106524" y="580790"/>
                  <a:pt x="93227" y="609600"/>
                </a:cubicBezTo>
                <a:cubicBezTo>
                  <a:pt x="69281" y="661482"/>
                  <a:pt x="65175" y="659089"/>
                  <a:pt x="28572" y="683491"/>
                </a:cubicBezTo>
                <a:cubicBezTo>
                  <a:pt x="34730" y="695806"/>
                  <a:pt x="36389" y="711717"/>
                  <a:pt x="47045" y="720436"/>
                </a:cubicBezTo>
                <a:cubicBezTo>
                  <a:pt x="71578" y="740508"/>
                  <a:pt x="117686" y="737483"/>
                  <a:pt x="130172" y="766618"/>
                </a:cubicBezTo>
                <a:cubicBezTo>
                  <a:pt x="141678" y="793464"/>
                  <a:pt x="109547" y="821409"/>
                  <a:pt x="102463" y="849745"/>
                </a:cubicBezTo>
                <a:cubicBezTo>
                  <a:pt x="90866" y="896136"/>
                  <a:pt x="89213" y="874648"/>
                  <a:pt x="102463" y="914400"/>
                </a:cubicBezTo>
              </a:path>
            </a:pathLst>
          </a:custGeom>
          <a:ln w="38100"/>
        </p:spPr>
        <p:style>
          <a:lnRef idx="1">
            <a:schemeClr val="accent4"/>
          </a:lnRef>
          <a:fillRef idx="0">
            <a:schemeClr val="accent4"/>
          </a:fillRef>
          <a:effectRef idx="0">
            <a:schemeClr val="accent4"/>
          </a:effectRef>
          <a:fontRef idx="minor">
            <a:schemeClr val="tx1"/>
          </a:fontRef>
        </p:style>
        <p:txBody>
          <a:bodyPr rtlCol="0" anchor="ctr"/>
          <a:lstStyle/>
          <a:p>
            <a:pPr algn="ctr"/>
            <a:endParaRPr kumimoji="1" lang="ja-JP" altLang="en-US"/>
          </a:p>
        </p:txBody>
      </p:sp>
      <p:sp>
        <p:nvSpPr>
          <p:cNvPr id="102" name="テキスト ボックス 101">
            <a:extLst>
              <a:ext uri="{FF2B5EF4-FFF2-40B4-BE49-F238E27FC236}">
                <a16:creationId xmlns:a16="http://schemas.microsoft.com/office/drawing/2014/main" id="{2CBE9DBD-14D8-0CB0-EDC7-8999CACDE1BC}"/>
              </a:ext>
            </a:extLst>
          </p:cNvPr>
          <p:cNvSpPr txBox="1"/>
          <p:nvPr/>
        </p:nvSpPr>
        <p:spPr>
          <a:xfrm>
            <a:off x="560144" y="821782"/>
            <a:ext cx="10340228" cy="369332"/>
          </a:xfrm>
          <a:prstGeom prst="rect">
            <a:avLst/>
          </a:prstGeom>
          <a:noFill/>
        </p:spPr>
        <p:txBody>
          <a:bodyPr wrap="square">
            <a:spAutoFit/>
          </a:bodyPr>
          <a:lstStyle/>
          <a:p>
            <a:r>
              <a:rPr kumimoji="1" lang="ja-JP" altLang="en-US" sz="1800" dirty="0"/>
              <a:t>コルモゴロフ乱流理論に則って定量化し，大気ゆらぎを生成した</a:t>
            </a:r>
          </a:p>
        </p:txBody>
      </p:sp>
      <p:grpSp>
        <p:nvGrpSpPr>
          <p:cNvPr id="104" name="グループ化 103">
            <a:extLst>
              <a:ext uri="{FF2B5EF4-FFF2-40B4-BE49-F238E27FC236}">
                <a16:creationId xmlns:a16="http://schemas.microsoft.com/office/drawing/2014/main" id="{F6CD372C-1ADA-B23A-6700-1F1EC8D06B3E}"/>
              </a:ext>
            </a:extLst>
          </p:cNvPr>
          <p:cNvGrpSpPr/>
          <p:nvPr/>
        </p:nvGrpSpPr>
        <p:grpSpPr>
          <a:xfrm>
            <a:off x="7607698" y="1125157"/>
            <a:ext cx="4260934" cy="1356171"/>
            <a:chOff x="4923261" y="2767510"/>
            <a:chExt cx="4863416" cy="829490"/>
          </a:xfrm>
        </p:grpSpPr>
        <p:sp>
          <p:nvSpPr>
            <p:cNvPr id="105" name="正方形/長方形 104">
              <a:extLst>
                <a:ext uri="{FF2B5EF4-FFF2-40B4-BE49-F238E27FC236}">
                  <a16:creationId xmlns:a16="http://schemas.microsoft.com/office/drawing/2014/main" id="{8597EF7C-2EF9-8970-6758-030A0BA19F44}"/>
                </a:ext>
              </a:extLst>
            </p:cNvPr>
            <p:cNvSpPr/>
            <p:nvPr/>
          </p:nvSpPr>
          <p:spPr>
            <a:xfrm>
              <a:off x="4923261" y="2899957"/>
              <a:ext cx="4691769" cy="697043"/>
            </a:xfrm>
            <a:prstGeom prst="rect">
              <a:avLst/>
            </a:prstGeom>
            <a:noFill/>
            <a:ln w="28575">
              <a:solidFill>
                <a:srgbClr val="B2B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6"/>
                </a:solidFill>
              </a:endParaRPr>
            </a:p>
          </p:txBody>
        </p:sp>
        <p:sp>
          <p:nvSpPr>
            <p:cNvPr id="106" name="テキスト ボックス 105">
              <a:extLst>
                <a:ext uri="{FF2B5EF4-FFF2-40B4-BE49-F238E27FC236}">
                  <a16:creationId xmlns:a16="http://schemas.microsoft.com/office/drawing/2014/main" id="{BC605ADA-B5BB-FFD4-C24F-AF7A9A748E5F}"/>
                </a:ext>
              </a:extLst>
            </p:cNvPr>
            <p:cNvSpPr txBox="1"/>
            <p:nvPr/>
          </p:nvSpPr>
          <p:spPr>
            <a:xfrm>
              <a:off x="5075859" y="2767510"/>
              <a:ext cx="3015566" cy="244724"/>
            </a:xfrm>
            <a:prstGeom prst="rect">
              <a:avLst/>
            </a:prstGeom>
            <a:solidFill>
              <a:schemeClr val="bg1"/>
            </a:solidFill>
          </p:spPr>
          <p:txBody>
            <a:bodyPr wrap="square" rtlCol="0">
              <a:spAutoFit/>
            </a:bodyPr>
            <a:lstStyle/>
            <a:p>
              <a:pPr algn="ctr"/>
              <a:r>
                <a:rPr kumimoji="1" lang="ja-JP" altLang="en-US" sz="2000" dirty="0">
                  <a:solidFill>
                    <a:srgbClr val="B2B545"/>
                  </a:solidFill>
                </a:rPr>
                <a:t>フリードパラメータ</a:t>
              </a:r>
              <a:endParaRPr kumimoji="1" lang="en-US" altLang="ja-JP" sz="2000" dirty="0">
                <a:solidFill>
                  <a:srgbClr val="B2B545"/>
                </a:solidFill>
              </a:endParaRPr>
            </a:p>
          </p:txBody>
        </p:sp>
        <mc:AlternateContent xmlns:mc="http://schemas.openxmlformats.org/markup-compatibility/2006" xmlns:a14="http://schemas.microsoft.com/office/drawing/2010/main">
          <mc:Choice Requires="a14">
            <p:sp>
              <p:nvSpPr>
                <p:cNvPr id="107" name="テキスト ボックス 106">
                  <a:extLst>
                    <a:ext uri="{FF2B5EF4-FFF2-40B4-BE49-F238E27FC236}">
                      <a16:creationId xmlns:a16="http://schemas.microsoft.com/office/drawing/2014/main" id="{F579A395-25A0-F432-42D7-D30B8FEFDF5C}"/>
                    </a:ext>
                  </a:extLst>
                </p:cNvPr>
                <p:cNvSpPr txBox="1"/>
                <p:nvPr/>
              </p:nvSpPr>
              <p:spPr>
                <a:xfrm>
                  <a:off x="4923261" y="2978166"/>
                  <a:ext cx="4863416" cy="55040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ゆらぎの激しさを決めるパラメータ</a:t>
                  </a:r>
                  <a:endParaRPr kumimoji="1" lang="en-US" altLang="ja-JP" dirty="0"/>
                </a:p>
                <a:p>
                  <a:pPr marL="285750" indent="-285750">
                    <a:buFont typeface="Arial" panose="020B0604020202020204" pitchFamily="34" charset="0"/>
                    <a:buChar char="•"/>
                  </a:pPr>
                  <a14:m>
                    <m:oMath xmlns:m="http://schemas.openxmlformats.org/officeDocument/2006/math">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i="1">
                              <a:latin typeface="Cambria Math" panose="02040503050406030204" pitchFamily="18" charset="0"/>
                            </a:rPr>
                            <m:t>0</m:t>
                          </m:r>
                        </m:sub>
                      </m:sSub>
                    </m:oMath>
                  </a14:m>
                  <a:r>
                    <a:rPr kumimoji="1" lang="ja-JP" altLang="en-US" dirty="0"/>
                    <a:t>離れた</a:t>
                  </a:r>
                  <a:r>
                    <a:rPr kumimoji="1" lang="en-US" altLang="ja-JP" dirty="0"/>
                    <a:t>2</a:t>
                  </a:r>
                  <a:r>
                    <a:rPr kumimoji="1" lang="ja-JP" altLang="en-US" dirty="0"/>
                    <a:t>点の位相差の分散が</a:t>
                  </a:r>
                  <a:r>
                    <a:rPr kumimoji="1" lang="en-US" altLang="ja-JP" dirty="0"/>
                    <a:t>6.88rad</a:t>
                  </a:r>
                  <a:r>
                    <a:rPr kumimoji="1" lang="en-US" altLang="ja-JP" baseline="30000" dirty="0"/>
                    <a:t>2</a:t>
                  </a:r>
                  <a:r>
                    <a:rPr kumimoji="1" lang="ja-JP" altLang="en-US" dirty="0"/>
                    <a:t>となる</a:t>
                  </a:r>
                </a:p>
              </p:txBody>
            </p:sp>
          </mc:Choice>
          <mc:Fallback xmlns="">
            <p:sp>
              <p:nvSpPr>
                <p:cNvPr id="107" name="テキスト ボックス 106">
                  <a:extLst>
                    <a:ext uri="{FF2B5EF4-FFF2-40B4-BE49-F238E27FC236}">
                      <a16:creationId xmlns:a16="http://schemas.microsoft.com/office/drawing/2014/main" id="{F579A395-25A0-F432-42D7-D30B8FEFDF5C}"/>
                    </a:ext>
                  </a:extLst>
                </p:cNvPr>
                <p:cNvSpPr txBox="1">
                  <a:spLocks noRot="1" noChangeAspect="1" noMove="1" noResize="1" noEditPoints="1" noAdjustHandles="1" noChangeArrowheads="1" noChangeShapeType="1" noTextEdit="1"/>
                </p:cNvSpPr>
                <p:nvPr/>
              </p:nvSpPr>
              <p:spPr>
                <a:xfrm>
                  <a:off x="4923261" y="2978166"/>
                  <a:ext cx="4863416" cy="550405"/>
                </a:xfrm>
                <a:prstGeom prst="rect">
                  <a:avLst/>
                </a:prstGeom>
                <a:blipFill>
                  <a:blip r:embed="rId18"/>
                  <a:stretch>
                    <a:fillRect l="-873" t="-2703" r="-291" b="-12838"/>
                  </a:stretch>
                </a:blipFill>
              </p:spPr>
              <p:txBody>
                <a:bodyPr/>
                <a:lstStyle/>
                <a:p>
                  <a:r>
                    <a:rPr lang="ja-JP" altLang="en-US">
                      <a:noFill/>
                    </a:rPr>
                    <a:t> </a:t>
                  </a:r>
                </a:p>
              </p:txBody>
            </p:sp>
          </mc:Fallback>
        </mc:AlternateContent>
      </p:grpSp>
      <p:graphicFrame>
        <p:nvGraphicFramePr>
          <p:cNvPr id="108" name="表 107">
            <a:extLst>
              <a:ext uri="{FF2B5EF4-FFF2-40B4-BE49-F238E27FC236}">
                <a16:creationId xmlns:a16="http://schemas.microsoft.com/office/drawing/2014/main" id="{8940EE3A-355B-E8C6-544D-5F20E778FB3E}"/>
              </a:ext>
            </a:extLst>
          </p:cNvPr>
          <p:cNvGraphicFramePr>
            <a:graphicFrameLocks noGrp="1"/>
          </p:cNvGraphicFramePr>
          <p:nvPr>
            <p:extLst>
              <p:ext uri="{D42A27DB-BD31-4B8C-83A1-F6EECF244321}">
                <p14:modId xmlns:p14="http://schemas.microsoft.com/office/powerpoint/2010/main" val="785337408"/>
              </p:ext>
            </p:extLst>
          </p:nvPr>
        </p:nvGraphicFramePr>
        <p:xfrm>
          <a:off x="3443798" y="4683050"/>
          <a:ext cx="2743200" cy="1097280"/>
        </p:xfrm>
        <a:graphic>
          <a:graphicData uri="http://schemas.openxmlformats.org/drawingml/2006/table">
            <a:tbl>
              <a:tblPr firstRow="1" bandRow="1">
                <a:tableStyleId>{5C22544A-7EE6-4342-B048-85BDC9FD1C3A}</a:tableStyleId>
              </a:tblPr>
              <a:tblGrid>
                <a:gridCol w="1852066">
                  <a:extLst>
                    <a:ext uri="{9D8B030D-6E8A-4147-A177-3AD203B41FA5}">
                      <a16:colId xmlns:a16="http://schemas.microsoft.com/office/drawing/2014/main" val="2134384366"/>
                    </a:ext>
                  </a:extLst>
                </a:gridCol>
                <a:gridCol w="891134">
                  <a:extLst>
                    <a:ext uri="{9D8B030D-6E8A-4147-A177-3AD203B41FA5}">
                      <a16:colId xmlns:a16="http://schemas.microsoft.com/office/drawing/2014/main" val="2588246442"/>
                    </a:ext>
                  </a:extLst>
                </a:gridCol>
              </a:tblGrid>
              <a:tr h="304118">
                <a:tc>
                  <a:txBody>
                    <a:bodyPr/>
                    <a:lstStyle/>
                    <a:p>
                      <a:r>
                        <a:rPr kumimoji="1" lang="ja-JP" altLang="en-US" b="0" dirty="0">
                          <a:solidFill>
                            <a:schemeClr val="tx1"/>
                          </a:solidFill>
                        </a:rPr>
                        <a:t>ピクセルピッチ</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kumimoji="1" lang="en-US" altLang="ja-JP" b="0" dirty="0">
                          <a:solidFill>
                            <a:schemeClr val="tx1"/>
                          </a:solidFill>
                        </a:rPr>
                        <a:t>5mm</a:t>
                      </a:r>
                      <a:endParaRPr kumimoji="1" lang="ja-JP" altLang="en-US"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24381961"/>
                  </a:ext>
                </a:extLst>
              </a:tr>
              <a:tr h="304118">
                <a:tc>
                  <a:txBody>
                    <a:bodyPr/>
                    <a:lstStyle/>
                    <a:p>
                      <a:r>
                        <a:rPr kumimoji="1" lang="ja-JP" altLang="en-US" b="0" dirty="0">
                          <a:solidFill>
                            <a:schemeClr val="tx1"/>
                          </a:solidFill>
                        </a:rPr>
                        <a:t>変動速度</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kumimoji="1" lang="en-US" altLang="ja-JP" b="0" dirty="0">
                          <a:solidFill>
                            <a:schemeClr val="tx1"/>
                          </a:solidFill>
                        </a:rPr>
                        <a:t>20m/s</a:t>
                      </a:r>
                      <a:endParaRPr kumimoji="1" lang="ja-JP" altLang="en-US"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05985147"/>
                  </a:ext>
                </a:extLst>
              </a:tr>
              <a:tr h="304118">
                <a:tc>
                  <a:txBody>
                    <a:bodyPr/>
                    <a:lstStyle/>
                    <a:p>
                      <a:r>
                        <a:rPr kumimoji="1" lang="en-US" altLang="ja-JP" b="0" dirty="0">
                          <a:solidFill>
                            <a:schemeClr val="tx1"/>
                          </a:solidFill>
                        </a:rPr>
                        <a:t>DMD</a:t>
                      </a:r>
                      <a:r>
                        <a:rPr kumimoji="1" lang="ja-JP" altLang="en-US" b="0" dirty="0">
                          <a:solidFill>
                            <a:schemeClr val="tx1"/>
                          </a:solidFill>
                        </a:rPr>
                        <a:t>の表示速度</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kumimoji="1" lang="en-US" altLang="ja-JP" b="0" dirty="0">
                          <a:solidFill>
                            <a:schemeClr val="tx1"/>
                          </a:solidFill>
                        </a:rPr>
                        <a:t>250μs</a:t>
                      </a:r>
                      <a:endParaRPr kumimoji="1" lang="ja-JP" altLang="en-US"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0520979"/>
                  </a:ext>
                </a:extLst>
              </a:tr>
            </a:tbl>
          </a:graphicData>
        </a:graphic>
      </p:graphicFrame>
      <p:sp>
        <p:nvSpPr>
          <p:cNvPr id="109" name="テキスト ボックス 108">
            <a:extLst>
              <a:ext uri="{FF2B5EF4-FFF2-40B4-BE49-F238E27FC236}">
                <a16:creationId xmlns:a16="http://schemas.microsoft.com/office/drawing/2014/main" id="{CCB8B42B-2E7D-4C70-6139-BA3FA5F145CC}"/>
              </a:ext>
            </a:extLst>
          </p:cNvPr>
          <p:cNvSpPr txBox="1"/>
          <p:nvPr/>
        </p:nvSpPr>
        <p:spPr>
          <a:xfrm>
            <a:off x="1906834" y="1263889"/>
            <a:ext cx="1016645" cy="338554"/>
          </a:xfrm>
          <a:prstGeom prst="rect">
            <a:avLst/>
          </a:prstGeom>
          <a:noFill/>
        </p:spPr>
        <p:txBody>
          <a:bodyPr wrap="square" rtlCol="0">
            <a:spAutoFit/>
          </a:bodyPr>
          <a:lstStyle/>
          <a:p>
            <a:pPr algn="ctr"/>
            <a:r>
              <a:rPr kumimoji="1" lang="en-US" altLang="ja-JP" sz="1600" dirty="0"/>
              <a:t>object</a:t>
            </a:r>
            <a:endParaRPr kumimoji="1" lang="ja-JP" altLang="en-US" sz="1600" dirty="0"/>
          </a:p>
        </p:txBody>
      </p:sp>
      <p:sp>
        <p:nvSpPr>
          <p:cNvPr id="32" name="テキスト ボックス 31">
            <a:extLst>
              <a:ext uri="{FF2B5EF4-FFF2-40B4-BE49-F238E27FC236}">
                <a16:creationId xmlns:a16="http://schemas.microsoft.com/office/drawing/2014/main" id="{B238F866-CC32-565B-CEB1-B8EB05BE51CE}"/>
              </a:ext>
            </a:extLst>
          </p:cNvPr>
          <p:cNvSpPr txBox="1"/>
          <p:nvPr/>
        </p:nvSpPr>
        <p:spPr>
          <a:xfrm>
            <a:off x="3855795" y="4155242"/>
            <a:ext cx="1897114" cy="338554"/>
          </a:xfrm>
          <a:prstGeom prst="rect">
            <a:avLst/>
          </a:prstGeom>
          <a:noFill/>
        </p:spPr>
        <p:txBody>
          <a:bodyPr wrap="square" rtlCol="0">
            <a:spAutoFit/>
          </a:bodyPr>
          <a:lstStyle/>
          <a:p>
            <a:pPr algn="ctr"/>
            <a:r>
              <a:rPr kumimoji="1" lang="ja-JP" altLang="en-US" sz="1600" dirty="0"/>
              <a:t>空間周波数領域</a:t>
            </a:r>
          </a:p>
        </p:txBody>
      </p:sp>
      <p:sp>
        <p:nvSpPr>
          <p:cNvPr id="34" name="テキスト ボックス 33">
            <a:extLst>
              <a:ext uri="{FF2B5EF4-FFF2-40B4-BE49-F238E27FC236}">
                <a16:creationId xmlns:a16="http://schemas.microsoft.com/office/drawing/2014/main" id="{A64AEE29-A915-F0D8-A292-DBF73B9656F3}"/>
              </a:ext>
            </a:extLst>
          </p:cNvPr>
          <p:cNvSpPr txBox="1"/>
          <p:nvPr/>
        </p:nvSpPr>
        <p:spPr>
          <a:xfrm>
            <a:off x="1517994" y="4155242"/>
            <a:ext cx="1897114" cy="338554"/>
          </a:xfrm>
          <a:prstGeom prst="rect">
            <a:avLst/>
          </a:prstGeom>
          <a:noFill/>
        </p:spPr>
        <p:txBody>
          <a:bodyPr wrap="square" rtlCol="0">
            <a:spAutoFit/>
          </a:bodyPr>
          <a:lstStyle/>
          <a:p>
            <a:pPr algn="ctr"/>
            <a:r>
              <a:rPr kumimoji="1" lang="ja-JP" altLang="en-US" sz="1600" dirty="0"/>
              <a:t>実空間領域</a:t>
            </a:r>
          </a:p>
        </p:txBody>
      </p:sp>
      <p:sp>
        <p:nvSpPr>
          <p:cNvPr id="36" name="テキスト ボックス 35">
            <a:extLst>
              <a:ext uri="{FF2B5EF4-FFF2-40B4-BE49-F238E27FC236}">
                <a16:creationId xmlns:a16="http://schemas.microsoft.com/office/drawing/2014/main" id="{2B6D704B-5EB6-A77C-F222-483677590278}"/>
              </a:ext>
            </a:extLst>
          </p:cNvPr>
          <p:cNvSpPr txBox="1"/>
          <p:nvPr/>
        </p:nvSpPr>
        <p:spPr>
          <a:xfrm>
            <a:off x="6096000" y="4289675"/>
            <a:ext cx="1897114" cy="338554"/>
          </a:xfrm>
          <a:prstGeom prst="rect">
            <a:avLst/>
          </a:prstGeom>
          <a:noFill/>
        </p:spPr>
        <p:txBody>
          <a:bodyPr wrap="square" rtlCol="0">
            <a:spAutoFit/>
          </a:bodyPr>
          <a:lstStyle/>
          <a:p>
            <a:pPr algn="ctr"/>
            <a:r>
              <a:rPr kumimoji="1" lang="ja-JP" altLang="en-US" sz="1600" dirty="0"/>
              <a:t>実空間領域</a:t>
            </a:r>
          </a:p>
        </p:txBody>
      </p:sp>
      <p:sp>
        <p:nvSpPr>
          <p:cNvPr id="50" name="テキスト ボックス 49">
            <a:extLst>
              <a:ext uri="{FF2B5EF4-FFF2-40B4-BE49-F238E27FC236}">
                <a16:creationId xmlns:a16="http://schemas.microsoft.com/office/drawing/2014/main" id="{06433F86-3F5A-0251-6EA6-5FB8DF4094D3}"/>
              </a:ext>
            </a:extLst>
          </p:cNvPr>
          <p:cNvSpPr txBox="1"/>
          <p:nvPr/>
        </p:nvSpPr>
        <p:spPr>
          <a:xfrm>
            <a:off x="6729850" y="2317059"/>
            <a:ext cx="843540" cy="584775"/>
          </a:xfrm>
          <a:prstGeom prst="rect">
            <a:avLst/>
          </a:prstGeom>
          <a:noFill/>
        </p:spPr>
        <p:txBody>
          <a:bodyPr wrap="square" rtlCol="0">
            <a:spAutoFit/>
          </a:bodyPr>
          <a:lstStyle/>
          <a:p>
            <a:pPr algn="ctr"/>
            <a:r>
              <a:rPr kumimoji="1" lang="en-US" altLang="ja-JP" sz="1600" dirty="0"/>
              <a:t>noisy image</a:t>
            </a:r>
            <a:endParaRPr kumimoji="1" lang="ja-JP" altLang="en-US" sz="1600" dirty="0"/>
          </a:p>
        </p:txBody>
      </p:sp>
      <p:sp>
        <p:nvSpPr>
          <p:cNvPr id="3" name="テキスト ボックス 2">
            <a:extLst>
              <a:ext uri="{FF2B5EF4-FFF2-40B4-BE49-F238E27FC236}">
                <a16:creationId xmlns:a16="http://schemas.microsoft.com/office/drawing/2014/main" id="{B46F6E2E-9585-093C-A837-0BDAB0F1A018}"/>
              </a:ext>
            </a:extLst>
          </p:cNvPr>
          <p:cNvSpPr txBox="1"/>
          <p:nvPr/>
        </p:nvSpPr>
        <p:spPr>
          <a:xfrm>
            <a:off x="7942075" y="3013228"/>
            <a:ext cx="3991366" cy="369332"/>
          </a:xfrm>
          <a:prstGeom prst="rect">
            <a:avLst/>
          </a:prstGeom>
          <a:noFill/>
        </p:spPr>
        <p:txBody>
          <a:bodyPr wrap="square">
            <a:spAutoFit/>
          </a:bodyPr>
          <a:lstStyle/>
          <a:p>
            <a:pPr algn="ctr"/>
            <a:r>
              <a:rPr lang="en-US" altLang="ja-JP" dirty="0"/>
              <a:t>29aA10</a:t>
            </a:r>
            <a:r>
              <a:rPr lang="ja-JP" altLang="en-US" dirty="0"/>
              <a:t>　</a:t>
            </a:r>
            <a:r>
              <a:rPr lang="en-US" altLang="ja-JP" dirty="0"/>
              <a:t>11/29 11:30 A</a:t>
            </a:r>
            <a:r>
              <a:rPr lang="ja-JP" altLang="en-US" dirty="0"/>
              <a:t>会場</a:t>
            </a:r>
            <a:endParaRPr lang="en-US" altLang="ja-JP" dirty="0"/>
          </a:p>
        </p:txBody>
      </p:sp>
      <p:sp>
        <p:nvSpPr>
          <p:cNvPr id="5" name="テキスト ボックス 4">
            <a:extLst>
              <a:ext uri="{FF2B5EF4-FFF2-40B4-BE49-F238E27FC236}">
                <a16:creationId xmlns:a16="http://schemas.microsoft.com/office/drawing/2014/main" id="{FC391CB7-207F-9C0E-BC56-49E32E4F47CE}"/>
              </a:ext>
            </a:extLst>
          </p:cNvPr>
          <p:cNvSpPr txBox="1"/>
          <p:nvPr/>
        </p:nvSpPr>
        <p:spPr>
          <a:xfrm>
            <a:off x="7807291" y="3360265"/>
            <a:ext cx="4260934" cy="1015663"/>
          </a:xfrm>
          <a:prstGeom prst="rect">
            <a:avLst/>
          </a:prstGeom>
          <a:noFill/>
        </p:spPr>
        <p:txBody>
          <a:bodyPr wrap="square">
            <a:spAutoFit/>
          </a:bodyPr>
          <a:lstStyle/>
          <a:p>
            <a:pPr algn="ctr"/>
            <a:r>
              <a:rPr lang="ja-JP" altLang="en-US" sz="2000" dirty="0">
                <a:ea typeface="ＭＳ Ｐゴシック" panose="020B0600070205080204" pitchFamily="50" charset="-128"/>
              </a:rPr>
              <a:t>天体観測のための深層学習に基づく</a:t>
            </a:r>
            <a:br>
              <a:rPr lang="en-US" altLang="ja-JP" sz="2000" dirty="0">
                <a:ea typeface="ＭＳ Ｐゴシック" panose="020B0600070205080204" pitchFamily="50" charset="-128"/>
              </a:rPr>
            </a:br>
            <a:r>
              <a:rPr lang="ja-JP" altLang="en-US" sz="2000" dirty="0">
                <a:ea typeface="ＭＳ Ｐゴシック" panose="020B0600070205080204" pitchFamily="50" charset="-128"/>
              </a:rPr>
              <a:t>シングルピクセルイメージングの</a:t>
            </a:r>
            <a:br>
              <a:rPr lang="en-US" altLang="ja-JP" sz="2000" dirty="0">
                <a:ea typeface="ＭＳ Ｐゴシック" panose="020B0600070205080204" pitchFamily="50" charset="-128"/>
              </a:rPr>
            </a:br>
            <a:r>
              <a:rPr lang="ja-JP" altLang="en-US" sz="2000" dirty="0">
                <a:ea typeface="ＭＳ Ｐゴシック" panose="020B0600070205080204" pitchFamily="50" charset="-128"/>
              </a:rPr>
              <a:t>大気ゆらぎ耐性評価</a:t>
            </a:r>
            <a:endParaRPr lang="ja-JP" altLang="en-US" sz="2000" b="1" dirty="0"/>
          </a:p>
        </p:txBody>
      </p:sp>
      <p:sp>
        <p:nvSpPr>
          <p:cNvPr id="6" name="テキスト ボックス 5">
            <a:extLst>
              <a:ext uri="{FF2B5EF4-FFF2-40B4-BE49-F238E27FC236}">
                <a16:creationId xmlns:a16="http://schemas.microsoft.com/office/drawing/2014/main" id="{D8CB95D4-EE01-D0AA-899A-18984F08873D}"/>
              </a:ext>
            </a:extLst>
          </p:cNvPr>
          <p:cNvSpPr txBox="1"/>
          <p:nvPr/>
        </p:nvSpPr>
        <p:spPr>
          <a:xfrm>
            <a:off x="8002823" y="4845635"/>
            <a:ext cx="3869870" cy="646331"/>
          </a:xfrm>
          <a:prstGeom prst="rect">
            <a:avLst/>
          </a:prstGeom>
          <a:noFill/>
        </p:spPr>
        <p:txBody>
          <a:bodyPr wrap="square">
            <a:spAutoFit/>
          </a:bodyPr>
          <a:lstStyle/>
          <a:p>
            <a:pPr algn="ctr"/>
            <a:r>
              <a:rPr lang="ja-JP" altLang="en-US" sz="1200" baseline="30000" dirty="0"/>
              <a:t>〇</a:t>
            </a:r>
            <a:r>
              <a:rPr lang="ja-JP" altLang="en-US" sz="1200" dirty="0"/>
              <a:t>児玉晋二朗</a:t>
            </a:r>
            <a:r>
              <a:rPr lang="en-US" altLang="ja-JP" sz="1200" baseline="30000" dirty="0"/>
              <a:t>1</a:t>
            </a:r>
            <a:r>
              <a:rPr lang="ja-JP" altLang="en-US" sz="1200" dirty="0"/>
              <a:t>，櫻井萌</a:t>
            </a:r>
            <a:r>
              <a:rPr lang="en-US" altLang="ja-JP" sz="1200" baseline="30000" dirty="0"/>
              <a:t>1 </a:t>
            </a:r>
            <a:r>
              <a:rPr lang="ja-JP" altLang="en-US" sz="1200" dirty="0"/>
              <a:t>，佐藤千寛</a:t>
            </a:r>
            <a:r>
              <a:rPr lang="en-US" altLang="ja-JP" sz="1200" baseline="30000" dirty="0"/>
              <a:t>1</a:t>
            </a:r>
            <a:r>
              <a:rPr lang="ja-JP" altLang="en-US" sz="1200" dirty="0"/>
              <a:t>，中尾洸介</a:t>
            </a:r>
            <a:r>
              <a:rPr lang="en-US" altLang="ja-JP" sz="1200" baseline="30000" dirty="0"/>
              <a:t>1</a:t>
            </a:r>
            <a:r>
              <a:rPr lang="ja-JP" altLang="en-US" sz="1200" dirty="0"/>
              <a:t>，早野裕</a:t>
            </a:r>
            <a:r>
              <a:rPr lang="en-US" altLang="ja-JP" sz="1200" baseline="30000" dirty="0"/>
              <a:t>2</a:t>
            </a:r>
            <a:r>
              <a:rPr lang="ja-JP" altLang="en-US" sz="1200" dirty="0"/>
              <a:t>，武田光夫</a:t>
            </a:r>
            <a:r>
              <a:rPr lang="en-US" altLang="ja-JP" sz="1200" baseline="30000" dirty="0"/>
              <a:t>3</a:t>
            </a:r>
            <a:r>
              <a:rPr lang="ja-JP" altLang="en-US" sz="1200" dirty="0"/>
              <a:t>，渡邉恵理子</a:t>
            </a:r>
            <a:r>
              <a:rPr lang="en-US" altLang="ja-JP" sz="1200" baseline="30000" dirty="0"/>
              <a:t>1</a:t>
            </a:r>
          </a:p>
          <a:p>
            <a:pPr algn="ctr"/>
            <a:r>
              <a:rPr lang="ja-JP" altLang="en-US" sz="1200" dirty="0"/>
              <a:t>電気通信大学，</a:t>
            </a:r>
            <a:r>
              <a:rPr lang="en-US" altLang="ja-JP" sz="1200" dirty="0"/>
              <a:t>2</a:t>
            </a:r>
            <a:r>
              <a:rPr lang="ja-JP" altLang="en-US" sz="1200" dirty="0"/>
              <a:t>．国立天文台，</a:t>
            </a:r>
            <a:r>
              <a:rPr lang="en-US" altLang="ja-JP" sz="1200" dirty="0"/>
              <a:t>3</a:t>
            </a:r>
            <a:r>
              <a:rPr lang="ja-JP" altLang="en-US" sz="1200" dirty="0"/>
              <a:t>．宇都宮大学</a:t>
            </a:r>
            <a:endParaRPr lang="en-US" altLang="ja-JP" sz="1200" dirty="0"/>
          </a:p>
        </p:txBody>
      </p:sp>
      <p:pic>
        <p:nvPicPr>
          <p:cNvPr id="12" name="図 11">
            <a:extLst>
              <a:ext uri="{FF2B5EF4-FFF2-40B4-BE49-F238E27FC236}">
                <a16:creationId xmlns:a16="http://schemas.microsoft.com/office/drawing/2014/main" id="{A940B5D9-EEBB-7C85-4DFC-46140128133F}"/>
              </a:ext>
            </a:extLst>
          </p:cNvPr>
          <p:cNvPicPr>
            <a:picLocks/>
          </p:cNvPicPr>
          <p:nvPr/>
        </p:nvPicPr>
        <p:blipFill>
          <a:blip r:embed="rId19"/>
          <a:stretch>
            <a:fillRect/>
          </a:stretch>
        </p:blipFill>
        <p:spPr>
          <a:xfrm>
            <a:off x="6826433" y="2849675"/>
            <a:ext cx="540000" cy="1440000"/>
          </a:xfrm>
          <a:prstGeom prst="rect">
            <a:avLst/>
          </a:prstGeom>
          <a:scene3d>
            <a:camera prst="isometricRightUp"/>
            <a:lightRig rig="threePt" dir="t"/>
          </a:scene3d>
        </p:spPr>
      </p:pic>
    </p:spTree>
    <p:extLst>
      <p:ext uri="{BB962C8B-B14F-4D97-AF65-F5344CB8AC3E}">
        <p14:creationId xmlns:p14="http://schemas.microsoft.com/office/powerpoint/2010/main" val="3309028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四角形: 角を丸くする 15">
            <a:extLst>
              <a:ext uri="{FF2B5EF4-FFF2-40B4-BE49-F238E27FC236}">
                <a16:creationId xmlns:a16="http://schemas.microsoft.com/office/drawing/2014/main" id="{33636C20-BC46-35E3-9274-43CE448933BB}"/>
              </a:ext>
            </a:extLst>
          </p:cNvPr>
          <p:cNvSpPr/>
          <p:nvPr/>
        </p:nvSpPr>
        <p:spPr>
          <a:xfrm>
            <a:off x="904364" y="2042651"/>
            <a:ext cx="5726589" cy="1067606"/>
          </a:xfrm>
          <a:prstGeom prst="roundRect">
            <a:avLst>
              <a:gd name="adj" fmla="val 7930"/>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198B1E6D-2DAC-B185-EFD2-01E7CDCB0C26}"/>
              </a:ext>
            </a:extLst>
          </p:cNvPr>
          <p:cNvSpPr>
            <a:spLocks noGrp="1"/>
          </p:cNvSpPr>
          <p:nvPr>
            <p:ph type="title"/>
          </p:nvPr>
        </p:nvSpPr>
        <p:spPr/>
        <p:txBody>
          <a:bodyPr/>
          <a:lstStyle/>
          <a:p>
            <a:r>
              <a:rPr lang="ja-JP" altLang="en-US" dirty="0"/>
              <a:t>大気ゆらぎ付与の問題点</a:t>
            </a:r>
            <a:endParaRPr kumimoji="1" lang="ja-JP" altLang="en-US" dirty="0"/>
          </a:p>
        </p:txBody>
      </p:sp>
      <p:sp>
        <p:nvSpPr>
          <p:cNvPr id="4" name="スライド番号プレースホルダー 3">
            <a:extLst>
              <a:ext uri="{FF2B5EF4-FFF2-40B4-BE49-F238E27FC236}">
                <a16:creationId xmlns:a16="http://schemas.microsoft.com/office/drawing/2014/main" id="{2DBAF4E3-3972-6B04-5298-674081B67A3D}"/>
              </a:ext>
            </a:extLst>
          </p:cNvPr>
          <p:cNvSpPr>
            <a:spLocks noGrp="1"/>
          </p:cNvSpPr>
          <p:nvPr>
            <p:ph type="sldNum" sz="quarter" idx="12"/>
          </p:nvPr>
        </p:nvSpPr>
        <p:spPr/>
        <p:txBody>
          <a:bodyPr/>
          <a:lstStyle/>
          <a:p>
            <a:fld id="{E154F753-E6D5-4771-B8B1-12E93CB86B83}" type="slidenum">
              <a:rPr kumimoji="1" lang="ja-JP" altLang="en-US" smtClean="0"/>
              <a:t>23</a:t>
            </a:fld>
            <a:endParaRPr kumimoji="1" lang="ja-JP" altLang="en-US"/>
          </a:p>
        </p:txBody>
      </p:sp>
      <p:sp>
        <p:nvSpPr>
          <p:cNvPr id="6" name="テキスト ボックス 5">
            <a:extLst>
              <a:ext uri="{FF2B5EF4-FFF2-40B4-BE49-F238E27FC236}">
                <a16:creationId xmlns:a16="http://schemas.microsoft.com/office/drawing/2014/main" id="{F1307C30-2CCC-58A8-EC43-6251B40E8616}"/>
              </a:ext>
            </a:extLst>
          </p:cNvPr>
          <p:cNvSpPr txBox="1"/>
          <p:nvPr/>
        </p:nvSpPr>
        <p:spPr>
          <a:xfrm>
            <a:off x="1835952" y="998940"/>
            <a:ext cx="4877254" cy="830997"/>
          </a:xfrm>
          <a:prstGeom prst="rect">
            <a:avLst/>
          </a:prstGeom>
          <a:noFill/>
        </p:spPr>
        <p:txBody>
          <a:bodyPr wrap="square">
            <a:spAutoFit/>
          </a:bodyPr>
          <a:lstStyle/>
          <a:p>
            <a:r>
              <a:rPr lang="ja-JP" altLang="en-US" sz="2400" dirty="0"/>
              <a:t>大気ゆらぎの付与をフーリエ面で行うため時間がかかる</a:t>
            </a:r>
            <a:endParaRPr lang="en-US" altLang="ja-JP" sz="2400" dirty="0"/>
          </a:p>
        </p:txBody>
      </p:sp>
      <p:sp>
        <p:nvSpPr>
          <p:cNvPr id="7" name="正方形/長方形 6">
            <a:extLst>
              <a:ext uri="{FF2B5EF4-FFF2-40B4-BE49-F238E27FC236}">
                <a16:creationId xmlns:a16="http://schemas.microsoft.com/office/drawing/2014/main" id="{66131179-EA27-4189-0338-1EC0212A844C}"/>
              </a:ext>
            </a:extLst>
          </p:cNvPr>
          <p:cNvSpPr/>
          <p:nvPr/>
        </p:nvSpPr>
        <p:spPr>
          <a:xfrm>
            <a:off x="825384" y="1048879"/>
            <a:ext cx="118276" cy="3114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B106C930-A06D-A5A9-13FD-F01FECBC042A}"/>
              </a:ext>
            </a:extLst>
          </p:cNvPr>
          <p:cNvSpPr txBox="1"/>
          <p:nvPr/>
        </p:nvSpPr>
        <p:spPr>
          <a:xfrm>
            <a:off x="943661" y="998940"/>
            <a:ext cx="927000" cy="461665"/>
          </a:xfrm>
          <a:prstGeom prst="rect">
            <a:avLst/>
          </a:prstGeom>
          <a:noFill/>
        </p:spPr>
        <p:txBody>
          <a:bodyPr wrap="square" rtlCol="0">
            <a:spAutoFit/>
          </a:bodyPr>
          <a:lstStyle/>
          <a:p>
            <a:r>
              <a:rPr kumimoji="1" lang="ja-JP" altLang="en-US" sz="2400" dirty="0">
                <a:solidFill>
                  <a:srgbClr val="0070C0"/>
                </a:solidFill>
              </a:rPr>
              <a:t>欠点</a:t>
            </a:r>
            <a:endParaRPr kumimoji="1" lang="en-US" altLang="ja-JP" sz="2400" dirty="0">
              <a:solidFill>
                <a:srgbClr val="0070C0"/>
              </a:solidFill>
            </a:endParaRPr>
          </a:p>
        </p:txBody>
      </p:sp>
      <p:sp>
        <p:nvSpPr>
          <p:cNvPr id="9" name="テキスト ボックス 8">
            <a:extLst>
              <a:ext uri="{FF2B5EF4-FFF2-40B4-BE49-F238E27FC236}">
                <a16:creationId xmlns:a16="http://schemas.microsoft.com/office/drawing/2014/main" id="{C73774AF-BF4D-263D-A722-96E364DC44F9}"/>
              </a:ext>
            </a:extLst>
          </p:cNvPr>
          <p:cNvSpPr txBox="1"/>
          <p:nvPr/>
        </p:nvSpPr>
        <p:spPr>
          <a:xfrm>
            <a:off x="1102321" y="1792534"/>
            <a:ext cx="4191755" cy="461665"/>
          </a:xfrm>
          <a:prstGeom prst="rect">
            <a:avLst/>
          </a:prstGeom>
          <a:solidFill>
            <a:schemeClr val="bg1"/>
          </a:solidFill>
        </p:spPr>
        <p:txBody>
          <a:bodyPr wrap="square" rtlCol="0">
            <a:spAutoFit/>
          </a:bodyPr>
          <a:lstStyle/>
          <a:p>
            <a:r>
              <a:rPr kumimoji="1" lang="en-US" altLang="ja-JP" sz="2400" dirty="0"/>
              <a:t>Ex)</a:t>
            </a:r>
            <a:r>
              <a:rPr kumimoji="1" lang="ja-JP" altLang="en-US" sz="2400" dirty="0"/>
              <a:t> </a:t>
            </a:r>
            <a:r>
              <a:rPr kumimoji="1" lang="en-US" altLang="ja-JP" sz="2400" dirty="0"/>
              <a:t>Step</a:t>
            </a:r>
            <a:r>
              <a:rPr kumimoji="1" lang="ja-JP" altLang="en-US" sz="2400" dirty="0"/>
              <a:t> </a:t>
            </a:r>
            <a:r>
              <a:rPr kumimoji="1" lang="en-US" altLang="ja-JP" sz="2400" dirty="0"/>
              <a:t>1</a:t>
            </a:r>
            <a:r>
              <a:rPr kumimoji="1" lang="ja-JP" altLang="en-US" sz="2400" dirty="0"/>
              <a:t>を同条件で行う場合</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67D0056-B9AF-F498-5F3C-D3986012708B}"/>
                  </a:ext>
                </a:extLst>
              </p:cNvPr>
              <p:cNvSpPr txBox="1"/>
              <p:nvPr/>
            </p:nvSpPr>
            <p:spPr>
              <a:xfrm>
                <a:off x="939939" y="2237623"/>
                <a:ext cx="5711384" cy="707886"/>
              </a:xfrm>
              <a:prstGeom prst="rect">
                <a:avLst/>
              </a:prstGeom>
              <a:noFill/>
            </p:spPr>
            <p:txBody>
              <a:bodyPr wrap="square">
                <a:spAutoFit/>
              </a:bodyPr>
              <a:lstStyle/>
              <a:p>
                <a14:m>
                  <m:oMath xmlns:m="http://schemas.openxmlformats.org/officeDocument/2006/math">
                    <m:r>
                      <a:rPr lang="en-US" altLang="ja-JP" sz="2000" b="0" i="1" smtClean="0">
                        <a:latin typeface="Cambria Math" panose="02040503050406030204" pitchFamily="18" charset="0"/>
                      </a:rPr>
                      <m:t>6</m:t>
                    </m:r>
                    <m:r>
                      <a:rPr lang="ja-JP" altLang="en-US" sz="2000" i="1">
                        <a:latin typeface="Cambria Math" panose="02040503050406030204" pitchFamily="18" charset="0"/>
                      </a:rPr>
                      <m:t>万枚</m:t>
                    </m:r>
                    <m:r>
                      <a:rPr lang="en-US" altLang="ja-JP" sz="200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1024</m:t>
                    </m:r>
                    <m:r>
                      <a:rPr lang="ja-JP" altLang="en-US" sz="2000" i="1">
                        <a:latin typeface="Cambria Math" panose="02040503050406030204" pitchFamily="18" charset="0"/>
                        <a:ea typeface="Cambria Math" panose="02040503050406030204" pitchFamily="18" charset="0"/>
                      </a:rPr>
                      <m:t>パターン</m:t>
                    </m:r>
                    <m:r>
                      <a:rPr lang="en-US" altLang="ja-JP" sz="200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900</m:t>
                    </m:r>
                    <m:r>
                      <a:rPr lang="ja-JP" altLang="en-US" sz="2000" i="1">
                        <a:latin typeface="Cambria Math" panose="02040503050406030204" pitchFamily="18" charset="0"/>
                        <a:ea typeface="Cambria Math" panose="02040503050406030204" pitchFamily="18" charset="0"/>
                      </a:rPr>
                      <m:t>エポック</m:t>
                    </m:r>
                    <m:r>
                      <a:rPr lang="en-US" altLang="ja-JP" sz="2000" i="1" smtClean="0">
                        <a:latin typeface="Cambria Math" panose="02040503050406030204" pitchFamily="18" charset="0"/>
                        <a:ea typeface="Cambria Math" panose="02040503050406030204" pitchFamily="18" charset="0"/>
                      </a:rPr>
                      <m:t>≈</m:t>
                    </m:r>
                  </m:oMath>
                </a14:m>
                <a:r>
                  <a:rPr lang="en-US" altLang="ja-JP" sz="2000" dirty="0"/>
                  <a:t>553</a:t>
                </a:r>
                <a:r>
                  <a:rPr lang="ja-JP" altLang="en-US" sz="2000" dirty="0"/>
                  <a:t>億回のフーリエ・逆フーリエ変換が必要</a:t>
                </a:r>
              </a:p>
            </p:txBody>
          </p:sp>
        </mc:Choice>
        <mc:Fallback xmlns="">
          <p:sp>
            <p:nvSpPr>
              <p:cNvPr id="13" name="テキスト ボックス 12">
                <a:extLst>
                  <a:ext uri="{FF2B5EF4-FFF2-40B4-BE49-F238E27FC236}">
                    <a16:creationId xmlns:a16="http://schemas.microsoft.com/office/drawing/2014/main" id="{D67D0056-B9AF-F498-5F3C-D3986012708B}"/>
                  </a:ext>
                </a:extLst>
              </p:cNvPr>
              <p:cNvSpPr txBox="1">
                <a:spLocks noRot="1" noChangeAspect="1" noMove="1" noResize="1" noEditPoints="1" noAdjustHandles="1" noChangeArrowheads="1" noChangeShapeType="1" noTextEdit="1"/>
              </p:cNvSpPr>
              <p:nvPr/>
            </p:nvSpPr>
            <p:spPr>
              <a:xfrm>
                <a:off x="939939" y="2237623"/>
                <a:ext cx="5711384" cy="707886"/>
              </a:xfrm>
              <a:prstGeom prst="rect">
                <a:avLst/>
              </a:prstGeom>
              <a:blipFill>
                <a:blip r:embed="rId2"/>
                <a:stretch>
                  <a:fillRect l="-1067" t="-4310" b="-14655"/>
                </a:stretch>
              </a:blipFill>
            </p:spPr>
            <p:txBody>
              <a:bodyPr/>
              <a:lstStyle/>
              <a:p>
                <a:r>
                  <a:rPr lang="ja-JP" altLang="en-US">
                    <a:noFill/>
                  </a:rPr>
                  <a:t> </a:t>
                </a:r>
              </a:p>
            </p:txBody>
          </p:sp>
        </mc:Fallback>
      </mc:AlternateContent>
      <p:sp>
        <p:nvSpPr>
          <p:cNvPr id="17" name="二等辺三角形 16">
            <a:extLst>
              <a:ext uri="{FF2B5EF4-FFF2-40B4-BE49-F238E27FC236}">
                <a16:creationId xmlns:a16="http://schemas.microsoft.com/office/drawing/2014/main" id="{49AE2048-0373-0DE3-D965-EACE0A802D01}"/>
              </a:ext>
            </a:extLst>
          </p:cNvPr>
          <p:cNvSpPr/>
          <p:nvPr/>
        </p:nvSpPr>
        <p:spPr>
          <a:xfrm rot="5400000">
            <a:off x="6069137" y="2116885"/>
            <a:ext cx="1843640" cy="241478"/>
          </a:xfrm>
          <a:prstGeom prst="triangl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42B5A639-2CEB-532A-F7F9-C6CB5716DAA4}"/>
              </a:ext>
            </a:extLst>
          </p:cNvPr>
          <p:cNvSpPr txBox="1"/>
          <p:nvPr/>
        </p:nvSpPr>
        <p:spPr>
          <a:xfrm>
            <a:off x="7350961" y="1570328"/>
            <a:ext cx="4086198" cy="1569660"/>
          </a:xfrm>
          <a:prstGeom prst="rect">
            <a:avLst/>
          </a:prstGeom>
          <a:noFill/>
        </p:spPr>
        <p:txBody>
          <a:bodyPr wrap="square" rtlCol="0">
            <a:spAutoFit/>
          </a:bodyPr>
          <a:lstStyle/>
          <a:p>
            <a:pPr algn="ctr"/>
            <a:r>
              <a:rPr kumimoji="1" lang="en-US" altLang="ja-JP" sz="2400" dirty="0"/>
              <a:t>Step 1</a:t>
            </a:r>
            <a:r>
              <a:rPr kumimoji="1" lang="ja-JP" altLang="en-US" sz="2400" dirty="0"/>
              <a:t>：ガウシアンノイズで汎用的な学習</a:t>
            </a:r>
            <a:endParaRPr kumimoji="1" lang="en-US" altLang="ja-JP" sz="2400" dirty="0"/>
          </a:p>
          <a:p>
            <a:pPr algn="ctr"/>
            <a:r>
              <a:rPr kumimoji="1" lang="en-US" altLang="ja-JP" sz="2400" dirty="0"/>
              <a:t>Step 2</a:t>
            </a:r>
            <a:r>
              <a:rPr kumimoji="1" lang="ja-JP" altLang="en-US" sz="2400" dirty="0"/>
              <a:t>：</a:t>
            </a:r>
            <a:r>
              <a:rPr lang="ja-JP" altLang="en-US" sz="2400" dirty="0"/>
              <a:t>大気ゆらぎ</a:t>
            </a:r>
            <a:r>
              <a:rPr kumimoji="1" lang="ja-JP" altLang="en-US" sz="2400" dirty="0"/>
              <a:t>でファインチューニング</a:t>
            </a:r>
          </a:p>
        </p:txBody>
      </p:sp>
      <p:sp>
        <p:nvSpPr>
          <p:cNvPr id="19" name="四角形: 角を丸くする 18">
            <a:extLst>
              <a:ext uri="{FF2B5EF4-FFF2-40B4-BE49-F238E27FC236}">
                <a16:creationId xmlns:a16="http://schemas.microsoft.com/office/drawing/2014/main" id="{87ACE62A-96A8-FD4C-13FB-1882AB351408}"/>
              </a:ext>
            </a:extLst>
          </p:cNvPr>
          <p:cNvSpPr/>
          <p:nvPr/>
        </p:nvSpPr>
        <p:spPr>
          <a:xfrm>
            <a:off x="7319966" y="1427652"/>
            <a:ext cx="4061777" cy="1656451"/>
          </a:xfrm>
          <a:prstGeom prst="roundRect">
            <a:avLst>
              <a:gd name="adj" fmla="val 7930"/>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pic>
        <p:nvPicPr>
          <p:cNvPr id="59" name="図 58">
            <a:extLst>
              <a:ext uri="{FF2B5EF4-FFF2-40B4-BE49-F238E27FC236}">
                <a16:creationId xmlns:a16="http://schemas.microsoft.com/office/drawing/2014/main" id="{694829A6-E4D0-3A91-7E19-D331196BD8A9}"/>
              </a:ext>
            </a:extLst>
          </p:cNvPr>
          <p:cNvPicPr>
            <a:picLocks noChangeAspect="1"/>
          </p:cNvPicPr>
          <p:nvPr/>
        </p:nvPicPr>
        <p:blipFill>
          <a:blip r:embed="rId3"/>
          <a:stretch>
            <a:fillRect/>
          </a:stretch>
        </p:blipFill>
        <p:spPr>
          <a:xfrm>
            <a:off x="1050635" y="4244776"/>
            <a:ext cx="5063837" cy="1738839"/>
          </a:xfrm>
          <a:prstGeom prst="rect">
            <a:avLst/>
          </a:prstGeom>
        </p:spPr>
      </p:pic>
      <p:sp>
        <p:nvSpPr>
          <p:cNvPr id="61" name="四角形: 角を丸くする 60">
            <a:extLst>
              <a:ext uri="{FF2B5EF4-FFF2-40B4-BE49-F238E27FC236}">
                <a16:creationId xmlns:a16="http://schemas.microsoft.com/office/drawing/2014/main" id="{575DAD94-C5E3-A3F6-3237-895166C3E39C}"/>
              </a:ext>
            </a:extLst>
          </p:cNvPr>
          <p:cNvSpPr/>
          <p:nvPr/>
        </p:nvSpPr>
        <p:spPr>
          <a:xfrm>
            <a:off x="923635" y="4090255"/>
            <a:ext cx="5264728" cy="1916606"/>
          </a:xfrm>
          <a:prstGeom prst="roundRect">
            <a:avLst>
              <a:gd name="adj" fmla="val 7930"/>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CC71C17B-D70B-00BC-0BD9-B1E78EACE6B5}"/>
              </a:ext>
            </a:extLst>
          </p:cNvPr>
          <p:cNvSpPr txBox="1"/>
          <p:nvPr/>
        </p:nvSpPr>
        <p:spPr>
          <a:xfrm>
            <a:off x="1050635" y="3890199"/>
            <a:ext cx="3787233" cy="400110"/>
          </a:xfrm>
          <a:prstGeom prst="rect">
            <a:avLst/>
          </a:prstGeom>
          <a:solidFill>
            <a:schemeClr val="bg1"/>
          </a:solidFill>
        </p:spPr>
        <p:txBody>
          <a:bodyPr wrap="square" rtlCol="0">
            <a:spAutoFit/>
          </a:bodyPr>
          <a:lstStyle/>
          <a:p>
            <a:r>
              <a:rPr kumimoji="1" lang="en-US" altLang="ja-JP" sz="2000" dirty="0"/>
              <a:t>Step 1. </a:t>
            </a:r>
            <a:r>
              <a:rPr kumimoji="1" lang="ja-JP" altLang="en-US" sz="2000" dirty="0"/>
              <a:t>パターン学習＋事前学習</a:t>
            </a:r>
          </a:p>
        </p:txBody>
      </p:sp>
      <p:pic>
        <p:nvPicPr>
          <p:cNvPr id="62" name="図 61">
            <a:extLst>
              <a:ext uri="{FF2B5EF4-FFF2-40B4-BE49-F238E27FC236}">
                <a16:creationId xmlns:a16="http://schemas.microsoft.com/office/drawing/2014/main" id="{2890470D-9343-0CD8-9E76-1D0063ED5258}"/>
              </a:ext>
            </a:extLst>
          </p:cNvPr>
          <p:cNvPicPr>
            <a:picLocks noChangeAspect="1"/>
          </p:cNvPicPr>
          <p:nvPr/>
        </p:nvPicPr>
        <p:blipFill>
          <a:blip r:embed="rId4"/>
          <a:stretch>
            <a:fillRect/>
          </a:stretch>
        </p:blipFill>
        <p:spPr>
          <a:xfrm>
            <a:off x="6485080" y="4290309"/>
            <a:ext cx="5063837" cy="1557831"/>
          </a:xfrm>
          <a:prstGeom prst="rect">
            <a:avLst/>
          </a:prstGeom>
        </p:spPr>
      </p:pic>
      <p:sp>
        <p:nvSpPr>
          <p:cNvPr id="65" name="四角形: 角を丸くする 64">
            <a:extLst>
              <a:ext uri="{FF2B5EF4-FFF2-40B4-BE49-F238E27FC236}">
                <a16:creationId xmlns:a16="http://schemas.microsoft.com/office/drawing/2014/main" id="{EDAF073E-7D22-0EC2-E3EA-BAA93F013EC8}"/>
              </a:ext>
            </a:extLst>
          </p:cNvPr>
          <p:cNvSpPr/>
          <p:nvPr/>
        </p:nvSpPr>
        <p:spPr>
          <a:xfrm>
            <a:off x="6411189" y="3986779"/>
            <a:ext cx="5137728" cy="2020082"/>
          </a:xfrm>
          <a:prstGeom prst="roundRect">
            <a:avLst>
              <a:gd name="adj" fmla="val 7930"/>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C0F3046B-CDED-B5B4-65A4-6AD613BDAEB5}"/>
              </a:ext>
            </a:extLst>
          </p:cNvPr>
          <p:cNvSpPr txBox="1"/>
          <p:nvPr/>
        </p:nvSpPr>
        <p:spPr>
          <a:xfrm>
            <a:off x="6502399" y="3741357"/>
            <a:ext cx="2064585" cy="369332"/>
          </a:xfrm>
          <a:prstGeom prst="rect">
            <a:avLst/>
          </a:prstGeom>
          <a:solidFill>
            <a:schemeClr val="bg1"/>
          </a:solidFill>
        </p:spPr>
        <p:txBody>
          <a:bodyPr wrap="square">
            <a:spAutoFit/>
          </a:bodyPr>
          <a:lstStyle/>
          <a:p>
            <a:r>
              <a:rPr kumimoji="1" lang="en-US" altLang="ja-JP" sz="1800" dirty="0"/>
              <a:t>Step 2. </a:t>
            </a:r>
            <a:r>
              <a:rPr kumimoji="1" lang="ja-JP" altLang="en-US" sz="1800" dirty="0"/>
              <a:t>再構成学習</a:t>
            </a:r>
          </a:p>
        </p:txBody>
      </p:sp>
      <p:sp>
        <p:nvSpPr>
          <p:cNvPr id="66" name="テキスト ボックス 65">
            <a:extLst>
              <a:ext uri="{FF2B5EF4-FFF2-40B4-BE49-F238E27FC236}">
                <a16:creationId xmlns:a16="http://schemas.microsoft.com/office/drawing/2014/main" id="{E40E1E9C-7E80-B975-B4C1-1344200D6C45}"/>
              </a:ext>
            </a:extLst>
          </p:cNvPr>
          <p:cNvSpPr txBox="1"/>
          <p:nvPr/>
        </p:nvSpPr>
        <p:spPr>
          <a:xfrm>
            <a:off x="979051" y="3380541"/>
            <a:ext cx="3308415" cy="461665"/>
          </a:xfrm>
          <a:prstGeom prst="rect">
            <a:avLst/>
          </a:prstGeom>
          <a:noFill/>
        </p:spPr>
        <p:txBody>
          <a:bodyPr wrap="square" rtlCol="0">
            <a:spAutoFit/>
          </a:bodyPr>
          <a:lstStyle/>
          <a:p>
            <a:r>
              <a:rPr kumimoji="1" lang="ja-JP" altLang="en-US" sz="2400" dirty="0"/>
              <a:t>シミュレーション手順</a:t>
            </a:r>
          </a:p>
        </p:txBody>
      </p:sp>
      <p:sp>
        <p:nvSpPr>
          <p:cNvPr id="67" name="正方形/長方形 66">
            <a:extLst>
              <a:ext uri="{FF2B5EF4-FFF2-40B4-BE49-F238E27FC236}">
                <a16:creationId xmlns:a16="http://schemas.microsoft.com/office/drawing/2014/main" id="{D41773D6-9742-4813-E266-E8D56F17BCFF}"/>
              </a:ext>
            </a:extLst>
          </p:cNvPr>
          <p:cNvSpPr/>
          <p:nvPr/>
        </p:nvSpPr>
        <p:spPr>
          <a:xfrm flipH="1">
            <a:off x="888597" y="3380541"/>
            <a:ext cx="118277" cy="410347"/>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6707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DEDFF7-B1FE-F83F-3CF0-1C717EB3C630}"/>
              </a:ext>
            </a:extLst>
          </p:cNvPr>
          <p:cNvSpPr>
            <a:spLocks noGrp="1"/>
          </p:cNvSpPr>
          <p:nvPr>
            <p:ph type="title"/>
          </p:nvPr>
        </p:nvSpPr>
        <p:spPr/>
        <p:txBody>
          <a:bodyPr/>
          <a:lstStyle/>
          <a:p>
            <a:r>
              <a:rPr kumimoji="1" lang="ja-JP" altLang="en-US" dirty="0"/>
              <a:t>シミュレーション手順</a:t>
            </a:r>
          </a:p>
        </p:txBody>
      </p:sp>
      <p:sp>
        <p:nvSpPr>
          <p:cNvPr id="5" name="テキスト ボックス 4">
            <a:extLst>
              <a:ext uri="{FF2B5EF4-FFF2-40B4-BE49-F238E27FC236}">
                <a16:creationId xmlns:a16="http://schemas.microsoft.com/office/drawing/2014/main" id="{DD73E3E6-9770-AC7E-13F3-21582EFEC992}"/>
              </a:ext>
            </a:extLst>
          </p:cNvPr>
          <p:cNvSpPr txBox="1"/>
          <p:nvPr/>
        </p:nvSpPr>
        <p:spPr>
          <a:xfrm>
            <a:off x="683166" y="852115"/>
            <a:ext cx="4676775" cy="461665"/>
          </a:xfrm>
          <a:prstGeom prst="rect">
            <a:avLst/>
          </a:prstGeom>
          <a:noFill/>
        </p:spPr>
        <p:txBody>
          <a:bodyPr wrap="square" rtlCol="0">
            <a:spAutoFit/>
          </a:bodyPr>
          <a:lstStyle/>
          <a:p>
            <a:r>
              <a:rPr kumimoji="1" lang="en-US" altLang="ja-JP" sz="2400" dirty="0"/>
              <a:t>Step 1. </a:t>
            </a:r>
            <a:r>
              <a:rPr kumimoji="1" lang="ja-JP" altLang="en-US" sz="2400" dirty="0"/>
              <a:t>パターン学習＋事前学習</a:t>
            </a:r>
          </a:p>
        </p:txBody>
      </p:sp>
      <p:sp>
        <p:nvSpPr>
          <p:cNvPr id="6" name="テキスト ボックス 5">
            <a:extLst>
              <a:ext uri="{FF2B5EF4-FFF2-40B4-BE49-F238E27FC236}">
                <a16:creationId xmlns:a16="http://schemas.microsoft.com/office/drawing/2014/main" id="{9C4BE9D3-0544-7314-93D4-784C053BA310}"/>
              </a:ext>
            </a:extLst>
          </p:cNvPr>
          <p:cNvSpPr txBox="1"/>
          <p:nvPr/>
        </p:nvSpPr>
        <p:spPr>
          <a:xfrm>
            <a:off x="563959" y="3552592"/>
            <a:ext cx="4676775" cy="461665"/>
          </a:xfrm>
          <a:prstGeom prst="rect">
            <a:avLst/>
          </a:prstGeom>
          <a:noFill/>
        </p:spPr>
        <p:txBody>
          <a:bodyPr wrap="square" rtlCol="0">
            <a:spAutoFit/>
          </a:bodyPr>
          <a:lstStyle/>
          <a:p>
            <a:r>
              <a:rPr kumimoji="1" lang="en-US" altLang="ja-JP" sz="2400" dirty="0"/>
              <a:t>Step 2. </a:t>
            </a:r>
            <a:r>
              <a:rPr kumimoji="1" lang="ja-JP" altLang="en-US" sz="2400" dirty="0"/>
              <a:t>再構成学習</a:t>
            </a:r>
          </a:p>
        </p:txBody>
      </p:sp>
      <p:sp>
        <p:nvSpPr>
          <p:cNvPr id="8" name="フローチャート: 和接合 7">
            <a:extLst>
              <a:ext uri="{FF2B5EF4-FFF2-40B4-BE49-F238E27FC236}">
                <a16:creationId xmlns:a16="http://schemas.microsoft.com/office/drawing/2014/main" id="{13A4A5B7-0A58-E0E0-8A96-256E256C9A44}"/>
              </a:ext>
            </a:extLst>
          </p:cNvPr>
          <p:cNvSpPr/>
          <p:nvPr/>
        </p:nvSpPr>
        <p:spPr>
          <a:xfrm>
            <a:off x="2968165" y="4684318"/>
            <a:ext cx="387361" cy="385300"/>
          </a:xfrm>
          <a:prstGeom prst="flowChartSummingJunction">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スライド番号プレースホルダー 15">
            <a:extLst>
              <a:ext uri="{FF2B5EF4-FFF2-40B4-BE49-F238E27FC236}">
                <a16:creationId xmlns:a16="http://schemas.microsoft.com/office/drawing/2014/main" id="{EF9C658C-507B-0A55-5D04-6716C04A33DF}"/>
              </a:ext>
            </a:extLst>
          </p:cNvPr>
          <p:cNvSpPr>
            <a:spLocks noGrp="1"/>
          </p:cNvSpPr>
          <p:nvPr>
            <p:ph type="sldNum" sz="quarter" idx="12"/>
          </p:nvPr>
        </p:nvSpPr>
        <p:spPr>
          <a:xfrm>
            <a:off x="8610600" y="6068278"/>
            <a:ext cx="2743200" cy="365125"/>
          </a:xfrm>
        </p:spPr>
        <p:txBody>
          <a:bodyPr/>
          <a:lstStyle/>
          <a:p>
            <a:fld id="{E154F753-E6D5-4771-B8B1-12E93CB86B83}" type="slidenum">
              <a:rPr kumimoji="1" lang="ja-JP" altLang="en-US" smtClean="0"/>
              <a:t>24</a:t>
            </a:fld>
            <a:endParaRPr kumimoji="1" lang="ja-JP" altLang="en-US"/>
          </a:p>
        </p:txBody>
      </p:sp>
      <p:grpSp>
        <p:nvGrpSpPr>
          <p:cNvPr id="28" name="グループ化 27">
            <a:extLst>
              <a:ext uri="{FF2B5EF4-FFF2-40B4-BE49-F238E27FC236}">
                <a16:creationId xmlns:a16="http://schemas.microsoft.com/office/drawing/2014/main" id="{20B03FC5-0FDE-5F58-3C40-B54562F458DB}"/>
              </a:ext>
            </a:extLst>
          </p:cNvPr>
          <p:cNvGrpSpPr/>
          <p:nvPr/>
        </p:nvGrpSpPr>
        <p:grpSpPr>
          <a:xfrm>
            <a:off x="4070391" y="4077316"/>
            <a:ext cx="477453" cy="800212"/>
            <a:chOff x="5029181" y="4600098"/>
            <a:chExt cx="1147552" cy="1428714"/>
          </a:xfrm>
        </p:grpSpPr>
        <p:pic>
          <p:nvPicPr>
            <p:cNvPr id="25" name="図 19">
              <a:extLst>
                <a:ext uri="{FF2B5EF4-FFF2-40B4-BE49-F238E27FC236}">
                  <a16:creationId xmlns:a16="http://schemas.microsoft.com/office/drawing/2014/main" id="{E836AAEE-6493-EA9A-D5A1-2CFE6214E0A7}"/>
                </a:ext>
              </a:extLst>
            </p:cNvPr>
            <p:cNvPicPr>
              <a:picLocks/>
            </p:cNvPicPr>
            <p:nvPr/>
          </p:nvPicPr>
          <p:blipFill>
            <a:blip r:embed="rId2" cstate="hqprint">
              <a:extLst>
                <a:ext uri="{28A0092B-C50C-407E-A947-70E740481C1C}">
                  <a14:useLocalDpi xmlns:a14="http://schemas.microsoft.com/office/drawing/2010/main" val="0"/>
                </a:ext>
              </a:extLst>
            </a:blip>
            <a:srcRect/>
            <a:stretch/>
          </p:blipFill>
          <p:spPr>
            <a:xfrm>
              <a:off x="5384733" y="4624812"/>
              <a:ext cx="792000" cy="1404000"/>
            </a:xfrm>
            <a:custGeom>
              <a:avLst/>
              <a:gdLst>
                <a:gd name="connsiteX0" fmla="*/ 0 w 758417"/>
                <a:gd name="connsiteY0" fmla="*/ 0 h 1404000"/>
                <a:gd name="connsiteX1" fmla="*/ 758417 w 758417"/>
                <a:gd name="connsiteY1" fmla="*/ 0 h 1404000"/>
                <a:gd name="connsiteX2" fmla="*/ 758417 w 758417"/>
                <a:gd name="connsiteY2" fmla="*/ 1404000 h 1404000"/>
                <a:gd name="connsiteX3" fmla="*/ 0 w 758417"/>
                <a:gd name="connsiteY3" fmla="*/ 1404000 h 1404000"/>
              </a:gdLst>
              <a:ahLst/>
              <a:cxnLst>
                <a:cxn ang="0">
                  <a:pos x="connsiteX0" y="connsiteY0"/>
                </a:cxn>
                <a:cxn ang="0">
                  <a:pos x="connsiteX1" y="connsiteY1"/>
                </a:cxn>
                <a:cxn ang="0">
                  <a:pos x="connsiteX2" y="connsiteY2"/>
                </a:cxn>
                <a:cxn ang="0">
                  <a:pos x="connsiteX3" y="connsiteY3"/>
                </a:cxn>
              </a:cxnLst>
              <a:rect l="l" t="t" r="r" b="b"/>
              <a:pathLst>
                <a:path w="758417" h="1404000">
                  <a:moveTo>
                    <a:pt x="0" y="0"/>
                  </a:moveTo>
                  <a:lnTo>
                    <a:pt x="758417" y="0"/>
                  </a:lnTo>
                  <a:lnTo>
                    <a:pt x="758417" y="1404000"/>
                  </a:lnTo>
                  <a:lnTo>
                    <a:pt x="0" y="1404000"/>
                  </a:lnTo>
                  <a:close/>
                </a:path>
              </a:pathLst>
            </a:custGeom>
            <a:scene3d>
              <a:camera prst="isometricLeftDown"/>
              <a:lightRig rig="threePt" dir="t"/>
            </a:scene3d>
          </p:spPr>
        </p:pic>
        <p:sp>
          <p:nvSpPr>
            <p:cNvPr id="19" name="テキスト ボックス 18">
              <a:extLst>
                <a:ext uri="{FF2B5EF4-FFF2-40B4-BE49-F238E27FC236}">
                  <a16:creationId xmlns:a16="http://schemas.microsoft.com/office/drawing/2014/main" id="{76B18460-FC0B-ACB7-1F68-7C015243D73D}"/>
                </a:ext>
              </a:extLst>
            </p:cNvPr>
            <p:cNvSpPr txBox="1"/>
            <p:nvPr/>
          </p:nvSpPr>
          <p:spPr>
            <a:xfrm>
              <a:off x="5339075" y="4600098"/>
              <a:ext cx="576618" cy="369332"/>
            </a:xfrm>
            <a:prstGeom prst="rect">
              <a:avLst/>
            </a:prstGeom>
            <a:noFill/>
          </p:spPr>
          <p:txBody>
            <a:bodyPr wrap="square" rtlCol="0">
              <a:spAutoFit/>
            </a:bodyPr>
            <a:lstStyle/>
            <a:p>
              <a:endParaRPr kumimoji="1" lang="ja-JP" altLang="en-US" dirty="0"/>
            </a:p>
          </p:txBody>
        </p:sp>
        <p:cxnSp>
          <p:nvCxnSpPr>
            <p:cNvPr id="21" name="直線コネクタ 20">
              <a:extLst>
                <a:ext uri="{FF2B5EF4-FFF2-40B4-BE49-F238E27FC236}">
                  <a16:creationId xmlns:a16="http://schemas.microsoft.com/office/drawing/2014/main" id="{FF3A4FD7-3DBB-A827-E66A-DA520724C912}"/>
                </a:ext>
              </a:extLst>
            </p:cNvPr>
            <p:cNvCxnSpPr>
              <a:cxnSpLocks/>
            </p:cNvCxnSpPr>
            <p:nvPr/>
          </p:nvCxnSpPr>
          <p:spPr>
            <a:xfrm>
              <a:off x="5234687" y="4628498"/>
              <a:ext cx="317982" cy="1115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9A55E60-D271-2763-80EB-C6733EEF70EA}"/>
                </a:ext>
              </a:extLst>
            </p:cNvPr>
            <p:cNvCxnSpPr>
              <a:cxnSpLocks/>
            </p:cNvCxnSpPr>
            <p:nvPr/>
          </p:nvCxnSpPr>
          <p:spPr>
            <a:xfrm>
              <a:off x="5688443" y="4879674"/>
              <a:ext cx="317982" cy="1115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BEA3804E-25D4-7E4F-F335-EB9C7619667F}"/>
                </a:ext>
              </a:extLst>
            </p:cNvPr>
            <p:cNvCxnSpPr>
              <a:cxnSpLocks/>
            </p:cNvCxnSpPr>
            <p:nvPr/>
          </p:nvCxnSpPr>
          <p:spPr>
            <a:xfrm>
              <a:off x="5668573" y="6013601"/>
              <a:ext cx="317982" cy="1115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27" name="図 26">
              <a:extLst>
                <a:ext uri="{FF2B5EF4-FFF2-40B4-BE49-F238E27FC236}">
                  <a16:creationId xmlns:a16="http://schemas.microsoft.com/office/drawing/2014/main" id="{EA47B652-415F-73BF-0FE8-035ED4D5D96E}"/>
                </a:ext>
              </a:extLst>
            </p:cNvPr>
            <p:cNvPicPr>
              <a:picLocks/>
            </p:cNvPicPr>
            <p:nvPr/>
          </p:nvPicPr>
          <p:blipFill>
            <a:blip r:embed="rId3"/>
            <a:stretch>
              <a:fillRect/>
            </a:stretch>
          </p:blipFill>
          <p:spPr>
            <a:xfrm>
              <a:off x="5029181" y="4610385"/>
              <a:ext cx="792000" cy="1404000"/>
            </a:xfrm>
            <a:prstGeom prst="rect">
              <a:avLst/>
            </a:prstGeom>
            <a:scene3d>
              <a:camera prst="isometricLeftDown"/>
              <a:lightRig rig="threePt" dir="t"/>
            </a:scene3d>
          </p:spPr>
        </p:pic>
      </p:grpSp>
      <p:grpSp>
        <p:nvGrpSpPr>
          <p:cNvPr id="9" name="グループ化 8">
            <a:extLst>
              <a:ext uri="{FF2B5EF4-FFF2-40B4-BE49-F238E27FC236}">
                <a16:creationId xmlns:a16="http://schemas.microsoft.com/office/drawing/2014/main" id="{4B45A97F-DE7D-7FE2-5559-5C3452E292FD}"/>
              </a:ext>
            </a:extLst>
          </p:cNvPr>
          <p:cNvGrpSpPr/>
          <p:nvPr/>
        </p:nvGrpSpPr>
        <p:grpSpPr>
          <a:xfrm>
            <a:off x="4099648" y="5467254"/>
            <a:ext cx="487632" cy="747858"/>
            <a:chOff x="254766" y="1656238"/>
            <a:chExt cx="962109" cy="1407048"/>
          </a:xfrm>
        </p:grpSpPr>
        <p:sp>
          <p:nvSpPr>
            <p:cNvPr id="10" name="テキスト ボックス 9">
              <a:extLst>
                <a:ext uri="{FF2B5EF4-FFF2-40B4-BE49-F238E27FC236}">
                  <a16:creationId xmlns:a16="http://schemas.microsoft.com/office/drawing/2014/main" id="{3BD25D27-B992-29AF-A57F-B035194D874D}"/>
                </a:ext>
              </a:extLst>
            </p:cNvPr>
            <p:cNvSpPr txBox="1"/>
            <p:nvPr/>
          </p:nvSpPr>
          <p:spPr>
            <a:xfrm>
              <a:off x="457200" y="1685925"/>
              <a:ext cx="576618" cy="369332"/>
            </a:xfrm>
            <a:prstGeom prst="rect">
              <a:avLst/>
            </a:prstGeom>
            <a:noFill/>
          </p:spPr>
          <p:txBody>
            <a:bodyPr wrap="square" rtlCol="0">
              <a:spAutoFit/>
            </a:bodyPr>
            <a:lstStyle/>
            <a:p>
              <a:endParaRPr kumimoji="1" lang="ja-JP" altLang="en-US" dirty="0"/>
            </a:p>
          </p:txBody>
        </p:sp>
        <p:pic>
          <p:nvPicPr>
            <p:cNvPr id="11" name="図 10">
              <a:extLst>
                <a:ext uri="{FF2B5EF4-FFF2-40B4-BE49-F238E27FC236}">
                  <a16:creationId xmlns:a16="http://schemas.microsoft.com/office/drawing/2014/main" id="{582094EB-7E29-C37D-ADA3-CBA2ABA438F5}"/>
                </a:ext>
              </a:extLst>
            </p:cNvPr>
            <p:cNvPicPr>
              <a:picLocks/>
            </p:cNvPicPr>
            <p:nvPr/>
          </p:nvPicPr>
          <p:blipFill>
            <a:blip r:embed="rId4"/>
            <a:stretch>
              <a:fillRect/>
            </a:stretch>
          </p:blipFill>
          <p:spPr>
            <a:xfrm>
              <a:off x="568875" y="1656238"/>
              <a:ext cx="648000" cy="1404000"/>
            </a:xfrm>
            <a:prstGeom prst="rect">
              <a:avLst/>
            </a:prstGeom>
            <a:scene3d>
              <a:camera prst="isometricLeftDown"/>
              <a:lightRig rig="threePt" dir="t"/>
            </a:scene3d>
          </p:spPr>
        </p:pic>
        <p:cxnSp>
          <p:nvCxnSpPr>
            <p:cNvPr id="12" name="直線コネクタ 11">
              <a:extLst>
                <a:ext uri="{FF2B5EF4-FFF2-40B4-BE49-F238E27FC236}">
                  <a16:creationId xmlns:a16="http://schemas.microsoft.com/office/drawing/2014/main" id="{19E7C7F9-FB1F-7E6B-1C5B-586599AE4959}"/>
                </a:ext>
              </a:extLst>
            </p:cNvPr>
            <p:cNvCxnSpPr>
              <a:cxnSpLocks/>
            </p:cNvCxnSpPr>
            <p:nvPr/>
          </p:nvCxnSpPr>
          <p:spPr>
            <a:xfrm>
              <a:off x="355562" y="1659924"/>
              <a:ext cx="317982" cy="1115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A1FD690F-A0EB-7269-9196-79239E851E15}"/>
                </a:ext>
              </a:extLst>
            </p:cNvPr>
            <p:cNvCxnSpPr>
              <a:cxnSpLocks/>
            </p:cNvCxnSpPr>
            <p:nvPr/>
          </p:nvCxnSpPr>
          <p:spPr>
            <a:xfrm>
              <a:off x="809318" y="1911100"/>
              <a:ext cx="317982" cy="1115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4FA96C61-4E06-D917-BAC4-735EA1B4FBE0}"/>
                </a:ext>
              </a:extLst>
            </p:cNvPr>
            <p:cNvCxnSpPr>
              <a:cxnSpLocks/>
            </p:cNvCxnSpPr>
            <p:nvPr/>
          </p:nvCxnSpPr>
          <p:spPr>
            <a:xfrm>
              <a:off x="789448" y="3045027"/>
              <a:ext cx="317982" cy="1115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15" name="図 14">
              <a:extLst>
                <a:ext uri="{FF2B5EF4-FFF2-40B4-BE49-F238E27FC236}">
                  <a16:creationId xmlns:a16="http://schemas.microsoft.com/office/drawing/2014/main" id="{27D8682F-D355-7867-0E08-ED1DEE14216C}"/>
                </a:ext>
              </a:extLst>
            </p:cNvPr>
            <p:cNvPicPr>
              <a:picLocks noChangeAspect="1"/>
            </p:cNvPicPr>
            <p:nvPr/>
          </p:nvPicPr>
          <p:blipFill>
            <a:blip r:embed="rId5"/>
            <a:stretch>
              <a:fillRect/>
            </a:stretch>
          </p:blipFill>
          <p:spPr>
            <a:xfrm>
              <a:off x="254766" y="1659286"/>
              <a:ext cx="648034" cy="1404000"/>
            </a:xfrm>
            <a:prstGeom prst="rect">
              <a:avLst/>
            </a:prstGeom>
            <a:scene3d>
              <a:camera prst="isometricLeftDown"/>
              <a:lightRig rig="threePt" dir="t"/>
            </a:scene3d>
          </p:spPr>
        </p:pic>
      </p:grpSp>
      <p:pic>
        <p:nvPicPr>
          <p:cNvPr id="30" name="図 19">
            <a:extLst>
              <a:ext uri="{FF2B5EF4-FFF2-40B4-BE49-F238E27FC236}">
                <a16:creationId xmlns:a16="http://schemas.microsoft.com/office/drawing/2014/main" id="{DECC532B-5AC2-9B3C-5C79-4372B16D9238}"/>
              </a:ext>
            </a:extLst>
          </p:cNvPr>
          <p:cNvPicPr>
            <a:picLocks/>
          </p:cNvPicPr>
          <p:nvPr/>
        </p:nvPicPr>
        <p:blipFill>
          <a:blip r:embed="rId6">
            <a:extLst>
              <a:ext uri="{28A0092B-C50C-407E-A947-70E740481C1C}">
                <a14:useLocalDpi xmlns:a14="http://schemas.microsoft.com/office/drawing/2010/main" val="0"/>
              </a:ext>
            </a:extLst>
          </a:blip>
          <a:srcRect/>
          <a:stretch/>
        </p:blipFill>
        <p:spPr>
          <a:xfrm>
            <a:off x="2229134" y="4319189"/>
            <a:ext cx="540000" cy="1260000"/>
          </a:xfrm>
          <a:custGeom>
            <a:avLst/>
            <a:gdLst>
              <a:gd name="connsiteX0" fmla="*/ 0 w 758417"/>
              <a:gd name="connsiteY0" fmla="*/ 0 h 1404000"/>
              <a:gd name="connsiteX1" fmla="*/ 758417 w 758417"/>
              <a:gd name="connsiteY1" fmla="*/ 0 h 1404000"/>
              <a:gd name="connsiteX2" fmla="*/ 758417 w 758417"/>
              <a:gd name="connsiteY2" fmla="*/ 1404000 h 1404000"/>
              <a:gd name="connsiteX3" fmla="*/ 0 w 758417"/>
              <a:gd name="connsiteY3" fmla="*/ 1404000 h 1404000"/>
            </a:gdLst>
            <a:ahLst/>
            <a:cxnLst>
              <a:cxn ang="0">
                <a:pos x="connsiteX0" y="connsiteY0"/>
              </a:cxn>
              <a:cxn ang="0">
                <a:pos x="connsiteX1" y="connsiteY1"/>
              </a:cxn>
              <a:cxn ang="0">
                <a:pos x="connsiteX2" y="connsiteY2"/>
              </a:cxn>
              <a:cxn ang="0">
                <a:pos x="connsiteX3" y="connsiteY3"/>
              </a:cxn>
            </a:cxnLst>
            <a:rect l="l" t="t" r="r" b="b"/>
            <a:pathLst>
              <a:path w="758417" h="1404000">
                <a:moveTo>
                  <a:pt x="0" y="0"/>
                </a:moveTo>
                <a:lnTo>
                  <a:pt x="758417" y="0"/>
                </a:lnTo>
                <a:lnTo>
                  <a:pt x="758417" y="1404000"/>
                </a:lnTo>
                <a:lnTo>
                  <a:pt x="0" y="1404000"/>
                </a:lnTo>
                <a:close/>
              </a:path>
            </a:pathLst>
          </a:custGeom>
          <a:ln w="19050">
            <a:solidFill>
              <a:schemeClr val="tx1"/>
            </a:solidFill>
          </a:ln>
          <a:scene3d>
            <a:camera prst="isometricLeftDown"/>
            <a:lightRig rig="threePt" dir="t"/>
          </a:scene3d>
        </p:spPr>
      </p:pic>
      <p:sp>
        <p:nvSpPr>
          <p:cNvPr id="31" name="テキスト ボックス 30">
            <a:extLst>
              <a:ext uri="{FF2B5EF4-FFF2-40B4-BE49-F238E27FC236}">
                <a16:creationId xmlns:a16="http://schemas.microsoft.com/office/drawing/2014/main" id="{B38CDCE0-B6DC-2A14-161D-F8D6E526F054}"/>
              </a:ext>
            </a:extLst>
          </p:cNvPr>
          <p:cNvSpPr txBox="1"/>
          <p:nvPr/>
        </p:nvSpPr>
        <p:spPr>
          <a:xfrm>
            <a:off x="2096826" y="4253154"/>
            <a:ext cx="527613" cy="345639"/>
          </a:xfrm>
          <a:prstGeom prst="rect">
            <a:avLst/>
          </a:prstGeom>
          <a:noFill/>
        </p:spPr>
        <p:txBody>
          <a:bodyPr wrap="square" rtlCol="0">
            <a:spAutoFit/>
          </a:bodyPr>
          <a:lstStyle/>
          <a:p>
            <a:endParaRPr kumimoji="1" lang="ja-JP" altLang="en-US" dirty="0"/>
          </a:p>
        </p:txBody>
      </p:sp>
      <p:cxnSp>
        <p:nvCxnSpPr>
          <p:cNvPr id="32" name="直線コネクタ 31">
            <a:extLst>
              <a:ext uri="{FF2B5EF4-FFF2-40B4-BE49-F238E27FC236}">
                <a16:creationId xmlns:a16="http://schemas.microsoft.com/office/drawing/2014/main" id="{2438E1C9-5301-9029-25F1-6D0FF0720B60}"/>
              </a:ext>
            </a:extLst>
          </p:cNvPr>
          <p:cNvCxnSpPr>
            <a:cxnSpLocks/>
          </p:cNvCxnSpPr>
          <p:nvPr/>
        </p:nvCxnSpPr>
        <p:spPr>
          <a:xfrm>
            <a:off x="2001310" y="4279732"/>
            <a:ext cx="290958" cy="1044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6B871891-A1CA-E4F8-2800-16D9A65510B4}"/>
              </a:ext>
            </a:extLst>
          </p:cNvPr>
          <p:cNvCxnSpPr>
            <a:cxnSpLocks/>
          </p:cNvCxnSpPr>
          <p:nvPr/>
        </p:nvCxnSpPr>
        <p:spPr>
          <a:xfrm>
            <a:off x="2416503" y="4514795"/>
            <a:ext cx="290958" cy="1044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AF6FD5E5-9E48-578B-2DE9-7BB519CA94F4}"/>
              </a:ext>
            </a:extLst>
          </p:cNvPr>
          <p:cNvCxnSpPr>
            <a:cxnSpLocks/>
          </p:cNvCxnSpPr>
          <p:nvPr/>
        </p:nvCxnSpPr>
        <p:spPr>
          <a:xfrm>
            <a:off x="2398322" y="5575979"/>
            <a:ext cx="290958" cy="1044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35" name="図 34">
            <a:extLst>
              <a:ext uri="{FF2B5EF4-FFF2-40B4-BE49-F238E27FC236}">
                <a16:creationId xmlns:a16="http://schemas.microsoft.com/office/drawing/2014/main" id="{26C7B6E3-7421-DE5F-9EC1-3D54A6461CCB}"/>
              </a:ext>
            </a:extLst>
          </p:cNvPr>
          <p:cNvPicPr>
            <a:picLocks/>
          </p:cNvPicPr>
          <p:nvPr/>
        </p:nvPicPr>
        <p:blipFill>
          <a:blip r:embed="rId7">
            <a:extLst>
              <a:ext uri="{28A0092B-C50C-407E-A947-70E740481C1C}">
                <a14:useLocalDpi xmlns:a14="http://schemas.microsoft.com/office/drawing/2010/main" val="0"/>
              </a:ext>
            </a:extLst>
          </a:blip>
          <a:srcRect/>
          <a:stretch/>
        </p:blipFill>
        <p:spPr>
          <a:xfrm>
            <a:off x="1940011" y="4306148"/>
            <a:ext cx="540000" cy="1260000"/>
          </a:xfrm>
          <a:prstGeom prst="rect">
            <a:avLst/>
          </a:prstGeom>
          <a:ln w="19050">
            <a:solidFill>
              <a:schemeClr val="tx1"/>
            </a:solidFill>
          </a:ln>
          <a:scene3d>
            <a:camera prst="isometricLeftDown"/>
            <a:lightRig rig="threePt" dir="t"/>
          </a:scene3d>
        </p:spPr>
      </p:pic>
      <p:pic>
        <p:nvPicPr>
          <p:cNvPr id="49" name="図 48">
            <a:extLst>
              <a:ext uri="{FF2B5EF4-FFF2-40B4-BE49-F238E27FC236}">
                <a16:creationId xmlns:a16="http://schemas.microsoft.com/office/drawing/2014/main" id="{8ABF4A7E-0377-10C8-9319-33120BD45741}"/>
              </a:ext>
            </a:extLst>
          </p:cNvPr>
          <p:cNvPicPr>
            <a:picLocks noChangeAspect="1"/>
          </p:cNvPicPr>
          <p:nvPr/>
        </p:nvPicPr>
        <p:blipFill>
          <a:blip r:embed="rId8"/>
          <a:stretch>
            <a:fillRect/>
          </a:stretch>
        </p:blipFill>
        <p:spPr>
          <a:xfrm>
            <a:off x="5446234" y="4952367"/>
            <a:ext cx="237765" cy="134124"/>
          </a:xfrm>
          <a:prstGeom prst="rect">
            <a:avLst/>
          </a:prstGeom>
        </p:spPr>
      </p:pic>
      <p:pic>
        <p:nvPicPr>
          <p:cNvPr id="50" name="図 49">
            <a:extLst>
              <a:ext uri="{FF2B5EF4-FFF2-40B4-BE49-F238E27FC236}">
                <a16:creationId xmlns:a16="http://schemas.microsoft.com/office/drawing/2014/main" id="{C4DC1A10-F7FD-AEF8-2A74-E8A00D54FC2E}"/>
              </a:ext>
            </a:extLst>
          </p:cNvPr>
          <p:cNvPicPr>
            <a:picLocks noChangeAspect="1"/>
          </p:cNvPicPr>
          <p:nvPr/>
        </p:nvPicPr>
        <p:blipFill>
          <a:blip r:embed="rId9"/>
          <a:stretch>
            <a:fillRect/>
          </a:stretch>
        </p:blipFill>
        <p:spPr>
          <a:xfrm flipH="1">
            <a:off x="5855644" y="4328249"/>
            <a:ext cx="87369" cy="1436450"/>
          </a:xfrm>
          <a:prstGeom prst="rect">
            <a:avLst/>
          </a:prstGeom>
        </p:spPr>
      </p:pic>
      <p:grpSp>
        <p:nvGrpSpPr>
          <p:cNvPr id="51" name="グループ化 50">
            <a:extLst>
              <a:ext uri="{FF2B5EF4-FFF2-40B4-BE49-F238E27FC236}">
                <a16:creationId xmlns:a16="http://schemas.microsoft.com/office/drawing/2014/main" id="{AD914CEC-C84C-1AA1-62E6-6662583CB799}"/>
              </a:ext>
            </a:extLst>
          </p:cNvPr>
          <p:cNvGrpSpPr/>
          <p:nvPr/>
        </p:nvGrpSpPr>
        <p:grpSpPr>
          <a:xfrm>
            <a:off x="6559036" y="3605254"/>
            <a:ext cx="1810782" cy="1246001"/>
            <a:chOff x="6415603" y="1094002"/>
            <a:chExt cx="1810782" cy="1246001"/>
          </a:xfrm>
        </p:grpSpPr>
        <p:sp>
          <p:nvSpPr>
            <p:cNvPr id="52" name="台形 51">
              <a:extLst>
                <a:ext uri="{FF2B5EF4-FFF2-40B4-BE49-F238E27FC236}">
                  <a16:creationId xmlns:a16="http://schemas.microsoft.com/office/drawing/2014/main" id="{D350679E-5D6F-CF48-E232-DA89AF11AEC9}"/>
                </a:ext>
              </a:extLst>
            </p:cNvPr>
            <p:cNvSpPr/>
            <p:nvPr/>
          </p:nvSpPr>
          <p:spPr>
            <a:xfrm rot="16200000">
              <a:off x="6697993" y="811612"/>
              <a:ext cx="1246001" cy="1810782"/>
            </a:xfrm>
            <a:prstGeom prst="trapezoi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53" name="テキスト ボックス 52">
              <a:extLst>
                <a:ext uri="{FF2B5EF4-FFF2-40B4-BE49-F238E27FC236}">
                  <a16:creationId xmlns:a16="http://schemas.microsoft.com/office/drawing/2014/main" id="{D15D2339-4906-D5E0-074C-42369201A001}"/>
                </a:ext>
              </a:extLst>
            </p:cNvPr>
            <p:cNvSpPr txBox="1"/>
            <p:nvPr/>
          </p:nvSpPr>
          <p:spPr>
            <a:xfrm>
              <a:off x="6486711" y="1494104"/>
              <a:ext cx="1739674" cy="369332"/>
            </a:xfrm>
            <a:prstGeom prst="rect">
              <a:avLst/>
            </a:prstGeom>
            <a:noFill/>
          </p:spPr>
          <p:txBody>
            <a:bodyPr wrap="square">
              <a:spAutoFit/>
            </a:bodyPr>
            <a:lstStyle/>
            <a:p>
              <a:pPr algn="ctr"/>
              <a:r>
                <a:rPr kumimoji="1" lang="en-US" altLang="ja-JP" sz="1800" dirty="0">
                  <a:cs typeface="Times New Roman" panose="02020603050405020304" pitchFamily="18" charset="0"/>
                </a:rPr>
                <a:t>CNN</a:t>
              </a:r>
              <a:endParaRPr kumimoji="1" lang="ja-JP" altLang="en-US" sz="1800" dirty="0">
                <a:cs typeface="Times New Roman" panose="02020603050405020304" pitchFamily="18" charset="0"/>
              </a:endParaRPr>
            </a:p>
          </p:txBody>
        </p:sp>
      </p:grpSp>
      <p:sp>
        <p:nvSpPr>
          <p:cNvPr id="54" name="台形 53">
            <a:extLst>
              <a:ext uri="{FF2B5EF4-FFF2-40B4-BE49-F238E27FC236}">
                <a16:creationId xmlns:a16="http://schemas.microsoft.com/office/drawing/2014/main" id="{78A4C7E7-46E8-CBA0-FAB0-DE65BA7C6ABF}"/>
              </a:ext>
            </a:extLst>
          </p:cNvPr>
          <p:cNvSpPr/>
          <p:nvPr/>
        </p:nvSpPr>
        <p:spPr>
          <a:xfrm rot="16200000">
            <a:off x="6880815" y="4689245"/>
            <a:ext cx="1246001" cy="1810782"/>
          </a:xfrm>
          <a:prstGeom prst="trapezoi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p>
        </p:txBody>
      </p:sp>
      <p:sp>
        <p:nvSpPr>
          <p:cNvPr id="55" name="テキスト ボックス 54">
            <a:extLst>
              <a:ext uri="{FF2B5EF4-FFF2-40B4-BE49-F238E27FC236}">
                <a16:creationId xmlns:a16="http://schemas.microsoft.com/office/drawing/2014/main" id="{D264352B-7748-2D28-8F51-F4F8DED218CF}"/>
              </a:ext>
            </a:extLst>
          </p:cNvPr>
          <p:cNvSpPr txBox="1"/>
          <p:nvPr/>
        </p:nvSpPr>
        <p:spPr>
          <a:xfrm>
            <a:off x="6779672" y="5385669"/>
            <a:ext cx="1583598" cy="369332"/>
          </a:xfrm>
          <a:prstGeom prst="rect">
            <a:avLst/>
          </a:prstGeom>
          <a:noFill/>
        </p:spPr>
        <p:txBody>
          <a:bodyPr wrap="square">
            <a:spAutoFit/>
          </a:bodyPr>
          <a:lstStyle/>
          <a:p>
            <a:pPr algn="ctr"/>
            <a:r>
              <a:rPr kumimoji="1" lang="en-US" altLang="ja-JP" sz="1800" dirty="0">
                <a:cs typeface="Times New Roman" panose="02020603050405020304" pitchFamily="18" charset="0"/>
              </a:rPr>
              <a:t>Leaned CNN</a:t>
            </a:r>
            <a:endParaRPr kumimoji="1" lang="ja-JP" altLang="en-US" sz="1800" dirty="0">
              <a:cs typeface="Times New Roman" panose="02020603050405020304" pitchFamily="18" charset="0"/>
            </a:endParaRPr>
          </a:p>
        </p:txBody>
      </p:sp>
      <p:cxnSp>
        <p:nvCxnSpPr>
          <p:cNvPr id="58" name="直線コネクタ 57">
            <a:extLst>
              <a:ext uri="{FF2B5EF4-FFF2-40B4-BE49-F238E27FC236}">
                <a16:creationId xmlns:a16="http://schemas.microsoft.com/office/drawing/2014/main" id="{C78EAB06-E5B2-15DD-61D1-4726F90B3FF0}"/>
              </a:ext>
            </a:extLst>
          </p:cNvPr>
          <p:cNvCxnSpPr>
            <a:cxnSpLocks/>
            <a:stCxn id="50" idx="1"/>
          </p:cNvCxnSpPr>
          <p:nvPr/>
        </p:nvCxnSpPr>
        <p:spPr>
          <a:xfrm flipV="1">
            <a:off x="5943013" y="5038697"/>
            <a:ext cx="326045" cy="7777"/>
          </a:xfrm>
          <a:prstGeom prst="line">
            <a:avLst/>
          </a:prstGeom>
          <a:ln w="28575"/>
        </p:spPr>
        <p:style>
          <a:lnRef idx="1">
            <a:schemeClr val="dk1"/>
          </a:lnRef>
          <a:fillRef idx="0">
            <a:schemeClr val="dk1"/>
          </a:fillRef>
          <a:effectRef idx="0">
            <a:schemeClr val="dk1"/>
          </a:effectRef>
          <a:fontRef idx="minor">
            <a:schemeClr val="tx1"/>
          </a:fontRef>
        </p:style>
      </p:cxnSp>
      <p:cxnSp>
        <p:nvCxnSpPr>
          <p:cNvPr id="61" name="コネクタ: カギ線 60">
            <a:extLst>
              <a:ext uri="{FF2B5EF4-FFF2-40B4-BE49-F238E27FC236}">
                <a16:creationId xmlns:a16="http://schemas.microsoft.com/office/drawing/2014/main" id="{CB79D712-C6D0-9BAB-65DC-D5F62A7FA6C6}"/>
              </a:ext>
            </a:extLst>
          </p:cNvPr>
          <p:cNvCxnSpPr>
            <a:cxnSpLocks/>
            <a:endCxn id="54" idx="0"/>
          </p:cNvCxnSpPr>
          <p:nvPr/>
        </p:nvCxnSpPr>
        <p:spPr>
          <a:xfrm rot="16200000" flipH="1">
            <a:off x="6163416" y="5159627"/>
            <a:ext cx="555938" cy="314079"/>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62" name="コネクタ: カギ線 61">
            <a:extLst>
              <a:ext uri="{FF2B5EF4-FFF2-40B4-BE49-F238E27FC236}">
                <a16:creationId xmlns:a16="http://schemas.microsoft.com/office/drawing/2014/main" id="{B4485FB2-8EA2-A565-BAAB-75AF8C77058C}"/>
              </a:ext>
            </a:extLst>
          </p:cNvPr>
          <p:cNvCxnSpPr>
            <a:cxnSpLocks/>
            <a:endCxn id="52" idx="0"/>
          </p:cNvCxnSpPr>
          <p:nvPr/>
        </p:nvCxnSpPr>
        <p:spPr>
          <a:xfrm rot="5400000" flipH="1" flipV="1">
            <a:off x="6010284" y="4502317"/>
            <a:ext cx="822814" cy="274690"/>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pic>
        <p:nvPicPr>
          <p:cNvPr id="68" name="Picture 2">
            <a:extLst>
              <a:ext uri="{FF2B5EF4-FFF2-40B4-BE49-F238E27FC236}">
                <a16:creationId xmlns:a16="http://schemas.microsoft.com/office/drawing/2014/main" id="{47586820-2C6A-C316-1155-E619CD8BA247}"/>
              </a:ext>
            </a:extLst>
          </p:cNvPr>
          <p:cNvPicPr>
            <a:picLocks noChangeArrowheads="1"/>
          </p:cNvPicPr>
          <p:nvPr/>
        </p:nvPicPr>
        <p:blipFill rotWithShape="1">
          <a:blip r:embed="rId10" cstate="hqprint">
            <a:extLst>
              <a:ext uri="{28A0092B-C50C-407E-A947-70E740481C1C}">
                <a14:useLocalDpi xmlns:a14="http://schemas.microsoft.com/office/drawing/2010/main" val="0"/>
              </a:ext>
            </a:extLst>
          </a:blip>
          <a:srcRect l="-1471" r="-971"/>
          <a:stretch/>
        </p:blipFill>
        <p:spPr bwMode="auto">
          <a:xfrm>
            <a:off x="8867125" y="4387979"/>
            <a:ext cx="576000" cy="1188000"/>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cxnSp>
        <p:nvCxnSpPr>
          <p:cNvPr id="70" name="直線矢印コネクタ 69">
            <a:extLst>
              <a:ext uri="{FF2B5EF4-FFF2-40B4-BE49-F238E27FC236}">
                <a16:creationId xmlns:a16="http://schemas.microsoft.com/office/drawing/2014/main" id="{8A722B06-94E9-49D0-FC9E-76AB6770D9DB}"/>
              </a:ext>
            </a:extLst>
          </p:cNvPr>
          <p:cNvCxnSpPr>
            <a:cxnSpLocks/>
          </p:cNvCxnSpPr>
          <p:nvPr/>
        </p:nvCxnSpPr>
        <p:spPr>
          <a:xfrm>
            <a:off x="6092516" y="2635602"/>
            <a:ext cx="255184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四角形: 角を丸くする 70">
            <a:extLst>
              <a:ext uri="{FF2B5EF4-FFF2-40B4-BE49-F238E27FC236}">
                <a16:creationId xmlns:a16="http://schemas.microsoft.com/office/drawing/2014/main" id="{E4130F5F-45AB-FE26-4F9A-EA7F2F42023D}"/>
              </a:ext>
            </a:extLst>
          </p:cNvPr>
          <p:cNvSpPr/>
          <p:nvPr/>
        </p:nvSpPr>
        <p:spPr>
          <a:xfrm>
            <a:off x="5161099" y="1000999"/>
            <a:ext cx="1568819" cy="455754"/>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t>誤差</a:t>
            </a:r>
            <a:r>
              <a:rPr kumimoji="1" lang="en-US" altLang="ja-JP" b="1" dirty="0"/>
              <a:t>+</a:t>
            </a:r>
            <a:r>
              <a:rPr kumimoji="1" lang="ja-JP" altLang="en-US" b="1" dirty="0"/>
              <a:t>正則化</a:t>
            </a:r>
          </a:p>
        </p:txBody>
      </p:sp>
      <p:cxnSp>
        <p:nvCxnSpPr>
          <p:cNvPr id="72" name="コネクタ: カギ線 71">
            <a:extLst>
              <a:ext uri="{FF2B5EF4-FFF2-40B4-BE49-F238E27FC236}">
                <a16:creationId xmlns:a16="http://schemas.microsoft.com/office/drawing/2014/main" id="{B98A0E0A-6C62-08DE-A0BD-67E22632B286}"/>
              </a:ext>
            </a:extLst>
          </p:cNvPr>
          <p:cNvCxnSpPr>
            <a:cxnSpLocks/>
            <a:stCxn id="77" idx="0"/>
            <a:endCxn id="71" idx="1"/>
          </p:cNvCxnSpPr>
          <p:nvPr/>
        </p:nvCxnSpPr>
        <p:spPr>
          <a:xfrm rot="5400000" flipH="1" flipV="1">
            <a:off x="3758592" y="65636"/>
            <a:ext cx="239266" cy="2565747"/>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コネクタ: カギ線 72">
            <a:extLst>
              <a:ext uri="{FF2B5EF4-FFF2-40B4-BE49-F238E27FC236}">
                <a16:creationId xmlns:a16="http://schemas.microsoft.com/office/drawing/2014/main" id="{BC6C447D-BC44-08BF-2EAD-08B14F1B4314}"/>
              </a:ext>
            </a:extLst>
          </p:cNvPr>
          <p:cNvCxnSpPr>
            <a:cxnSpLocks/>
            <a:stCxn id="79" idx="0"/>
            <a:endCxn id="71" idx="3"/>
          </p:cNvCxnSpPr>
          <p:nvPr/>
        </p:nvCxnSpPr>
        <p:spPr>
          <a:xfrm rot="16200000" flipV="1">
            <a:off x="7675865" y="282930"/>
            <a:ext cx="264537" cy="2156429"/>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74" name="図 73">
            <a:extLst>
              <a:ext uri="{FF2B5EF4-FFF2-40B4-BE49-F238E27FC236}">
                <a16:creationId xmlns:a16="http://schemas.microsoft.com/office/drawing/2014/main" id="{3CF39A53-1A43-D3CF-D73F-D06BEDA6ACC9}"/>
              </a:ext>
            </a:extLst>
          </p:cNvPr>
          <p:cNvPicPr>
            <a:picLocks noChangeAspect="1"/>
          </p:cNvPicPr>
          <p:nvPr/>
        </p:nvPicPr>
        <p:blipFill>
          <a:blip r:embed="rId9"/>
          <a:stretch>
            <a:fillRect/>
          </a:stretch>
        </p:blipFill>
        <p:spPr>
          <a:xfrm flipH="1">
            <a:off x="5831064" y="1892106"/>
            <a:ext cx="87369" cy="1436450"/>
          </a:xfrm>
          <a:prstGeom prst="rect">
            <a:avLst/>
          </a:prstGeom>
        </p:spPr>
      </p:pic>
      <p:cxnSp>
        <p:nvCxnSpPr>
          <p:cNvPr id="75" name="直線矢印コネクタ 74">
            <a:extLst>
              <a:ext uri="{FF2B5EF4-FFF2-40B4-BE49-F238E27FC236}">
                <a16:creationId xmlns:a16="http://schemas.microsoft.com/office/drawing/2014/main" id="{6C23E7A6-88D3-6D71-C022-A444E1163CE8}"/>
              </a:ext>
            </a:extLst>
          </p:cNvPr>
          <p:cNvCxnSpPr>
            <a:cxnSpLocks/>
            <a:endCxn id="82" idx="0"/>
          </p:cNvCxnSpPr>
          <p:nvPr/>
        </p:nvCxnSpPr>
        <p:spPr>
          <a:xfrm flipH="1">
            <a:off x="3861985" y="1237221"/>
            <a:ext cx="16240" cy="2200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43DFD3F5-F93B-ED85-BFF1-3E87DD7E534F}"/>
              </a:ext>
            </a:extLst>
          </p:cNvPr>
          <p:cNvCxnSpPr>
            <a:cxnSpLocks/>
          </p:cNvCxnSpPr>
          <p:nvPr/>
        </p:nvCxnSpPr>
        <p:spPr>
          <a:xfrm>
            <a:off x="7345864" y="1228875"/>
            <a:ext cx="0" cy="2875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A1EE0669-AC9B-5C66-EB12-785679AB655B}"/>
              </a:ext>
            </a:extLst>
          </p:cNvPr>
          <p:cNvSpPr txBox="1"/>
          <p:nvPr/>
        </p:nvSpPr>
        <p:spPr>
          <a:xfrm>
            <a:off x="2184465" y="1468142"/>
            <a:ext cx="821773" cy="369332"/>
          </a:xfrm>
          <a:prstGeom prst="rect">
            <a:avLst/>
          </a:prstGeom>
          <a:noFill/>
        </p:spPr>
        <p:txBody>
          <a:bodyPr wrap="square">
            <a:spAutoFit/>
          </a:bodyPr>
          <a:lstStyle/>
          <a:p>
            <a:pPr algn="ctr"/>
            <a:r>
              <a:rPr lang="en-US" altLang="ja-JP" dirty="0">
                <a:cs typeface="Times New Roman" panose="02020603050405020304" pitchFamily="18" charset="0"/>
              </a:rPr>
              <a:t>I</a:t>
            </a:r>
            <a:r>
              <a:rPr kumimoji="1" lang="en-US" altLang="ja-JP" sz="1800" dirty="0">
                <a:cs typeface="Times New Roman" panose="02020603050405020304" pitchFamily="18" charset="0"/>
              </a:rPr>
              <a:t>nput</a:t>
            </a:r>
            <a:endParaRPr kumimoji="1" lang="ja-JP" altLang="en-US" sz="1800" dirty="0">
              <a:cs typeface="Times New Roman" panose="02020603050405020304" pitchFamily="18" charset="0"/>
            </a:endParaRPr>
          </a:p>
        </p:txBody>
      </p:sp>
      <p:sp>
        <p:nvSpPr>
          <p:cNvPr id="78" name="テキスト ボックス 77">
            <a:extLst>
              <a:ext uri="{FF2B5EF4-FFF2-40B4-BE49-F238E27FC236}">
                <a16:creationId xmlns:a16="http://schemas.microsoft.com/office/drawing/2014/main" id="{FB72ACEB-5234-8A2F-84A9-EA80AA78E11E}"/>
              </a:ext>
            </a:extLst>
          </p:cNvPr>
          <p:cNvSpPr txBox="1"/>
          <p:nvPr/>
        </p:nvSpPr>
        <p:spPr>
          <a:xfrm>
            <a:off x="5319093" y="1541902"/>
            <a:ext cx="1152525" cy="369332"/>
          </a:xfrm>
          <a:prstGeom prst="rect">
            <a:avLst/>
          </a:prstGeom>
          <a:noFill/>
        </p:spPr>
        <p:txBody>
          <a:bodyPr wrap="square">
            <a:spAutoFit/>
          </a:bodyPr>
          <a:lstStyle/>
          <a:p>
            <a:pPr algn="ctr"/>
            <a:r>
              <a:rPr kumimoji="1" lang="en-US" altLang="ja-JP" sz="1800" dirty="0">
                <a:cs typeface="Times New Roman" panose="02020603050405020304" pitchFamily="18" charset="0"/>
              </a:rPr>
              <a:t>Si</a:t>
            </a:r>
            <a:r>
              <a:rPr lang="en-US" altLang="ja-JP" dirty="0">
                <a:cs typeface="Times New Roman" panose="02020603050405020304" pitchFamily="18" charset="0"/>
              </a:rPr>
              <a:t>gnal</a:t>
            </a:r>
            <a:endParaRPr kumimoji="1" lang="ja-JP" altLang="en-US" sz="1800" dirty="0">
              <a:cs typeface="Times New Roman" panose="02020603050405020304" pitchFamily="18" charset="0"/>
            </a:endParaRPr>
          </a:p>
        </p:txBody>
      </p:sp>
      <p:sp>
        <p:nvSpPr>
          <p:cNvPr id="79" name="テキスト ボックス 78">
            <a:extLst>
              <a:ext uri="{FF2B5EF4-FFF2-40B4-BE49-F238E27FC236}">
                <a16:creationId xmlns:a16="http://schemas.microsoft.com/office/drawing/2014/main" id="{9F2644CD-803F-AC61-C826-7EEB51CB4867}"/>
              </a:ext>
            </a:extLst>
          </p:cNvPr>
          <p:cNvSpPr txBox="1"/>
          <p:nvPr/>
        </p:nvSpPr>
        <p:spPr>
          <a:xfrm>
            <a:off x="8310084" y="1493413"/>
            <a:ext cx="1152525" cy="369332"/>
          </a:xfrm>
          <a:prstGeom prst="rect">
            <a:avLst/>
          </a:prstGeom>
          <a:noFill/>
        </p:spPr>
        <p:txBody>
          <a:bodyPr wrap="square">
            <a:spAutoFit/>
          </a:bodyPr>
          <a:lstStyle/>
          <a:p>
            <a:pPr algn="ctr"/>
            <a:r>
              <a:rPr lang="en-US" altLang="ja-JP" dirty="0">
                <a:cs typeface="Times New Roman" panose="02020603050405020304" pitchFamily="18" charset="0"/>
              </a:rPr>
              <a:t>O</a:t>
            </a:r>
            <a:r>
              <a:rPr kumimoji="1" lang="en-US" altLang="ja-JP" sz="1800" dirty="0">
                <a:cs typeface="Times New Roman" panose="02020603050405020304" pitchFamily="18" charset="0"/>
              </a:rPr>
              <a:t>utput</a:t>
            </a:r>
            <a:endParaRPr kumimoji="1" lang="ja-JP" altLang="en-US" sz="1800" dirty="0">
              <a:cs typeface="Times New Roman" panose="02020603050405020304" pitchFamily="18" charset="0"/>
            </a:endParaRPr>
          </a:p>
        </p:txBody>
      </p:sp>
      <p:pic>
        <p:nvPicPr>
          <p:cNvPr id="80" name="Picture 2">
            <a:extLst>
              <a:ext uri="{FF2B5EF4-FFF2-40B4-BE49-F238E27FC236}">
                <a16:creationId xmlns:a16="http://schemas.microsoft.com/office/drawing/2014/main" id="{FB4ED428-39AD-FEEF-092F-7143217FBDB9}"/>
              </a:ext>
            </a:extLst>
          </p:cNvPr>
          <p:cNvPicPr>
            <a:picLocks noChangeAspect="1" noChangeArrowheads="1"/>
          </p:cNvPicPr>
          <p:nvPr/>
        </p:nvPicPr>
        <p:blipFill rotWithShape="1">
          <a:blip r:embed="rId11" cstate="hqprint">
            <a:extLst>
              <a:ext uri="{28A0092B-C50C-407E-A947-70E740481C1C}">
                <a14:useLocalDpi xmlns:a14="http://schemas.microsoft.com/office/drawing/2010/main" val="0"/>
              </a:ext>
            </a:extLst>
          </a:blip>
          <a:srcRect l="-1471" r="-971"/>
          <a:stretch/>
        </p:blipFill>
        <p:spPr bwMode="auto">
          <a:xfrm>
            <a:off x="8690526" y="1933602"/>
            <a:ext cx="648035" cy="1404000"/>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81" name="Picture 2">
            <a:extLst>
              <a:ext uri="{FF2B5EF4-FFF2-40B4-BE49-F238E27FC236}">
                <a16:creationId xmlns:a16="http://schemas.microsoft.com/office/drawing/2014/main" id="{3072DD55-45C7-80C1-CA6B-C5778832A72F}"/>
              </a:ext>
            </a:extLst>
          </p:cNvPr>
          <p:cNvPicPr>
            <a:picLocks noChangeAspect="1" noChangeArrowheads="1"/>
          </p:cNvPicPr>
          <p:nvPr/>
        </p:nvPicPr>
        <p:blipFill rotWithShape="1">
          <a:blip r:embed="rId11" cstate="hqprint">
            <a:extLst>
              <a:ext uri="{28A0092B-C50C-407E-A947-70E740481C1C}">
                <a14:useLocalDpi xmlns:a14="http://schemas.microsoft.com/office/drawing/2010/main" val="0"/>
              </a:ext>
            </a:extLst>
          </a:blip>
          <a:srcRect l="-1471" r="-971"/>
          <a:stretch/>
        </p:blipFill>
        <p:spPr bwMode="auto">
          <a:xfrm>
            <a:off x="2373520" y="1908331"/>
            <a:ext cx="648034" cy="1404000"/>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sp>
        <p:nvSpPr>
          <p:cNvPr id="82" name="テキスト ボックス 81">
            <a:extLst>
              <a:ext uri="{FF2B5EF4-FFF2-40B4-BE49-F238E27FC236}">
                <a16:creationId xmlns:a16="http://schemas.microsoft.com/office/drawing/2014/main" id="{40B5E9FF-CEF4-6842-2143-75C6BE7FA8BE}"/>
              </a:ext>
            </a:extLst>
          </p:cNvPr>
          <p:cNvSpPr txBox="1"/>
          <p:nvPr/>
        </p:nvSpPr>
        <p:spPr>
          <a:xfrm>
            <a:off x="2865397" y="1457235"/>
            <a:ext cx="1993175" cy="369332"/>
          </a:xfrm>
          <a:prstGeom prst="rect">
            <a:avLst/>
          </a:prstGeom>
          <a:noFill/>
        </p:spPr>
        <p:txBody>
          <a:bodyPr wrap="square">
            <a:spAutoFit/>
          </a:bodyPr>
          <a:lstStyle/>
          <a:p>
            <a:pPr algn="ctr"/>
            <a:r>
              <a:rPr lang="en-US" altLang="ja-JP" dirty="0"/>
              <a:t>Encoding patterns</a:t>
            </a:r>
            <a:endParaRPr lang="ja-JP" altLang="en-US" dirty="0"/>
          </a:p>
        </p:txBody>
      </p:sp>
      <p:sp>
        <p:nvSpPr>
          <p:cNvPr id="83" name="テキスト ボックス 82">
            <a:extLst>
              <a:ext uri="{FF2B5EF4-FFF2-40B4-BE49-F238E27FC236}">
                <a16:creationId xmlns:a16="http://schemas.microsoft.com/office/drawing/2014/main" id="{60B88C63-A57E-E011-F7F3-4CC0B6B834A5}"/>
              </a:ext>
            </a:extLst>
          </p:cNvPr>
          <p:cNvSpPr txBox="1"/>
          <p:nvPr/>
        </p:nvSpPr>
        <p:spPr>
          <a:xfrm>
            <a:off x="6477049" y="1563305"/>
            <a:ext cx="1752956" cy="369332"/>
          </a:xfrm>
          <a:prstGeom prst="rect">
            <a:avLst/>
          </a:prstGeom>
          <a:noFill/>
        </p:spPr>
        <p:txBody>
          <a:bodyPr wrap="square">
            <a:spAutoFit/>
          </a:bodyPr>
          <a:lstStyle/>
          <a:p>
            <a:pPr algn="ctr"/>
            <a:r>
              <a:rPr kumimoji="1" lang="en-US" altLang="ja-JP" sz="1800" dirty="0">
                <a:cs typeface="Times New Roman" panose="02020603050405020304" pitchFamily="18" charset="0"/>
              </a:rPr>
              <a:t>Decoder</a:t>
            </a:r>
          </a:p>
        </p:txBody>
      </p:sp>
      <p:sp>
        <p:nvSpPr>
          <p:cNvPr id="84" name="フローチャート: 和接合 83">
            <a:extLst>
              <a:ext uri="{FF2B5EF4-FFF2-40B4-BE49-F238E27FC236}">
                <a16:creationId xmlns:a16="http://schemas.microsoft.com/office/drawing/2014/main" id="{00288DD5-2FAD-11F5-0466-BF763F122B25}"/>
              </a:ext>
            </a:extLst>
          </p:cNvPr>
          <p:cNvSpPr/>
          <p:nvPr/>
        </p:nvSpPr>
        <p:spPr>
          <a:xfrm>
            <a:off x="3046317" y="2417681"/>
            <a:ext cx="387361" cy="385300"/>
          </a:xfrm>
          <a:prstGeom prst="flowChartSummingJunction">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5" name="グループ化 84">
            <a:extLst>
              <a:ext uri="{FF2B5EF4-FFF2-40B4-BE49-F238E27FC236}">
                <a16:creationId xmlns:a16="http://schemas.microsoft.com/office/drawing/2014/main" id="{4D61F38E-822C-69B5-43EE-B073BA39DC66}"/>
              </a:ext>
            </a:extLst>
          </p:cNvPr>
          <p:cNvGrpSpPr/>
          <p:nvPr/>
        </p:nvGrpSpPr>
        <p:grpSpPr>
          <a:xfrm>
            <a:off x="3495433" y="1906807"/>
            <a:ext cx="962109" cy="1407048"/>
            <a:chOff x="254766" y="1656238"/>
            <a:chExt cx="962109" cy="1407048"/>
          </a:xfrm>
        </p:grpSpPr>
        <p:sp>
          <p:nvSpPr>
            <p:cNvPr id="86" name="テキスト ボックス 85">
              <a:extLst>
                <a:ext uri="{FF2B5EF4-FFF2-40B4-BE49-F238E27FC236}">
                  <a16:creationId xmlns:a16="http://schemas.microsoft.com/office/drawing/2014/main" id="{B2A55736-C1EB-C376-5941-24A2F6B6BDE4}"/>
                </a:ext>
              </a:extLst>
            </p:cNvPr>
            <p:cNvSpPr txBox="1"/>
            <p:nvPr/>
          </p:nvSpPr>
          <p:spPr>
            <a:xfrm>
              <a:off x="457200" y="1685925"/>
              <a:ext cx="576618" cy="369332"/>
            </a:xfrm>
            <a:prstGeom prst="rect">
              <a:avLst/>
            </a:prstGeom>
            <a:noFill/>
          </p:spPr>
          <p:txBody>
            <a:bodyPr wrap="square" rtlCol="0">
              <a:spAutoFit/>
            </a:bodyPr>
            <a:lstStyle/>
            <a:p>
              <a:endParaRPr kumimoji="1" lang="ja-JP" altLang="en-US" dirty="0"/>
            </a:p>
          </p:txBody>
        </p:sp>
        <p:pic>
          <p:nvPicPr>
            <p:cNvPr id="87" name="図 86">
              <a:extLst>
                <a:ext uri="{FF2B5EF4-FFF2-40B4-BE49-F238E27FC236}">
                  <a16:creationId xmlns:a16="http://schemas.microsoft.com/office/drawing/2014/main" id="{670BA14C-8458-B744-68C4-BAD632658713}"/>
                </a:ext>
              </a:extLst>
            </p:cNvPr>
            <p:cNvPicPr>
              <a:picLocks/>
            </p:cNvPicPr>
            <p:nvPr/>
          </p:nvPicPr>
          <p:blipFill>
            <a:blip r:embed="rId4"/>
            <a:stretch>
              <a:fillRect/>
            </a:stretch>
          </p:blipFill>
          <p:spPr>
            <a:xfrm>
              <a:off x="568875" y="1656238"/>
              <a:ext cx="648000" cy="1404000"/>
            </a:xfrm>
            <a:prstGeom prst="rect">
              <a:avLst/>
            </a:prstGeom>
            <a:scene3d>
              <a:camera prst="isometricLeftDown"/>
              <a:lightRig rig="threePt" dir="t"/>
            </a:scene3d>
          </p:spPr>
        </p:pic>
        <p:cxnSp>
          <p:nvCxnSpPr>
            <p:cNvPr id="88" name="直線コネクタ 87">
              <a:extLst>
                <a:ext uri="{FF2B5EF4-FFF2-40B4-BE49-F238E27FC236}">
                  <a16:creationId xmlns:a16="http://schemas.microsoft.com/office/drawing/2014/main" id="{5EBFA8CC-988A-71F6-5BE4-20F1C3540DBE}"/>
                </a:ext>
              </a:extLst>
            </p:cNvPr>
            <p:cNvCxnSpPr>
              <a:cxnSpLocks/>
            </p:cNvCxnSpPr>
            <p:nvPr/>
          </p:nvCxnSpPr>
          <p:spPr>
            <a:xfrm>
              <a:off x="355562" y="1659924"/>
              <a:ext cx="317982" cy="1115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56F5000C-A4D1-FB54-9BA9-3B467BEAD8D3}"/>
                </a:ext>
              </a:extLst>
            </p:cNvPr>
            <p:cNvCxnSpPr>
              <a:cxnSpLocks/>
            </p:cNvCxnSpPr>
            <p:nvPr/>
          </p:nvCxnSpPr>
          <p:spPr>
            <a:xfrm>
              <a:off x="809318" y="1911100"/>
              <a:ext cx="317982" cy="1115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783CDFCD-0AD5-0B49-B961-7D6C51C0E7AC}"/>
                </a:ext>
              </a:extLst>
            </p:cNvPr>
            <p:cNvCxnSpPr>
              <a:cxnSpLocks/>
            </p:cNvCxnSpPr>
            <p:nvPr/>
          </p:nvCxnSpPr>
          <p:spPr>
            <a:xfrm>
              <a:off x="789448" y="3045027"/>
              <a:ext cx="317982" cy="1115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91" name="図 90">
              <a:extLst>
                <a:ext uri="{FF2B5EF4-FFF2-40B4-BE49-F238E27FC236}">
                  <a16:creationId xmlns:a16="http://schemas.microsoft.com/office/drawing/2014/main" id="{52DC9666-2434-7B81-DF52-0F3F3C39C0B8}"/>
                </a:ext>
              </a:extLst>
            </p:cNvPr>
            <p:cNvPicPr>
              <a:picLocks noChangeAspect="1"/>
            </p:cNvPicPr>
            <p:nvPr/>
          </p:nvPicPr>
          <p:blipFill>
            <a:blip r:embed="rId5"/>
            <a:stretch>
              <a:fillRect/>
            </a:stretch>
          </p:blipFill>
          <p:spPr>
            <a:xfrm>
              <a:off x="254766" y="1659286"/>
              <a:ext cx="648034" cy="1404000"/>
            </a:xfrm>
            <a:prstGeom prst="rect">
              <a:avLst/>
            </a:prstGeom>
            <a:scene3d>
              <a:camera prst="isometricLeftDown"/>
              <a:lightRig rig="threePt" dir="t"/>
            </a:scene3d>
          </p:spPr>
        </p:pic>
      </p:grpSp>
      <p:sp>
        <p:nvSpPr>
          <p:cNvPr id="92" name="テキスト ボックス 91">
            <a:extLst>
              <a:ext uri="{FF2B5EF4-FFF2-40B4-BE49-F238E27FC236}">
                <a16:creationId xmlns:a16="http://schemas.microsoft.com/office/drawing/2014/main" id="{D895297F-6677-80BF-8C70-AB762BDAE689}"/>
              </a:ext>
            </a:extLst>
          </p:cNvPr>
          <p:cNvSpPr txBox="1"/>
          <p:nvPr/>
        </p:nvSpPr>
        <p:spPr>
          <a:xfrm>
            <a:off x="3333570" y="1725827"/>
            <a:ext cx="422580" cy="369332"/>
          </a:xfrm>
          <a:prstGeom prst="rect">
            <a:avLst/>
          </a:prstGeom>
          <a:noFill/>
        </p:spPr>
        <p:txBody>
          <a:bodyPr wrap="square" rtlCol="0">
            <a:spAutoFit/>
          </a:bodyPr>
          <a:lstStyle/>
          <a:p>
            <a:r>
              <a:rPr kumimoji="1" lang="en-US" altLang="ja-JP" dirty="0"/>
              <a:t>t</a:t>
            </a:r>
            <a:r>
              <a:rPr kumimoji="1" lang="en-US" altLang="ja-JP" baseline="-25000" dirty="0"/>
              <a:t>0</a:t>
            </a:r>
            <a:endParaRPr kumimoji="1" lang="ja-JP" altLang="en-US" dirty="0"/>
          </a:p>
        </p:txBody>
      </p:sp>
      <p:sp>
        <p:nvSpPr>
          <p:cNvPr id="93" name="テキスト ボックス 92">
            <a:extLst>
              <a:ext uri="{FF2B5EF4-FFF2-40B4-BE49-F238E27FC236}">
                <a16:creationId xmlns:a16="http://schemas.microsoft.com/office/drawing/2014/main" id="{CF11C143-40AE-6938-F42D-B1AE585003A9}"/>
              </a:ext>
            </a:extLst>
          </p:cNvPr>
          <p:cNvSpPr txBox="1"/>
          <p:nvPr/>
        </p:nvSpPr>
        <p:spPr>
          <a:xfrm>
            <a:off x="3977439" y="1691611"/>
            <a:ext cx="448997" cy="369332"/>
          </a:xfrm>
          <a:prstGeom prst="rect">
            <a:avLst/>
          </a:prstGeom>
          <a:noFill/>
        </p:spPr>
        <p:txBody>
          <a:bodyPr wrap="square">
            <a:spAutoFit/>
          </a:bodyPr>
          <a:lstStyle/>
          <a:p>
            <a:r>
              <a:rPr kumimoji="1" lang="en-US" altLang="ja-JP" dirty="0" err="1"/>
              <a:t>t</a:t>
            </a:r>
            <a:r>
              <a:rPr lang="en-US" altLang="ja-JP" baseline="-25000" dirty="0" err="1"/>
              <a:t>n</a:t>
            </a:r>
            <a:endParaRPr lang="ja-JP" altLang="en-US" dirty="0"/>
          </a:p>
        </p:txBody>
      </p:sp>
      <p:sp>
        <p:nvSpPr>
          <p:cNvPr id="94" name="テキスト ボックス 93">
            <a:extLst>
              <a:ext uri="{FF2B5EF4-FFF2-40B4-BE49-F238E27FC236}">
                <a16:creationId xmlns:a16="http://schemas.microsoft.com/office/drawing/2014/main" id="{4976C228-3955-D723-6BEF-3EA2492A0E66}"/>
              </a:ext>
            </a:extLst>
          </p:cNvPr>
          <p:cNvSpPr txBox="1"/>
          <p:nvPr/>
        </p:nvSpPr>
        <p:spPr>
          <a:xfrm>
            <a:off x="5593835" y="1820961"/>
            <a:ext cx="422580" cy="369332"/>
          </a:xfrm>
          <a:prstGeom prst="rect">
            <a:avLst/>
          </a:prstGeom>
          <a:noFill/>
        </p:spPr>
        <p:txBody>
          <a:bodyPr wrap="square" rtlCol="0">
            <a:spAutoFit/>
          </a:bodyPr>
          <a:lstStyle/>
          <a:p>
            <a:r>
              <a:rPr kumimoji="1" lang="en-US" altLang="ja-JP" dirty="0"/>
              <a:t>t</a:t>
            </a:r>
            <a:r>
              <a:rPr kumimoji="1" lang="en-US" altLang="ja-JP" baseline="-25000" dirty="0"/>
              <a:t>0</a:t>
            </a:r>
            <a:endParaRPr kumimoji="1" lang="ja-JP" altLang="en-US" dirty="0"/>
          </a:p>
        </p:txBody>
      </p:sp>
      <p:sp>
        <p:nvSpPr>
          <p:cNvPr id="95" name="テキスト ボックス 94">
            <a:extLst>
              <a:ext uri="{FF2B5EF4-FFF2-40B4-BE49-F238E27FC236}">
                <a16:creationId xmlns:a16="http://schemas.microsoft.com/office/drawing/2014/main" id="{51A81D92-864F-F90D-8FA2-078027710ECF}"/>
              </a:ext>
            </a:extLst>
          </p:cNvPr>
          <p:cNvSpPr txBox="1"/>
          <p:nvPr/>
        </p:nvSpPr>
        <p:spPr>
          <a:xfrm>
            <a:off x="5593835" y="2121918"/>
            <a:ext cx="422580" cy="369332"/>
          </a:xfrm>
          <a:prstGeom prst="rect">
            <a:avLst/>
          </a:prstGeom>
          <a:noFill/>
        </p:spPr>
        <p:txBody>
          <a:bodyPr wrap="square" rtlCol="0">
            <a:spAutoFit/>
          </a:bodyPr>
          <a:lstStyle/>
          <a:p>
            <a:r>
              <a:rPr kumimoji="1" lang="en-US" altLang="ja-JP" dirty="0"/>
              <a:t>t</a:t>
            </a:r>
            <a:r>
              <a:rPr kumimoji="1" lang="en-US" altLang="ja-JP" baseline="-25000" dirty="0"/>
              <a:t>1</a:t>
            </a:r>
            <a:endParaRPr kumimoji="1" lang="ja-JP" altLang="en-US" dirty="0"/>
          </a:p>
        </p:txBody>
      </p:sp>
      <p:sp>
        <p:nvSpPr>
          <p:cNvPr id="96" name="テキスト ボックス 95">
            <a:extLst>
              <a:ext uri="{FF2B5EF4-FFF2-40B4-BE49-F238E27FC236}">
                <a16:creationId xmlns:a16="http://schemas.microsoft.com/office/drawing/2014/main" id="{E9A4DD1A-D7B2-BF17-20F2-CA1BEA121758}"/>
              </a:ext>
            </a:extLst>
          </p:cNvPr>
          <p:cNvSpPr txBox="1"/>
          <p:nvPr/>
        </p:nvSpPr>
        <p:spPr>
          <a:xfrm>
            <a:off x="5560761" y="3036995"/>
            <a:ext cx="482072" cy="369332"/>
          </a:xfrm>
          <a:prstGeom prst="rect">
            <a:avLst/>
          </a:prstGeom>
          <a:noFill/>
        </p:spPr>
        <p:txBody>
          <a:bodyPr wrap="square">
            <a:spAutoFit/>
          </a:bodyPr>
          <a:lstStyle/>
          <a:p>
            <a:r>
              <a:rPr kumimoji="1" lang="en-US" altLang="ja-JP" dirty="0" err="1"/>
              <a:t>t</a:t>
            </a:r>
            <a:r>
              <a:rPr lang="en-US" altLang="ja-JP" baseline="-25000" dirty="0" err="1"/>
              <a:t>n</a:t>
            </a:r>
            <a:endParaRPr lang="ja-JP" altLang="en-US" dirty="0"/>
          </a:p>
        </p:txBody>
      </p:sp>
      <p:cxnSp>
        <p:nvCxnSpPr>
          <p:cNvPr id="97" name="直線コネクタ 96">
            <a:extLst>
              <a:ext uri="{FF2B5EF4-FFF2-40B4-BE49-F238E27FC236}">
                <a16:creationId xmlns:a16="http://schemas.microsoft.com/office/drawing/2014/main" id="{087AA330-C82E-04B8-4E3A-EF452DE5D0D0}"/>
              </a:ext>
            </a:extLst>
          </p:cNvPr>
          <p:cNvCxnSpPr>
            <a:cxnSpLocks/>
          </p:cNvCxnSpPr>
          <p:nvPr/>
        </p:nvCxnSpPr>
        <p:spPr>
          <a:xfrm>
            <a:off x="3748629" y="2025360"/>
            <a:ext cx="317982" cy="1115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87189BC2-A461-69AA-866F-3C48C7F36362}"/>
              </a:ext>
            </a:extLst>
          </p:cNvPr>
          <p:cNvCxnSpPr>
            <a:cxnSpLocks/>
          </p:cNvCxnSpPr>
          <p:nvPr/>
        </p:nvCxnSpPr>
        <p:spPr>
          <a:xfrm>
            <a:off x="4455163" y="2610331"/>
            <a:ext cx="1079586"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99" name="雲 98">
            <a:extLst>
              <a:ext uri="{FF2B5EF4-FFF2-40B4-BE49-F238E27FC236}">
                <a16:creationId xmlns:a16="http://schemas.microsoft.com/office/drawing/2014/main" id="{A462F996-CA37-84E4-6BF6-D9A506782632}"/>
              </a:ext>
            </a:extLst>
          </p:cNvPr>
          <p:cNvSpPr/>
          <p:nvPr/>
        </p:nvSpPr>
        <p:spPr>
          <a:xfrm rot="16200000">
            <a:off x="4262612" y="2249367"/>
            <a:ext cx="1276327" cy="657171"/>
          </a:xfrm>
          <a:prstGeom prst="cloud">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a:p>
        </p:txBody>
      </p:sp>
      <p:sp>
        <p:nvSpPr>
          <p:cNvPr id="100" name="テキスト ボックス 99">
            <a:extLst>
              <a:ext uri="{FF2B5EF4-FFF2-40B4-BE49-F238E27FC236}">
                <a16:creationId xmlns:a16="http://schemas.microsoft.com/office/drawing/2014/main" id="{1E53E828-5867-67F8-DDCB-02F3A9092353}"/>
              </a:ext>
            </a:extLst>
          </p:cNvPr>
          <p:cNvSpPr txBox="1"/>
          <p:nvPr/>
        </p:nvSpPr>
        <p:spPr>
          <a:xfrm>
            <a:off x="4653476" y="1910970"/>
            <a:ext cx="461665" cy="1398722"/>
          </a:xfrm>
          <a:prstGeom prst="rect">
            <a:avLst/>
          </a:prstGeom>
          <a:noFill/>
        </p:spPr>
        <p:txBody>
          <a:bodyPr vert="eaVert" wrap="square" rtlCol="0">
            <a:spAutoFit/>
          </a:bodyPr>
          <a:lstStyle/>
          <a:p>
            <a:r>
              <a:rPr kumimoji="1" lang="ja-JP" altLang="en-US" b="1" dirty="0"/>
              <a:t>ノイズ付与</a:t>
            </a:r>
          </a:p>
        </p:txBody>
      </p:sp>
      <p:grpSp>
        <p:nvGrpSpPr>
          <p:cNvPr id="101" name="グループ化 100">
            <a:extLst>
              <a:ext uri="{FF2B5EF4-FFF2-40B4-BE49-F238E27FC236}">
                <a16:creationId xmlns:a16="http://schemas.microsoft.com/office/drawing/2014/main" id="{FAE569EB-370D-A3FC-63CA-DAF3269B4683}"/>
              </a:ext>
            </a:extLst>
          </p:cNvPr>
          <p:cNvGrpSpPr/>
          <p:nvPr/>
        </p:nvGrpSpPr>
        <p:grpSpPr>
          <a:xfrm>
            <a:off x="6419223" y="1996782"/>
            <a:ext cx="1810782" cy="1246001"/>
            <a:chOff x="6415603" y="1094002"/>
            <a:chExt cx="1810782" cy="1246001"/>
          </a:xfrm>
        </p:grpSpPr>
        <p:sp>
          <p:nvSpPr>
            <p:cNvPr id="102" name="台形 101">
              <a:extLst>
                <a:ext uri="{FF2B5EF4-FFF2-40B4-BE49-F238E27FC236}">
                  <a16:creationId xmlns:a16="http://schemas.microsoft.com/office/drawing/2014/main" id="{A345E94D-1E16-43D2-34C3-8506F3F14431}"/>
                </a:ext>
              </a:extLst>
            </p:cNvPr>
            <p:cNvSpPr/>
            <p:nvPr/>
          </p:nvSpPr>
          <p:spPr>
            <a:xfrm rot="16200000">
              <a:off x="6697993" y="811612"/>
              <a:ext cx="1246001" cy="1810782"/>
            </a:xfrm>
            <a:prstGeom prst="trapezoi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p>
          </p:txBody>
        </p:sp>
        <p:sp>
          <p:nvSpPr>
            <p:cNvPr id="103" name="テキスト ボックス 102">
              <a:extLst>
                <a:ext uri="{FF2B5EF4-FFF2-40B4-BE49-F238E27FC236}">
                  <a16:creationId xmlns:a16="http://schemas.microsoft.com/office/drawing/2014/main" id="{9EA081C6-6E3B-C6EC-38A3-C4C0F9933BF0}"/>
                </a:ext>
              </a:extLst>
            </p:cNvPr>
            <p:cNvSpPr txBox="1"/>
            <p:nvPr/>
          </p:nvSpPr>
          <p:spPr>
            <a:xfrm>
              <a:off x="6750862" y="1530869"/>
              <a:ext cx="1182764" cy="36933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kumimoji="1" lang="en-US" altLang="ja-JP" dirty="0">
                  <a:cs typeface="Times New Roman" panose="02020603050405020304" pitchFamily="18" charset="0"/>
                </a:rPr>
                <a:t>CNN</a:t>
              </a:r>
              <a:endParaRPr kumimoji="1" lang="ja-JP" altLang="en-US" sz="1800" dirty="0">
                <a:cs typeface="Times New Roman" panose="02020603050405020304" pitchFamily="18" charset="0"/>
              </a:endParaRPr>
            </a:p>
          </p:txBody>
        </p:sp>
      </p:grpSp>
      <p:sp>
        <p:nvSpPr>
          <p:cNvPr id="105" name="四角形: 角を丸くする 104">
            <a:extLst>
              <a:ext uri="{FF2B5EF4-FFF2-40B4-BE49-F238E27FC236}">
                <a16:creationId xmlns:a16="http://schemas.microsoft.com/office/drawing/2014/main" id="{042F9C9A-D5F6-5AC7-F197-ECFF887A0D07}"/>
              </a:ext>
            </a:extLst>
          </p:cNvPr>
          <p:cNvSpPr/>
          <p:nvPr/>
        </p:nvSpPr>
        <p:spPr>
          <a:xfrm>
            <a:off x="563959" y="852115"/>
            <a:ext cx="8898650" cy="2590659"/>
          </a:xfrm>
          <a:prstGeom prst="roundRect">
            <a:avLst>
              <a:gd name="adj" fmla="val 7930"/>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sp>
        <p:nvSpPr>
          <p:cNvPr id="106" name="四角形: 角を丸くする 105">
            <a:extLst>
              <a:ext uri="{FF2B5EF4-FFF2-40B4-BE49-F238E27FC236}">
                <a16:creationId xmlns:a16="http://schemas.microsoft.com/office/drawing/2014/main" id="{EF9A292C-1B52-A17B-EFDD-3A3DF2D2CAF1}"/>
              </a:ext>
            </a:extLst>
          </p:cNvPr>
          <p:cNvSpPr/>
          <p:nvPr/>
        </p:nvSpPr>
        <p:spPr>
          <a:xfrm>
            <a:off x="563960" y="3533868"/>
            <a:ext cx="8996499" cy="2746237"/>
          </a:xfrm>
          <a:prstGeom prst="roundRect">
            <a:avLst>
              <a:gd name="adj" fmla="val 7930"/>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sp>
        <p:nvSpPr>
          <p:cNvPr id="107" name="テキスト ボックス 106">
            <a:extLst>
              <a:ext uri="{FF2B5EF4-FFF2-40B4-BE49-F238E27FC236}">
                <a16:creationId xmlns:a16="http://schemas.microsoft.com/office/drawing/2014/main" id="{738A6114-6DA0-E8B6-B3E6-02982BBB7C4F}"/>
              </a:ext>
            </a:extLst>
          </p:cNvPr>
          <p:cNvSpPr txBox="1"/>
          <p:nvPr/>
        </p:nvSpPr>
        <p:spPr>
          <a:xfrm>
            <a:off x="3146637" y="3680056"/>
            <a:ext cx="2363676" cy="369332"/>
          </a:xfrm>
          <a:prstGeom prst="rect">
            <a:avLst/>
          </a:prstGeom>
          <a:noFill/>
        </p:spPr>
        <p:txBody>
          <a:bodyPr wrap="square">
            <a:spAutoFit/>
          </a:bodyPr>
          <a:lstStyle/>
          <a:p>
            <a:pPr algn="ctr"/>
            <a:r>
              <a:rPr lang="en-US" altLang="ja-JP" dirty="0"/>
              <a:t>Hadamard patterns</a:t>
            </a:r>
            <a:endParaRPr lang="ja-JP" altLang="en-US" dirty="0"/>
          </a:p>
        </p:txBody>
      </p:sp>
      <p:sp>
        <p:nvSpPr>
          <p:cNvPr id="108" name="テキスト ボックス 107">
            <a:extLst>
              <a:ext uri="{FF2B5EF4-FFF2-40B4-BE49-F238E27FC236}">
                <a16:creationId xmlns:a16="http://schemas.microsoft.com/office/drawing/2014/main" id="{63B57AFB-DA71-8F2C-F76E-64C69FAAAFC7}"/>
              </a:ext>
            </a:extLst>
          </p:cNvPr>
          <p:cNvSpPr txBox="1"/>
          <p:nvPr/>
        </p:nvSpPr>
        <p:spPr>
          <a:xfrm>
            <a:off x="3433678" y="5066894"/>
            <a:ext cx="2224035" cy="369332"/>
          </a:xfrm>
          <a:prstGeom prst="rect">
            <a:avLst/>
          </a:prstGeom>
          <a:noFill/>
        </p:spPr>
        <p:txBody>
          <a:bodyPr wrap="square">
            <a:spAutoFit/>
          </a:bodyPr>
          <a:lstStyle/>
          <a:p>
            <a:pPr algn="ctr"/>
            <a:r>
              <a:rPr lang="en-US" altLang="ja-JP" dirty="0"/>
              <a:t>Learned patterns</a:t>
            </a:r>
            <a:endParaRPr lang="ja-JP" altLang="en-US" dirty="0"/>
          </a:p>
        </p:txBody>
      </p:sp>
      <p:sp>
        <p:nvSpPr>
          <p:cNvPr id="109" name="テキスト ボックス 108">
            <a:extLst>
              <a:ext uri="{FF2B5EF4-FFF2-40B4-BE49-F238E27FC236}">
                <a16:creationId xmlns:a16="http://schemas.microsoft.com/office/drawing/2014/main" id="{DA5B0DC4-DFD5-DC56-4D73-F22E9EED99C3}"/>
              </a:ext>
            </a:extLst>
          </p:cNvPr>
          <p:cNvSpPr txBox="1"/>
          <p:nvPr/>
        </p:nvSpPr>
        <p:spPr>
          <a:xfrm>
            <a:off x="1576232" y="5721545"/>
            <a:ext cx="961728" cy="369332"/>
          </a:xfrm>
          <a:prstGeom prst="rect">
            <a:avLst/>
          </a:prstGeom>
          <a:noFill/>
        </p:spPr>
        <p:txBody>
          <a:bodyPr wrap="square">
            <a:spAutoFit/>
          </a:bodyPr>
          <a:lstStyle/>
          <a:p>
            <a:pPr algn="ctr"/>
            <a:r>
              <a:rPr lang="en-US" altLang="ja-JP" dirty="0"/>
              <a:t>Object</a:t>
            </a:r>
          </a:p>
        </p:txBody>
      </p:sp>
      <p:sp>
        <p:nvSpPr>
          <p:cNvPr id="110" name="テキスト ボックス 109">
            <a:extLst>
              <a:ext uri="{FF2B5EF4-FFF2-40B4-BE49-F238E27FC236}">
                <a16:creationId xmlns:a16="http://schemas.microsoft.com/office/drawing/2014/main" id="{CBB5880E-7F6C-39BE-52EE-802ACDC215EB}"/>
              </a:ext>
            </a:extLst>
          </p:cNvPr>
          <p:cNvSpPr txBox="1"/>
          <p:nvPr/>
        </p:nvSpPr>
        <p:spPr>
          <a:xfrm>
            <a:off x="8579579" y="3976422"/>
            <a:ext cx="1152525" cy="369332"/>
          </a:xfrm>
          <a:prstGeom prst="rect">
            <a:avLst/>
          </a:prstGeom>
          <a:noFill/>
        </p:spPr>
        <p:txBody>
          <a:bodyPr wrap="square">
            <a:spAutoFit/>
          </a:bodyPr>
          <a:lstStyle/>
          <a:p>
            <a:pPr algn="ctr"/>
            <a:r>
              <a:rPr lang="en-US" altLang="ja-JP" dirty="0">
                <a:cs typeface="Times New Roman" panose="02020603050405020304" pitchFamily="18" charset="0"/>
              </a:rPr>
              <a:t>O</a:t>
            </a:r>
            <a:r>
              <a:rPr kumimoji="1" lang="en-US" altLang="ja-JP" sz="1800" dirty="0">
                <a:cs typeface="Times New Roman" panose="02020603050405020304" pitchFamily="18" charset="0"/>
              </a:rPr>
              <a:t>utput</a:t>
            </a:r>
            <a:endParaRPr kumimoji="1" lang="ja-JP" altLang="en-US" sz="1800" dirty="0">
              <a:cs typeface="Times New Roman" panose="02020603050405020304" pitchFamily="18" charset="0"/>
            </a:endParaRPr>
          </a:p>
        </p:txBody>
      </p:sp>
      <p:sp>
        <p:nvSpPr>
          <p:cNvPr id="111" name="テキスト ボックス 110">
            <a:extLst>
              <a:ext uri="{FF2B5EF4-FFF2-40B4-BE49-F238E27FC236}">
                <a16:creationId xmlns:a16="http://schemas.microsoft.com/office/drawing/2014/main" id="{1DF0DFE6-7E24-FE3E-73C4-BE9812CA462F}"/>
              </a:ext>
            </a:extLst>
          </p:cNvPr>
          <p:cNvSpPr txBox="1"/>
          <p:nvPr/>
        </p:nvSpPr>
        <p:spPr>
          <a:xfrm>
            <a:off x="5484773" y="3906492"/>
            <a:ext cx="821773" cy="369332"/>
          </a:xfrm>
          <a:prstGeom prst="rect">
            <a:avLst/>
          </a:prstGeom>
          <a:noFill/>
        </p:spPr>
        <p:txBody>
          <a:bodyPr wrap="square">
            <a:spAutoFit/>
          </a:bodyPr>
          <a:lstStyle/>
          <a:p>
            <a:pPr algn="ctr"/>
            <a:r>
              <a:rPr lang="en-US" altLang="ja-JP" dirty="0">
                <a:cs typeface="Times New Roman" panose="02020603050405020304" pitchFamily="18" charset="0"/>
              </a:rPr>
              <a:t>I</a:t>
            </a:r>
            <a:r>
              <a:rPr kumimoji="1" lang="en-US" altLang="ja-JP" sz="1800" dirty="0">
                <a:cs typeface="Times New Roman" panose="02020603050405020304" pitchFamily="18" charset="0"/>
              </a:rPr>
              <a:t>nput</a:t>
            </a:r>
            <a:endParaRPr kumimoji="1" lang="ja-JP" altLang="en-US" sz="1800" dirty="0">
              <a:cs typeface="Times New Roman" panose="02020603050405020304" pitchFamily="18" charset="0"/>
            </a:endParaRPr>
          </a:p>
        </p:txBody>
      </p:sp>
      <p:sp>
        <p:nvSpPr>
          <p:cNvPr id="3" name="大かっこ 2">
            <a:extLst>
              <a:ext uri="{FF2B5EF4-FFF2-40B4-BE49-F238E27FC236}">
                <a16:creationId xmlns:a16="http://schemas.microsoft.com/office/drawing/2014/main" id="{F78B8A86-0A65-2AC9-5419-BFDF350F0D92}"/>
              </a:ext>
            </a:extLst>
          </p:cNvPr>
          <p:cNvSpPr/>
          <p:nvPr/>
        </p:nvSpPr>
        <p:spPr>
          <a:xfrm>
            <a:off x="982743" y="4228255"/>
            <a:ext cx="1864102" cy="1411397"/>
          </a:xfrm>
          <a:prstGeom prst="bracketPair">
            <a:avLst>
              <a:gd name="adj" fmla="val 5457"/>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dirty="0"/>
          </a:p>
        </p:txBody>
      </p:sp>
      <p:sp>
        <p:nvSpPr>
          <p:cNvPr id="4" name="フローチャート: 和接合 3">
            <a:extLst>
              <a:ext uri="{FF2B5EF4-FFF2-40B4-BE49-F238E27FC236}">
                <a16:creationId xmlns:a16="http://schemas.microsoft.com/office/drawing/2014/main" id="{CEAE5D84-53AB-F1FF-1738-F891B198F60A}"/>
              </a:ext>
            </a:extLst>
          </p:cNvPr>
          <p:cNvSpPr/>
          <p:nvPr/>
        </p:nvSpPr>
        <p:spPr>
          <a:xfrm rot="18960169">
            <a:off x="1679961" y="4748987"/>
            <a:ext cx="387361" cy="385300"/>
          </a:xfrm>
          <a:prstGeom prst="flowChartSummingJunction">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Picture 2">
            <a:extLst>
              <a:ext uri="{FF2B5EF4-FFF2-40B4-BE49-F238E27FC236}">
                <a16:creationId xmlns:a16="http://schemas.microsoft.com/office/drawing/2014/main" id="{05924ED8-A8D1-65FD-5C7D-7600BF1DF125}"/>
              </a:ext>
            </a:extLst>
          </p:cNvPr>
          <p:cNvPicPr>
            <a:picLocks noChangeAspect="1" noChangeArrowheads="1"/>
          </p:cNvPicPr>
          <p:nvPr/>
        </p:nvPicPr>
        <p:blipFill rotWithShape="1">
          <a:blip r:embed="rId11" cstate="hqprint">
            <a:extLst>
              <a:ext uri="{28A0092B-C50C-407E-A947-70E740481C1C}">
                <a14:useLocalDpi xmlns:a14="http://schemas.microsoft.com/office/drawing/2010/main" val="0"/>
              </a:ext>
            </a:extLst>
          </a:blip>
          <a:srcRect l="-1471" r="-971"/>
          <a:stretch/>
        </p:blipFill>
        <p:spPr bwMode="auto">
          <a:xfrm>
            <a:off x="1063030" y="4245567"/>
            <a:ext cx="648034" cy="1404000"/>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sp>
        <p:nvSpPr>
          <p:cNvPr id="17" name="四角形: 角を丸くする 16">
            <a:extLst>
              <a:ext uri="{FF2B5EF4-FFF2-40B4-BE49-F238E27FC236}">
                <a16:creationId xmlns:a16="http://schemas.microsoft.com/office/drawing/2014/main" id="{217810DD-CA69-70D5-5EBF-2A814E5A2894}"/>
              </a:ext>
            </a:extLst>
          </p:cNvPr>
          <p:cNvSpPr/>
          <p:nvPr/>
        </p:nvSpPr>
        <p:spPr>
          <a:xfrm>
            <a:off x="9647016" y="1706650"/>
            <a:ext cx="2406420" cy="884504"/>
          </a:xfrm>
          <a:prstGeom prst="roundRect">
            <a:avLst/>
          </a:prstGeom>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a:t>先ほどと同じガウシアンノイズで学習！</a:t>
            </a:r>
          </a:p>
        </p:txBody>
      </p:sp>
      <p:sp>
        <p:nvSpPr>
          <p:cNvPr id="18" name="四角形: 角を丸くする 17">
            <a:extLst>
              <a:ext uri="{FF2B5EF4-FFF2-40B4-BE49-F238E27FC236}">
                <a16:creationId xmlns:a16="http://schemas.microsoft.com/office/drawing/2014/main" id="{C7D16961-BAA9-31D1-84D6-516BC098318D}"/>
              </a:ext>
            </a:extLst>
          </p:cNvPr>
          <p:cNvSpPr/>
          <p:nvPr/>
        </p:nvSpPr>
        <p:spPr>
          <a:xfrm>
            <a:off x="9807712" y="4494688"/>
            <a:ext cx="2406420" cy="884504"/>
          </a:xfrm>
          <a:prstGeom prst="roundRect">
            <a:avLst/>
          </a:prstGeom>
          <a:ln w="38100">
            <a:solidFill>
              <a:schemeClr val="accent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a:t>大気ゆらぎでファインチューニング</a:t>
            </a:r>
          </a:p>
        </p:txBody>
      </p:sp>
      <p:sp>
        <p:nvSpPr>
          <p:cNvPr id="24" name="二等辺三角形 23">
            <a:extLst>
              <a:ext uri="{FF2B5EF4-FFF2-40B4-BE49-F238E27FC236}">
                <a16:creationId xmlns:a16="http://schemas.microsoft.com/office/drawing/2014/main" id="{63A79854-5C2A-C7D4-93E6-2E68109BB40C}"/>
              </a:ext>
            </a:extLst>
          </p:cNvPr>
          <p:cNvSpPr/>
          <p:nvPr/>
        </p:nvSpPr>
        <p:spPr>
          <a:xfrm rot="5400000">
            <a:off x="8121558" y="4855440"/>
            <a:ext cx="1122925" cy="225681"/>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65157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図 36">
            <a:extLst>
              <a:ext uri="{FF2B5EF4-FFF2-40B4-BE49-F238E27FC236}">
                <a16:creationId xmlns:a16="http://schemas.microsoft.com/office/drawing/2014/main" id="{791A4E7E-4BC2-C199-9A88-D93BC906F52B}"/>
              </a:ext>
            </a:extLst>
          </p:cNvPr>
          <p:cNvPicPr>
            <a:picLocks/>
          </p:cNvPicPr>
          <p:nvPr/>
        </p:nvPicPr>
        <p:blipFill>
          <a:blip r:embed="rId2"/>
          <a:stretch>
            <a:fillRect/>
          </a:stretch>
        </p:blipFill>
        <p:spPr>
          <a:xfrm>
            <a:off x="2408751" y="4248888"/>
            <a:ext cx="648000" cy="1404000"/>
          </a:xfrm>
          <a:prstGeom prst="rect">
            <a:avLst/>
          </a:prstGeom>
          <a:scene3d>
            <a:camera prst="isometricLeftDown"/>
            <a:lightRig rig="threePt" dir="t"/>
          </a:scene3d>
        </p:spPr>
      </p:pic>
      <p:sp>
        <p:nvSpPr>
          <p:cNvPr id="2" name="タイトル 1">
            <a:extLst>
              <a:ext uri="{FF2B5EF4-FFF2-40B4-BE49-F238E27FC236}">
                <a16:creationId xmlns:a16="http://schemas.microsoft.com/office/drawing/2014/main" id="{BCDEDFF7-B1FE-F83F-3CF0-1C717EB3C630}"/>
              </a:ext>
            </a:extLst>
          </p:cNvPr>
          <p:cNvSpPr>
            <a:spLocks noGrp="1"/>
          </p:cNvSpPr>
          <p:nvPr>
            <p:ph type="title"/>
          </p:nvPr>
        </p:nvSpPr>
        <p:spPr/>
        <p:txBody>
          <a:bodyPr/>
          <a:lstStyle/>
          <a:p>
            <a:r>
              <a:rPr kumimoji="1" lang="ja-JP" altLang="en-US" dirty="0"/>
              <a:t>シミュレーション手順</a:t>
            </a:r>
          </a:p>
        </p:txBody>
      </p:sp>
      <p:sp>
        <p:nvSpPr>
          <p:cNvPr id="5" name="テキスト ボックス 4">
            <a:extLst>
              <a:ext uri="{FF2B5EF4-FFF2-40B4-BE49-F238E27FC236}">
                <a16:creationId xmlns:a16="http://schemas.microsoft.com/office/drawing/2014/main" id="{DD73E3E6-9770-AC7E-13F3-21582EFEC992}"/>
              </a:ext>
            </a:extLst>
          </p:cNvPr>
          <p:cNvSpPr txBox="1"/>
          <p:nvPr/>
        </p:nvSpPr>
        <p:spPr>
          <a:xfrm>
            <a:off x="960246" y="839960"/>
            <a:ext cx="4676775" cy="461665"/>
          </a:xfrm>
          <a:prstGeom prst="rect">
            <a:avLst/>
          </a:prstGeom>
          <a:noFill/>
        </p:spPr>
        <p:txBody>
          <a:bodyPr wrap="square" rtlCol="0">
            <a:spAutoFit/>
          </a:bodyPr>
          <a:lstStyle/>
          <a:p>
            <a:r>
              <a:rPr kumimoji="1" lang="en-US" altLang="ja-JP" sz="2400" dirty="0"/>
              <a:t>Step 1. </a:t>
            </a:r>
            <a:r>
              <a:rPr kumimoji="1" lang="ja-JP" altLang="en-US" sz="2400" dirty="0"/>
              <a:t>パターン学習＋事前学習</a:t>
            </a:r>
          </a:p>
        </p:txBody>
      </p:sp>
      <p:sp>
        <p:nvSpPr>
          <p:cNvPr id="6" name="テキスト ボックス 5">
            <a:extLst>
              <a:ext uri="{FF2B5EF4-FFF2-40B4-BE49-F238E27FC236}">
                <a16:creationId xmlns:a16="http://schemas.microsoft.com/office/drawing/2014/main" id="{9C4BE9D3-0544-7314-93D4-784C053BA310}"/>
              </a:ext>
            </a:extLst>
          </p:cNvPr>
          <p:cNvSpPr txBox="1"/>
          <p:nvPr/>
        </p:nvSpPr>
        <p:spPr>
          <a:xfrm>
            <a:off x="841039" y="3554348"/>
            <a:ext cx="4676775" cy="461665"/>
          </a:xfrm>
          <a:prstGeom prst="rect">
            <a:avLst/>
          </a:prstGeom>
          <a:noFill/>
        </p:spPr>
        <p:txBody>
          <a:bodyPr wrap="square" rtlCol="0">
            <a:spAutoFit/>
          </a:bodyPr>
          <a:lstStyle/>
          <a:p>
            <a:r>
              <a:rPr kumimoji="1" lang="en-US" altLang="ja-JP" sz="2400" dirty="0"/>
              <a:t>Step 2. </a:t>
            </a:r>
            <a:r>
              <a:rPr kumimoji="1" lang="ja-JP" altLang="en-US" sz="2400" dirty="0"/>
              <a:t>再構成学習</a:t>
            </a:r>
          </a:p>
        </p:txBody>
      </p:sp>
      <p:pic>
        <p:nvPicPr>
          <p:cNvPr id="7" name="Picture 2">
            <a:extLst>
              <a:ext uri="{FF2B5EF4-FFF2-40B4-BE49-F238E27FC236}">
                <a16:creationId xmlns:a16="http://schemas.microsoft.com/office/drawing/2014/main" id="{05924ED8-A8D1-65FD-5C7D-7600BF1DF125}"/>
              </a:ext>
            </a:extLst>
          </p:cNvPr>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1471" r="-971"/>
          <a:stretch/>
        </p:blipFill>
        <p:spPr bwMode="auto">
          <a:xfrm>
            <a:off x="1653338" y="4248888"/>
            <a:ext cx="614802" cy="1332000"/>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sp>
        <p:nvSpPr>
          <p:cNvPr id="8" name="フローチャート: 和接合 7">
            <a:extLst>
              <a:ext uri="{FF2B5EF4-FFF2-40B4-BE49-F238E27FC236}">
                <a16:creationId xmlns:a16="http://schemas.microsoft.com/office/drawing/2014/main" id="{13A4A5B7-0A58-E0E0-8A96-256E256C9A44}"/>
              </a:ext>
            </a:extLst>
          </p:cNvPr>
          <p:cNvSpPr/>
          <p:nvPr/>
        </p:nvSpPr>
        <p:spPr>
          <a:xfrm>
            <a:off x="3323397" y="4758238"/>
            <a:ext cx="387361" cy="385300"/>
          </a:xfrm>
          <a:prstGeom prst="flowChartSummingJunction">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スライド番号プレースホルダー 15">
            <a:extLst>
              <a:ext uri="{FF2B5EF4-FFF2-40B4-BE49-F238E27FC236}">
                <a16:creationId xmlns:a16="http://schemas.microsoft.com/office/drawing/2014/main" id="{EF9C658C-507B-0A55-5D04-6716C04A33DF}"/>
              </a:ext>
            </a:extLst>
          </p:cNvPr>
          <p:cNvSpPr>
            <a:spLocks noGrp="1"/>
          </p:cNvSpPr>
          <p:nvPr>
            <p:ph type="sldNum" sz="quarter" idx="12"/>
          </p:nvPr>
        </p:nvSpPr>
        <p:spPr/>
        <p:txBody>
          <a:bodyPr/>
          <a:lstStyle/>
          <a:p>
            <a:fld id="{E154F753-E6D5-4771-B8B1-12E93CB86B83}" type="slidenum">
              <a:rPr kumimoji="1" lang="ja-JP" altLang="en-US" smtClean="0"/>
              <a:t>25</a:t>
            </a:fld>
            <a:endParaRPr kumimoji="1" lang="ja-JP" altLang="en-US"/>
          </a:p>
        </p:txBody>
      </p:sp>
      <p:grpSp>
        <p:nvGrpSpPr>
          <p:cNvPr id="28" name="グループ化 27">
            <a:extLst>
              <a:ext uri="{FF2B5EF4-FFF2-40B4-BE49-F238E27FC236}">
                <a16:creationId xmlns:a16="http://schemas.microsoft.com/office/drawing/2014/main" id="{20B03FC5-0FDE-5F58-3C40-B54562F458DB}"/>
              </a:ext>
            </a:extLst>
          </p:cNvPr>
          <p:cNvGrpSpPr/>
          <p:nvPr/>
        </p:nvGrpSpPr>
        <p:grpSpPr>
          <a:xfrm>
            <a:off x="3927811" y="3866336"/>
            <a:ext cx="769973" cy="1028537"/>
            <a:chOff x="5029181" y="4600098"/>
            <a:chExt cx="1147552" cy="1428714"/>
          </a:xfrm>
        </p:grpSpPr>
        <p:pic>
          <p:nvPicPr>
            <p:cNvPr id="25" name="図 19">
              <a:extLst>
                <a:ext uri="{FF2B5EF4-FFF2-40B4-BE49-F238E27FC236}">
                  <a16:creationId xmlns:a16="http://schemas.microsoft.com/office/drawing/2014/main" id="{E836AAEE-6493-EA9A-D5A1-2CFE6214E0A7}"/>
                </a:ext>
              </a:extLst>
            </p:cNvPr>
            <p:cNvPicPr>
              <a:picLocks/>
            </p:cNvPicPr>
            <p:nvPr/>
          </p:nvPicPr>
          <p:blipFill>
            <a:blip r:embed="rId4" cstate="hqprint">
              <a:extLst>
                <a:ext uri="{28A0092B-C50C-407E-A947-70E740481C1C}">
                  <a14:useLocalDpi xmlns:a14="http://schemas.microsoft.com/office/drawing/2010/main" val="0"/>
                </a:ext>
              </a:extLst>
            </a:blip>
            <a:srcRect/>
            <a:stretch/>
          </p:blipFill>
          <p:spPr>
            <a:xfrm>
              <a:off x="5384733" y="4624812"/>
              <a:ext cx="792000" cy="1404000"/>
            </a:xfrm>
            <a:custGeom>
              <a:avLst/>
              <a:gdLst>
                <a:gd name="connsiteX0" fmla="*/ 0 w 758417"/>
                <a:gd name="connsiteY0" fmla="*/ 0 h 1404000"/>
                <a:gd name="connsiteX1" fmla="*/ 758417 w 758417"/>
                <a:gd name="connsiteY1" fmla="*/ 0 h 1404000"/>
                <a:gd name="connsiteX2" fmla="*/ 758417 w 758417"/>
                <a:gd name="connsiteY2" fmla="*/ 1404000 h 1404000"/>
                <a:gd name="connsiteX3" fmla="*/ 0 w 758417"/>
                <a:gd name="connsiteY3" fmla="*/ 1404000 h 1404000"/>
              </a:gdLst>
              <a:ahLst/>
              <a:cxnLst>
                <a:cxn ang="0">
                  <a:pos x="connsiteX0" y="connsiteY0"/>
                </a:cxn>
                <a:cxn ang="0">
                  <a:pos x="connsiteX1" y="connsiteY1"/>
                </a:cxn>
                <a:cxn ang="0">
                  <a:pos x="connsiteX2" y="connsiteY2"/>
                </a:cxn>
                <a:cxn ang="0">
                  <a:pos x="connsiteX3" y="connsiteY3"/>
                </a:cxn>
              </a:cxnLst>
              <a:rect l="l" t="t" r="r" b="b"/>
              <a:pathLst>
                <a:path w="758417" h="1404000">
                  <a:moveTo>
                    <a:pt x="0" y="0"/>
                  </a:moveTo>
                  <a:lnTo>
                    <a:pt x="758417" y="0"/>
                  </a:lnTo>
                  <a:lnTo>
                    <a:pt x="758417" y="1404000"/>
                  </a:lnTo>
                  <a:lnTo>
                    <a:pt x="0" y="1404000"/>
                  </a:lnTo>
                  <a:close/>
                </a:path>
              </a:pathLst>
            </a:custGeom>
            <a:scene3d>
              <a:camera prst="isometricLeftDown"/>
              <a:lightRig rig="threePt" dir="t"/>
            </a:scene3d>
          </p:spPr>
        </p:pic>
        <p:sp>
          <p:nvSpPr>
            <p:cNvPr id="19" name="テキスト ボックス 18">
              <a:extLst>
                <a:ext uri="{FF2B5EF4-FFF2-40B4-BE49-F238E27FC236}">
                  <a16:creationId xmlns:a16="http://schemas.microsoft.com/office/drawing/2014/main" id="{76B18460-FC0B-ACB7-1F68-7C015243D73D}"/>
                </a:ext>
              </a:extLst>
            </p:cNvPr>
            <p:cNvSpPr txBox="1"/>
            <p:nvPr/>
          </p:nvSpPr>
          <p:spPr>
            <a:xfrm>
              <a:off x="5339075" y="4600098"/>
              <a:ext cx="576618" cy="369332"/>
            </a:xfrm>
            <a:prstGeom prst="rect">
              <a:avLst/>
            </a:prstGeom>
            <a:noFill/>
          </p:spPr>
          <p:txBody>
            <a:bodyPr wrap="square" rtlCol="0">
              <a:spAutoFit/>
            </a:bodyPr>
            <a:lstStyle/>
            <a:p>
              <a:endParaRPr kumimoji="1" lang="ja-JP" altLang="en-US" dirty="0"/>
            </a:p>
          </p:txBody>
        </p:sp>
        <p:cxnSp>
          <p:nvCxnSpPr>
            <p:cNvPr id="21" name="直線コネクタ 20">
              <a:extLst>
                <a:ext uri="{FF2B5EF4-FFF2-40B4-BE49-F238E27FC236}">
                  <a16:creationId xmlns:a16="http://schemas.microsoft.com/office/drawing/2014/main" id="{FF3A4FD7-3DBB-A827-E66A-DA520724C912}"/>
                </a:ext>
              </a:extLst>
            </p:cNvPr>
            <p:cNvCxnSpPr>
              <a:cxnSpLocks/>
            </p:cNvCxnSpPr>
            <p:nvPr/>
          </p:nvCxnSpPr>
          <p:spPr>
            <a:xfrm>
              <a:off x="5234687" y="4628498"/>
              <a:ext cx="317982" cy="1115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9A55E60-D271-2763-80EB-C6733EEF70EA}"/>
                </a:ext>
              </a:extLst>
            </p:cNvPr>
            <p:cNvCxnSpPr>
              <a:cxnSpLocks/>
            </p:cNvCxnSpPr>
            <p:nvPr/>
          </p:nvCxnSpPr>
          <p:spPr>
            <a:xfrm>
              <a:off x="5688443" y="4879674"/>
              <a:ext cx="317982" cy="1115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BEA3804E-25D4-7E4F-F335-EB9C7619667F}"/>
                </a:ext>
              </a:extLst>
            </p:cNvPr>
            <p:cNvCxnSpPr>
              <a:cxnSpLocks/>
            </p:cNvCxnSpPr>
            <p:nvPr/>
          </p:nvCxnSpPr>
          <p:spPr>
            <a:xfrm>
              <a:off x="5668573" y="6013601"/>
              <a:ext cx="317982" cy="1115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27" name="図 26">
              <a:extLst>
                <a:ext uri="{FF2B5EF4-FFF2-40B4-BE49-F238E27FC236}">
                  <a16:creationId xmlns:a16="http://schemas.microsoft.com/office/drawing/2014/main" id="{EA47B652-415F-73BF-0FE8-035ED4D5D96E}"/>
                </a:ext>
              </a:extLst>
            </p:cNvPr>
            <p:cNvPicPr>
              <a:picLocks/>
            </p:cNvPicPr>
            <p:nvPr/>
          </p:nvPicPr>
          <p:blipFill>
            <a:blip r:embed="rId5"/>
            <a:stretch>
              <a:fillRect/>
            </a:stretch>
          </p:blipFill>
          <p:spPr>
            <a:xfrm>
              <a:off x="5029181" y="4610385"/>
              <a:ext cx="792000" cy="1404000"/>
            </a:xfrm>
            <a:prstGeom prst="rect">
              <a:avLst/>
            </a:prstGeom>
            <a:scene3d>
              <a:camera prst="isometricLeftDown"/>
              <a:lightRig rig="threePt" dir="t"/>
            </a:scene3d>
          </p:spPr>
        </p:pic>
      </p:grpSp>
      <p:grpSp>
        <p:nvGrpSpPr>
          <p:cNvPr id="9" name="グループ化 8">
            <a:extLst>
              <a:ext uri="{FF2B5EF4-FFF2-40B4-BE49-F238E27FC236}">
                <a16:creationId xmlns:a16="http://schemas.microsoft.com/office/drawing/2014/main" id="{4B45A97F-DE7D-7FE2-5559-5C3452E292FD}"/>
              </a:ext>
            </a:extLst>
          </p:cNvPr>
          <p:cNvGrpSpPr/>
          <p:nvPr/>
        </p:nvGrpSpPr>
        <p:grpSpPr>
          <a:xfrm>
            <a:off x="3920473" y="5252504"/>
            <a:ext cx="784649" cy="1012830"/>
            <a:chOff x="254766" y="1656238"/>
            <a:chExt cx="962109" cy="1407048"/>
          </a:xfrm>
        </p:grpSpPr>
        <p:sp>
          <p:nvSpPr>
            <p:cNvPr id="10" name="テキスト ボックス 9">
              <a:extLst>
                <a:ext uri="{FF2B5EF4-FFF2-40B4-BE49-F238E27FC236}">
                  <a16:creationId xmlns:a16="http://schemas.microsoft.com/office/drawing/2014/main" id="{3BD25D27-B992-29AF-A57F-B035194D874D}"/>
                </a:ext>
              </a:extLst>
            </p:cNvPr>
            <p:cNvSpPr txBox="1"/>
            <p:nvPr/>
          </p:nvSpPr>
          <p:spPr>
            <a:xfrm>
              <a:off x="457200" y="1685925"/>
              <a:ext cx="576618" cy="369332"/>
            </a:xfrm>
            <a:prstGeom prst="rect">
              <a:avLst/>
            </a:prstGeom>
            <a:noFill/>
          </p:spPr>
          <p:txBody>
            <a:bodyPr wrap="square" rtlCol="0">
              <a:spAutoFit/>
            </a:bodyPr>
            <a:lstStyle/>
            <a:p>
              <a:endParaRPr kumimoji="1" lang="ja-JP" altLang="en-US" dirty="0"/>
            </a:p>
          </p:txBody>
        </p:sp>
        <p:pic>
          <p:nvPicPr>
            <p:cNvPr id="11" name="図 10">
              <a:extLst>
                <a:ext uri="{FF2B5EF4-FFF2-40B4-BE49-F238E27FC236}">
                  <a16:creationId xmlns:a16="http://schemas.microsoft.com/office/drawing/2014/main" id="{582094EB-7E29-C37D-ADA3-CBA2ABA438F5}"/>
                </a:ext>
              </a:extLst>
            </p:cNvPr>
            <p:cNvPicPr>
              <a:picLocks/>
            </p:cNvPicPr>
            <p:nvPr/>
          </p:nvPicPr>
          <p:blipFill>
            <a:blip r:embed="rId6"/>
            <a:stretch>
              <a:fillRect/>
            </a:stretch>
          </p:blipFill>
          <p:spPr>
            <a:xfrm>
              <a:off x="568875" y="1656238"/>
              <a:ext cx="648000" cy="1404000"/>
            </a:xfrm>
            <a:prstGeom prst="rect">
              <a:avLst/>
            </a:prstGeom>
            <a:scene3d>
              <a:camera prst="isometricLeftDown"/>
              <a:lightRig rig="threePt" dir="t"/>
            </a:scene3d>
          </p:spPr>
        </p:pic>
        <p:cxnSp>
          <p:nvCxnSpPr>
            <p:cNvPr id="12" name="直線コネクタ 11">
              <a:extLst>
                <a:ext uri="{FF2B5EF4-FFF2-40B4-BE49-F238E27FC236}">
                  <a16:creationId xmlns:a16="http://schemas.microsoft.com/office/drawing/2014/main" id="{19E7C7F9-FB1F-7E6B-1C5B-586599AE4959}"/>
                </a:ext>
              </a:extLst>
            </p:cNvPr>
            <p:cNvCxnSpPr>
              <a:cxnSpLocks/>
            </p:cNvCxnSpPr>
            <p:nvPr/>
          </p:nvCxnSpPr>
          <p:spPr>
            <a:xfrm>
              <a:off x="355562" y="1659924"/>
              <a:ext cx="317982" cy="1115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A1FD690F-A0EB-7269-9196-79239E851E15}"/>
                </a:ext>
              </a:extLst>
            </p:cNvPr>
            <p:cNvCxnSpPr>
              <a:cxnSpLocks/>
            </p:cNvCxnSpPr>
            <p:nvPr/>
          </p:nvCxnSpPr>
          <p:spPr>
            <a:xfrm>
              <a:off x="809318" y="1911100"/>
              <a:ext cx="317982" cy="1115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4FA96C61-4E06-D917-BAC4-735EA1B4FBE0}"/>
                </a:ext>
              </a:extLst>
            </p:cNvPr>
            <p:cNvCxnSpPr>
              <a:cxnSpLocks/>
            </p:cNvCxnSpPr>
            <p:nvPr/>
          </p:nvCxnSpPr>
          <p:spPr>
            <a:xfrm>
              <a:off x="789448" y="3045027"/>
              <a:ext cx="317982" cy="1115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15" name="図 14">
              <a:extLst>
                <a:ext uri="{FF2B5EF4-FFF2-40B4-BE49-F238E27FC236}">
                  <a16:creationId xmlns:a16="http://schemas.microsoft.com/office/drawing/2014/main" id="{27D8682F-D355-7867-0E08-ED1DEE14216C}"/>
                </a:ext>
              </a:extLst>
            </p:cNvPr>
            <p:cNvPicPr>
              <a:picLocks noChangeAspect="1"/>
            </p:cNvPicPr>
            <p:nvPr/>
          </p:nvPicPr>
          <p:blipFill>
            <a:blip r:embed="rId7"/>
            <a:stretch>
              <a:fillRect/>
            </a:stretch>
          </p:blipFill>
          <p:spPr>
            <a:xfrm>
              <a:off x="254766" y="1659286"/>
              <a:ext cx="648034" cy="1404000"/>
            </a:xfrm>
            <a:prstGeom prst="rect">
              <a:avLst/>
            </a:prstGeom>
            <a:scene3d>
              <a:camera prst="isometricLeftDown"/>
              <a:lightRig rig="threePt" dir="t"/>
            </a:scene3d>
          </p:spPr>
        </p:pic>
      </p:grpSp>
      <p:grpSp>
        <p:nvGrpSpPr>
          <p:cNvPr id="29" name="グループ化 28">
            <a:extLst>
              <a:ext uri="{FF2B5EF4-FFF2-40B4-BE49-F238E27FC236}">
                <a16:creationId xmlns:a16="http://schemas.microsoft.com/office/drawing/2014/main" id="{A9EFDCF1-8DEC-B816-648F-5BE27B2C2FC0}"/>
              </a:ext>
            </a:extLst>
          </p:cNvPr>
          <p:cNvGrpSpPr/>
          <p:nvPr/>
        </p:nvGrpSpPr>
        <p:grpSpPr>
          <a:xfrm>
            <a:off x="4974849" y="3859637"/>
            <a:ext cx="769973" cy="1041934"/>
            <a:chOff x="5029181" y="4600098"/>
            <a:chExt cx="1147552" cy="1447323"/>
          </a:xfrm>
        </p:grpSpPr>
        <p:pic>
          <p:nvPicPr>
            <p:cNvPr id="30" name="図 19">
              <a:extLst>
                <a:ext uri="{FF2B5EF4-FFF2-40B4-BE49-F238E27FC236}">
                  <a16:creationId xmlns:a16="http://schemas.microsoft.com/office/drawing/2014/main" id="{DECC532B-5AC2-9B3C-5C79-4372B16D9238}"/>
                </a:ext>
              </a:extLst>
            </p:cNvPr>
            <p:cNvPicPr>
              <a:picLocks/>
            </p:cNvPicPr>
            <p:nvPr/>
          </p:nvPicPr>
          <p:blipFill>
            <a:blip r:embed="rId8" cstate="hqprint">
              <a:extLst>
                <a:ext uri="{28A0092B-C50C-407E-A947-70E740481C1C}">
                  <a14:useLocalDpi xmlns:a14="http://schemas.microsoft.com/office/drawing/2010/main" val="0"/>
                </a:ext>
              </a:extLst>
            </a:blip>
            <a:srcRect/>
            <a:stretch/>
          </p:blipFill>
          <p:spPr>
            <a:xfrm>
              <a:off x="5384733" y="4624113"/>
              <a:ext cx="792000" cy="1423308"/>
            </a:xfrm>
            <a:custGeom>
              <a:avLst/>
              <a:gdLst>
                <a:gd name="connsiteX0" fmla="*/ 0 w 758417"/>
                <a:gd name="connsiteY0" fmla="*/ 0 h 1404000"/>
                <a:gd name="connsiteX1" fmla="*/ 758417 w 758417"/>
                <a:gd name="connsiteY1" fmla="*/ 0 h 1404000"/>
                <a:gd name="connsiteX2" fmla="*/ 758417 w 758417"/>
                <a:gd name="connsiteY2" fmla="*/ 1404000 h 1404000"/>
                <a:gd name="connsiteX3" fmla="*/ 0 w 758417"/>
                <a:gd name="connsiteY3" fmla="*/ 1404000 h 1404000"/>
              </a:gdLst>
              <a:ahLst/>
              <a:cxnLst>
                <a:cxn ang="0">
                  <a:pos x="connsiteX0" y="connsiteY0"/>
                </a:cxn>
                <a:cxn ang="0">
                  <a:pos x="connsiteX1" y="connsiteY1"/>
                </a:cxn>
                <a:cxn ang="0">
                  <a:pos x="connsiteX2" y="connsiteY2"/>
                </a:cxn>
                <a:cxn ang="0">
                  <a:pos x="connsiteX3" y="connsiteY3"/>
                </a:cxn>
              </a:cxnLst>
              <a:rect l="l" t="t" r="r" b="b"/>
              <a:pathLst>
                <a:path w="758417" h="1404000">
                  <a:moveTo>
                    <a:pt x="0" y="0"/>
                  </a:moveTo>
                  <a:lnTo>
                    <a:pt x="758417" y="0"/>
                  </a:lnTo>
                  <a:lnTo>
                    <a:pt x="758417" y="1404000"/>
                  </a:lnTo>
                  <a:lnTo>
                    <a:pt x="0" y="1404000"/>
                  </a:lnTo>
                  <a:close/>
                </a:path>
              </a:pathLst>
            </a:custGeom>
            <a:scene3d>
              <a:camera prst="isometricLeftDown"/>
              <a:lightRig rig="threePt" dir="t"/>
            </a:scene3d>
          </p:spPr>
        </p:pic>
        <p:sp>
          <p:nvSpPr>
            <p:cNvPr id="31" name="テキスト ボックス 30">
              <a:extLst>
                <a:ext uri="{FF2B5EF4-FFF2-40B4-BE49-F238E27FC236}">
                  <a16:creationId xmlns:a16="http://schemas.microsoft.com/office/drawing/2014/main" id="{B38CDCE0-B6DC-2A14-161D-F8D6E526F054}"/>
                </a:ext>
              </a:extLst>
            </p:cNvPr>
            <p:cNvSpPr txBox="1"/>
            <p:nvPr/>
          </p:nvSpPr>
          <p:spPr>
            <a:xfrm>
              <a:off x="5339075" y="4600098"/>
              <a:ext cx="576618" cy="369332"/>
            </a:xfrm>
            <a:prstGeom prst="rect">
              <a:avLst/>
            </a:prstGeom>
            <a:noFill/>
          </p:spPr>
          <p:txBody>
            <a:bodyPr wrap="square" rtlCol="0">
              <a:spAutoFit/>
            </a:bodyPr>
            <a:lstStyle/>
            <a:p>
              <a:endParaRPr kumimoji="1" lang="ja-JP" altLang="en-US" dirty="0"/>
            </a:p>
          </p:txBody>
        </p:sp>
        <p:cxnSp>
          <p:nvCxnSpPr>
            <p:cNvPr id="32" name="直線コネクタ 31">
              <a:extLst>
                <a:ext uri="{FF2B5EF4-FFF2-40B4-BE49-F238E27FC236}">
                  <a16:creationId xmlns:a16="http://schemas.microsoft.com/office/drawing/2014/main" id="{2438E1C9-5301-9029-25F1-6D0FF0720B60}"/>
                </a:ext>
              </a:extLst>
            </p:cNvPr>
            <p:cNvCxnSpPr>
              <a:cxnSpLocks/>
            </p:cNvCxnSpPr>
            <p:nvPr/>
          </p:nvCxnSpPr>
          <p:spPr>
            <a:xfrm>
              <a:off x="5234687" y="4628498"/>
              <a:ext cx="317982" cy="1115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6B871891-A1CA-E4F8-2800-16D9A65510B4}"/>
                </a:ext>
              </a:extLst>
            </p:cNvPr>
            <p:cNvCxnSpPr>
              <a:cxnSpLocks/>
            </p:cNvCxnSpPr>
            <p:nvPr/>
          </p:nvCxnSpPr>
          <p:spPr>
            <a:xfrm>
              <a:off x="5688443" y="4879674"/>
              <a:ext cx="317982" cy="1115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AF6FD5E5-9E48-578B-2DE9-7BB519CA94F4}"/>
                </a:ext>
              </a:extLst>
            </p:cNvPr>
            <p:cNvCxnSpPr>
              <a:cxnSpLocks/>
            </p:cNvCxnSpPr>
            <p:nvPr/>
          </p:nvCxnSpPr>
          <p:spPr>
            <a:xfrm>
              <a:off x="5668573" y="6013601"/>
              <a:ext cx="317982" cy="1115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35" name="図 34">
              <a:extLst>
                <a:ext uri="{FF2B5EF4-FFF2-40B4-BE49-F238E27FC236}">
                  <a16:creationId xmlns:a16="http://schemas.microsoft.com/office/drawing/2014/main" id="{26C7B6E3-7421-DE5F-9EC1-3D54A6461CCB}"/>
                </a:ext>
              </a:extLst>
            </p:cNvPr>
            <p:cNvPicPr>
              <a:picLocks/>
            </p:cNvPicPr>
            <p:nvPr/>
          </p:nvPicPr>
          <p:blipFill>
            <a:blip r:embed="rId9" cstate="hqprint">
              <a:extLst>
                <a:ext uri="{28A0092B-C50C-407E-A947-70E740481C1C}">
                  <a14:useLocalDpi xmlns:a14="http://schemas.microsoft.com/office/drawing/2010/main" val="0"/>
                </a:ext>
              </a:extLst>
            </a:blip>
            <a:srcRect/>
            <a:stretch/>
          </p:blipFill>
          <p:spPr>
            <a:xfrm>
              <a:off x="5029181" y="4619855"/>
              <a:ext cx="792000" cy="1423305"/>
            </a:xfrm>
            <a:prstGeom prst="rect">
              <a:avLst/>
            </a:prstGeom>
            <a:scene3d>
              <a:camera prst="isometricLeftDown"/>
              <a:lightRig rig="threePt" dir="t"/>
            </a:scene3d>
          </p:spPr>
        </p:pic>
      </p:grpSp>
      <p:grpSp>
        <p:nvGrpSpPr>
          <p:cNvPr id="43" name="グループ化 42">
            <a:extLst>
              <a:ext uri="{FF2B5EF4-FFF2-40B4-BE49-F238E27FC236}">
                <a16:creationId xmlns:a16="http://schemas.microsoft.com/office/drawing/2014/main" id="{4077FEF7-2FB4-1225-6DA5-3201649A1D3B}"/>
              </a:ext>
            </a:extLst>
          </p:cNvPr>
          <p:cNvGrpSpPr/>
          <p:nvPr/>
        </p:nvGrpSpPr>
        <p:grpSpPr>
          <a:xfrm>
            <a:off x="2288407" y="4839926"/>
            <a:ext cx="219075" cy="221924"/>
            <a:chOff x="6962775" y="4714108"/>
            <a:chExt cx="360000" cy="360000"/>
          </a:xfrm>
        </p:grpSpPr>
        <p:cxnSp>
          <p:nvCxnSpPr>
            <p:cNvPr id="40" name="直線コネクタ 39">
              <a:extLst>
                <a:ext uri="{FF2B5EF4-FFF2-40B4-BE49-F238E27FC236}">
                  <a16:creationId xmlns:a16="http://schemas.microsoft.com/office/drawing/2014/main" id="{029BD5F1-CDD5-B7CC-3D31-488690AA4E21}"/>
                </a:ext>
              </a:extLst>
            </p:cNvPr>
            <p:cNvCxnSpPr>
              <a:cxnSpLocks/>
            </p:cNvCxnSpPr>
            <p:nvPr/>
          </p:nvCxnSpPr>
          <p:spPr>
            <a:xfrm>
              <a:off x="6962775" y="4889203"/>
              <a:ext cx="3600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1" name="直線コネクタ 40">
              <a:extLst>
                <a:ext uri="{FF2B5EF4-FFF2-40B4-BE49-F238E27FC236}">
                  <a16:creationId xmlns:a16="http://schemas.microsoft.com/office/drawing/2014/main" id="{F1820305-0FFF-032D-BAD9-B35840AF2000}"/>
                </a:ext>
              </a:extLst>
            </p:cNvPr>
            <p:cNvCxnSpPr>
              <a:cxnSpLocks/>
            </p:cNvCxnSpPr>
            <p:nvPr/>
          </p:nvCxnSpPr>
          <p:spPr>
            <a:xfrm>
              <a:off x="7142775" y="4714108"/>
              <a:ext cx="0" cy="360000"/>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44" name="グループ化 43">
            <a:extLst>
              <a:ext uri="{FF2B5EF4-FFF2-40B4-BE49-F238E27FC236}">
                <a16:creationId xmlns:a16="http://schemas.microsoft.com/office/drawing/2014/main" id="{DCFCFEE5-74A6-DCF5-7A24-3E5D41A4EF92}"/>
              </a:ext>
            </a:extLst>
          </p:cNvPr>
          <p:cNvGrpSpPr/>
          <p:nvPr/>
        </p:nvGrpSpPr>
        <p:grpSpPr>
          <a:xfrm>
            <a:off x="4727772" y="4290604"/>
            <a:ext cx="180000" cy="180000"/>
            <a:chOff x="6962775" y="4714108"/>
            <a:chExt cx="360000" cy="360000"/>
          </a:xfrm>
        </p:grpSpPr>
        <p:cxnSp>
          <p:nvCxnSpPr>
            <p:cNvPr id="45" name="直線コネクタ 44">
              <a:extLst>
                <a:ext uri="{FF2B5EF4-FFF2-40B4-BE49-F238E27FC236}">
                  <a16:creationId xmlns:a16="http://schemas.microsoft.com/office/drawing/2014/main" id="{0E402BA2-44B5-375D-773B-CDDCFE900F35}"/>
                </a:ext>
              </a:extLst>
            </p:cNvPr>
            <p:cNvCxnSpPr>
              <a:cxnSpLocks/>
            </p:cNvCxnSpPr>
            <p:nvPr/>
          </p:nvCxnSpPr>
          <p:spPr>
            <a:xfrm>
              <a:off x="6962775" y="4889203"/>
              <a:ext cx="3600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4B05D1E5-79FF-DB68-D378-D83CC7AE0AE8}"/>
                </a:ext>
              </a:extLst>
            </p:cNvPr>
            <p:cNvCxnSpPr>
              <a:cxnSpLocks/>
            </p:cNvCxnSpPr>
            <p:nvPr/>
          </p:nvCxnSpPr>
          <p:spPr>
            <a:xfrm>
              <a:off x="7142775" y="4714108"/>
              <a:ext cx="0" cy="360000"/>
            </a:xfrm>
            <a:prstGeom prst="line">
              <a:avLst/>
            </a:prstGeom>
            <a:ln w="38100"/>
          </p:spPr>
          <p:style>
            <a:lnRef idx="1">
              <a:schemeClr val="dk1"/>
            </a:lnRef>
            <a:fillRef idx="0">
              <a:schemeClr val="dk1"/>
            </a:fillRef>
            <a:effectRef idx="0">
              <a:schemeClr val="dk1"/>
            </a:effectRef>
            <a:fontRef idx="minor">
              <a:schemeClr val="tx1"/>
            </a:fontRef>
          </p:style>
        </p:cxnSp>
      </p:grpSp>
      <p:sp>
        <p:nvSpPr>
          <p:cNvPr id="47" name="大かっこ 46">
            <a:extLst>
              <a:ext uri="{FF2B5EF4-FFF2-40B4-BE49-F238E27FC236}">
                <a16:creationId xmlns:a16="http://schemas.microsoft.com/office/drawing/2014/main" id="{4A6A79F7-6FB4-3E72-292B-F7F771651C80}"/>
              </a:ext>
            </a:extLst>
          </p:cNvPr>
          <p:cNvSpPr/>
          <p:nvPr/>
        </p:nvSpPr>
        <p:spPr>
          <a:xfrm>
            <a:off x="1589668" y="4307984"/>
            <a:ext cx="1483032" cy="1285809"/>
          </a:xfrm>
          <a:prstGeom prst="bracketPair">
            <a:avLst>
              <a:gd name="adj" fmla="val 8518"/>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dirty="0"/>
          </a:p>
        </p:txBody>
      </p:sp>
      <p:sp>
        <p:nvSpPr>
          <p:cNvPr id="48" name="大かっこ 47">
            <a:extLst>
              <a:ext uri="{FF2B5EF4-FFF2-40B4-BE49-F238E27FC236}">
                <a16:creationId xmlns:a16="http://schemas.microsoft.com/office/drawing/2014/main" id="{503178F5-D329-B2EC-BA5D-ADDBC746B97B}"/>
              </a:ext>
            </a:extLst>
          </p:cNvPr>
          <p:cNvSpPr/>
          <p:nvPr/>
        </p:nvSpPr>
        <p:spPr>
          <a:xfrm>
            <a:off x="3843206" y="3898822"/>
            <a:ext cx="1967829" cy="963565"/>
          </a:xfrm>
          <a:prstGeom prst="bracketPair">
            <a:avLst>
              <a:gd name="adj" fmla="val 5457"/>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dirty="0"/>
          </a:p>
        </p:txBody>
      </p:sp>
      <p:pic>
        <p:nvPicPr>
          <p:cNvPr id="49" name="図 48">
            <a:extLst>
              <a:ext uri="{FF2B5EF4-FFF2-40B4-BE49-F238E27FC236}">
                <a16:creationId xmlns:a16="http://schemas.microsoft.com/office/drawing/2014/main" id="{8ABF4A7E-0377-10C8-9319-33120BD45741}"/>
              </a:ext>
            </a:extLst>
          </p:cNvPr>
          <p:cNvPicPr>
            <a:picLocks noChangeAspect="1"/>
          </p:cNvPicPr>
          <p:nvPr/>
        </p:nvPicPr>
        <p:blipFill>
          <a:blip r:embed="rId10"/>
          <a:stretch>
            <a:fillRect/>
          </a:stretch>
        </p:blipFill>
        <p:spPr>
          <a:xfrm>
            <a:off x="5985203" y="4883826"/>
            <a:ext cx="237765" cy="134124"/>
          </a:xfrm>
          <a:prstGeom prst="rect">
            <a:avLst/>
          </a:prstGeom>
        </p:spPr>
      </p:pic>
      <p:pic>
        <p:nvPicPr>
          <p:cNvPr id="50" name="図 49">
            <a:extLst>
              <a:ext uri="{FF2B5EF4-FFF2-40B4-BE49-F238E27FC236}">
                <a16:creationId xmlns:a16="http://schemas.microsoft.com/office/drawing/2014/main" id="{C4DC1A10-F7FD-AEF8-2A74-E8A00D54FC2E}"/>
              </a:ext>
            </a:extLst>
          </p:cNvPr>
          <p:cNvPicPr>
            <a:picLocks noChangeAspect="1"/>
          </p:cNvPicPr>
          <p:nvPr/>
        </p:nvPicPr>
        <p:blipFill>
          <a:blip r:embed="rId11"/>
          <a:stretch>
            <a:fillRect/>
          </a:stretch>
        </p:blipFill>
        <p:spPr>
          <a:xfrm flipH="1">
            <a:off x="6339556" y="4232663"/>
            <a:ext cx="87369" cy="1436450"/>
          </a:xfrm>
          <a:prstGeom prst="rect">
            <a:avLst/>
          </a:prstGeom>
        </p:spPr>
      </p:pic>
      <p:grpSp>
        <p:nvGrpSpPr>
          <p:cNvPr id="51" name="グループ化 50">
            <a:extLst>
              <a:ext uri="{FF2B5EF4-FFF2-40B4-BE49-F238E27FC236}">
                <a16:creationId xmlns:a16="http://schemas.microsoft.com/office/drawing/2014/main" id="{AD914CEC-C84C-1AA1-62E6-6662583CB799}"/>
              </a:ext>
            </a:extLst>
          </p:cNvPr>
          <p:cNvGrpSpPr/>
          <p:nvPr/>
        </p:nvGrpSpPr>
        <p:grpSpPr>
          <a:xfrm>
            <a:off x="6814152" y="3630037"/>
            <a:ext cx="1662057" cy="1122924"/>
            <a:chOff x="6415603" y="1094002"/>
            <a:chExt cx="1810782" cy="1246001"/>
          </a:xfrm>
        </p:grpSpPr>
        <p:sp>
          <p:nvSpPr>
            <p:cNvPr id="52" name="台形 51">
              <a:extLst>
                <a:ext uri="{FF2B5EF4-FFF2-40B4-BE49-F238E27FC236}">
                  <a16:creationId xmlns:a16="http://schemas.microsoft.com/office/drawing/2014/main" id="{D350679E-5D6F-CF48-E232-DA89AF11AEC9}"/>
                </a:ext>
              </a:extLst>
            </p:cNvPr>
            <p:cNvSpPr/>
            <p:nvPr/>
          </p:nvSpPr>
          <p:spPr>
            <a:xfrm rot="16200000">
              <a:off x="6697993" y="811612"/>
              <a:ext cx="1246001" cy="1810782"/>
            </a:xfrm>
            <a:prstGeom prst="trapezoi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53" name="テキスト ボックス 52">
              <a:extLst>
                <a:ext uri="{FF2B5EF4-FFF2-40B4-BE49-F238E27FC236}">
                  <a16:creationId xmlns:a16="http://schemas.microsoft.com/office/drawing/2014/main" id="{D15D2339-4906-D5E0-074C-42369201A001}"/>
                </a:ext>
              </a:extLst>
            </p:cNvPr>
            <p:cNvSpPr txBox="1"/>
            <p:nvPr/>
          </p:nvSpPr>
          <p:spPr>
            <a:xfrm>
              <a:off x="6486711" y="1494104"/>
              <a:ext cx="1739674" cy="369332"/>
            </a:xfrm>
            <a:prstGeom prst="rect">
              <a:avLst/>
            </a:prstGeom>
            <a:noFill/>
          </p:spPr>
          <p:txBody>
            <a:bodyPr wrap="square">
              <a:spAutoFit/>
            </a:bodyPr>
            <a:lstStyle/>
            <a:p>
              <a:pPr algn="ctr"/>
              <a:r>
                <a:rPr kumimoji="1" lang="en-US" altLang="ja-JP" sz="1800" dirty="0">
                  <a:cs typeface="Times New Roman" panose="02020603050405020304" pitchFamily="18" charset="0"/>
                </a:rPr>
                <a:t>CNN</a:t>
              </a:r>
              <a:endParaRPr kumimoji="1" lang="ja-JP" altLang="en-US" sz="1800" dirty="0">
                <a:cs typeface="Times New Roman" panose="02020603050405020304" pitchFamily="18" charset="0"/>
              </a:endParaRPr>
            </a:p>
          </p:txBody>
        </p:sp>
      </p:grpSp>
      <p:sp>
        <p:nvSpPr>
          <p:cNvPr id="54" name="台形 53">
            <a:extLst>
              <a:ext uri="{FF2B5EF4-FFF2-40B4-BE49-F238E27FC236}">
                <a16:creationId xmlns:a16="http://schemas.microsoft.com/office/drawing/2014/main" id="{78A4C7E7-46E8-CBA0-FAB0-DE65BA7C6ABF}"/>
              </a:ext>
            </a:extLst>
          </p:cNvPr>
          <p:cNvSpPr/>
          <p:nvPr/>
        </p:nvSpPr>
        <p:spPr>
          <a:xfrm rot="16200000">
            <a:off x="7130395" y="4783474"/>
            <a:ext cx="1029570" cy="1641750"/>
          </a:xfrm>
          <a:prstGeom prst="trapezoi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p>
        </p:txBody>
      </p:sp>
      <p:sp>
        <p:nvSpPr>
          <p:cNvPr id="55" name="テキスト ボックス 54">
            <a:extLst>
              <a:ext uri="{FF2B5EF4-FFF2-40B4-BE49-F238E27FC236}">
                <a16:creationId xmlns:a16="http://schemas.microsoft.com/office/drawing/2014/main" id="{D264352B-7748-2D28-8F51-F4F8DED218CF}"/>
              </a:ext>
            </a:extLst>
          </p:cNvPr>
          <p:cNvSpPr txBox="1"/>
          <p:nvPr/>
        </p:nvSpPr>
        <p:spPr>
          <a:xfrm>
            <a:off x="6853381" y="5435567"/>
            <a:ext cx="1583598" cy="369332"/>
          </a:xfrm>
          <a:prstGeom prst="rect">
            <a:avLst/>
          </a:prstGeom>
          <a:noFill/>
        </p:spPr>
        <p:txBody>
          <a:bodyPr wrap="square">
            <a:spAutoFit/>
          </a:bodyPr>
          <a:lstStyle/>
          <a:p>
            <a:pPr algn="ctr"/>
            <a:r>
              <a:rPr kumimoji="1" lang="en-US" altLang="ja-JP" sz="1800" dirty="0">
                <a:cs typeface="Times New Roman" panose="02020603050405020304" pitchFamily="18" charset="0"/>
              </a:rPr>
              <a:t>Leaned CNN</a:t>
            </a:r>
            <a:endParaRPr kumimoji="1" lang="ja-JP" altLang="en-US" sz="1800" dirty="0">
              <a:cs typeface="Times New Roman" panose="02020603050405020304" pitchFamily="18" charset="0"/>
            </a:endParaRPr>
          </a:p>
        </p:txBody>
      </p:sp>
      <p:cxnSp>
        <p:nvCxnSpPr>
          <p:cNvPr id="58" name="直線コネクタ 57">
            <a:extLst>
              <a:ext uri="{FF2B5EF4-FFF2-40B4-BE49-F238E27FC236}">
                <a16:creationId xmlns:a16="http://schemas.microsoft.com/office/drawing/2014/main" id="{C78EAB06-E5B2-15DD-61D1-4726F90B3FF0}"/>
              </a:ext>
            </a:extLst>
          </p:cNvPr>
          <p:cNvCxnSpPr>
            <a:cxnSpLocks/>
            <a:stCxn id="50" idx="1"/>
          </p:cNvCxnSpPr>
          <p:nvPr/>
        </p:nvCxnSpPr>
        <p:spPr>
          <a:xfrm>
            <a:off x="6426925" y="4950888"/>
            <a:ext cx="204413" cy="3117"/>
          </a:xfrm>
          <a:prstGeom prst="line">
            <a:avLst/>
          </a:prstGeom>
          <a:ln w="28575"/>
        </p:spPr>
        <p:style>
          <a:lnRef idx="1">
            <a:schemeClr val="dk1"/>
          </a:lnRef>
          <a:fillRef idx="0">
            <a:schemeClr val="dk1"/>
          </a:fillRef>
          <a:effectRef idx="0">
            <a:schemeClr val="dk1"/>
          </a:effectRef>
          <a:fontRef idx="minor">
            <a:schemeClr val="tx1"/>
          </a:fontRef>
        </p:style>
      </p:cxnSp>
      <p:cxnSp>
        <p:nvCxnSpPr>
          <p:cNvPr id="61" name="コネクタ: カギ線 60">
            <a:extLst>
              <a:ext uri="{FF2B5EF4-FFF2-40B4-BE49-F238E27FC236}">
                <a16:creationId xmlns:a16="http://schemas.microsoft.com/office/drawing/2014/main" id="{CB79D712-C6D0-9BAB-65DC-D5F62A7FA6C6}"/>
              </a:ext>
            </a:extLst>
          </p:cNvPr>
          <p:cNvCxnSpPr>
            <a:cxnSpLocks/>
            <a:endCxn id="54" idx="0"/>
          </p:cNvCxnSpPr>
          <p:nvPr/>
        </p:nvCxnSpPr>
        <p:spPr>
          <a:xfrm rot="16200000" flipH="1">
            <a:off x="6395742" y="5175786"/>
            <a:ext cx="664154" cy="192971"/>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62" name="コネクタ: カギ線 61">
            <a:extLst>
              <a:ext uri="{FF2B5EF4-FFF2-40B4-BE49-F238E27FC236}">
                <a16:creationId xmlns:a16="http://schemas.microsoft.com/office/drawing/2014/main" id="{B4485FB2-8EA2-A565-BAAB-75AF8C77058C}"/>
              </a:ext>
            </a:extLst>
          </p:cNvPr>
          <p:cNvCxnSpPr>
            <a:cxnSpLocks/>
            <a:endCxn id="52" idx="0"/>
          </p:cNvCxnSpPr>
          <p:nvPr/>
        </p:nvCxnSpPr>
        <p:spPr>
          <a:xfrm rot="5400000" flipH="1" flipV="1">
            <a:off x="6342153" y="4480679"/>
            <a:ext cx="761178" cy="182820"/>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pic>
        <p:nvPicPr>
          <p:cNvPr id="68" name="Picture 2">
            <a:extLst>
              <a:ext uri="{FF2B5EF4-FFF2-40B4-BE49-F238E27FC236}">
                <a16:creationId xmlns:a16="http://schemas.microsoft.com/office/drawing/2014/main" id="{47586820-2C6A-C316-1155-E619CD8BA247}"/>
              </a:ext>
            </a:extLst>
          </p:cNvPr>
          <p:cNvPicPr>
            <a:picLocks noChangeArrowheads="1"/>
          </p:cNvPicPr>
          <p:nvPr/>
        </p:nvPicPr>
        <p:blipFill rotWithShape="1">
          <a:blip r:embed="rId12" cstate="hqprint">
            <a:extLst>
              <a:ext uri="{28A0092B-C50C-407E-A947-70E740481C1C}">
                <a14:useLocalDpi xmlns:a14="http://schemas.microsoft.com/office/drawing/2010/main" val="0"/>
              </a:ext>
            </a:extLst>
          </a:blip>
          <a:srcRect l="-1471" r="-971"/>
          <a:stretch/>
        </p:blipFill>
        <p:spPr bwMode="auto">
          <a:xfrm>
            <a:off x="9003816" y="4356888"/>
            <a:ext cx="576000" cy="1188000"/>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cxnSp>
        <p:nvCxnSpPr>
          <p:cNvPr id="70" name="直線矢印コネクタ 69">
            <a:extLst>
              <a:ext uri="{FF2B5EF4-FFF2-40B4-BE49-F238E27FC236}">
                <a16:creationId xmlns:a16="http://schemas.microsoft.com/office/drawing/2014/main" id="{8A722B06-94E9-49D0-FC9E-76AB6770D9DB}"/>
              </a:ext>
            </a:extLst>
          </p:cNvPr>
          <p:cNvCxnSpPr>
            <a:cxnSpLocks/>
          </p:cNvCxnSpPr>
          <p:nvPr/>
        </p:nvCxnSpPr>
        <p:spPr>
          <a:xfrm>
            <a:off x="6369596" y="2602699"/>
            <a:ext cx="255184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四角形: 角を丸くする 70">
            <a:extLst>
              <a:ext uri="{FF2B5EF4-FFF2-40B4-BE49-F238E27FC236}">
                <a16:creationId xmlns:a16="http://schemas.microsoft.com/office/drawing/2014/main" id="{E4130F5F-45AB-FE26-4F9A-EA7F2F42023D}"/>
              </a:ext>
            </a:extLst>
          </p:cNvPr>
          <p:cNvSpPr/>
          <p:nvPr/>
        </p:nvSpPr>
        <p:spPr>
          <a:xfrm>
            <a:off x="5438179" y="988844"/>
            <a:ext cx="1568819" cy="455754"/>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t>誤差</a:t>
            </a:r>
            <a:r>
              <a:rPr kumimoji="1" lang="en-US" altLang="ja-JP" b="1" dirty="0"/>
              <a:t>+</a:t>
            </a:r>
            <a:r>
              <a:rPr kumimoji="1" lang="ja-JP" altLang="en-US" b="1" dirty="0"/>
              <a:t>正則化</a:t>
            </a:r>
          </a:p>
        </p:txBody>
      </p:sp>
      <p:cxnSp>
        <p:nvCxnSpPr>
          <p:cNvPr id="72" name="コネクタ: カギ線 71">
            <a:extLst>
              <a:ext uri="{FF2B5EF4-FFF2-40B4-BE49-F238E27FC236}">
                <a16:creationId xmlns:a16="http://schemas.microsoft.com/office/drawing/2014/main" id="{B98A0E0A-6C62-08DE-A0BD-67E22632B286}"/>
              </a:ext>
            </a:extLst>
          </p:cNvPr>
          <p:cNvCxnSpPr>
            <a:cxnSpLocks/>
            <a:stCxn id="77" idx="0"/>
            <a:endCxn id="71" idx="1"/>
          </p:cNvCxnSpPr>
          <p:nvPr/>
        </p:nvCxnSpPr>
        <p:spPr>
          <a:xfrm rot="5400000" flipH="1" flipV="1">
            <a:off x="4035672" y="53481"/>
            <a:ext cx="239266" cy="2565747"/>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コネクタ: カギ線 72">
            <a:extLst>
              <a:ext uri="{FF2B5EF4-FFF2-40B4-BE49-F238E27FC236}">
                <a16:creationId xmlns:a16="http://schemas.microsoft.com/office/drawing/2014/main" id="{BC6C447D-BC44-08BF-2EAD-08B14F1B4314}"/>
              </a:ext>
            </a:extLst>
          </p:cNvPr>
          <p:cNvCxnSpPr>
            <a:cxnSpLocks/>
            <a:stCxn id="79" idx="0"/>
            <a:endCxn id="71" idx="3"/>
          </p:cNvCxnSpPr>
          <p:nvPr/>
        </p:nvCxnSpPr>
        <p:spPr>
          <a:xfrm rot="16200000" flipV="1">
            <a:off x="8017140" y="206580"/>
            <a:ext cx="264537" cy="2284819"/>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74" name="図 73">
            <a:extLst>
              <a:ext uri="{FF2B5EF4-FFF2-40B4-BE49-F238E27FC236}">
                <a16:creationId xmlns:a16="http://schemas.microsoft.com/office/drawing/2014/main" id="{3CF39A53-1A43-D3CF-D73F-D06BEDA6ACC9}"/>
              </a:ext>
            </a:extLst>
          </p:cNvPr>
          <p:cNvPicPr>
            <a:picLocks noChangeAspect="1"/>
          </p:cNvPicPr>
          <p:nvPr/>
        </p:nvPicPr>
        <p:blipFill>
          <a:blip r:embed="rId11"/>
          <a:stretch>
            <a:fillRect/>
          </a:stretch>
        </p:blipFill>
        <p:spPr>
          <a:xfrm flipH="1">
            <a:off x="6108144" y="1884474"/>
            <a:ext cx="87369" cy="1436450"/>
          </a:xfrm>
          <a:prstGeom prst="rect">
            <a:avLst/>
          </a:prstGeom>
        </p:spPr>
      </p:pic>
      <p:cxnSp>
        <p:nvCxnSpPr>
          <p:cNvPr id="75" name="直線矢印コネクタ 74">
            <a:extLst>
              <a:ext uri="{FF2B5EF4-FFF2-40B4-BE49-F238E27FC236}">
                <a16:creationId xmlns:a16="http://schemas.microsoft.com/office/drawing/2014/main" id="{6C23E7A6-88D3-6D71-C022-A444E1163CE8}"/>
              </a:ext>
            </a:extLst>
          </p:cNvPr>
          <p:cNvCxnSpPr>
            <a:cxnSpLocks/>
            <a:endCxn id="82" idx="0"/>
          </p:cNvCxnSpPr>
          <p:nvPr/>
        </p:nvCxnSpPr>
        <p:spPr>
          <a:xfrm flipH="1">
            <a:off x="4139065" y="1225066"/>
            <a:ext cx="16240" cy="2200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43DFD3F5-F93B-ED85-BFF1-3E87DD7E534F}"/>
              </a:ext>
            </a:extLst>
          </p:cNvPr>
          <p:cNvCxnSpPr>
            <a:cxnSpLocks/>
          </p:cNvCxnSpPr>
          <p:nvPr/>
        </p:nvCxnSpPr>
        <p:spPr>
          <a:xfrm>
            <a:off x="7622944" y="1216720"/>
            <a:ext cx="0" cy="2875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A1EE0669-AC9B-5C66-EB12-785679AB655B}"/>
              </a:ext>
            </a:extLst>
          </p:cNvPr>
          <p:cNvSpPr txBox="1"/>
          <p:nvPr/>
        </p:nvSpPr>
        <p:spPr>
          <a:xfrm>
            <a:off x="2461545" y="1455987"/>
            <a:ext cx="821773" cy="369332"/>
          </a:xfrm>
          <a:prstGeom prst="rect">
            <a:avLst/>
          </a:prstGeom>
          <a:noFill/>
        </p:spPr>
        <p:txBody>
          <a:bodyPr wrap="square">
            <a:spAutoFit/>
          </a:bodyPr>
          <a:lstStyle/>
          <a:p>
            <a:pPr algn="ctr"/>
            <a:r>
              <a:rPr lang="en-US" altLang="ja-JP" dirty="0">
                <a:cs typeface="Times New Roman" panose="02020603050405020304" pitchFamily="18" charset="0"/>
              </a:rPr>
              <a:t>I</a:t>
            </a:r>
            <a:r>
              <a:rPr kumimoji="1" lang="en-US" altLang="ja-JP" sz="1800" dirty="0">
                <a:cs typeface="Times New Roman" panose="02020603050405020304" pitchFamily="18" charset="0"/>
              </a:rPr>
              <a:t>nput</a:t>
            </a:r>
            <a:endParaRPr kumimoji="1" lang="ja-JP" altLang="en-US" sz="1800" dirty="0">
              <a:cs typeface="Times New Roman" panose="02020603050405020304" pitchFamily="18" charset="0"/>
            </a:endParaRPr>
          </a:p>
        </p:txBody>
      </p:sp>
      <p:sp>
        <p:nvSpPr>
          <p:cNvPr id="78" name="テキスト ボックス 77">
            <a:extLst>
              <a:ext uri="{FF2B5EF4-FFF2-40B4-BE49-F238E27FC236}">
                <a16:creationId xmlns:a16="http://schemas.microsoft.com/office/drawing/2014/main" id="{FB72ACEB-5234-8A2F-84A9-EA80AA78E11E}"/>
              </a:ext>
            </a:extLst>
          </p:cNvPr>
          <p:cNvSpPr txBox="1"/>
          <p:nvPr/>
        </p:nvSpPr>
        <p:spPr>
          <a:xfrm>
            <a:off x="5596173" y="1529747"/>
            <a:ext cx="1152525" cy="369332"/>
          </a:xfrm>
          <a:prstGeom prst="rect">
            <a:avLst/>
          </a:prstGeom>
          <a:noFill/>
        </p:spPr>
        <p:txBody>
          <a:bodyPr wrap="square">
            <a:spAutoFit/>
          </a:bodyPr>
          <a:lstStyle/>
          <a:p>
            <a:pPr algn="ctr"/>
            <a:r>
              <a:rPr kumimoji="1" lang="en-US" altLang="ja-JP" sz="1800" dirty="0">
                <a:cs typeface="Times New Roman" panose="02020603050405020304" pitchFamily="18" charset="0"/>
              </a:rPr>
              <a:t>Si</a:t>
            </a:r>
            <a:r>
              <a:rPr lang="en-US" altLang="ja-JP" dirty="0">
                <a:cs typeface="Times New Roman" panose="02020603050405020304" pitchFamily="18" charset="0"/>
              </a:rPr>
              <a:t>gnal</a:t>
            </a:r>
            <a:endParaRPr kumimoji="1" lang="ja-JP" altLang="en-US" sz="1800" dirty="0">
              <a:cs typeface="Times New Roman" panose="02020603050405020304" pitchFamily="18" charset="0"/>
            </a:endParaRPr>
          </a:p>
        </p:txBody>
      </p:sp>
      <p:sp>
        <p:nvSpPr>
          <p:cNvPr id="79" name="テキスト ボックス 78">
            <a:extLst>
              <a:ext uri="{FF2B5EF4-FFF2-40B4-BE49-F238E27FC236}">
                <a16:creationId xmlns:a16="http://schemas.microsoft.com/office/drawing/2014/main" id="{9F2644CD-803F-AC61-C826-7EEB51CB4867}"/>
              </a:ext>
            </a:extLst>
          </p:cNvPr>
          <p:cNvSpPr txBox="1"/>
          <p:nvPr/>
        </p:nvSpPr>
        <p:spPr>
          <a:xfrm>
            <a:off x="8715554" y="1481258"/>
            <a:ext cx="1152525" cy="369332"/>
          </a:xfrm>
          <a:prstGeom prst="rect">
            <a:avLst/>
          </a:prstGeom>
          <a:noFill/>
        </p:spPr>
        <p:txBody>
          <a:bodyPr wrap="square">
            <a:spAutoFit/>
          </a:bodyPr>
          <a:lstStyle/>
          <a:p>
            <a:pPr algn="ctr"/>
            <a:r>
              <a:rPr lang="en-US" altLang="ja-JP" dirty="0">
                <a:cs typeface="Times New Roman" panose="02020603050405020304" pitchFamily="18" charset="0"/>
              </a:rPr>
              <a:t>O</a:t>
            </a:r>
            <a:r>
              <a:rPr kumimoji="1" lang="en-US" altLang="ja-JP" sz="1800" dirty="0">
                <a:cs typeface="Times New Roman" panose="02020603050405020304" pitchFamily="18" charset="0"/>
              </a:rPr>
              <a:t>utput</a:t>
            </a:r>
            <a:endParaRPr kumimoji="1" lang="ja-JP" altLang="en-US" sz="1800" dirty="0">
              <a:cs typeface="Times New Roman" panose="02020603050405020304" pitchFamily="18" charset="0"/>
            </a:endParaRPr>
          </a:p>
        </p:txBody>
      </p:sp>
      <p:pic>
        <p:nvPicPr>
          <p:cNvPr id="80" name="Picture 2">
            <a:extLst>
              <a:ext uri="{FF2B5EF4-FFF2-40B4-BE49-F238E27FC236}">
                <a16:creationId xmlns:a16="http://schemas.microsoft.com/office/drawing/2014/main" id="{FB4ED428-39AD-FEEF-092F-7143217FBDB9}"/>
              </a:ext>
            </a:extLst>
          </p:cNvPr>
          <p:cNvPicPr>
            <a:picLocks noChangeAspect="1" noChangeArrowheads="1"/>
          </p:cNvPicPr>
          <p:nvPr/>
        </p:nvPicPr>
        <p:blipFill rotWithShape="1">
          <a:blip r:embed="rId13" cstate="hqprint">
            <a:extLst>
              <a:ext uri="{28A0092B-C50C-407E-A947-70E740481C1C}">
                <a14:useLocalDpi xmlns:a14="http://schemas.microsoft.com/office/drawing/2010/main" val="0"/>
              </a:ext>
            </a:extLst>
          </a:blip>
          <a:srcRect l="-1471" r="-971"/>
          <a:stretch/>
        </p:blipFill>
        <p:spPr bwMode="auto">
          <a:xfrm>
            <a:off x="8967799" y="1900699"/>
            <a:ext cx="648035" cy="1404000"/>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81" name="Picture 2">
            <a:extLst>
              <a:ext uri="{FF2B5EF4-FFF2-40B4-BE49-F238E27FC236}">
                <a16:creationId xmlns:a16="http://schemas.microsoft.com/office/drawing/2014/main" id="{3072DD55-45C7-80C1-CA6B-C5778832A72F}"/>
              </a:ext>
            </a:extLst>
          </p:cNvPr>
          <p:cNvPicPr>
            <a:picLocks noChangeAspect="1" noChangeArrowheads="1"/>
          </p:cNvPicPr>
          <p:nvPr/>
        </p:nvPicPr>
        <p:blipFill rotWithShape="1">
          <a:blip r:embed="rId13" cstate="hqprint">
            <a:extLst>
              <a:ext uri="{28A0092B-C50C-407E-A947-70E740481C1C}">
                <a14:useLocalDpi xmlns:a14="http://schemas.microsoft.com/office/drawing/2010/main" val="0"/>
              </a:ext>
            </a:extLst>
          </a:blip>
          <a:srcRect l="-1471" r="-971"/>
          <a:stretch/>
        </p:blipFill>
        <p:spPr bwMode="auto">
          <a:xfrm>
            <a:off x="2650600" y="1900699"/>
            <a:ext cx="648034" cy="1404000"/>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sp>
        <p:nvSpPr>
          <p:cNvPr id="82" name="テキスト ボックス 81">
            <a:extLst>
              <a:ext uri="{FF2B5EF4-FFF2-40B4-BE49-F238E27FC236}">
                <a16:creationId xmlns:a16="http://schemas.microsoft.com/office/drawing/2014/main" id="{40B5E9FF-CEF4-6842-2143-75C6BE7FA8BE}"/>
              </a:ext>
            </a:extLst>
          </p:cNvPr>
          <p:cNvSpPr txBox="1"/>
          <p:nvPr/>
        </p:nvSpPr>
        <p:spPr>
          <a:xfrm>
            <a:off x="3142477" y="1445080"/>
            <a:ext cx="1993175" cy="369332"/>
          </a:xfrm>
          <a:prstGeom prst="rect">
            <a:avLst/>
          </a:prstGeom>
          <a:noFill/>
        </p:spPr>
        <p:txBody>
          <a:bodyPr wrap="square">
            <a:spAutoFit/>
          </a:bodyPr>
          <a:lstStyle/>
          <a:p>
            <a:pPr algn="ctr"/>
            <a:r>
              <a:rPr lang="en-US" altLang="ja-JP" dirty="0"/>
              <a:t>Encoding patterns</a:t>
            </a:r>
            <a:endParaRPr lang="ja-JP" altLang="en-US" dirty="0"/>
          </a:p>
        </p:txBody>
      </p:sp>
      <p:sp>
        <p:nvSpPr>
          <p:cNvPr id="83" name="テキスト ボックス 82">
            <a:extLst>
              <a:ext uri="{FF2B5EF4-FFF2-40B4-BE49-F238E27FC236}">
                <a16:creationId xmlns:a16="http://schemas.microsoft.com/office/drawing/2014/main" id="{60B88C63-A57E-E011-F7F3-4CC0B6B834A5}"/>
              </a:ext>
            </a:extLst>
          </p:cNvPr>
          <p:cNvSpPr txBox="1"/>
          <p:nvPr/>
        </p:nvSpPr>
        <p:spPr>
          <a:xfrm>
            <a:off x="6754129" y="1551150"/>
            <a:ext cx="1752956" cy="369332"/>
          </a:xfrm>
          <a:prstGeom prst="rect">
            <a:avLst/>
          </a:prstGeom>
          <a:noFill/>
        </p:spPr>
        <p:txBody>
          <a:bodyPr wrap="square">
            <a:spAutoFit/>
          </a:bodyPr>
          <a:lstStyle/>
          <a:p>
            <a:pPr algn="ctr"/>
            <a:r>
              <a:rPr kumimoji="1" lang="en-US" altLang="ja-JP" sz="1800" dirty="0">
                <a:cs typeface="Times New Roman" panose="02020603050405020304" pitchFamily="18" charset="0"/>
              </a:rPr>
              <a:t>Decoder</a:t>
            </a:r>
          </a:p>
        </p:txBody>
      </p:sp>
      <p:sp>
        <p:nvSpPr>
          <p:cNvPr id="84" name="フローチャート: 和接合 83">
            <a:extLst>
              <a:ext uri="{FF2B5EF4-FFF2-40B4-BE49-F238E27FC236}">
                <a16:creationId xmlns:a16="http://schemas.microsoft.com/office/drawing/2014/main" id="{00288DD5-2FAD-11F5-0466-BF763F122B25}"/>
              </a:ext>
            </a:extLst>
          </p:cNvPr>
          <p:cNvSpPr/>
          <p:nvPr/>
        </p:nvSpPr>
        <p:spPr>
          <a:xfrm>
            <a:off x="3323397" y="2410049"/>
            <a:ext cx="387361" cy="385300"/>
          </a:xfrm>
          <a:prstGeom prst="flowChartSummingJunction">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5" name="グループ化 84">
            <a:extLst>
              <a:ext uri="{FF2B5EF4-FFF2-40B4-BE49-F238E27FC236}">
                <a16:creationId xmlns:a16="http://schemas.microsoft.com/office/drawing/2014/main" id="{4D61F38E-822C-69B5-43EE-B073BA39DC66}"/>
              </a:ext>
            </a:extLst>
          </p:cNvPr>
          <p:cNvGrpSpPr/>
          <p:nvPr/>
        </p:nvGrpSpPr>
        <p:grpSpPr>
          <a:xfrm>
            <a:off x="3772513" y="1899175"/>
            <a:ext cx="962109" cy="1407048"/>
            <a:chOff x="254766" y="1656238"/>
            <a:chExt cx="962109" cy="1407048"/>
          </a:xfrm>
        </p:grpSpPr>
        <p:sp>
          <p:nvSpPr>
            <p:cNvPr id="86" name="テキスト ボックス 85">
              <a:extLst>
                <a:ext uri="{FF2B5EF4-FFF2-40B4-BE49-F238E27FC236}">
                  <a16:creationId xmlns:a16="http://schemas.microsoft.com/office/drawing/2014/main" id="{B2A55736-C1EB-C376-5941-24A2F6B6BDE4}"/>
                </a:ext>
              </a:extLst>
            </p:cNvPr>
            <p:cNvSpPr txBox="1"/>
            <p:nvPr/>
          </p:nvSpPr>
          <p:spPr>
            <a:xfrm>
              <a:off x="457200" y="1685925"/>
              <a:ext cx="576618" cy="369332"/>
            </a:xfrm>
            <a:prstGeom prst="rect">
              <a:avLst/>
            </a:prstGeom>
            <a:noFill/>
          </p:spPr>
          <p:txBody>
            <a:bodyPr wrap="square" rtlCol="0">
              <a:spAutoFit/>
            </a:bodyPr>
            <a:lstStyle/>
            <a:p>
              <a:endParaRPr kumimoji="1" lang="ja-JP" altLang="en-US" dirty="0"/>
            </a:p>
          </p:txBody>
        </p:sp>
        <p:pic>
          <p:nvPicPr>
            <p:cNvPr id="87" name="図 86">
              <a:extLst>
                <a:ext uri="{FF2B5EF4-FFF2-40B4-BE49-F238E27FC236}">
                  <a16:creationId xmlns:a16="http://schemas.microsoft.com/office/drawing/2014/main" id="{670BA14C-8458-B744-68C4-BAD632658713}"/>
                </a:ext>
              </a:extLst>
            </p:cNvPr>
            <p:cNvPicPr>
              <a:picLocks/>
            </p:cNvPicPr>
            <p:nvPr/>
          </p:nvPicPr>
          <p:blipFill>
            <a:blip r:embed="rId6"/>
            <a:stretch>
              <a:fillRect/>
            </a:stretch>
          </p:blipFill>
          <p:spPr>
            <a:xfrm>
              <a:off x="568875" y="1656238"/>
              <a:ext cx="648000" cy="1404000"/>
            </a:xfrm>
            <a:prstGeom prst="rect">
              <a:avLst/>
            </a:prstGeom>
            <a:scene3d>
              <a:camera prst="isometricLeftDown"/>
              <a:lightRig rig="threePt" dir="t"/>
            </a:scene3d>
          </p:spPr>
        </p:pic>
        <p:cxnSp>
          <p:nvCxnSpPr>
            <p:cNvPr id="88" name="直線コネクタ 87">
              <a:extLst>
                <a:ext uri="{FF2B5EF4-FFF2-40B4-BE49-F238E27FC236}">
                  <a16:creationId xmlns:a16="http://schemas.microsoft.com/office/drawing/2014/main" id="{5EBFA8CC-988A-71F6-5BE4-20F1C3540DBE}"/>
                </a:ext>
              </a:extLst>
            </p:cNvPr>
            <p:cNvCxnSpPr>
              <a:cxnSpLocks/>
            </p:cNvCxnSpPr>
            <p:nvPr/>
          </p:nvCxnSpPr>
          <p:spPr>
            <a:xfrm>
              <a:off x="355562" y="1659924"/>
              <a:ext cx="317982" cy="1115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56F5000C-A4D1-FB54-9BA9-3B467BEAD8D3}"/>
                </a:ext>
              </a:extLst>
            </p:cNvPr>
            <p:cNvCxnSpPr>
              <a:cxnSpLocks/>
            </p:cNvCxnSpPr>
            <p:nvPr/>
          </p:nvCxnSpPr>
          <p:spPr>
            <a:xfrm>
              <a:off x="809318" y="1911100"/>
              <a:ext cx="317982" cy="1115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783CDFCD-0AD5-0B49-B961-7D6C51C0E7AC}"/>
                </a:ext>
              </a:extLst>
            </p:cNvPr>
            <p:cNvCxnSpPr>
              <a:cxnSpLocks/>
            </p:cNvCxnSpPr>
            <p:nvPr/>
          </p:nvCxnSpPr>
          <p:spPr>
            <a:xfrm>
              <a:off x="789448" y="3045027"/>
              <a:ext cx="317982" cy="1115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91" name="図 90">
              <a:extLst>
                <a:ext uri="{FF2B5EF4-FFF2-40B4-BE49-F238E27FC236}">
                  <a16:creationId xmlns:a16="http://schemas.microsoft.com/office/drawing/2014/main" id="{52DC9666-2434-7B81-DF52-0F3F3C39C0B8}"/>
                </a:ext>
              </a:extLst>
            </p:cNvPr>
            <p:cNvPicPr>
              <a:picLocks noChangeAspect="1"/>
            </p:cNvPicPr>
            <p:nvPr/>
          </p:nvPicPr>
          <p:blipFill>
            <a:blip r:embed="rId7"/>
            <a:stretch>
              <a:fillRect/>
            </a:stretch>
          </p:blipFill>
          <p:spPr>
            <a:xfrm>
              <a:off x="254766" y="1659286"/>
              <a:ext cx="648034" cy="1404000"/>
            </a:xfrm>
            <a:prstGeom prst="rect">
              <a:avLst/>
            </a:prstGeom>
            <a:scene3d>
              <a:camera prst="isometricLeftDown"/>
              <a:lightRig rig="threePt" dir="t"/>
            </a:scene3d>
          </p:spPr>
        </p:pic>
      </p:grpSp>
      <p:sp>
        <p:nvSpPr>
          <p:cNvPr id="92" name="テキスト ボックス 91">
            <a:extLst>
              <a:ext uri="{FF2B5EF4-FFF2-40B4-BE49-F238E27FC236}">
                <a16:creationId xmlns:a16="http://schemas.microsoft.com/office/drawing/2014/main" id="{D895297F-6677-80BF-8C70-AB762BDAE689}"/>
              </a:ext>
            </a:extLst>
          </p:cNvPr>
          <p:cNvSpPr txBox="1"/>
          <p:nvPr/>
        </p:nvSpPr>
        <p:spPr>
          <a:xfrm>
            <a:off x="3610650" y="1713672"/>
            <a:ext cx="422580" cy="369332"/>
          </a:xfrm>
          <a:prstGeom prst="rect">
            <a:avLst/>
          </a:prstGeom>
          <a:noFill/>
        </p:spPr>
        <p:txBody>
          <a:bodyPr wrap="square" rtlCol="0">
            <a:spAutoFit/>
          </a:bodyPr>
          <a:lstStyle/>
          <a:p>
            <a:r>
              <a:rPr kumimoji="1" lang="en-US" altLang="ja-JP" dirty="0"/>
              <a:t>t</a:t>
            </a:r>
            <a:r>
              <a:rPr kumimoji="1" lang="en-US" altLang="ja-JP" baseline="-25000" dirty="0"/>
              <a:t>0</a:t>
            </a:r>
            <a:endParaRPr kumimoji="1" lang="ja-JP" altLang="en-US" dirty="0"/>
          </a:p>
        </p:txBody>
      </p:sp>
      <p:sp>
        <p:nvSpPr>
          <p:cNvPr id="93" name="テキスト ボックス 92">
            <a:extLst>
              <a:ext uri="{FF2B5EF4-FFF2-40B4-BE49-F238E27FC236}">
                <a16:creationId xmlns:a16="http://schemas.microsoft.com/office/drawing/2014/main" id="{CF11C143-40AE-6938-F42D-B1AE585003A9}"/>
              </a:ext>
            </a:extLst>
          </p:cNvPr>
          <p:cNvSpPr txBox="1"/>
          <p:nvPr/>
        </p:nvSpPr>
        <p:spPr>
          <a:xfrm>
            <a:off x="4254519" y="1679456"/>
            <a:ext cx="448997" cy="369332"/>
          </a:xfrm>
          <a:prstGeom prst="rect">
            <a:avLst/>
          </a:prstGeom>
          <a:noFill/>
        </p:spPr>
        <p:txBody>
          <a:bodyPr wrap="square">
            <a:spAutoFit/>
          </a:bodyPr>
          <a:lstStyle/>
          <a:p>
            <a:r>
              <a:rPr kumimoji="1" lang="en-US" altLang="ja-JP" dirty="0" err="1"/>
              <a:t>t</a:t>
            </a:r>
            <a:r>
              <a:rPr lang="en-US" altLang="ja-JP" baseline="-25000" dirty="0" err="1"/>
              <a:t>n</a:t>
            </a:r>
            <a:endParaRPr lang="ja-JP" altLang="en-US" dirty="0"/>
          </a:p>
        </p:txBody>
      </p:sp>
      <p:sp>
        <p:nvSpPr>
          <p:cNvPr id="94" name="テキスト ボックス 93">
            <a:extLst>
              <a:ext uri="{FF2B5EF4-FFF2-40B4-BE49-F238E27FC236}">
                <a16:creationId xmlns:a16="http://schemas.microsoft.com/office/drawing/2014/main" id="{4976C228-3955-D723-6BEF-3EA2492A0E66}"/>
              </a:ext>
            </a:extLst>
          </p:cNvPr>
          <p:cNvSpPr txBox="1"/>
          <p:nvPr/>
        </p:nvSpPr>
        <p:spPr>
          <a:xfrm>
            <a:off x="5870915" y="1808806"/>
            <a:ext cx="422580" cy="369332"/>
          </a:xfrm>
          <a:prstGeom prst="rect">
            <a:avLst/>
          </a:prstGeom>
          <a:noFill/>
        </p:spPr>
        <p:txBody>
          <a:bodyPr wrap="square" rtlCol="0">
            <a:spAutoFit/>
          </a:bodyPr>
          <a:lstStyle/>
          <a:p>
            <a:r>
              <a:rPr kumimoji="1" lang="en-US" altLang="ja-JP" dirty="0"/>
              <a:t>t</a:t>
            </a:r>
            <a:r>
              <a:rPr kumimoji="1" lang="en-US" altLang="ja-JP" baseline="-25000" dirty="0"/>
              <a:t>0</a:t>
            </a:r>
            <a:endParaRPr kumimoji="1" lang="ja-JP" altLang="en-US" dirty="0"/>
          </a:p>
        </p:txBody>
      </p:sp>
      <p:sp>
        <p:nvSpPr>
          <p:cNvPr id="95" name="テキスト ボックス 94">
            <a:extLst>
              <a:ext uri="{FF2B5EF4-FFF2-40B4-BE49-F238E27FC236}">
                <a16:creationId xmlns:a16="http://schemas.microsoft.com/office/drawing/2014/main" id="{51A81D92-864F-F90D-8FA2-078027710ECF}"/>
              </a:ext>
            </a:extLst>
          </p:cNvPr>
          <p:cNvSpPr txBox="1"/>
          <p:nvPr/>
        </p:nvSpPr>
        <p:spPr>
          <a:xfrm>
            <a:off x="5870915" y="2109763"/>
            <a:ext cx="422580" cy="369332"/>
          </a:xfrm>
          <a:prstGeom prst="rect">
            <a:avLst/>
          </a:prstGeom>
          <a:noFill/>
        </p:spPr>
        <p:txBody>
          <a:bodyPr wrap="square" rtlCol="0">
            <a:spAutoFit/>
          </a:bodyPr>
          <a:lstStyle/>
          <a:p>
            <a:r>
              <a:rPr kumimoji="1" lang="en-US" altLang="ja-JP" dirty="0"/>
              <a:t>t</a:t>
            </a:r>
            <a:r>
              <a:rPr kumimoji="1" lang="en-US" altLang="ja-JP" baseline="-25000" dirty="0"/>
              <a:t>1</a:t>
            </a:r>
            <a:endParaRPr kumimoji="1" lang="ja-JP" altLang="en-US" dirty="0"/>
          </a:p>
        </p:txBody>
      </p:sp>
      <p:sp>
        <p:nvSpPr>
          <p:cNvPr id="96" name="テキスト ボックス 95">
            <a:extLst>
              <a:ext uri="{FF2B5EF4-FFF2-40B4-BE49-F238E27FC236}">
                <a16:creationId xmlns:a16="http://schemas.microsoft.com/office/drawing/2014/main" id="{E9A4DD1A-D7B2-BF17-20F2-CA1BEA121758}"/>
              </a:ext>
            </a:extLst>
          </p:cNvPr>
          <p:cNvSpPr txBox="1"/>
          <p:nvPr/>
        </p:nvSpPr>
        <p:spPr>
          <a:xfrm>
            <a:off x="5837841" y="3024840"/>
            <a:ext cx="482072" cy="369332"/>
          </a:xfrm>
          <a:prstGeom prst="rect">
            <a:avLst/>
          </a:prstGeom>
          <a:noFill/>
        </p:spPr>
        <p:txBody>
          <a:bodyPr wrap="square">
            <a:spAutoFit/>
          </a:bodyPr>
          <a:lstStyle/>
          <a:p>
            <a:r>
              <a:rPr kumimoji="1" lang="en-US" altLang="ja-JP" dirty="0" err="1"/>
              <a:t>t</a:t>
            </a:r>
            <a:r>
              <a:rPr lang="en-US" altLang="ja-JP" baseline="-25000" dirty="0" err="1"/>
              <a:t>n</a:t>
            </a:r>
            <a:endParaRPr lang="ja-JP" altLang="en-US" dirty="0"/>
          </a:p>
        </p:txBody>
      </p:sp>
      <p:cxnSp>
        <p:nvCxnSpPr>
          <p:cNvPr id="97" name="直線コネクタ 96">
            <a:extLst>
              <a:ext uri="{FF2B5EF4-FFF2-40B4-BE49-F238E27FC236}">
                <a16:creationId xmlns:a16="http://schemas.microsoft.com/office/drawing/2014/main" id="{087AA330-C82E-04B8-4E3A-EF452DE5D0D0}"/>
              </a:ext>
            </a:extLst>
          </p:cNvPr>
          <p:cNvCxnSpPr>
            <a:cxnSpLocks/>
          </p:cNvCxnSpPr>
          <p:nvPr/>
        </p:nvCxnSpPr>
        <p:spPr>
          <a:xfrm>
            <a:off x="4025709" y="2013205"/>
            <a:ext cx="317982" cy="1115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87189BC2-A461-69AA-866F-3C48C7F36362}"/>
              </a:ext>
            </a:extLst>
          </p:cNvPr>
          <p:cNvCxnSpPr>
            <a:cxnSpLocks/>
          </p:cNvCxnSpPr>
          <p:nvPr/>
        </p:nvCxnSpPr>
        <p:spPr>
          <a:xfrm>
            <a:off x="4732243" y="2602699"/>
            <a:ext cx="1079586"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99" name="雲 98">
            <a:extLst>
              <a:ext uri="{FF2B5EF4-FFF2-40B4-BE49-F238E27FC236}">
                <a16:creationId xmlns:a16="http://schemas.microsoft.com/office/drawing/2014/main" id="{A462F996-CA37-84E4-6BF6-D9A506782632}"/>
              </a:ext>
            </a:extLst>
          </p:cNvPr>
          <p:cNvSpPr/>
          <p:nvPr/>
        </p:nvSpPr>
        <p:spPr>
          <a:xfrm rot="16200000">
            <a:off x="4539692" y="2237212"/>
            <a:ext cx="1276327" cy="657171"/>
          </a:xfrm>
          <a:prstGeom prst="cloud">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a:p>
        </p:txBody>
      </p:sp>
      <p:sp>
        <p:nvSpPr>
          <p:cNvPr id="100" name="テキスト ボックス 99">
            <a:extLst>
              <a:ext uri="{FF2B5EF4-FFF2-40B4-BE49-F238E27FC236}">
                <a16:creationId xmlns:a16="http://schemas.microsoft.com/office/drawing/2014/main" id="{1E53E828-5867-67F8-DDCB-02F3A9092353}"/>
              </a:ext>
            </a:extLst>
          </p:cNvPr>
          <p:cNvSpPr txBox="1"/>
          <p:nvPr/>
        </p:nvSpPr>
        <p:spPr>
          <a:xfrm>
            <a:off x="4930556" y="1903338"/>
            <a:ext cx="461665" cy="1398722"/>
          </a:xfrm>
          <a:prstGeom prst="rect">
            <a:avLst/>
          </a:prstGeom>
          <a:noFill/>
        </p:spPr>
        <p:txBody>
          <a:bodyPr vert="eaVert" wrap="square" rtlCol="0">
            <a:spAutoFit/>
          </a:bodyPr>
          <a:lstStyle/>
          <a:p>
            <a:r>
              <a:rPr kumimoji="1" lang="ja-JP" altLang="en-US" b="1" dirty="0"/>
              <a:t>ノイズ付与</a:t>
            </a:r>
          </a:p>
        </p:txBody>
      </p:sp>
      <p:grpSp>
        <p:nvGrpSpPr>
          <p:cNvPr id="101" name="グループ化 100">
            <a:extLst>
              <a:ext uri="{FF2B5EF4-FFF2-40B4-BE49-F238E27FC236}">
                <a16:creationId xmlns:a16="http://schemas.microsoft.com/office/drawing/2014/main" id="{FAE569EB-370D-A3FC-63CA-DAF3269B4683}"/>
              </a:ext>
            </a:extLst>
          </p:cNvPr>
          <p:cNvGrpSpPr/>
          <p:nvPr/>
        </p:nvGrpSpPr>
        <p:grpSpPr>
          <a:xfrm>
            <a:off x="6739789" y="1979699"/>
            <a:ext cx="1810782" cy="1246001"/>
            <a:chOff x="6415603" y="1094002"/>
            <a:chExt cx="1810782" cy="1246001"/>
          </a:xfrm>
        </p:grpSpPr>
        <p:sp>
          <p:nvSpPr>
            <p:cNvPr id="102" name="台形 101">
              <a:extLst>
                <a:ext uri="{FF2B5EF4-FFF2-40B4-BE49-F238E27FC236}">
                  <a16:creationId xmlns:a16="http://schemas.microsoft.com/office/drawing/2014/main" id="{A345E94D-1E16-43D2-34C3-8506F3F14431}"/>
                </a:ext>
              </a:extLst>
            </p:cNvPr>
            <p:cNvSpPr/>
            <p:nvPr/>
          </p:nvSpPr>
          <p:spPr>
            <a:xfrm rot="16200000">
              <a:off x="6697993" y="811612"/>
              <a:ext cx="1246001" cy="1810782"/>
            </a:xfrm>
            <a:prstGeom prst="trapezoi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p>
          </p:txBody>
        </p:sp>
        <p:sp>
          <p:nvSpPr>
            <p:cNvPr id="103" name="テキスト ボックス 102">
              <a:extLst>
                <a:ext uri="{FF2B5EF4-FFF2-40B4-BE49-F238E27FC236}">
                  <a16:creationId xmlns:a16="http://schemas.microsoft.com/office/drawing/2014/main" id="{9EA081C6-6E3B-C6EC-38A3-C4C0F9933BF0}"/>
                </a:ext>
              </a:extLst>
            </p:cNvPr>
            <p:cNvSpPr txBox="1"/>
            <p:nvPr/>
          </p:nvSpPr>
          <p:spPr>
            <a:xfrm>
              <a:off x="6750862" y="1530869"/>
              <a:ext cx="1182764" cy="36933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kumimoji="1" lang="en-US" altLang="ja-JP" dirty="0">
                  <a:cs typeface="Times New Roman" panose="02020603050405020304" pitchFamily="18" charset="0"/>
                </a:rPr>
                <a:t>CNN</a:t>
              </a:r>
              <a:endParaRPr kumimoji="1" lang="ja-JP" altLang="en-US" sz="1800" dirty="0">
                <a:cs typeface="Times New Roman" panose="02020603050405020304" pitchFamily="18" charset="0"/>
              </a:endParaRPr>
            </a:p>
          </p:txBody>
        </p:sp>
      </p:grpSp>
      <p:sp>
        <p:nvSpPr>
          <p:cNvPr id="105" name="四角形: 角を丸くする 104">
            <a:extLst>
              <a:ext uri="{FF2B5EF4-FFF2-40B4-BE49-F238E27FC236}">
                <a16:creationId xmlns:a16="http://schemas.microsoft.com/office/drawing/2014/main" id="{042F9C9A-D5F6-5AC7-F197-ECFF887A0D07}"/>
              </a:ext>
            </a:extLst>
          </p:cNvPr>
          <p:cNvSpPr/>
          <p:nvPr/>
        </p:nvSpPr>
        <p:spPr>
          <a:xfrm>
            <a:off x="841040" y="839960"/>
            <a:ext cx="9027039" cy="2590659"/>
          </a:xfrm>
          <a:prstGeom prst="roundRect">
            <a:avLst>
              <a:gd name="adj" fmla="val 7930"/>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sp>
        <p:nvSpPr>
          <p:cNvPr id="106" name="四角形: 角を丸くする 105">
            <a:extLst>
              <a:ext uri="{FF2B5EF4-FFF2-40B4-BE49-F238E27FC236}">
                <a16:creationId xmlns:a16="http://schemas.microsoft.com/office/drawing/2014/main" id="{EF9A292C-1B52-A17B-EFDD-3A3DF2D2CAF1}"/>
              </a:ext>
            </a:extLst>
          </p:cNvPr>
          <p:cNvSpPr/>
          <p:nvPr/>
        </p:nvSpPr>
        <p:spPr>
          <a:xfrm>
            <a:off x="841040" y="3550791"/>
            <a:ext cx="9034570" cy="2810799"/>
          </a:xfrm>
          <a:prstGeom prst="roundRect">
            <a:avLst>
              <a:gd name="adj" fmla="val 7930"/>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sp>
        <p:nvSpPr>
          <p:cNvPr id="109" name="テキスト ボックス 108">
            <a:extLst>
              <a:ext uri="{FF2B5EF4-FFF2-40B4-BE49-F238E27FC236}">
                <a16:creationId xmlns:a16="http://schemas.microsoft.com/office/drawing/2014/main" id="{DA5B0DC4-DFD5-DC56-4D73-F22E9EED99C3}"/>
              </a:ext>
            </a:extLst>
          </p:cNvPr>
          <p:cNvSpPr txBox="1"/>
          <p:nvPr/>
        </p:nvSpPr>
        <p:spPr>
          <a:xfrm>
            <a:off x="1787704" y="5604737"/>
            <a:ext cx="1240657" cy="369332"/>
          </a:xfrm>
          <a:prstGeom prst="rect">
            <a:avLst/>
          </a:prstGeom>
          <a:noFill/>
        </p:spPr>
        <p:txBody>
          <a:bodyPr wrap="square">
            <a:spAutoFit/>
          </a:bodyPr>
          <a:lstStyle/>
          <a:p>
            <a:pPr algn="ctr"/>
            <a:r>
              <a:rPr lang="en-US" altLang="ja-JP" dirty="0"/>
              <a:t>Object</a:t>
            </a:r>
          </a:p>
        </p:txBody>
      </p:sp>
      <p:sp>
        <p:nvSpPr>
          <p:cNvPr id="110" name="テキスト ボックス 109">
            <a:extLst>
              <a:ext uri="{FF2B5EF4-FFF2-40B4-BE49-F238E27FC236}">
                <a16:creationId xmlns:a16="http://schemas.microsoft.com/office/drawing/2014/main" id="{CBB5880E-7F6C-39BE-52EE-802ACDC215EB}"/>
              </a:ext>
            </a:extLst>
          </p:cNvPr>
          <p:cNvSpPr txBox="1"/>
          <p:nvPr/>
        </p:nvSpPr>
        <p:spPr>
          <a:xfrm>
            <a:off x="8715554" y="4075497"/>
            <a:ext cx="1152525" cy="369332"/>
          </a:xfrm>
          <a:prstGeom prst="rect">
            <a:avLst/>
          </a:prstGeom>
          <a:noFill/>
        </p:spPr>
        <p:txBody>
          <a:bodyPr wrap="square">
            <a:spAutoFit/>
          </a:bodyPr>
          <a:lstStyle/>
          <a:p>
            <a:pPr algn="ctr"/>
            <a:r>
              <a:rPr lang="en-US" altLang="ja-JP" dirty="0">
                <a:cs typeface="Times New Roman" panose="02020603050405020304" pitchFamily="18" charset="0"/>
              </a:rPr>
              <a:t>O</a:t>
            </a:r>
            <a:r>
              <a:rPr kumimoji="1" lang="en-US" altLang="ja-JP" sz="1800" dirty="0">
                <a:cs typeface="Times New Roman" panose="02020603050405020304" pitchFamily="18" charset="0"/>
              </a:rPr>
              <a:t>utput</a:t>
            </a:r>
            <a:endParaRPr kumimoji="1" lang="ja-JP" altLang="en-US" sz="1800" dirty="0">
              <a:cs typeface="Times New Roman" panose="02020603050405020304" pitchFamily="18" charset="0"/>
            </a:endParaRPr>
          </a:p>
        </p:txBody>
      </p:sp>
      <p:sp>
        <p:nvSpPr>
          <p:cNvPr id="111" name="テキスト ボックス 110">
            <a:extLst>
              <a:ext uri="{FF2B5EF4-FFF2-40B4-BE49-F238E27FC236}">
                <a16:creationId xmlns:a16="http://schemas.microsoft.com/office/drawing/2014/main" id="{1DF0DFE6-7E24-FE3E-73C4-BE9812CA462F}"/>
              </a:ext>
            </a:extLst>
          </p:cNvPr>
          <p:cNvSpPr txBox="1"/>
          <p:nvPr/>
        </p:nvSpPr>
        <p:spPr>
          <a:xfrm>
            <a:off x="5925240" y="3797709"/>
            <a:ext cx="821773" cy="369332"/>
          </a:xfrm>
          <a:prstGeom prst="rect">
            <a:avLst/>
          </a:prstGeom>
          <a:noFill/>
        </p:spPr>
        <p:txBody>
          <a:bodyPr wrap="square">
            <a:spAutoFit/>
          </a:bodyPr>
          <a:lstStyle/>
          <a:p>
            <a:pPr algn="ctr"/>
            <a:r>
              <a:rPr lang="en-US" altLang="ja-JP" dirty="0">
                <a:cs typeface="Times New Roman" panose="02020603050405020304" pitchFamily="18" charset="0"/>
              </a:rPr>
              <a:t>I</a:t>
            </a:r>
            <a:r>
              <a:rPr kumimoji="1" lang="en-US" altLang="ja-JP" sz="1800" dirty="0">
                <a:cs typeface="Times New Roman" panose="02020603050405020304" pitchFamily="18" charset="0"/>
              </a:rPr>
              <a:t>nput</a:t>
            </a:r>
            <a:endParaRPr kumimoji="1" lang="ja-JP" altLang="en-US" sz="1800" dirty="0">
              <a:cs typeface="Times New Roman" panose="02020603050405020304" pitchFamily="18" charset="0"/>
            </a:endParaRPr>
          </a:p>
        </p:txBody>
      </p:sp>
      <p:grpSp>
        <p:nvGrpSpPr>
          <p:cNvPr id="3" name="グループ化 2">
            <a:extLst>
              <a:ext uri="{FF2B5EF4-FFF2-40B4-BE49-F238E27FC236}">
                <a16:creationId xmlns:a16="http://schemas.microsoft.com/office/drawing/2014/main" id="{F43E117D-0B4F-13D5-10F1-6FB3B1C5FF81}"/>
              </a:ext>
            </a:extLst>
          </p:cNvPr>
          <p:cNvGrpSpPr/>
          <p:nvPr/>
        </p:nvGrpSpPr>
        <p:grpSpPr>
          <a:xfrm>
            <a:off x="4952933" y="5253601"/>
            <a:ext cx="813804" cy="1010636"/>
            <a:chOff x="5029181" y="4600098"/>
            <a:chExt cx="1147552" cy="1447323"/>
          </a:xfrm>
        </p:grpSpPr>
        <p:pic>
          <p:nvPicPr>
            <p:cNvPr id="4" name="図 19">
              <a:extLst>
                <a:ext uri="{FF2B5EF4-FFF2-40B4-BE49-F238E27FC236}">
                  <a16:creationId xmlns:a16="http://schemas.microsoft.com/office/drawing/2014/main" id="{919EA1CF-BEC0-97E8-64CF-80DCCA94D1E0}"/>
                </a:ext>
              </a:extLst>
            </p:cNvPr>
            <p:cNvPicPr>
              <a:picLocks/>
            </p:cNvPicPr>
            <p:nvPr/>
          </p:nvPicPr>
          <p:blipFill>
            <a:blip r:embed="rId8" cstate="hqprint">
              <a:extLst>
                <a:ext uri="{28A0092B-C50C-407E-A947-70E740481C1C}">
                  <a14:useLocalDpi xmlns:a14="http://schemas.microsoft.com/office/drawing/2010/main" val="0"/>
                </a:ext>
              </a:extLst>
            </a:blip>
            <a:srcRect/>
            <a:stretch/>
          </p:blipFill>
          <p:spPr>
            <a:xfrm>
              <a:off x="5384733" y="4624113"/>
              <a:ext cx="792000" cy="1423308"/>
            </a:xfrm>
            <a:custGeom>
              <a:avLst/>
              <a:gdLst>
                <a:gd name="connsiteX0" fmla="*/ 0 w 758417"/>
                <a:gd name="connsiteY0" fmla="*/ 0 h 1404000"/>
                <a:gd name="connsiteX1" fmla="*/ 758417 w 758417"/>
                <a:gd name="connsiteY1" fmla="*/ 0 h 1404000"/>
                <a:gd name="connsiteX2" fmla="*/ 758417 w 758417"/>
                <a:gd name="connsiteY2" fmla="*/ 1404000 h 1404000"/>
                <a:gd name="connsiteX3" fmla="*/ 0 w 758417"/>
                <a:gd name="connsiteY3" fmla="*/ 1404000 h 1404000"/>
              </a:gdLst>
              <a:ahLst/>
              <a:cxnLst>
                <a:cxn ang="0">
                  <a:pos x="connsiteX0" y="connsiteY0"/>
                </a:cxn>
                <a:cxn ang="0">
                  <a:pos x="connsiteX1" y="connsiteY1"/>
                </a:cxn>
                <a:cxn ang="0">
                  <a:pos x="connsiteX2" y="connsiteY2"/>
                </a:cxn>
                <a:cxn ang="0">
                  <a:pos x="connsiteX3" y="connsiteY3"/>
                </a:cxn>
              </a:cxnLst>
              <a:rect l="l" t="t" r="r" b="b"/>
              <a:pathLst>
                <a:path w="758417" h="1404000">
                  <a:moveTo>
                    <a:pt x="0" y="0"/>
                  </a:moveTo>
                  <a:lnTo>
                    <a:pt x="758417" y="0"/>
                  </a:lnTo>
                  <a:lnTo>
                    <a:pt x="758417" y="1404000"/>
                  </a:lnTo>
                  <a:lnTo>
                    <a:pt x="0" y="1404000"/>
                  </a:lnTo>
                  <a:close/>
                </a:path>
              </a:pathLst>
            </a:custGeom>
            <a:scene3d>
              <a:camera prst="isometricLeftDown"/>
              <a:lightRig rig="threePt" dir="t"/>
            </a:scene3d>
          </p:spPr>
        </p:pic>
        <p:sp>
          <p:nvSpPr>
            <p:cNvPr id="17" name="テキスト ボックス 16">
              <a:extLst>
                <a:ext uri="{FF2B5EF4-FFF2-40B4-BE49-F238E27FC236}">
                  <a16:creationId xmlns:a16="http://schemas.microsoft.com/office/drawing/2014/main" id="{E1A8ECAE-4CAF-3E04-34EB-D49AED0AF79B}"/>
                </a:ext>
              </a:extLst>
            </p:cNvPr>
            <p:cNvSpPr txBox="1"/>
            <p:nvPr/>
          </p:nvSpPr>
          <p:spPr>
            <a:xfrm>
              <a:off x="5339075" y="4600098"/>
              <a:ext cx="576618" cy="369332"/>
            </a:xfrm>
            <a:prstGeom prst="rect">
              <a:avLst/>
            </a:prstGeom>
            <a:noFill/>
          </p:spPr>
          <p:txBody>
            <a:bodyPr wrap="square" rtlCol="0">
              <a:spAutoFit/>
            </a:bodyPr>
            <a:lstStyle/>
            <a:p>
              <a:endParaRPr kumimoji="1" lang="ja-JP" altLang="en-US" dirty="0"/>
            </a:p>
          </p:txBody>
        </p:sp>
        <p:cxnSp>
          <p:nvCxnSpPr>
            <p:cNvPr id="18" name="直線コネクタ 17">
              <a:extLst>
                <a:ext uri="{FF2B5EF4-FFF2-40B4-BE49-F238E27FC236}">
                  <a16:creationId xmlns:a16="http://schemas.microsoft.com/office/drawing/2014/main" id="{8A304B10-E78F-2441-2250-4AE6DB492396}"/>
                </a:ext>
              </a:extLst>
            </p:cNvPr>
            <p:cNvCxnSpPr>
              <a:cxnSpLocks/>
            </p:cNvCxnSpPr>
            <p:nvPr/>
          </p:nvCxnSpPr>
          <p:spPr>
            <a:xfrm>
              <a:off x="5234687" y="4628498"/>
              <a:ext cx="317982" cy="1115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D00E2617-86EA-BEAD-47DB-0EF4F54BF8A0}"/>
                </a:ext>
              </a:extLst>
            </p:cNvPr>
            <p:cNvCxnSpPr>
              <a:cxnSpLocks/>
            </p:cNvCxnSpPr>
            <p:nvPr/>
          </p:nvCxnSpPr>
          <p:spPr>
            <a:xfrm>
              <a:off x="5688443" y="4879674"/>
              <a:ext cx="317982" cy="1115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85073D7-85C6-5202-3504-86361596461A}"/>
                </a:ext>
              </a:extLst>
            </p:cNvPr>
            <p:cNvCxnSpPr>
              <a:cxnSpLocks/>
            </p:cNvCxnSpPr>
            <p:nvPr/>
          </p:nvCxnSpPr>
          <p:spPr>
            <a:xfrm>
              <a:off x="5668573" y="6013601"/>
              <a:ext cx="317982" cy="1115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26" name="図 25">
              <a:extLst>
                <a:ext uri="{FF2B5EF4-FFF2-40B4-BE49-F238E27FC236}">
                  <a16:creationId xmlns:a16="http://schemas.microsoft.com/office/drawing/2014/main" id="{2C202149-D779-3568-54C4-BF842604701E}"/>
                </a:ext>
              </a:extLst>
            </p:cNvPr>
            <p:cNvPicPr>
              <a:picLocks/>
            </p:cNvPicPr>
            <p:nvPr/>
          </p:nvPicPr>
          <p:blipFill>
            <a:blip r:embed="rId9" cstate="hqprint">
              <a:extLst>
                <a:ext uri="{28A0092B-C50C-407E-A947-70E740481C1C}">
                  <a14:useLocalDpi xmlns:a14="http://schemas.microsoft.com/office/drawing/2010/main" val="0"/>
                </a:ext>
              </a:extLst>
            </a:blip>
            <a:srcRect/>
            <a:stretch/>
          </p:blipFill>
          <p:spPr>
            <a:xfrm>
              <a:off x="5029181" y="4619855"/>
              <a:ext cx="792000" cy="1423305"/>
            </a:xfrm>
            <a:prstGeom prst="rect">
              <a:avLst/>
            </a:prstGeom>
            <a:scene3d>
              <a:camera prst="isometricLeftDown"/>
              <a:lightRig rig="threePt" dir="t"/>
            </a:scene3d>
          </p:spPr>
        </p:pic>
      </p:grpSp>
      <p:grpSp>
        <p:nvGrpSpPr>
          <p:cNvPr id="36" name="グループ化 35">
            <a:extLst>
              <a:ext uri="{FF2B5EF4-FFF2-40B4-BE49-F238E27FC236}">
                <a16:creationId xmlns:a16="http://schemas.microsoft.com/office/drawing/2014/main" id="{98A8961F-5A89-DA2F-FD1F-82C2E3D18346}"/>
              </a:ext>
            </a:extLst>
          </p:cNvPr>
          <p:cNvGrpSpPr/>
          <p:nvPr/>
        </p:nvGrpSpPr>
        <p:grpSpPr>
          <a:xfrm>
            <a:off x="4727772" y="5668919"/>
            <a:ext cx="180000" cy="180000"/>
            <a:chOff x="6962775" y="4714108"/>
            <a:chExt cx="360000" cy="360000"/>
          </a:xfrm>
        </p:grpSpPr>
        <p:cxnSp>
          <p:nvCxnSpPr>
            <p:cNvPr id="38" name="直線コネクタ 37">
              <a:extLst>
                <a:ext uri="{FF2B5EF4-FFF2-40B4-BE49-F238E27FC236}">
                  <a16:creationId xmlns:a16="http://schemas.microsoft.com/office/drawing/2014/main" id="{A614B4CF-2291-5583-732F-B3612CE5A9BE}"/>
                </a:ext>
              </a:extLst>
            </p:cNvPr>
            <p:cNvCxnSpPr>
              <a:cxnSpLocks/>
            </p:cNvCxnSpPr>
            <p:nvPr/>
          </p:nvCxnSpPr>
          <p:spPr>
            <a:xfrm>
              <a:off x="6962775" y="4889203"/>
              <a:ext cx="3600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9" name="直線コネクタ 38">
              <a:extLst>
                <a:ext uri="{FF2B5EF4-FFF2-40B4-BE49-F238E27FC236}">
                  <a16:creationId xmlns:a16="http://schemas.microsoft.com/office/drawing/2014/main" id="{702FCBC9-E492-9176-D2C2-CA4A6D1C007A}"/>
                </a:ext>
              </a:extLst>
            </p:cNvPr>
            <p:cNvCxnSpPr>
              <a:cxnSpLocks/>
            </p:cNvCxnSpPr>
            <p:nvPr/>
          </p:nvCxnSpPr>
          <p:spPr>
            <a:xfrm>
              <a:off x="7142775" y="4714108"/>
              <a:ext cx="0" cy="360000"/>
            </a:xfrm>
            <a:prstGeom prst="line">
              <a:avLst/>
            </a:prstGeom>
            <a:ln w="38100"/>
          </p:spPr>
          <p:style>
            <a:lnRef idx="1">
              <a:schemeClr val="dk1"/>
            </a:lnRef>
            <a:fillRef idx="0">
              <a:schemeClr val="dk1"/>
            </a:fillRef>
            <a:effectRef idx="0">
              <a:schemeClr val="dk1"/>
            </a:effectRef>
            <a:fontRef idx="minor">
              <a:schemeClr val="tx1"/>
            </a:fontRef>
          </p:style>
        </p:cxnSp>
      </p:grpSp>
      <p:sp>
        <p:nvSpPr>
          <p:cNvPr id="112" name="大かっこ 111">
            <a:extLst>
              <a:ext uri="{FF2B5EF4-FFF2-40B4-BE49-F238E27FC236}">
                <a16:creationId xmlns:a16="http://schemas.microsoft.com/office/drawing/2014/main" id="{55ED4555-3FD4-8EA1-EDC1-61979AE0481E}"/>
              </a:ext>
            </a:extLst>
          </p:cNvPr>
          <p:cNvSpPr/>
          <p:nvPr/>
        </p:nvSpPr>
        <p:spPr>
          <a:xfrm>
            <a:off x="3821329" y="5260910"/>
            <a:ext cx="2016512" cy="996018"/>
          </a:xfrm>
          <a:prstGeom prst="bracketPair">
            <a:avLst>
              <a:gd name="adj" fmla="val 5457"/>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dirty="0"/>
          </a:p>
        </p:txBody>
      </p:sp>
      <p:sp>
        <p:nvSpPr>
          <p:cNvPr id="114" name="テキスト ボックス 113">
            <a:extLst>
              <a:ext uri="{FF2B5EF4-FFF2-40B4-BE49-F238E27FC236}">
                <a16:creationId xmlns:a16="http://schemas.microsoft.com/office/drawing/2014/main" id="{69032B55-9AD3-225A-6D16-C570F36C821E}"/>
              </a:ext>
            </a:extLst>
          </p:cNvPr>
          <p:cNvSpPr txBox="1"/>
          <p:nvPr/>
        </p:nvSpPr>
        <p:spPr>
          <a:xfrm>
            <a:off x="3883092" y="3522082"/>
            <a:ext cx="2130748" cy="369332"/>
          </a:xfrm>
          <a:prstGeom prst="rect">
            <a:avLst/>
          </a:prstGeom>
          <a:noFill/>
        </p:spPr>
        <p:txBody>
          <a:bodyPr wrap="square">
            <a:spAutoFit/>
          </a:bodyPr>
          <a:lstStyle/>
          <a:p>
            <a:pPr algn="ctr"/>
            <a:r>
              <a:rPr lang="en-US" altLang="ja-JP" dirty="0"/>
              <a:t>Hadamard pattern</a:t>
            </a:r>
          </a:p>
        </p:txBody>
      </p:sp>
      <p:sp>
        <p:nvSpPr>
          <p:cNvPr id="115" name="テキスト ボックス 114">
            <a:extLst>
              <a:ext uri="{FF2B5EF4-FFF2-40B4-BE49-F238E27FC236}">
                <a16:creationId xmlns:a16="http://schemas.microsoft.com/office/drawing/2014/main" id="{ED5C22CB-B236-0476-9EB5-0A5695B38FC3}"/>
              </a:ext>
            </a:extLst>
          </p:cNvPr>
          <p:cNvSpPr txBox="1"/>
          <p:nvPr/>
        </p:nvSpPr>
        <p:spPr>
          <a:xfrm>
            <a:off x="3883092" y="4928902"/>
            <a:ext cx="2130748" cy="369332"/>
          </a:xfrm>
          <a:prstGeom prst="rect">
            <a:avLst/>
          </a:prstGeom>
          <a:noFill/>
        </p:spPr>
        <p:txBody>
          <a:bodyPr wrap="square">
            <a:spAutoFit/>
          </a:bodyPr>
          <a:lstStyle/>
          <a:p>
            <a:pPr algn="ctr"/>
            <a:r>
              <a:rPr lang="en-US" altLang="ja-JP" dirty="0"/>
              <a:t>Learned pattern</a:t>
            </a:r>
          </a:p>
        </p:txBody>
      </p:sp>
      <p:sp>
        <p:nvSpPr>
          <p:cNvPr id="117" name="二等辺三角形 116">
            <a:extLst>
              <a:ext uri="{FF2B5EF4-FFF2-40B4-BE49-F238E27FC236}">
                <a16:creationId xmlns:a16="http://schemas.microsoft.com/office/drawing/2014/main" id="{125CD2F5-9B13-6C3A-1D6D-AA5E1444BE1A}"/>
              </a:ext>
            </a:extLst>
          </p:cNvPr>
          <p:cNvSpPr/>
          <p:nvPr/>
        </p:nvSpPr>
        <p:spPr>
          <a:xfrm rot="5400000">
            <a:off x="8229694" y="4838048"/>
            <a:ext cx="1122925" cy="225681"/>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1512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BE445-43C2-949F-8D8F-323F4356D349}"/>
              </a:ext>
            </a:extLst>
          </p:cNvPr>
          <p:cNvSpPr>
            <a:spLocks noGrp="1"/>
          </p:cNvSpPr>
          <p:nvPr>
            <p:ph type="title"/>
          </p:nvPr>
        </p:nvSpPr>
        <p:spPr/>
        <p:txBody>
          <a:bodyPr>
            <a:normAutofit/>
          </a:bodyPr>
          <a:lstStyle/>
          <a:p>
            <a:r>
              <a:rPr lang="ja-JP" altLang="en-US" dirty="0"/>
              <a:t>シミュレーション</a:t>
            </a:r>
            <a:r>
              <a:rPr kumimoji="1" lang="ja-JP" altLang="en-US" dirty="0"/>
              <a:t>条件</a:t>
            </a:r>
            <a:r>
              <a:rPr kumimoji="1" lang="en-US" altLang="ja-JP" dirty="0"/>
              <a:t>:</a:t>
            </a:r>
            <a:r>
              <a:rPr kumimoji="1" lang="ja-JP" altLang="en-US" dirty="0"/>
              <a:t>ガウシアンノイズ</a:t>
            </a:r>
          </a:p>
        </p:txBody>
      </p:sp>
      <p:sp>
        <p:nvSpPr>
          <p:cNvPr id="4" name="コンテンツ プレースホルダー 2">
            <a:extLst>
              <a:ext uri="{FF2B5EF4-FFF2-40B4-BE49-F238E27FC236}">
                <a16:creationId xmlns:a16="http://schemas.microsoft.com/office/drawing/2014/main" id="{520B98BA-3A64-4B7B-D94D-4FC7B8C65DFF}"/>
              </a:ext>
            </a:extLst>
          </p:cNvPr>
          <p:cNvSpPr>
            <a:spLocks noGrp="1"/>
          </p:cNvSpPr>
          <p:nvPr>
            <p:ph idx="1"/>
          </p:nvPr>
        </p:nvSpPr>
        <p:spPr>
          <a:xfrm>
            <a:off x="571129" y="821759"/>
            <a:ext cx="3338943" cy="513224"/>
          </a:xfrm>
        </p:spPr>
        <p:txBody>
          <a:bodyPr>
            <a:normAutofit/>
          </a:bodyPr>
          <a:lstStyle/>
          <a:p>
            <a:pPr marL="0" indent="0">
              <a:buNone/>
            </a:pPr>
            <a:r>
              <a:rPr kumimoji="1" lang="ja-JP" altLang="en-US" sz="2400" dirty="0"/>
              <a:t>パターン学習条件</a:t>
            </a:r>
          </a:p>
        </p:txBody>
      </p:sp>
      <p:graphicFrame>
        <p:nvGraphicFramePr>
          <p:cNvPr id="5" name="表 4">
            <a:extLst>
              <a:ext uri="{FF2B5EF4-FFF2-40B4-BE49-F238E27FC236}">
                <a16:creationId xmlns:a16="http://schemas.microsoft.com/office/drawing/2014/main" id="{2032FF81-F2FE-D041-C8FB-85D90193A1B8}"/>
              </a:ext>
            </a:extLst>
          </p:cNvPr>
          <p:cNvGraphicFramePr>
            <a:graphicFrameLocks noGrp="1"/>
          </p:cNvGraphicFramePr>
          <p:nvPr>
            <p:extLst>
              <p:ext uri="{D42A27DB-BD31-4B8C-83A1-F6EECF244321}">
                <p14:modId xmlns:p14="http://schemas.microsoft.com/office/powerpoint/2010/main" val="3011214563"/>
              </p:ext>
            </p:extLst>
          </p:nvPr>
        </p:nvGraphicFramePr>
        <p:xfrm>
          <a:off x="791084" y="1305322"/>
          <a:ext cx="4192578" cy="2926080"/>
        </p:xfrm>
        <a:graphic>
          <a:graphicData uri="http://schemas.openxmlformats.org/drawingml/2006/table">
            <a:tbl>
              <a:tblPr firstRow="1" bandRow="1">
                <a:tableStyleId>{93296810-A885-4BE3-A3E7-6D5BEEA58F35}</a:tableStyleId>
              </a:tblPr>
              <a:tblGrid>
                <a:gridCol w="1354128">
                  <a:extLst>
                    <a:ext uri="{9D8B030D-6E8A-4147-A177-3AD203B41FA5}">
                      <a16:colId xmlns:a16="http://schemas.microsoft.com/office/drawing/2014/main" val="3167233369"/>
                    </a:ext>
                  </a:extLst>
                </a:gridCol>
                <a:gridCol w="901286">
                  <a:extLst>
                    <a:ext uri="{9D8B030D-6E8A-4147-A177-3AD203B41FA5}">
                      <a16:colId xmlns:a16="http://schemas.microsoft.com/office/drawing/2014/main" val="1077840113"/>
                    </a:ext>
                  </a:extLst>
                </a:gridCol>
                <a:gridCol w="1937164">
                  <a:extLst>
                    <a:ext uri="{9D8B030D-6E8A-4147-A177-3AD203B41FA5}">
                      <a16:colId xmlns:a16="http://schemas.microsoft.com/office/drawing/2014/main" val="4046853575"/>
                    </a:ext>
                  </a:extLst>
                </a:gridCol>
              </a:tblGrid>
              <a:tr h="274780">
                <a:tc gridSpan="2">
                  <a:txBody>
                    <a:bodyPr/>
                    <a:lstStyle/>
                    <a:p>
                      <a:pPr algn="ctr"/>
                      <a:r>
                        <a:rPr kumimoji="1" lang="ja-JP" altLang="en-US" b="0" dirty="0">
                          <a:solidFill>
                            <a:schemeClr val="tx1"/>
                          </a:solidFill>
                        </a:rPr>
                        <a:t>画像サイズ</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tcPr>
                </a:tc>
                <a:tc>
                  <a:txBody>
                    <a:bodyPr/>
                    <a:lstStyle/>
                    <a:p>
                      <a:pPr algn="ctr"/>
                      <a:r>
                        <a:rPr kumimoji="1" lang="en-US" altLang="ja-JP" b="0" dirty="0">
                          <a:solidFill>
                            <a:schemeClr val="tx1"/>
                          </a:solidFill>
                        </a:rPr>
                        <a:t>32×32</a:t>
                      </a:r>
                      <a:r>
                        <a:rPr kumimoji="1" lang="ja-JP" altLang="en-US" b="0" dirty="0">
                          <a:solidFill>
                            <a:schemeClr val="tx1"/>
                          </a:solidFill>
                        </a:rPr>
                        <a:t> </a:t>
                      </a:r>
                      <a:r>
                        <a:rPr kumimoji="1" lang="en-US" altLang="ja-JP" b="0" dirty="0">
                          <a:solidFill>
                            <a:schemeClr val="tx1"/>
                          </a:solidFill>
                        </a:rPr>
                        <a:t>pixel</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6205089"/>
                  </a:ext>
                </a:extLst>
              </a:tr>
              <a:tr h="182880">
                <a:tc rowSpan="2">
                  <a:txBody>
                    <a:bodyPr/>
                    <a:lstStyle/>
                    <a:p>
                      <a:pPr algn="ctr"/>
                      <a:r>
                        <a:rPr kumimoji="1" lang="ja-JP" altLang="en-US" dirty="0"/>
                        <a:t>データセット</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種類</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MNIST</a:t>
                      </a:r>
                      <a:endParaRPr kumimoji="1" lang="ja-JP"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636936"/>
                  </a:ext>
                </a:extLst>
              </a:tr>
              <a:tr h="182880">
                <a:tc vMerge="1">
                  <a:txBody>
                    <a:bodyPr/>
                    <a:lstStyle/>
                    <a:p>
                      <a:pPr algn="ctr"/>
                      <a:endParaRPr kumimoji="1" lang="ja-JP"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枚数</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60,000 </a:t>
                      </a:r>
                      <a:r>
                        <a:rPr kumimoji="1" lang="ja-JP" altLang="en-US" dirty="0"/>
                        <a:t>枚</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809213"/>
                  </a:ext>
                </a:extLst>
              </a:tr>
              <a:tr h="274780">
                <a:tc gridSpan="2">
                  <a:txBody>
                    <a:bodyPr/>
                    <a:lstStyle/>
                    <a:p>
                      <a:pPr algn="ctr"/>
                      <a:r>
                        <a:rPr kumimoji="1" lang="ja-JP" altLang="en-US" dirty="0"/>
                        <a:t>設計パターン枚数</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en-US" altLang="ja-JP" dirty="0"/>
                        <a:t>1024 </a:t>
                      </a:r>
                      <a:r>
                        <a:rPr kumimoji="1" lang="ja-JP" altLang="en-US" dirty="0"/>
                        <a:t>枚</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3825932"/>
                  </a:ext>
                </a:extLst>
              </a:tr>
              <a:tr h="274780">
                <a:tc gridSpan="2">
                  <a:txBody>
                    <a:bodyPr/>
                    <a:lstStyle/>
                    <a:p>
                      <a:pPr algn="ctr"/>
                      <a:r>
                        <a:rPr kumimoji="1" lang="ja-JP" altLang="en-US" dirty="0"/>
                        <a:t>訓練</a:t>
                      </a:r>
                      <a:r>
                        <a:rPr kumimoji="1" lang="en-US" altLang="ja-JP" dirty="0"/>
                        <a:t>:</a:t>
                      </a:r>
                      <a:r>
                        <a:rPr kumimoji="1" lang="ja-JP" altLang="en-US" dirty="0"/>
                        <a:t>検証</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tcPr>
                </a:tc>
                <a:tc>
                  <a:txBody>
                    <a:bodyPr/>
                    <a:lstStyle/>
                    <a:p>
                      <a:pPr algn="ctr"/>
                      <a:r>
                        <a:rPr kumimoji="1" lang="en-US" altLang="ja-JP" dirty="0"/>
                        <a:t>8:2</a:t>
                      </a:r>
                      <a:endParaRPr kumimoji="1" lang="ja-JP"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0826283"/>
                  </a:ext>
                </a:extLst>
              </a:tr>
              <a:tr h="182880">
                <a:tc rowSpan="2">
                  <a:txBody>
                    <a:bodyPr/>
                    <a:lstStyle/>
                    <a:p>
                      <a:pPr algn="ctr"/>
                      <a:r>
                        <a:rPr kumimoji="1" lang="ja-JP" altLang="en-US" dirty="0"/>
                        <a:t>学習回数</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1</a:t>
                      </a:r>
                      <a:r>
                        <a:rPr kumimoji="1" lang="ja-JP" altLang="en-US" dirty="0"/>
                        <a:t>段階</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700 epoch</a:t>
                      </a:r>
                      <a:endParaRPr kumimoji="1" lang="ja-JP"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9067027"/>
                  </a:ext>
                </a:extLst>
              </a:tr>
              <a:tr h="182880">
                <a:tc vMerge="1">
                  <a:txBody>
                    <a:bodyPr/>
                    <a:lstStyle/>
                    <a:p>
                      <a:pPr algn="ctr"/>
                      <a:endParaRPr kumimoji="1" lang="ja-JP"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2</a:t>
                      </a:r>
                      <a:r>
                        <a:rPr kumimoji="1" lang="ja-JP" altLang="en-US" dirty="0"/>
                        <a:t>段階</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200</a:t>
                      </a:r>
                      <a:r>
                        <a:rPr kumimoji="1" lang="ja-JP" altLang="en-US" dirty="0"/>
                        <a:t> </a:t>
                      </a:r>
                      <a:r>
                        <a:rPr kumimoji="1" lang="en-US" altLang="ja-JP" dirty="0"/>
                        <a:t>epoch</a:t>
                      </a:r>
                      <a:endParaRPr kumimoji="1" lang="ja-JP"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02928"/>
                  </a:ext>
                </a:extLst>
              </a:tr>
              <a:tr h="273507">
                <a:tc gridSpan="2">
                  <a:txBody>
                    <a:bodyPr/>
                    <a:lstStyle/>
                    <a:p>
                      <a:pPr algn="ctr"/>
                      <a:r>
                        <a:rPr kumimoji="1" lang="ja-JP" altLang="en-US" dirty="0"/>
                        <a:t>光信号ノイズ強度</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en-US" altLang="ja-JP" dirty="0"/>
                        <a:t>3.0</a:t>
                      </a:r>
                      <a:endParaRPr kumimoji="1" lang="ja-JP"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03454222"/>
                  </a:ext>
                </a:extLst>
              </a:tr>
            </a:tbl>
          </a:graphicData>
        </a:graphic>
      </p:graphicFrame>
      <p:sp>
        <p:nvSpPr>
          <p:cNvPr id="6" name="コンテンツ プレースホルダー 2">
            <a:extLst>
              <a:ext uri="{FF2B5EF4-FFF2-40B4-BE49-F238E27FC236}">
                <a16:creationId xmlns:a16="http://schemas.microsoft.com/office/drawing/2014/main" id="{0D2F3CD6-E5B2-8EA2-F784-FB3B281EFECF}"/>
              </a:ext>
            </a:extLst>
          </p:cNvPr>
          <p:cNvSpPr txBox="1">
            <a:spLocks/>
          </p:cNvSpPr>
          <p:nvPr/>
        </p:nvSpPr>
        <p:spPr>
          <a:xfrm>
            <a:off x="6057252" y="833553"/>
            <a:ext cx="3031664" cy="492517"/>
          </a:xfrm>
          <a:prstGeom prst="rect">
            <a:avLst/>
          </a:prstGeom>
        </p:spPr>
        <p:txBody>
          <a:bodyPr vert="horz" lIns="91440" tIns="45720" rIns="91440" bIns="45720" rtlCol="0">
            <a:normAutofit fontScale="92500"/>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再構成学習条件の条件</a:t>
            </a:r>
          </a:p>
        </p:txBody>
      </p:sp>
      <p:sp>
        <p:nvSpPr>
          <p:cNvPr id="13" name="テキスト ボックス 12">
            <a:extLst>
              <a:ext uri="{FF2B5EF4-FFF2-40B4-BE49-F238E27FC236}">
                <a16:creationId xmlns:a16="http://schemas.microsoft.com/office/drawing/2014/main" id="{F3527A33-ED7A-06C1-28D1-0A2D2D6A8C3D}"/>
              </a:ext>
            </a:extLst>
          </p:cNvPr>
          <p:cNvSpPr txBox="1"/>
          <p:nvPr/>
        </p:nvSpPr>
        <p:spPr>
          <a:xfrm>
            <a:off x="6095999" y="4512751"/>
            <a:ext cx="2468476" cy="461665"/>
          </a:xfrm>
          <a:prstGeom prst="rect">
            <a:avLst/>
          </a:prstGeom>
          <a:noFill/>
        </p:spPr>
        <p:txBody>
          <a:bodyPr wrap="square" rtlCol="0">
            <a:spAutoFit/>
          </a:bodyPr>
          <a:lstStyle/>
          <a:p>
            <a:r>
              <a:rPr kumimoji="1" lang="ja-JP" altLang="en-US" sz="2400" dirty="0"/>
              <a:t>画像評価指標</a:t>
            </a:r>
          </a:p>
        </p:txBody>
      </p:sp>
      <p:sp>
        <p:nvSpPr>
          <p:cNvPr id="15" name="スライド番号プレースホルダー 14">
            <a:extLst>
              <a:ext uri="{FF2B5EF4-FFF2-40B4-BE49-F238E27FC236}">
                <a16:creationId xmlns:a16="http://schemas.microsoft.com/office/drawing/2014/main" id="{0743C261-88FF-EF62-4C25-D01E6F580534}"/>
              </a:ext>
            </a:extLst>
          </p:cNvPr>
          <p:cNvSpPr>
            <a:spLocks noGrp="1"/>
          </p:cNvSpPr>
          <p:nvPr>
            <p:ph type="sldNum" sz="quarter" idx="12"/>
          </p:nvPr>
        </p:nvSpPr>
        <p:spPr/>
        <p:txBody>
          <a:bodyPr/>
          <a:lstStyle/>
          <a:p>
            <a:fld id="{E154F753-E6D5-4771-B8B1-12E93CB86B83}" type="slidenum">
              <a:rPr kumimoji="1" lang="ja-JP" altLang="en-US" smtClean="0"/>
              <a:t>26</a:t>
            </a:fld>
            <a:endParaRPr kumimoji="1" lang="ja-JP" altLang="en-US"/>
          </a:p>
        </p:txBody>
      </p:sp>
      <p:graphicFrame>
        <p:nvGraphicFramePr>
          <p:cNvPr id="3" name="表 2">
            <a:extLst>
              <a:ext uri="{FF2B5EF4-FFF2-40B4-BE49-F238E27FC236}">
                <a16:creationId xmlns:a16="http://schemas.microsoft.com/office/drawing/2014/main" id="{27C3B3A0-D87F-FDB2-37FB-C3821361725F}"/>
              </a:ext>
            </a:extLst>
          </p:cNvPr>
          <p:cNvGraphicFramePr>
            <a:graphicFrameLocks noGrp="1"/>
          </p:cNvGraphicFramePr>
          <p:nvPr>
            <p:extLst>
              <p:ext uri="{D42A27DB-BD31-4B8C-83A1-F6EECF244321}">
                <p14:modId xmlns:p14="http://schemas.microsoft.com/office/powerpoint/2010/main" val="2758353622"/>
              </p:ext>
            </p:extLst>
          </p:nvPr>
        </p:nvGraphicFramePr>
        <p:xfrm>
          <a:off x="6259484" y="5140008"/>
          <a:ext cx="5157270" cy="744694"/>
        </p:xfrm>
        <a:graphic>
          <a:graphicData uri="http://schemas.openxmlformats.org/drawingml/2006/table">
            <a:tbl>
              <a:tblPr bandRow="1">
                <a:tableStyleId>{93296810-A885-4BE3-A3E7-6D5BEEA58F35}</a:tableStyleId>
              </a:tblPr>
              <a:tblGrid>
                <a:gridCol w="1129630">
                  <a:extLst>
                    <a:ext uri="{9D8B030D-6E8A-4147-A177-3AD203B41FA5}">
                      <a16:colId xmlns:a16="http://schemas.microsoft.com/office/drawing/2014/main" val="1290982892"/>
                    </a:ext>
                  </a:extLst>
                </a:gridCol>
                <a:gridCol w="4027640">
                  <a:extLst>
                    <a:ext uri="{9D8B030D-6E8A-4147-A177-3AD203B41FA5}">
                      <a16:colId xmlns:a16="http://schemas.microsoft.com/office/drawing/2014/main" val="1174406533"/>
                    </a:ext>
                  </a:extLst>
                </a:gridCol>
              </a:tblGrid>
              <a:tr h="373854">
                <a:tc>
                  <a:txBody>
                    <a:bodyPr/>
                    <a:lstStyle/>
                    <a:p>
                      <a:pPr algn="ctr"/>
                      <a:r>
                        <a:rPr kumimoji="1" lang="en-US" altLang="ja-JP" dirty="0">
                          <a:solidFill>
                            <a:schemeClr val="tx1"/>
                          </a:solidFill>
                        </a:rPr>
                        <a:t>SSIM</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tx1"/>
                          </a:solidFill>
                        </a:rPr>
                        <a:t>値が</a:t>
                      </a:r>
                      <a:r>
                        <a:rPr kumimoji="1" lang="en-US" altLang="ja-JP" dirty="0">
                          <a:solidFill>
                            <a:schemeClr val="tx1"/>
                          </a:solidFill>
                        </a:rPr>
                        <a:t>1</a:t>
                      </a:r>
                      <a:r>
                        <a:rPr kumimoji="1" lang="ja-JP" altLang="en-US" dirty="0">
                          <a:solidFill>
                            <a:schemeClr val="tx1"/>
                          </a:solidFill>
                        </a:rPr>
                        <a:t>に近いほど再構成精度が高い</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8267309"/>
                  </a:ext>
                </a:extLst>
              </a:tr>
              <a:tr h="370840">
                <a:tc>
                  <a:txBody>
                    <a:bodyPr/>
                    <a:lstStyle/>
                    <a:p>
                      <a:pPr algn="ctr"/>
                      <a:r>
                        <a:rPr kumimoji="1" lang="en-US" altLang="ja-JP" dirty="0">
                          <a:solidFill>
                            <a:schemeClr val="tx1"/>
                          </a:solidFill>
                        </a:rPr>
                        <a:t>RMSE</a:t>
                      </a:r>
                      <a:endParaRPr kumimoji="1" lang="ja-JP" altLang="en-US"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tx1"/>
                          </a:solidFill>
                        </a:rPr>
                        <a:t>値が</a:t>
                      </a:r>
                      <a:r>
                        <a:rPr kumimoji="1" lang="en-US" altLang="ja-JP" dirty="0">
                          <a:solidFill>
                            <a:schemeClr val="tx1"/>
                          </a:solidFill>
                        </a:rPr>
                        <a:t>0</a:t>
                      </a:r>
                      <a:r>
                        <a:rPr kumimoji="1" lang="ja-JP" altLang="en-US" dirty="0">
                          <a:solidFill>
                            <a:schemeClr val="tx1"/>
                          </a:solidFill>
                        </a:rPr>
                        <a:t>に近いほど再構成精度が高い</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4252315"/>
                  </a:ext>
                </a:extLst>
              </a:tr>
            </a:tbl>
          </a:graphicData>
        </a:graphic>
      </p:graphicFrame>
      <p:sp>
        <p:nvSpPr>
          <p:cNvPr id="12" name="正方形/長方形 11">
            <a:extLst>
              <a:ext uri="{FF2B5EF4-FFF2-40B4-BE49-F238E27FC236}">
                <a16:creationId xmlns:a16="http://schemas.microsoft.com/office/drawing/2014/main" id="{963F38A4-903B-8CBB-9B94-C116A670BBAA}"/>
              </a:ext>
            </a:extLst>
          </p:cNvPr>
          <p:cNvSpPr/>
          <p:nvPr/>
        </p:nvSpPr>
        <p:spPr>
          <a:xfrm>
            <a:off x="509371" y="869100"/>
            <a:ext cx="123516" cy="322168"/>
          </a:xfrm>
          <a:prstGeom prst="rect">
            <a:avLst/>
          </a:prstGeom>
          <a:solidFill>
            <a:srgbClr val="B2B545"/>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759E0299-6824-D629-A594-EB0931FD803B}"/>
              </a:ext>
            </a:extLst>
          </p:cNvPr>
          <p:cNvSpPr/>
          <p:nvPr/>
        </p:nvSpPr>
        <p:spPr>
          <a:xfrm>
            <a:off x="5972483" y="878625"/>
            <a:ext cx="123516" cy="322168"/>
          </a:xfrm>
          <a:prstGeom prst="rect">
            <a:avLst/>
          </a:prstGeom>
          <a:solidFill>
            <a:srgbClr val="B2B545"/>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graphicFrame>
        <p:nvGraphicFramePr>
          <p:cNvPr id="18" name="表 17">
            <a:extLst>
              <a:ext uri="{FF2B5EF4-FFF2-40B4-BE49-F238E27FC236}">
                <a16:creationId xmlns:a16="http://schemas.microsoft.com/office/drawing/2014/main" id="{400AD6D4-5889-4A95-F6D1-D5665C7DD1CC}"/>
              </a:ext>
            </a:extLst>
          </p:cNvPr>
          <p:cNvGraphicFramePr>
            <a:graphicFrameLocks noGrp="1"/>
          </p:cNvGraphicFramePr>
          <p:nvPr>
            <p:extLst>
              <p:ext uri="{D42A27DB-BD31-4B8C-83A1-F6EECF244321}">
                <p14:modId xmlns:p14="http://schemas.microsoft.com/office/powerpoint/2010/main" val="2528948276"/>
              </p:ext>
            </p:extLst>
          </p:nvPr>
        </p:nvGraphicFramePr>
        <p:xfrm>
          <a:off x="6475422" y="1267075"/>
          <a:ext cx="4192578" cy="3200400"/>
        </p:xfrm>
        <a:graphic>
          <a:graphicData uri="http://schemas.openxmlformats.org/drawingml/2006/table">
            <a:tbl>
              <a:tblPr firstRow="1" bandRow="1">
                <a:tableStyleId>{93296810-A885-4BE3-A3E7-6D5BEEA58F35}</a:tableStyleId>
              </a:tblPr>
              <a:tblGrid>
                <a:gridCol w="1354128">
                  <a:extLst>
                    <a:ext uri="{9D8B030D-6E8A-4147-A177-3AD203B41FA5}">
                      <a16:colId xmlns:a16="http://schemas.microsoft.com/office/drawing/2014/main" val="3167233369"/>
                    </a:ext>
                  </a:extLst>
                </a:gridCol>
                <a:gridCol w="901286">
                  <a:extLst>
                    <a:ext uri="{9D8B030D-6E8A-4147-A177-3AD203B41FA5}">
                      <a16:colId xmlns:a16="http://schemas.microsoft.com/office/drawing/2014/main" val="1077840113"/>
                    </a:ext>
                  </a:extLst>
                </a:gridCol>
                <a:gridCol w="1937164">
                  <a:extLst>
                    <a:ext uri="{9D8B030D-6E8A-4147-A177-3AD203B41FA5}">
                      <a16:colId xmlns:a16="http://schemas.microsoft.com/office/drawing/2014/main" val="4046853575"/>
                    </a:ext>
                  </a:extLst>
                </a:gridCol>
              </a:tblGrid>
              <a:tr h="274780">
                <a:tc gridSpan="2">
                  <a:txBody>
                    <a:bodyPr/>
                    <a:lstStyle/>
                    <a:p>
                      <a:pPr algn="ctr"/>
                      <a:r>
                        <a:rPr kumimoji="1" lang="ja-JP" altLang="en-US" b="0" dirty="0">
                          <a:solidFill>
                            <a:schemeClr val="tx1"/>
                          </a:solidFill>
                        </a:rPr>
                        <a:t>画像サイズ</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tcPr>
                </a:tc>
                <a:tc>
                  <a:txBody>
                    <a:bodyPr/>
                    <a:lstStyle/>
                    <a:p>
                      <a:pPr algn="ctr"/>
                      <a:r>
                        <a:rPr kumimoji="1" lang="en-US" altLang="ja-JP" b="0" dirty="0">
                          <a:solidFill>
                            <a:schemeClr val="tx1"/>
                          </a:solidFill>
                        </a:rPr>
                        <a:t>32×32</a:t>
                      </a:r>
                      <a:r>
                        <a:rPr kumimoji="1" lang="ja-JP" altLang="en-US" b="0" dirty="0">
                          <a:solidFill>
                            <a:schemeClr val="tx1"/>
                          </a:solidFill>
                        </a:rPr>
                        <a:t> </a:t>
                      </a:r>
                      <a:r>
                        <a:rPr kumimoji="1" lang="en-US" altLang="ja-JP" b="0" dirty="0">
                          <a:solidFill>
                            <a:schemeClr val="tx1"/>
                          </a:solidFill>
                        </a:rPr>
                        <a:t>pixel</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6205089"/>
                  </a:ext>
                </a:extLst>
              </a:tr>
              <a:tr h="182880">
                <a:tc rowSpan="2">
                  <a:txBody>
                    <a:bodyPr/>
                    <a:lstStyle/>
                    <a:p>
                      <a:pPr algn="ctr"/>
                      <a:r>
                        <a:rPr kumimoji="1" lang="ja-JP" altLang="en-US" dirty="0"/>
                        <a:t>データセット</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種類</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MNIST</a:t>
                      </a:r>
                      <a:endParaRPr kumimoji="1" lang="ja-JP"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636936"/>
                  </a:ext>
                </a:extLst>
              </a:tr>
              <a:tr h="182880">
                <a:tc vMerge="1">
                  <a:txBody>
                    <a:bodyPr/>
                    <a:lstStyle/>
                    <a:p>
                      <a:pPr algn="ctr"/>
                      <a:endParaRPr kumimoji="1" lang="ja-JP"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枚数</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2,048 </a:t>
                      </a:r>
                      <a:r>
                        <a:rPr kumimoji="1" lang="ja-JP" altLang="en-US" dirty="0"/>
                        <a:t>枚</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809213"/>
                  </a:ext>
                </a:extLst>
              </a:tr>
              <a:tr h="324000">
                <a:tc rowSpan="2">
                  <a:txBody>
                    <a:bodyPr/>
                    <a:lstStyle/>
                    <a:p>
                      <a:pPr algn="ctr"/>
                      <a:r>
                        <a:rPr kumimoji="1" lang="ja-JP" altLang="en-US" dirty="0"/>
                        <a:t>符号化</a:t>
                      </a:r>
                      <a:endParaRPr kumimoji="1" lang="en-US" altLang="ja-JP" dirty="0"/>
                    </a:p>
                    <a:p>
                      <a:pPr algn="ctr"/>
                      <a:r>
                        <a:rPr kumimoji="1" lang="ja-JP" altLang="en-US" dirty="0"/>
                        <a:t>パターン</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種類</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設計パターン</a:t>
                      </a:r>
                      <a:r>
                        <a:rPr kumimoji="1" lang="en-US" altLang="ja-JP" dirty="0"/>
                        <a:t>/</a:t>
                      </a:r>
                    </a:p>
                    <a:p>
                      <a:pPr algn="ctr"/>
                      <a:r>
                        <a:rPr kumimoji="1" lang="ja-JP" altLang="en-US" dirty="0"/>
                        <a:t>アダマール</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3825932"/>
                  </a:ext>
                </a:extLst>
              </a:tr>
              <a:tr h="355651">
                <a:tc vMerge="1">
                  <a:txBody>
                    <a:bodyPr/>
                    <a:lstStyle/>
                    <a:p>
                      <a:endParaRPr kumimoji="1" lang="ja-JP" altLang="en-US"/>
                    </a:p>
                  </a:txBody>
                  <a:tcPr/>
                </a:tc>
                <a:tc>
                  <a:txBody>
                    <a:bodyPr/>
                    <a:lstStyle/>
                    <a:p>
                      <a:pPr algn="ctr"/>
                      <a:r>
                        <a:rPr kumimoji="1" lang="ja-JP" altLang="en-US" dirty="0"/>
                        <a:t>枚数</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1024 </a:t>
                      </a:r>
                      <a:r>
                        <a:rPr kumimoji="1" lang="ja-JP" altLang="en-US" dirty="0"/>
                        <a:t>枚</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752509"/>
                  </a:ext>
                </a:extLst>
              </a:tr>
              <a:tr h="274780">
                <a:tc gridSpan="2">
                  <a:txBody>
                    <a:bodyPr/>
                    <a:lstStyle/>
                    <a:p>
                      <a:pPr algn="ctr"/>
                      <a:r>
                        <a:rPr kumimoji="1" lang="ja-JP" altLang="en-US" dirty="0"/>
                        <a:t>訓練</a:t>
                      </a:r>
                      <a:r>
                        <a:rPr kumimoji="1" lang="en-US" altLang="ja-JP" dirty="0"/>
                        <a:t>:</a:t>
                      </a:r>
                      <a:r>
                        <a:rPr kumimoji="1" lang="ja-JP" altLang="en-US" dirty="0"/>
                        <a:t>検証</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en-US" altLang="ja-JP" dirty="0"/>
                        <a:t>8:2</a:t>
                      </a:r>
                      <a:endParaRPr kumimoji="1" lang="ja-JP"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0826283"/>
                  </a:ext>
                </a:extLst>
              </a:tr>
              <a:tr h="27478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学習回数</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100</a:t>
                      </a:r>
                      <a:r>
                        <a:rPr kumimoji="1" lang="ja-JP" altLang="en-US" dirty="0"/>
                        <a:t> </a:t>
                      </a:r>
                      <a:r>
                        <a:rPr kumimoji="1" lang="en-US" altLang="ja-JP" dirty="0"/>
                        <a:t>epoch</a:t>
                      </a:r>
                      <a:endParaRPr kumimoji="1" lang="ja-JP"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4397924"/>
                  </a:ext>
                </a:extLst>
              </a:tr>
              <a:tr h="273507">
                <a:tc gridSpan="2">
                  <a:txBody>
                    <a:bodyPr/>
                    <a:lstStyle/>
                    <a:p>
                      <a:pPr algn="ctr"/>
                      <a:r>
                        <a:rPr kumimoji="1" lang="ja-JP" altLang="en-US" dirty="0"/>
                        <a:t>ノイズ強度</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en-US" altLang="ja-JP" dirty="0"/>
                        <a:t>0.5</a:t>
                      </a:r>
                      <a:endParaRPr kumimoji="1" lang="ja-JP"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03454222"/>
                  </a:ext>
                </a:extLst>
              </a:tr>
            </a:tbl>
          </a:graphicData>
        </a:graphic>
      </p:graphicFrame>
      <p:sp>
        <p:nvSpPr>
          <p:cNvPr id="19" name="正方形/長方形 18">
            <a:extLst>
              <a:ext uri="{FF2B5EF4-FFF2-40B4-BE49-F238E27FC236}">
                <a16:creationId xmlns:a16="http://schemas.microsoft.com/office/drawing/2014/main" id="{FAC20B7B-BDC1-03B6-BCFA-E825D9B19EF9}"/>
              </a:ext>
            </a:extLst>
          </p:cNvPr>
          <p:cNvSpPr/>
          <p:nvPr/>
        </p:nvSpPr>
        <p:spPr>
          <a:xfrm>
            <a:off x="5972483" y="4582500"/>
            <a:ext cx="123516" cy="322168"/>
          </a:xfrm>
          <a:prstGeom prst="rect">
            <a:avLst/>
          </a:prstGeom>
          <a:solidFill>
            <a:srgbClr val="B2B545"/>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0" name="コンテンツ プレースホルダー 3">
                <a:extLst>
                  <a:ext uri="{FF2B5EF4-FFF2-40B4-BE49-F238E27FC236}">
                    <a16:creationId xmlns:a16="http://schemas.microsoft.com/office/drawing/2014/main" id="{13C9385C-5278-7DBD-9443-5938FDD7DC19}"/>
                  </a:ext>
                </a:extLst>
              </p:cNvPr>
              <p:cNvSpPr txBox="1">
                <a:spLocks/>
              </p:cNvSpPr>
              <p:nvPr/>
            </p:nvSpPr>
            <p:spPr>
              <a:xfrm>
                <a:off x="509371" y="5401846"/>
                <a:ext cx="3054421" cy="57295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acc>
                        <m:accPr>
                          <m:chr m:val="̂"/>
                          <m:ctrlPr>
                            <a:rPr lang="ja-JP" altLang="en-US" sz="2000" i="1" smtClean="0">
                              <a:latin typeface="Cambria Math" panose="02040503050406030204" pitchFamily="18" charset="0"/>
                            </a:rPr>
                          </m:ctrlPr>
                        </m:accPr>
                        <m:e>
                          <m:r>
                            <a:rPr lang="en-US" altLang="ja-JP" sz="2000" b="0" i="1" smtClean="0">
                              <a:latin typeface="Cambria Math" panose="02040503050406030204" pitchFamily="18" charset="0"/>
                            </a:rPr>
                            <m:t>𝑥</m:t>
                          </m:r>
                        </m:e>
                      </m:acc>
                      <m:r>
                        <a:rPr lang="en-US" altLang="ja-JP" sz="2000" b="0" i="1" smtClean="0">
                          <a:latin typeface="Cambria Math" panose="02040503050406030204" pitchFamily="18" charset="0"/>
                        </a:rPr>
                        <m:t>=</m:t>
                      </m:r>
                      <m:r>
                        <m:rPr>
                          <m:sty m:val="p"/>
                        </m:rPr>
                        <a:rPr lang="en-US" altLang="ja-JP" sz="2000">
                          <a:latin typeface="Cambria Math" panose="02040503050406030204" pitchFamily="18" charset="0"/>
                        </a:rPr>
                        <m:t>arg</m:t>
                      </m:r>
                      <m:func>
                        <m:funcPr>
                          <m:ctrlPr>
                            <a:rPr lang="en-US" altLang="ja-JP" sz="2000" i="1">
                              <a:latin typeface="Cambria Math" panose="02040503050406030204" pitchFamily="18" charset="0"/>
                            </a:rPr>
                          </m:ctrlPr>
                        </m:funcPr>
                        <m:fName>
                          <m:limLow>
                            <m:limLowPr>
                              <m:ctrlPr>
                                <a:rPr lang="en-US" altLang="ja-JP" sz="2000" i="1" smtClean="0">
                                  <a:latin typeface="Cambria Math" panose="02040503050406030204" pitchFamily="18" charset="0"/>
                                </a:rPr>
                              </m:ctrlPr>
                            </m:limLowPr>
                            <m:e>
                              <m:r>
                                <m:rPr>
                                  <m:sty m:val="p"/>
                                </m:rPr>
                                <a:rPr lang="en-US" altLang="ja-JP" sz="2000">
                                  <a:latin typeface="Cambria Math" panose="02040503050406030204" pitchFamily="18" charset="0"/>
                                </a:rPr>
                                <m:t>min</m:t>
                              </m:r>
                            </m:e>
                            <m:lim>
                              <m:r>
                                <a:rPr lang="en-US" altLang="ja-JP" sz="2000" i="1">
                                  <a:latin typeface="Cambria Math" panose="02040503050406030204" pitchFamily="18" charset="0"/>
                                </a:rPr>
                                <m:t>𝑥</m:t>
                              </m:r>
                            </m:lim>
                          </m:limLow>
                        </m:fName>
                        <m:e>
                          <m:sSup>
                            <m:sSupPr>
                              <m:ctrlPr>
                                <a:rPr lang="en-US" altLang="ja-JP" sz="2000" i="1">
                                  <a:latin typeface="Cambria Math" panose="02040503050406030204" pitchFamily="18" charset="0"/>
                                </a:rPr>
                              </m:ctrlPr>
                            </m:sSupPr>
                            <m:e>
                              <m:d>
                                <m:dPr>
                                  <m:begChr m:val="‖"/>
                                  <m:endChr m:val="‖"/>
                                  <m:ctrlPr>
                                    <a:rPr lang="en-US" altLang="ja-JP" sz="2000" i="1">
                                      <a:latin typeface="Cambria Math" panose="02040503050406030204" pitchFamily="18" charset="0"/>
                                    </a:rPr>
                                  </m:ctrlPr>
                                </m:dPr>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𝑃</m:t>
                                      </m:r>
                                    </m:e>
                                    <m:sup>
                                      <m:r>
                                        <a:rPr lang="en-US" altLang="ja-JP" sz="2000" i="1">
                                          <a:latin typeface="Cambria Math" panose="02040503050406030204" pitchFamily="18" charset="0"/>
                                        </a:rPr>
                                        <m:t>′</m:t>
                                      </m:r>
                                    </m:sup>
                                  </m:sSup>
                                  <m:r>
                                    <a:rPr lang="en-US" altLang="ja-JP" sz="2000" b="0" i="1" smtClean="0">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𝑠</m:t>
                                  </m:r>
                                  <m:r>
                                    <a:rPr lang="ja-JP" altLang="en-US" sz="2000" i="1">
                                      <a:latin typeface="Cambria Math" panose="02040503050406030204" pitchFamily="18" charset="0"/>
                                    </a:rPr>
                                    <m:t>’</m:t>
                                  </m:r>
                                </m:e>
                              </m:d>
                            </m:e>
                            <m:sup>
                              <m:r>
                                <a:rPr lang="en-US" altLang="ja-JP" sz="2000" i="1">
                                  <a:latin typeface="Cambria Math" panose="02040503050406030204" pitchFamily="18" charset="0"/>
                                </a:rPr>
                                <m:t>2</m:t>
                              </m:r>
                            </m:sup>
                          </m:sSup>
                        </m:e>
                      </m:func>
                    </m:oMath>
                  </m:oMathPara>
                </a14:m>
                <a:endParaRPr lang="ja-JP" altLang="en-US" sz="1400" dirty="0"/>
              </a:p>
            </p:txBody>
          </p:sp>
        </mc:Choice>
        <mc:Fallback xmlns="">
          <p:sp>
            <p:nvSpPr>
              <p:cNvPr id="20" name="コンテンツ プレースホルダー 3">
                <a:extLst>
                  <a:ext uri="{FF2B5EF4-FFF2-40B4-BE49-F238E27FC236}">
                    <a16:creationId xmlns:a16="http://schemas.microsoft.com/office/drawing/2014/main" id="{13C9385C-5278-7DBD-9443-5938FDD7DC19}"/>
                  </a:ext>
                </a:extLst>
              </p:cNvPr>
              <p:cNvSpPr txBox="1">
                <a:spLocks noRot="1" noChangeAspect="1" noMove="1" noResize="1" noEditPoints="1" noAdjustHandles="1" noChangeArrowheads="1" noChangeShapeType="1" noTextEdit="1"/>
              </p:cNvSpPr>
              <p:nvPr/>
            </p:nvSpPr>
            <p:spPr>
              <a:xfrm>
                <a:off x="509371" y="5401846"/>
                <a:ext cx="3054421" cy="572954"/>
              </a:xfrm>
              <a:prstGeom prst="rect">
                <a:avLst/>
              </a:prstGeom>
              <a:blipFill>
                <a:blip r:embed="rId3"/>
                <a:stretch>
                  <a:fillRect t="-7447"/>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73D745A7-798F-0558-9F09-FC998CB12861}"/>
              </a:ext>
            </a:extLst>
          </p:cNvPr>
          <p:cNvSpPr txBox="1"/>
          <p:nvPr/>
        </p:nvSpPr>
        <p:spPr>
          <a:xfrm>
            <a:off x="571129" y="4507692"/>
            <a:ext cx="4687272" cy="461665"/>
          </a:xfrm>
          <a:prstGeom prst="rect">
            <a:avLst/>
          </a:prstGeom>
          <a:noFill/>
        </p:spPr>
        <p:txBody>
          <a:bodyPr wrap="square" rtlCol="0">
            <a:spAutoFit/>
          </a:bodyPr>
          <a:lstStyle/>
          <a:p>
            <a:r>
              <a:rPr lang="ja-JP" altLang="en-US" sz="2400" dirty="0"/>
              <a:t>最小二乗法</a:t>
            </a:r>
            <a:r>
              <a:rPr lang="en-US" altLang="ja-JP" sz="2400" dirty="0"/>
              <a:t>(LS)</a:t>
            </a:r>
            <a:r>
              <a:rPr lang="ja-JP" altLang="en-US" sz="2400" dirty="0"/>
              <a:t>による再構成式</a:t>
            </a:r>
            <a:endParaRPr kumimoji="1" lang="ja-JP" altLang="en-US" sz="2400" dirty="0"/>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1158E942-3CF7-D43A-2FF6-0074C9A6BB69}"/>
                  </a:ext>
                </a:extLst>
              </p:cNvPr>
              <p:cNvSpPr txBox="1"/>
              <p:nvPr/>
            </p:nvSpPr>
            <p:spPr>
              <a:xfrm>
                <a:off x="3364051" y="4949439"/>
                <a:ext cx="2293799"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14:m>
                  <m:oMath xmlns:m="http://schemas.openxmlformats.org/officeDocument/2006/math">
                    <m:r>
                      <a:rPr lang="en-US" altLang="ja-JP" sz="1600" i="1" smtClean="0">
                        <a:latin typeface="Cambria Math" panose="02040503050406030204" pitchFamily="18" charset="0"/>
                      </a:rPr>
                      <m:t>𝑠</m:t>
                    </m:r>
                    <m:r>
                      <a:rPr lang="en-US" altLang="ja-JP" sz="1600" b="0" i="1" smtClean="0">
                        <a:latin typeface="Cambria Math" panose="02040503050406030204" pitchFamily="18" charset="0"/>
                      </a:rPr>
                      <m:t>′</m:t>
                    </m:r>
                  </m:oMath>
                </a14:m>
                <a:r>
                  <a:rPr kumimoji="1" lang="en-US" altLang="ja-JP" sz="1600" dirty="0"/>
                  <a:t>:</a:t>
                </a:r>
                <a:r>
                  <a:rPr kumimoji="1" lang="ja-JP" altLang="en-US" sz="1400" dirty="0"/>
                  <a:t>ノイズ有りの光信号</a:t>
                </a:r>
                <a:endParaRPr kumimoji="1" lang="en-US" altLang="ja-JP" sz="1400" dirty="0"/>
              </a:p>
              <a:p>
                <a14:m>
                  <m:oMath xmlns:m="http://schemas.openxmlformats.org/officeDocument/2006/math">
                    <m:r>
                      <a:rPr lang="en-US" altLang="ja-JP" sz="1600" b="0" i="1" smtClean="0">
                        <a:latin typeface="Cambria Math" panose="02040503050406030204" pitchFamily="18" charset="0"/>
                      </a:rPr>
                      <m:t>𝑃</m:t>
                    </m:r>
                    <m:r>
                      <a:rPr lang="en-US" altLang="ja-JP" sz="1600" i="1">
                        <a:latin typeface="Cambria Math" panose="02040503050406030204" pitchFamily="18" charset="0"/>
                      </a:rPr>
                      <m:t> </m:t>
                    </m:r>
                  </m:oMath>
                </a14:m>
                <a:r>
                  <a:rPr kumimoji="1" lang="en-US" altLang="ja-JP" sz="1600" dirty="0"/>
                  <a:t>:</a:t>
                </a:r>
                <a:r>
                  <a:rPr kumimoji="1" lang="ja-JP" altLang="en-US" sz="1400" dirty="0"/>
                  <a:t>パターン行列</a:t>
                </a:r>
                <a:endParaRPr kumimoji="1" lang="en-US" altLang="ja-JP" sz="1600" dirty="0"/>
              </a:p>
              <a:p>
                <a14:m>
                  <m:oMath xmlns:m="http://schemas.openxmlformats.org/officeDocument/2006/math">
                    <m:r>
                      <a:rPr lang="en-US" altLang="ja-JP" sz="1600" b="0" i="1" smtClean="0">
                        <a:latin typeface="Cambria Math" panose="02040503050406030204" pitchFamily="18" charset="0"/>
                      </a:rPr>
                      <m:t>𝑥</m:t>
                    </m:r>
                  </m:oMath>
                </a14:m>
                <a:r>
                  <a:rPr kumimoji="1" lang="en-US" altLang="ja-JP" sz="1600" dirty="0"/>
                  <a:t>:</a:t>
                </a:r>
                <a:r>
                  <a:rPr kumimoji="1" lang="ja-JP" altLang="en-US" sz="1400" dirty="0"/>
                  <a:t>正解画像</a:t>
                </a:r>
                <a:endParaRPr kumimoji="1" lang="en-US" altLang="ja-JP" sz="1600" dirty="0"/>
              </a:p>
              <a:p>
                <a14:m>
                  <m:oMath xmlns:m="http://schemas.openxmlformats.org/officeDocument/2006/math">
                    <m:acc>
                      <m:accPr>
                        <m:chr m:val="̂"/>
                        <m:ctrlPr>
                          <a:rPr lang="ja-JP" altLang="en-US" sz="1600" i="1" smtClean="0">
                            <a:latin typeface="Cambria Math" panose="02040503050406030204" pitchFamily="18" charset="0"/>
                          </a:rPr>
                        </m:ctrlPr>
                      </m:accPr>
                      <m:e>
                        <m:r>
                          <a:rPr lang="en-US" altLang="ja-JP" sz="1600" b="0" i="1" smtClean="0">
                            <a:latin typeface="Cambria Math" panose="02040503050406030204" pitchFamily="18" charset="0"/>
                          </a:rPr>
                          <m:t>𝑥</m:t>
                        </m:r>
                      </m:e>
                    </m:acc>
                    <m:r>
                      <a:rPr lang="en-US" altLang="ja-JP" sz="1600" b="0" i="1" smtClean="0">
                        <a:latin typeface="Cambria Math" panose="02040503050406030204" pitchFamily="18" charset="0"/>
                      </a:rPr>
                      <m:t> </m:t>
                    </m:r>
                  </m:oMath>
                </a14:m>
                <a:r>
                  <a:rPr kumimoji="1" lang="en-US" altLang="ja-JP" sz="1600" dirty="0"/>
                  <a:t>:</a:t>
                </a:r>
                <a:r>
                  <a:rPr kumimoji="1" lang="ja-JP" altLang="en-US" sz="1400" dirty="0"/>
                  <a:t>再構成画像</a:t>
                </a:r>
                <a:endParaRPr kumimoji="1" lang="ja-JP" altLang="en-US" sz="1600" dirty="0"/>
              </a:p>
            </p:txBody>
          </p:sp>
        </mc:Choice>
        <mc:Fallback xmlns="">
          <p:sp>
            <p:nvSpPr>
              <p:cNvPr id="23" name="テキスト ボックス 22">
                <a:extLst>
                  <a:ext uri="{FF2B5EF4-FFF2-40B4-BE49-F238E27FC236}">
                    <a16:creationId xmlns:a16="http://schemas.microsoft.com/office/drawing/2014/main" id="{1158E942-3CF7-D43A-2FF6-0074C9A6BB69}"/>
                  </a:ext>
                </a:extLst>
              </p:cNvPr>
              <p:cNvSpPr txBox="1">
                <a:spLocks noRot="1" noChangeAspect="1" noMove="1" noResize="1" noEditPoints="1" noAdjustHandles="1" noChangeArrowheads="1" noChangeShapeType="1" noTextEdit="1"/>
              </p:cNvSpPr>
              <p:nvPr/>
            </p:nvSpPr>
            <p:spPr>
              <a:xfrm>
                <a:off x="3364051" y="4949439"/>
                <a:ext cx="2293799" cy="1077218"/>
              </a:xfrm>
              <a:prstGeom prst="rect">
                <a:avLst/>
              </a:prstGeom>
              <a:blipFill>
                <a:blip r:embed="rId4"/>
                <a:stretch>
                  <a:fillRect t="-1117" b="-5587"/>
                </a:stretch>
              </a:blipFill>
            </p:spPr>
            <p:txBody>
              <a:bodyPr/>
              <a:lstStyle/>
              <a:p>
                <a:r>
                  <a:rPr lang="ja-JP" altLang="en-US">
                    <a:noFill/>
                  </a:rPr>
                  <a:t> </a:t>
                </a:r>
              </a:p>
            </p:txBody>
          </p:sp>
        </mc:Fallback>
      </mc:AlternateContent>
      <p:sp>
        <p:nvSpPr>
          <p:cNvPr id="24" name="正方形/長方形 23">
            <a:extLst>
              <a:ext uri="{FF2B5EF4-FFF2-40B4-BE49-F238E27FC236}">
                <a16:creationId xmlns:a16="http://schemas.microsoft.com/office/drawing/2014/main" id="{514EA35C-DFD9-C4B3-6D25-2F6C8F3A946B}"/>
              </a:ext>
            </a:extLst>
          </p:cNvPr>
          <p:cNvSpPr/>
          <p:nvPr/>
        </p:nvSpPr>
        <p:spPr>
          <a:xfrm>
            <a:off x="509371" y="4590367"/>
            <a:ext cx="123516" cy="322168"/>
          </a:xfrm>
          <a:prstGeom prst="rect">
            <a:avLst/>
          </a:prstGeom>
          <a:solidFill>
            <a:srgbClr val="B2B545"/>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74360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1E2BFF-C592-28A2-FB4D-D1714FA5BA1C}"/>
              </a:ext>
            </a:extLst>
          </p:cNvPr>
          <p:cNvSpPr>
            <a:spLocks noGrp="1"/>
          </p:cNvSpPr>
          <p:nvPr>
            <p:ph type="title"/>
          </p:nvPr>
        </p:nvSpPr>
        <p:spPr/>
        <p:txBody>
          <a:bodyPr/>
          <a:lstStyle/>
          <a:p>
            <a:r>
              <a:rPr kumimoji="1" lang="ja-JP" altLang="en-US" dirty="0"/>
              <a:t>定義式</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0D0B9FD-CB76-4BBC-97CD-D15871A5EDB4}"/>
                  </a:ext>
                </a:extLst>
              </p:cNvPr>
              <p:cNvSpPr txBox="1"/>
              <p:nvPr/>
            </p:nvSpPr>
            <p:spPr>
              <a:xfrm>
                <a:off x="8028286" y="3147325"/>
                <a:ext cx="2130283" cy="16500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𝐻</m:t>
                              </m:r>
                            </m:e>
                            <m:sub>
                              <m:r>
                                <a:rPr lang="en-US" altLang="ja-JP" i="1">
                                  <a:latin typeface="Cambria Math" panose="02040503050406030204" pitchFamily="18" charset="0"/>
                                </a:rPr>
                                <m:t>𝑚</m:t>
                              </m:r>
                            </m:sub>
                          </m:sSub>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𝑀</m:t>
                          </m:r>
                        </m:den>
                      </m:f>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𝑚</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𝑀</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b="0" i="1" smtClean="0">
                                  <a:latin typeface="Cambria Math" panose="02040503050406030204" pitchFamily="18" charset="0"/>
                                </a:rPr>
                                <m:t>𝑚</m:t>
                              </m:r>
                            </m:sub>
                          </m:sSub>
                        </m:e>
                      </m:nary>
                    </m:oMath>
                  </m:oMathPara>
                </a14:m>
                <a:endParaRPr lang="en-US" altLang="ja-JP" b="0" dirty="0"/>
              </a:p>
              <a:p>
                <a:pPr/>
                <a14:m>
                  <m:oMathPara xmlns:m="http://schemas.openxmlformats.org/officeDocument/2006/math">
                    <m:oMathParaPr>
                      <m:jc m:val="centerGroup"/>
                    </m:oMathParaPr>
                    <m:oMath xmlns:m="http://schemas.openxmlformats.org/officeDocument/2006/math">
                      <m:d>
                        <m:dPr>
                          <m:begChr m:val="⟨"/>
                          <m:endChr m:val="⟩"/>
                          <m:ctrlPr>
                            <a:rPr lang="en-US" altLang="ja-JP"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i="1">
                                  <a:latin typeface="Cambria Math" panose="02040503050406030204" pitchFamily="18" charset="0"/>
                                </a:rPr>
                                <m:t>𝑚</m:t>
                              </m:r>
                            </m:sub>
                          </m:sSub>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𝑀</m:t>
                          </m:r>
                        </m:den>
                      </m:f>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𝑚</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𝑀</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b="0" i="1" smtClean="0">
                                  <a:latin typeface="Cambria Math" panose="02040503050406030204" pitchFamily="18" charset="0"/>
                                </a:rPr>
                                <m:t>𝑚</m:t>
                              </m:r>
                            </m:sub>
                          </m:sSub>
                        </m:e>
                      </m:nary>
                    </m:oMath>
                  </m:oMathPara>
                </a14:m>
                <a:endParaRPr kumimoji="1" lang="en-US" altLang="ja-JP" dirty="0"/>
              </a:p>
            </p:txBody>
          </p:sp>
        </mc:Choice>
        <mc:Fallback xmlns="">
          <p:sp>
            <p:nvSpPr>
              <p:cNvPr id="5" name="テキスト ボックス 4">
                <a:extLst>
                  <a:ext uri="{FF2B5EF4-FFF2-40B4-BE49-F238E27FC236}">
                    <a16:creationId xmlns:a16="http://schemas.microsoft.com/office/drawing/2014/main" id="{F0D0B9FD-CB76-4BBC-97CD-D15871A5EDB4}"/>
                  </a:ext>
                </a:extLst>
              </p:cNvPr>
              <p:cNvSpPr txBox="1">
                <a:spLocks noRot="1" noChangeAspect="1" noMove="1" noResize="1" noEditPoints="1" noAdjustHandles="1" noChangeArrowheads="1" noChangeShapeType="1" noTextEdit="1"/>
              </p:cNvSpPr>
              <p:nvPr/>
            </p:nvSpPr>
            <p:spPr>
              <a:xfrm>
                <a:off x="8028286" y="3147325"/>
                <a:ext cx="2130283" cy="165006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コンテンツ プレースホルダー 3">
                <a:extLst>
                  <a:ext uri="{FF2B5EF4-FFF2-40B4-BE49-F238E27FC236}">
                    <a16:creationId xmlns:a16="http://schemas.microsoft.com/office/drawing/2014/main" id="{947036A0-B4FA-0C34-22F9-A4CF63C87BE4}"/>
                  </a:ext>
                </a:extLst>
              </p:cNvPr>
              <p:cNvSpPr txBox="1">
                <a:spLocks/>
              </p:cNvSpPr>
              <p:nvPr/>
            </p:nvSpPr>
            <p:spPr>
              <a:xfrm>
                <a:off x="1617318" y="2009842"/>
                <a:ext cx="3164590" cy="42705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𝑥</m:t>
                          </m:r>
                        </m:e>
                        <m:sub>
                          <m:r>
                            <a:rPr lang="en-US" altLang="ja-JP" i="1" smtClean="0">
                              <a:latin typeface="Cambria Math" panose="02040503050406030204" pitchFamily="18" charset="0"/>
                            </a:rPr>
                            <m:t>𝑝</m:t>
                          </m:r>
                        </m:sub>
                      </m:sSub>
                      <m:r>
                        <a:rPr lang="en-US" altLang="ja-JP" i="1" smtClean="0">
                          <a:latin typeface="Cambria Math" panose="02040503050406030204" pitchFamily="18" charset="0"/>
                        </a:rPr>
                        <m:t>=</m:t>
                      </m:r>
                      <m:r>
                        <m:rPr>
                          <m:sty m:val="p"/>
                        </m:rPr>
                        <a:rPr lang="en-US" altLang="ja-JP" i="1">
                          <a:latin typeface="Cambria Math" panose="02040503050406030204" pitchFamily="18" charset="0"/>
                        </a:rPr>
                        <m:t>SP</m:t>
                      </m:r>
                      <m:r>
                        <m:rPr>
                          <m:sty m:val="p"/>
                        </m:rPr>
                        <a:rPr lang="en-US" altLang="ja-JP" smtClean="0">
                          <a:latin typeface="Cambria Math" panose="02040503050406030204" pitchFamily="18" charset="0"/>
                        </a:rPr>
                        <m:t>I</m:t>
                      </m:r>
                      <m:d>
                        <m:dPr>
                          <m:ctrlPr>
                            <a:rPr lang="en-US" altLang="ja-JP" i="1" smtClean="0">
                              <a:latin typeface="Cambria Math" panose="02040503050406030204" pitchFamily="18" charset="0"/>
                            </a:rPr>
                          </m:ctrlPr>
                        </m:dPr>
                        <m:e>
                          <m:r>
                            <a:rPr lang="en-US" altLang="ja-JP" i="1" smtClean="0">
                              <a:latin typeface="Cambria Math" panose="02040503050406030204" pitchFamily="18" charset="0"/>
                            </a:rPr>
                            <m:t>𝐻</m:t>
                          </m:r>
                          <m:r>
                            <a:rPr lang="en-US" altLang="ja-JP" i="1" smtClean="0">
                              <a:latin typeface="Cambria Math" panose="02040503050406030204" pitchFamily="18" charset="0"/>
                            </a:rPr>
                            <m:t>,</m:t>
                          </m:r>
                          <m:r>
                            <a:rPr lang="en-US" altLang="ja-JP" i="1" smtClean="0">
                              <a:latin typeface="Cambria Math" panose="02040503050406030204" pitchFamily="18" charset="0"/>
                            </a:rPr>
                            <m:t>𝐼</m:t>
                          </m:r>
                        </m:e>
                      </m:d>
                      <m:r>
                        <a:rPr lang="en-US" altLang="ja-JP" i="1" smtClean="0">
                          <a:latin typeface="Cambria Math" panose="02040503050406030204" pitchFamily="18" charset="0"/>
                        </a:rPr>
                        <m:t>=</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𝐻</m:t>
                          </m:r>
                        </m:e>
                        <m:sup>
                          <m:r>
                            <a:rPr lang="en-US" altLang="ja-JP" b="0" i="1" smtClean="0">
                              <a:latin typeface="Cambria Math" panose="02040503050406030204" pitchFamily="18" charset="0"/>
                            </a:rPr>
                            <m:t>−1</m:t>
                          </m:r>
                        </m:sup>
                      </m:sSup>
                      <m:r>
                        <a:rPr lang="en-US" altLang="ja-JP" b="0" i="1" smtClean="0">
                          <a:latin typeface="Cambria Math" panose="02040503050406030204" pitchFamily="18" charset="0"/>
                        </a:rPr>
                        <m:t>𝐼</m:t>
                      </m:r>
                    </m:oMath>
                  </m:oMathPara>
                </a14:m>
                <a:endParaRPr lang="ja-JP" altLang="en-US" dirty="0"/>
              </a:p>
            </p:txBody>
          </p:sp>
        </mc:Choice>
        <mc:Fallback xmlns="">
          <p:sp>
            <p:nvSpPr>
              <p:cNvPr id="8" name="コンテンツ プレースホルダー 3">
                <a:extLst>
                  <a:ext uri="{FF2B5EF4-FFF2-40B4-BE49-F238E27FC236}">
                    <a16:creationId xmlns:a16="http://schemas.microsoft.com/office/drawing/2014/main" id="{947036A0-B4FA-0C34-22F9-A4CF63C87BE4}"/>
                  </a:ext>
                </a:extLst>
              </p:cNvPr>
              <p:cNvSpPr txBox="1">
                <a:spLocks noRot="1" noChangeAspect="1" noMove="1" noResize="1" noEditPoints="1" noAdjustHandles="1" noChangeArrowheads="1" noChangeShapeType="1" noTextEdit="1"/>
              </p:cNvSpPr>
              <p:nvPr/>
            </p:nvSpPr>
            <p:spPr>
              <a:xfrm>
                <a:off x="1617318" y="2009842"/>
                <a:ext cx="3164590" cy="427057"/>
              </a:xfrm>
              <a:prstGeom prst="rect">
                <a:avLst/>
              </a:prstGeom>
              <a:blipFill>
                <a:blip r:embed="rId3"/>
                <a:stretch>
                  <a:fillRect b="-2857"/>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58933565-AFE7-3A6E-8AEF-E8EC0DC14B97}"/>
              </a:ext>
            </a:extLst>
          </p:cNvPr>
          <p:cNvSpPr txBox="1"/>
          <p:nvPr/>
        </p:nvSpPr>
        <p:spPr>
          <a:xfrm>
            <a:off x="1542043" y="1360213"/>
            <a:ext cx="2468476" cy="523220"/>
          </a:xfrm>
          <a:prstGeom prst="rect">
            <a:avLst/>
          </a:prstGeom>
          <a:noFill/>
        </p:spPr>
        <p:txBody>
          <a:bodyPr wrap="square" rtlCol="0">
            <a:spAutoFit/>
          </a:bodyPr>
          <a:lstStyle/>
          <a:p>
            <a:r>
              <a:rPr lang="en-US" altLang="ja-JP" sz="2800" dirty="0"/>
              <a:t>SPI</a:t>
            </a:r>
            <a:r>
              <a:rPr lang="ja-JP" altLang="en-US" sz="2800" dirty="0"/>
              <a:t>再構成式</a:t>
            </a:r>
            <a:endParaRPr kumimoji="1" lang="ja-JP" altLang="en-US" sz="2800" dirty="0"/>
          </a:p>
        </p:txBody>
      </p:sp>
      <p:sp>
        <p:nvSpPr>
          <p:cNvPr id="10" name="正方形/長方形 9">
            <a:extLst>
              <a:ext uri="{FF2B5EF4-FFF2-40B4-BE49-F238E27FC236}">
                <a16:creationId xmlns:a16="http://schemas.microsoft.com/office/drawing/2014/main" id="{446DD97C-AF60-D8AE-843B-9DC4221F2BC6}"/>
              </a:ext>
            </a:extLst>
          </p:cNvPr>
          <p:cNvSpPr/>
          <p:nvPr/>
        </p:nvSpPr>
        <p:spPr>
          <a:xfrm>
            <a:off x="1470629" y="1413667"/>
            <a:ext cx="136670" cy="393701"/>
          </a:xfrm>
          <a:prstGeom prst="rect">
            <a:avLst/>
          </a:prstGeom>
          <a:solidFill>
            <a:srgbClr val="B2B545"/>
          </a:solidFill>
          <a:ln>
            <a:solidFill>
              <a:srgbClr val="B2B545"/>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コンテンツ プレースホルダー 3">
                <a:extLst>
                  <a:ext uri="{FF2B5EF4-FFF2-40B4-BE49-F238E27FC236}">
                    <a16:creationId xmlns:a16="http://schemas.microsoft.com/office/drawing/2014/main" id="{8E33E16F-AE92-9FEA-F0B8-5AEA86F18770}"/>
                  </a:ext>
                </a:extLst>
              </p:cNvPr>
              <p:cNvSpPr txBox="1">
                <a:spLocks/>
              </p:cNvSpPr>
              <p:nvPr/>
            </p:nvSpPr>
            <p:spPr>
              <a:xfrm>
                <a:off x="1852456" y="3766232"/>
                <a:ext cx="4793956" cy="61121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14:m>
                  <m:oMath xmlns:m="http://schemas.openxmlformats.org/officeDocument/2006/math">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𝑥</m:t>
                        </m:r>
                      </m:e>
                      <m:sub>
                        <m:r>
                          <a:rPr lang="en-US" altLang="ja-JP" i="1" smtClean="0">
                            <a:latin typeface="Cambria Math" panose="02040503050406030204" pitchFamily="18" charset="0"/>
                          </a:rPr>
                          <m:t>𝑝</m:t>
                        </m:r>
                      </m:sub>
                    </m:sSub>
                    <m:r>
                      <a:rPr lang="en-US" altLang="ja-JP" i="1" smtClean="0">
                        <a:latin typeface="Cambria Math" panose="02040503050406030204" pitchFamily="18" charset="0"/>
                      </a:rPr>
                      <m:t>=</m:t>
                    </m:r>
                    <m:r>
                      <m:rPr>
                        <m:sty m:val="p"/>
                      </m:rPr>
                      <a:rPr lang="en-US" altLang="ja-JP" i="1">
                        <a:latin typeface="Cambria Math" panose="02040503050406030204" pitchFamily="18" charset="0"/>
                      </a:rPr>
                      <m:t>C</m:t>
                    </m:r>
                    <m:r>
                      <m:rPr>
                        <m:sty m:val="p"/>
                      </m:rPr>
                      <a:rPr lang="en-US" altLang="ja-JP" smtClean="0">
                        <a:latin typeface="Cambria Math" panose="02040503050406030204" pitchFamily="18" charset="0"/>
                      </a:rPr>
                      <m:t>GI</m:t>
                    </m:r>
                    <m:d>
                      <m:dPr>
                        <m:ctrlPr>
                          <a:rPr lang="en-US" altLang="ja-JP" i="1" smtClean="0">
                            <a:latin typeface="Cambria Math" panose="02040503050406030204" pitchFamily="18" charset="0"/>
                          </a:rPr>
                        </m:ctrlPr>
                      </m:dPr>
                      <m:e>
                        <m:r>
                          <a:rPr lang="en-US" altLang="ja-JP" i="1" smtClean="0">
                            <a:latin typeface="Cambria Math" panose="02040503050406030204" pitchFamily="18" charset="0"/>
                          </a:rPr>
                          <m:t>𝐻</m:t>
                        </m:r>
                        <m:r>
                          <a:rPr lang="en-US" altLang="ja-JP" i="1" smtClean="0">
                            <a:latin typeface="Cambria Math" panose="02040503050406030204" pitchFamily="18" charset="0"/>
                          </a:rPr>
                          <m:t>,</m:t>
                        </m:r>
                        <m:r>
                          <a:rPr lang="en-US" altLang="ja-JP" i="1" smtClean="0">
                            <a:latin typeface="Cambria Math" panose="02040503050406030204" pitchFamily="18" charset="0"/>
                          </a:rPr>
                          <m:t>𝐼</m:t>
                        </m:r>
                      </m:e>
                    </m:d>
                    <m:r>
                      <a:rPr lang="en-US" altLang="ja-JP" i="1" smtClean="0">
                        <a:latin typeface="Cambria Math" panose="02040503050406030204" pitchFamily="18" charset="0"/>
                      </a:rPr>
                      <m:t>=</m:t>
                    </m:r>
                    <m:d>
                      <m:dPr>
                        <m:begChr m:val="⟨"/>
                        <m:endChr m:val="⟩"/>
                        <m:ctrlPr>
                          <a:rPr lang="en-US" altLang="ja-JP"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𝐻</m:t>
                            </m:r>
                          </m:e>
                          <m:sub>
                            <m:r>
                              <a:rPr lang="en-US" altLang="ja-JP" i="1">
                                <a:latin typeface="Cambria Math" panose="02040503050406030204" pitchFamily="18" charset="0"/>
                              </a:rPr>
                              <m:t>𝑚</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𝑚</m:t>
                            </m:r>
                          </m:sub>
                        </m:sSub>
                      </m:e>
                    </m:d>
                    <m:r>
                      <a:rPr lang="en-US" altLang="ja-JP" i="1" smtClean="0">
                        <a:latin typeface="Cambria Math" panose="02040503050406030204" pitchFamily="18" charset="0"/>
                      </a:rPr>
                      <m:t>−</m:t>
                    </m:r>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i="1">
                                <a:latin typeface="Cambria Math" panose="02040503050406030204" pitchFamily="18" charset="0"/>
                              </a:rPr>
                              <m:t>𝑚</m:t>
                            </m:r>
                          </m:sub>
                        </m:sSub>
                      </m:e>
                    </m:d>
                  </m:oMath>
                </a14:m>
                <a:r>
                  <a:rPr lang="en-US" altLang="ja-JP" dirty="0"/>
                  <a:t> </a:t>
                </a:r>
                <a14:m>
                  <m:oMath xmlns:m="http://schemas.openxmlformats.org/officeDocument/2006/math">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𝑚</m:t>
                            </m:r>
                          </m:sub>
                        </m:sSub>
                      </m:e>
                    </m:d>
                  </m:oMath>
                </a14:m>
                <a:endParaRPr lang="ja-JP" altLang="en-US" dirty="0"/>
              </a:p>
            </p:txBody>
          </p:sp>
        </mc:Choice>
        <mc:Fallback xmlns="">
          <p:sp>
            <p:nvSpPr>
              <p:cNvPr id="11" name="コンテンツ プレースホルダー 3">
                <a:extLst>
                  <a:ext uri="{FF2B5EF4-FFF2-40B4-BE49-F238E27FC236}">
                    <a16:creationId xmlns:a16="http://schemas.microsoft.com/office/drawing/2014/main" id="{8E33E16F-AE92-9FEA-F0B8-5AEA86F18770}"/>
                  </a:ext>
                </a:extLst>
              </p:cNvPr>
              <p:cNvSpPr txBox="1">
                <a:spLocks noRot="1" noChangeAspect="1" noMove="1" noResize="1" noEditPoints="1" noAdjustHandles="1" noChangeArrowheads="1" noChangeShapeType="1" noTextEdit="1"/>
              </p:cNvSpPr>
              <p:nvPr/>
            </p:nvSpPr>
            <p:spPr>
              <a:xfrm>
                <a:off x="1852456" y="3766232"/>
                <a:ext cx="4793956" cy="611215"/>
              </a:xfrm>
              <a:prstGeom prst="rect">
                <a:avLst/>
              </a:prstGeom>
              <a:blipFill>
                <a:blip r:embed="rId4"/>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1C814995-452C-7E59-CD69-D04A97FA202C}"/>
              </a:ext>
            </a:extLst>
          </p:cNvPr>
          <p:cNvSpPr txBox="1"/>
          <p:nvPr/>
        </p:nvSpPr>
        <p:spPr>
          <a:xfrm>
            <a:off x="1607299" y="3116603"/>
            <a:ext cx="2468476" cy="523220"/>
          </a:xfrm>
          <a:prstGeom prst="rect">
            <a:avLst/>
          </a:prstGeom>
          <a:noFill/>
        </p:spPr>
        <p:txBody>
          <a:bodyPr wrap="square" rtlCol="0">
            <a:spAutoFit/>
          </a:bodyPr>
          <a:lstStyle/>
          <a:p>
            <a:r>
              <a:rPr lang="en-US" altLang="ja-JP" sz="2800" dirty="0"/>
              <a:t>CGI</a:t>
            </a:r>
            <a:r>
              <a:rPr lang="ja-JP" altLang="en-US" sz="2800" dirty="0"/>
              <a:t>再構成式</a:t>
            </a:r>
            <a:endParaRPr kumimoji="1" lang="ja-JP" altLang="en-US" sz="2800" dirty="0"/>
          </a:p>
        </p:txBody>
      </p:sp>
      <p:sp>
        <p:nvSpPr>
          <p:cNvPr id="13" name="正方形/長方形 12">
            <a:extLst>
              <a:ext uri="{FF2B5EF4-FFF2-40B4-BE49-F238E27FC236}">
                <a16:creationId xmlns:a16="http://schemas.microsoft.com/office/drawing/2014/main" id="{5282F9E1-1A80-FFA9-A77F-C11E8838755C}"/>
              </a:ext>
            </a:extLst>
          </p:cNvPr>
          <p:cNvSpPr/>
          <p:nvPr/>
        </p:nvSpPr>
        <p:spPr>
          <a:xfrm>
            <a:off x="1470629" y="3181363"/>
            <a:ext cx="136670" cy="393701"/>
          </a:xfrm>
          <a:prstGeom prst="rect">
            <a:avLst/>
          </a:prstGeom>
          <a:solidFill>
            <a:srgbClr val="B2B545"/>
          </a:solidFill>
          <a:ln>
            <a:solidFill>
              <a:srgbClr val="B2B545"/>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8D66081-A05C-746F-6BE9-6AA985448250}"/>
                  </a:ext>
                </a:extLst>
              </p:cNvPr>
              <p:cNvSpPr txBox="1"/>
              <p:nvPr/>
            </p:nvSpPr>
            <p:spPr>
              <a:xfrm>
                <a:off x="6856711" y="1386971"/>
                <a:ext cx="3362817" cy="1498744"/>
              </a:xfrm>
              <a:prstGeom prst="rect">
                <a:avLst/>
              </a:prstGeom>
              <a:noFill/>
            </p:spPr>
            <p:txBody>
              <a:bodyPr wrap="square" rtlCol="0">
                <a:spAutoFit/>
              </a:bodyPr>
              <a:lstStyle/>
              <a:p>
                <a:r>
                  <a:rPr lang="ja-JP" altLang="en-US" dirty="0"/>
                  <a:t>測定回数：</a:t>
                </a:r>
                <a14:m>
                  <m:oMath xmlns:m="http://schemas.openxmlformats.org/officeDocument/2006/math">
                    <m:r>
                      <a:rPr lang="en-US" altLang="ja-JP" b="0" i="1" smtClean="0">
                        <a:latin typeface="Cambria Math" panose="02040503050406030204" pitchFamily="18" charset="0"/>
                      </a:rPr>
                      <m:t>𝑀</m:t>
                    </m:r>
                  </m:oMath>
                </a14:m>
                <a:endParaRPr kumimoji="1" lang="en-US" altLang="ja-JP" dirty="0"/>
              </a:p>
              <a:p>
                <a:r>
                  <a:rPr kumimoji="1" lang="ja-JP" altLang="en-US" dirty="0"/>
                  <a:t>符号化パターン：</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𝐻</m:t>
                        </m:r>
                      </m:e>
                      <m:sub>
                        <m:r>
                          <a:rPr lang="en-US" altLang="ja-JP" i="1">
                            <a:latin typeface="Cambria Math" panose="02040503050406030204" pitchFamily="18" charset="0"/>
                          </a:rPr>
                          <m:t>𝑚</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𝑢</m:t>
                    </m:r>
                    <m:r>
                      <a:rPr lang="en-US" altLang="ja-JP" b="0" i="1" smtClean="0">
                        <a:latin typeface="Cambria Math" panose="02040503050406030204" pitchFamily="18" charset="0"/>
                      </a:rPr>
                      <m:t>,</m:t>
                    </m:r>
                    <m:r>
                      <a:rPr lang="en-US" altLang="ja-JP" b="0" i="1" smtClean="0">
                        <a:latin typeface="Cambria Math" panose="02040503050406030204" pitchFamily="18" charset="0"/>
                      </a:rPr>
                      <m:t>𝑣</m:t>
                    </m:r>
                    <m:r>
                      <a:rPr lang="en-US" altLang="ja-JP" b="0" i="1" smtClean="0">
                        <a:latin typeface="Cambria Math" panose="02040503050406030204" pitchFamily="18" charset="0"/>
                      </a:rPr>
                      <m:t>)</m:t>
                    </m:r>
                  </m:oMath>
                </a14:m>
                <a:endParaRPr kumimoji="1" lang="en-US" altLang="ja-JP" dirty="0"/>
              </a:p>
              <a:p>
                <a:r>
                  <a:rPr kumimoji="1" lang="ja-JP" altLang="en-US" dirty="0"/>
                  <a:t>対象</a:t>
                </a:r>
                <a:r>
                  <a:rPr lang="ja-JP" altLang="en-US" dirty="0"/>
                  <a:t>：</a:t>
                </a:r>
                <a:r>
                  <a:rPr lang="en-US" altLang="ja-JP" b="0" dirty="0"/>
                  <a:t> </a:t>
                </a:r>
                <a14:m>
                  <m:oMath xmlns:m="http://schemas.openxmlformats.org/officeDocument/2006/math">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𝑢</m:t>
                    </m:r>
                    <m:r>
                      <a:rPr lang="en-US" altLang="ja-JP" b="0" i="1" smtClean="0">
                        <a:latin typeface="Cambria Math" panose="02040503050406030204" pitchFamily="18" charset="0"/>
                      </a:rPr>
                      <m:t>,</m:t>
                    </m:r>
                    <m:r>
                      <a:rPr lang="en-US" altLang="ja-JP" b="0" i="1" smtClean="0">
                        <a:latin typeface="Cambria Math" panose="02040503050406030204" pitchFamily="18" charset="0"/>
                      </a:rPr>
                      <m:t>𝑣</m:t>
                    </m:r>
                    <m:r>
                      <a:rPr lang="en-US" altLang="ja-JP" b="0" i="1" smtClean="0">
                        <a:latin typeface="Cambria Math" panose="02040503050406030204" pitchFamily="18" charset="0"/>
                      </a:rPr>
                      <m:t>)</m:t>
                    </m:r>
                  </m:oMath>
                </a14:m>
                <a:endParaRPr kumimoji="1" lang="en-US" altLang="ja-JP" dirty="0"/>
              </a:p>
              <a:p>
                <a:r>
                  <a:rPr kumimoji="1" lang="ja-JP" altLang="en-US" dirty="0"/>
                  <a:t>光信号</a:t>
                </a:r>
                <a:r>
                  <a:rPr lang="ja-JP" altLang="en-US" dirty="0"/>
                  <a:t>：</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b="0" i="1" smtClean="0">
                            <a:latin typeface="Cambria Math" panose="02040503050406030204" pitchFamily="18" charset="0"/>
                          </a:rPr>
                          <m:t>𝑚</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𝑢</m:t>
                        </m:r>
                        <m:r>
                          <a:rPr lang="en-US" altLang="ja-JP" b="0" i="1" smtClean="0">
                            <a:latin typeface="Cambria Math" panose="02040503050406030204" pitchFamily="18" charset="0"/>
                          </a:rPr>
                          <m:t>,</m:t>
                        </m:r>
                        <m:r>
                          <a:rPr lang="en-US" altLang="ja-JP" b="0" i="1" smtClean="0">
                            <a:latin typeface="Cambria Math" panose="02040503050406030204" pitchFamily="18" charset="0"/>
                          </a:rPr>
                          <m:t>𝑣</m:t>
                        </m:r>
                      </m:e>
                    </m:d>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𝑢</m:t>
                    </m:r>
                    <m:r>
                      <a:rPr lang="en-US" altLang="ja-JP" b="0" i="1" smtClean="0">
                        <a:latin typeface="Cambria Math" panose="02040503050406030204" pitchFamily="18" charset="0"/>
                      </a:rPr>
                      <m:t>,</m:t>
                    </m:r>
                    <m:r>
                      <a:rPr lang="en-US" altLang="ja-JP" b="0" i="1" smtClean="0">
                        <a:latin typeface="Cambria Math" panose="02040503050406030204" pitchFamily="18" charset="0"/>
                      </a:rPr>
                      <m:t>𝑣</m:t>
                    </m:r>
                    <m:r>
                      <a:rPr lang="en-US" altLang="ja-JP" b="0" i="1" smtClean="0">
                        <a:latin typeface="Cambria Math" panose="02040503050406030204" pitchFamily="18" charset="0"/>
                      </a:rPr>
                      <m:t>)</m:t>
                    </m:r>
                  </m:oMath>
                </a14:m>
                <a:endParaRPr kumimoji="1" lang="en-US" altLang="ja-JP" dirty="0"/>
              </a:p>
              <a:p>
                <a:r>
                  <a:rPr kumimoji="1" lang="ja-JP" altLang="en-US" dirty="0"/>
                  <a:t>推定画像：</a:t>
                </a:r>
                <a:r>
                  <a:rPr lang="en-US" altLang="ja-JP" b="0" dirty="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𝑝</m:t>
                        </m:r>
                      </m:sub>
                    </m:sSub>
                  </m:oMath>
                </a14:m>
                <a:endParaRPr kumimoji="1" lang="en-US" altLang="ja-JP" dirty="0"/>
              </a:p>
            </p:txBody>
          </p:sp>
        </mc:Choice>
        <mc:Fallback xmlns="">
          <p:sp>
            <p:nvSpPr>
              <p:cNvPr id="14" name="テキスト ボックス 13">
                <a:extLst>
                  <a:ext uri="{FF2B5EF4-FFF2-40B4-BE49-F238E27FC236}">
                    <a16:creationId xmlns:a16="http://schemas.microsoft.com/office/drawing/2014/main" id="{F8D66081-A05C-746F-6BE9-6AA985448250}"/>
                  </a:ext>
                </a:extLst>
              </p:cNvPr>
              <p:cNvSpPr txBox="1">
                <a:spLocks noRot="1" noChangeAspect="1" noMove="1" noResize="1" noEditPoints="1" noAdjustHandles="1" noChangeArrowheads="1" noChangeShapeType="1" noTextEdit="1"/>
              </p:cNvSpPr>
              <p:nvPr/>
            </p:nvSpPr>
            <p:spPr>
              <a:xfrm>
                <a:off x="6856711" y="1386971"/>
                <a:ext cx="3362817" cy="1498744"/>
              </a:xfrm>
              <a:prstGeom prst="rect">
                <a:avLst/>
              </a:prstGeom>
              <a:blipFill>
                <a:blip r:embed="rId5"/>
                <a:stretch>
                  <a:fillRect l="-1633" t="-2041" b="-5306"/>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996988A9-0317-C9D2-FE3C-EC04D18F8818}"/>
              </a:ext>
            </a:extLst>
          </p:cNvPr>
          <p:cNvSpPr>
            <a:spLocks noGrp="1"/>
          </p:cNvSpPr>
          <p:nvPr>
            <p:ph type="sldNum" sz="quarter" idx="12"/>
          </p:nvPr>
        </p:nvSpPr>
        <p:spPr/>
        <p:txBody>
          <a:bodyPr/>
          <a:lstStyle/>
          <a:p>
            <a:fld id="{E154F753-E6D5-4771-B8B1-12E93CB86B83}" type="slidenum">
              <a:rPr kumimoji="1" lang="ja-JP" altLang="en-US" smtClean="0"/>
              <a:t>27</a:t>
            </a:fld>
            <a:endParaRPr kumimoji="1" lang="ja-JP" altLang="en-US"/>
          </a:p>
        </p:txBody>
      </p:sp>
    </p:spTree>
    <p:extLst>
      <p:ext uri="{BB962C8B-B14F-4D97-AF65-F5344CB8AC3E}">
        <p14:creationId xmlns:p14="http://schemas.microsoft.com/office/powerpoint/2010/main" val="3894321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50B2E1-C346-C061-CC46-7DC86CD24C68}"/>
              </a:ext>
            </a:extLst>
          </p:cNvPr>
          <p:cNvSpPr>
            <a:spLocks noGrp="1"/>
          </p:cNvSpPr>
          <p:nvPr>
            <p:ph type="title"/>
          </p:nvPr>
        </p:nvSpPr>
        <p:spPr/>
        <p:txBody>
          <a:bodyPr/>
          <a:lstStyle/>
          <a:p>
            <a:r>
              <a:rPr lang="ja-JP" altLang="en-US" dirty="0"/>
              <a:t>シミュレーション</a:t>
            </a:r>
            <a:r>
              <a:rPr kumimoji="1" lang="ja-JP" altLang="en-US" dirty="0"/>
              <a:t>結果：ガウシアンノイズ</a:t>
            </a:r>
          </a:p>
        </p:txBody>
      </p:sp>
      <p:graphicFrame>
        <p:nvGraphicFramePr>
          <p:cNvPr id="4" name="表 2">
            <a:extLst>
              <a:ext uri="{FF2B5EF4-FFF2-40B4-BE49-F238E27FC236}">
                <a16:creationId xmlns:a16="http://schemas.microsoft.com/office/drawing/2014/main" id="{5768671E-4C79-D3E0-2F29-400F005AAEFD}"/>
              </a:ext>
            </a:extLst>
          </p:cNvPr>
          <p:cNvGraphicFramePr>
            <a:graphicFrameLocks noGrp="1"/>
          </p:cNvGraphicFramePr>
          <p:nvPr>
            <p:extLst>
              <p:ext uri="{D42A27DB-BD31-4B8C-83A1-F6EECF244321}">
                <p14:modId xmlns:p14="http://schemas.microsoft.com/office/powerpoint/2010/main" val="2281056680"/>
              </p:ext>
            </p:extLst>
          </p:nvPr>
        </p:nvGraphicFramePr>
        <p:xfrm>
          <a:off x="581319" y="838347"/>
          <a:ext cx="4678808" cy="5060088"/>
        </p:xfrm>
        <a:graphic>
          <a:graphicData uri="http://schemas.openxmlformats.org/drawingml/2006/table">
            <a:tbl>
              <a:tblPr firstRow="1" bandRow="1"/>
              <a:tblGrid>
                <a:gridCol w="1152000">
                  <a:extLst>
                    <a:ext uri="{9D8B030D-6E8A-4147-A177-3AD203B41FA5}">
                      <a16:colId xmlns:a16="http://schemas.microsoft.com/office/drawing/2014/main" val="2083039089"/>
                    </a:ext>
                  </a:extLst>
                </a:gridCol>
                <a:gridCol w="881702">
                  <a:extLst>
                    <a:ext uri="{9D8B030D-6E8A-4147-A177-3AD203B41FA5}">
                      <a16:colId xmlns:a16="http://schemas.microsoft.com/office/drawing/2014/main" val="2377507851"/>
                    </a:ext>
                  </a:extLst>
                </a:gridCol>
                <a:gridCol w="881702">
                  <a:extLst>
                    <a:ext uri="{9D8B030D-6E8A-4147-A177-3AD203B41FA5}">
                      <a16:colId xmlns:a16="http://schemas.microsoft.com/office/drawing/2014/main" val="2323837071"/>
                    </a:ext>
                  </a:extLst>
                </a:gridCol>
                <a:gridCol w="881702">
                  <a:extLst>
                    <a:ext uri="{9D8B030D-6E8A-4147-A177-3AD203B41FA5}">
                      <a16:colId xmlns:a16="http://schemas.microsoft.com/office/drawing/2014/main" val="4006975030"/>
                    </a:ext>
                  </a:extLst>
                </a:gridCol>
                <a:gridCol w="881702">
                  <a:extLst>
                    <a:ext uri="{9D8B030D-6E8A-4147-A177-3AD203B41FA5}">
                      <a16:colId xmlns:a16="http://schemas.microsoft.com/office/drawing/2014/main" val="1066601180"/>
                    </a:ext>
                  </a:extLst>
                </a:gridCol>
              </a:tblGrid>
              <a:tr h="297462">
                <a:tc rowSpan="2">
                  <a:txBody>
                    <a:bodyPr/>
                    <a:lstStyle>
                      <a:lvl1pPr marL="0" algn="l" defTabSz="685800" rtl="0" eaLnBrk="1" latinLnBrk="0" hangingPunct="1">
                        <a:defRPr kumimoji="1" sz="1350" b="1" kern="1200">
                          <a:solidFill>
                            <a:schemeClr val="lt1"/>
                          </a:solidFill>
                          <a:latin typeface="Arial"/>
                          <a:ea typeface="ＭＳ Ｐゴシック"/>
                        </a:defRPr>
                      </a:lvl1pPr>
                      <a:lvl2pPr marL="342900" algn="l" defTabSz="685800" rtl="0" eaLnBrk="1" latinLnBrk="0" hangingPunct="1">
                        <a:defRPr kumimoji="1" sz="1350" b="1" kern="1200">
                          <a:solidFill>
                            <a:schemeClr val="lt1"/>
                          </a:solidFill>
                          <a:latin typeface="Arial"/>
                          <a:ea typeface="ＭＳ Ｐゴシック"/>
                        </a:defRPr>
                      </a:lvl2pPr>
                      <a:lvl3pPr marL="685800" algn="l" defTabSz="685800" rtl="0" eaLnBrk="1" latinLnBrk="0" hangingPunct="1">
                        <a:defRPr kumimoji="1" sz="1350" b="1" kern="1200">
                          <a:solidFill>
                            <a:schemeClr val="lt1"/>
                          </a:solidFill>
                          <a:latin typeface="Arial"/>
                          <a:ea typeface="ＭＳ Ｐゴシック"/>
                        </a:defRPr>
                      </a:lvl3pPr>
                      <a:lvl4pPr marL="1028700" algn="l" defTabSz="685800" rtl="0" eaLnBrk="1" latinLnBrk="0" hangingPunct="1">
                        <a:defRPr kumimoji="1" sz="1350" b="1" kern="1200">
                          <a:solidFill>
                            <a:schemeClr val="lt1"/>
                          </a:solidFill>
                          <a:latin typeface="Arial"/>
                          <a:ea typeface="ＭＳ Ｐゴシック"/>
                        </a:defRPr>
                      </a:lvl4pPr>
                      <a:lvl5pPr marL="1371600" algn="l" defTabSz="685800" rtl="0" eaLnBrk="1" latinLnBrk="0" hangingPunct="1">
                        <a:defRPr kumimoji="1" sz="1350" b="1" kern="1200">
                          <a:solidFill>
                            <a:schemeClr val="lt1"/>
                          </a:solidFill>
                          <a:latin typeface="Arial"/>
                          <a:ea typeface="ＭＳ Ｐゴシック"/>
                        </a:defRPr>
                      </a:lvl5pPr>
                      <a:lvl6pPr marL="1714500" algn="l" defTabSz="685800" rtl="0" eaLnBrk="1" latinLnBrk="0" hangingPunct="1">
                        <a:defRPr kumimoji="1" sz="1350" b="1" kern="1200">
                          <a:solidFill>
                            <a:schemeClr val="lt1"/>
                          </a:solidFill>
                          <a:latin typeface="Arial"/>
                          <a:ea typeface="ＭＳ Ｐゴシック"/>
                        </a:defRPr>
                      </a:lvl6pPr>
                      <a:lvl7pPr marL="2057400" algn="l" defTabSz="685800" rtl="0" eaLnBrk="1" latinLnBrk="0" hangingPunct="1">
                        <a:defRPr kumimoji="1" sz="1350" b="1" kern="1200">
                          <a:solidFill>
                            <a:schemeClr val="lt1"/>
                          </a:solidFill>
                          <a:latin typeface="Arial"/>
                          <a:ea typeface="ＭＳ Ｐゴシック"/>
                        </a:defRPr>
                      </a:lvl7pPr>
                      <a:lvl8pPr marL="2400300" algn="l" defTabSz="685800" rtl="0" eaLnBrk="1" latinLnBrk="0" hangingPunct="1">
                        <a:defRPr kumimoji="1" sz="1350" b="1" kern="1200">
                          <a:solidFill>
                            <a:schemeClr val="lt1"/>
                          </a:solidFill>
                          <a:latin typeface="Arial"/>
                          <a:ea typeface="ＭＳ Ｐゴシック"/>
                        </a:defRPr>
                      </a:lvl8pPr>
                      <a:lvl9pPr marL="2743200" algn="l" defTabSz="685800" rtl="0" eaLnBrk="1" latinLnBrk="0" hangingPunct="1">
                        <a:defRPr kumimoji="1" sz="1350" b="1" kern="1200">
                          <a:solidFill>
                            <a:schemeClr val="lt1"/>
                          </a:solidFill>
                          <a:latin typeface="Arial"/>
                          <a:ea typeface="ＭＳ Ｐゴシック"/>
                        </a:defRPr>
                      </a:lvl9pPr>
                    </a:lstStyle>
                    <a:p>
                      <a:pPr algn="ctr"/>
                      <a:endParaRPr kumimoji="1" lang="ja-JP" altLang="en-US" sz="1800"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685800" rtl="0" eaLnBrk="1" latinLnBrk="0" hangingPunct="1">
                        <a:defRPr kumimoji="1" sz="1350" b="1" kern="1200">
                          <a:solidFill>
                            <a:schemeClr val="lt1"/>
                          </a:solidFill>
                          <a:latin typeface="Arial"/>
                          <a:ea typeface="ＭＳ Ｐゴシック"/>
                        </a:defRPr>
                      </a:lvl1pPr>
                      <a:lvl2pPr marL="342900" algn="l" defTabSz="685800" rtl="0" eaLnBrk="1" latinLnBrk="0" hangingPunct="1">
                        <a:defRPr kumimoji="1" sz="1350" b="1" kern="1200">
                          <a:solidFill>
                            <a:schemeClr val="lt1"/>
                          </a:solidFill>
                          <a:latin typeface="Arial"/>
                          <a:ea typeface="ＭＳ Ｐゴシック"/>
                        </a:defRPr>
                      </a:lvl2pPr>
                      <a:lvl3pPr marL="685800" algn="l" defTabSz="685800" rtl="0" eaLnBrk="1" latinLnBrk="0" hangingPunct="1">
                        <a:defRPr kumimoji="1" sz="1350" b="1" kern="1200">
                          <a:solidFill>
                            <a:schemeClr val="lt1"/>
                          </a:solidFill>
                          <a:latin typeface="Arial"/>
                          <a:ea typeface="ＭＳ Ｐゴシック"/>
                        </a:defRPr>
                      </a:lvl3pPr>
                      <a:lvl4pPr marL="1028700" algn="l" defTabSz="685800" rtl="0" eaLnBrk="1" latinLnBrk="0" hangingPunct="1">
                        <a:defRPr kumimoji="1" sz="1350" b="1" kern="1200">
                          <a:solidFill>
                            <a:schemeClr val="lt1"/>
                          </a:solidFill>
                          <a:latin typeface="Arial"/>
                          <a:ea typeface="ＭＳ Ｐゴシック"/>
                        </a:defRPr>
                      </a:lvl4pPr>
                      <a:lvl5pPr marL="1371600" algn="l" defTabSz="685800" rtl="0" eaLnBrk="1" latinLnBrk="0" hangingPunct="1">
                        <a:defRPr kumimoji="1" sz="1350" b="1" kern="1200">
                          <a:solidFill>
                            <a:schemeClr val="lt1"/>
                          </a:solidFill>
                          <a:latin typeface="Arial"/>
                          <a:ea typeface="ＭＳ Ｐゴシック"/>
                        </a:defRPr>
                      </a:lvl5pPr>
                      <a:lvl6pPr marL="1714500" algn="l" defTabSz="685800" rtl="0" eaLnBrk="1" latinLnBrk="0" hangingPunct="1">
                        <a:defRPr kumimoji="1" sz="1350" b="1" kern="1200">
                          <a:solidFill>
                            <a:schemeClr val="lt1"/>
                          </a:solidFill>
                          <a:latin typeface="Arial"/>
                          <a:ea typeface="ＭＳ Ｐゴシック"/>
                        </a:defRPr>
                      </a:lvl6pPr>
                      <a:lvl7pPr marL="2057400" algn="l" defTabSz="685800" rtl="0" eaLnBrk="1" latinLnBrk="0" hangingPunct="1">
                        <a:defRPr kumimoji="1" sz="1350" b="1" kern="1200">
                          <a:solidFill>
                            <a:schemeClr val="lt1"/>
                          </a:solidFill>
                          <a:latin typeface="Arial"/>
                          <a:ea typeface="ＭＳ Ｐゴシック"/>
                        </a:defRPr>
                      </a:lvl7pPr>
                      <a:lvl8pPr marL="2400300" algn="l" defTabSz="685800" rtl="0" eaLnBrk="1" latinLnBrk="0" hangingPunct="1">
                        <a:defRPr kumimoji="1" sz="1350" b="1" kern="1200">
                          <a:solidFill>
                            <a:schemeClr val="lt1"/>
                          </a:solidFill>
                          <a:latin typeface="Arial"/>
                          <a:ea typeface="ＭＳ Ｐゴシック"/>
                        </a:defRPr>
                      </a:lvl8pPr>
                      <a:lvl9pPr marL="2743200" algn="l" defTabSz="685800" rtl="0" eaLnBrk="1" latinLnBrk="0" hangingPunct="1">
                        <a:defRPr kumimoji="1" sz="1350" b="1" kern="1200">
                          <a:solidFill>
                            <a:schemeClr val="lt1"/>
                          </a:solidFill>
                          <a:latin typeface="Arial"/>
                          <a:ea typeface="ＭＳ Ｐゴシック"/>
                        </a:defRPr>
                      </a:lvl9pPr>
                    </a:lstStyle>
                    <a:p>
                      <a:pPr algn="ctr"/>
                      <a:r>
                        <a:rPr kumimoji="1" lang="ja-JP" altLang="en-US" sz="1600" b="0" dirty="0">
                          <a:solidFill>
                            <a:sysClr val="windowText" lastClr="000000"/>
                          </a:solidFill>
                        </a:rPr>
                        <a:t>正解</a:t>
                      </a:r>
                      <a:endParaRPr kumimoji="1" lang="en-US" altLang="ja-JP" sz="1600" b="0" dirty="0">
                        <a:solidFill>
                          <a:sysClr val="windowText" lastClr="000000"/>
                        </a:solidFill>
                      </a:endParaRPr>
                    </a:p>
                    <a:p>
                      <a:pPr algn="ctr"/>
                      <a:r>
                        <a:rPr kumimoji="1" lang="ja-JP" altLang="en-US" sz="1600" b="0" dirty="0">
                          <a:solidFill>
                            <a:sysClr val="windowText" lastClr="000000"/>
                          </a:solidFill>
                        </a:rPr>
                        <a:t>画像</a:t>
                      </a:r>
                      <a:endParaRPr kumimoji="1" lang="en-US" altLang="ja-JP" sz="1600"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685800" rtl="0" eaLnBrk="1" latinLnBrk="0" hangingPunct="1">
                        <a:defRPr kumimoji="1" sz="1350" b="1" kern="1200">
                          <a:solidFill>
                            <a:schemeClr val="lt1"/>
                          </a:solidFill>
                          <a:latin typeface="Arial"/>
                          <a:ea typeface="ＭＳ Ｐゴシック"/>
                        </a:defRPr>
                      </a:lvl1pPr>
                      <a:lvl2pPr marL="342900" algn="l" defTabSz="685800" rtl="0" eaLnBrk="1" latinLnBrk="0" hangingPunct="1">
                        <a:defRPr kumimoji="1" sz="1350" b="1" kern="1200">
                          <a:solidFill>
                            <a:schemeClr val="lt1"/>
                          </a:solidFill>
                          <a:latin typeface="Arial"/>
                          <a:ea typeface="ＭＳ Ｐゴシック"/>
                        </a:defRPr>
                      </a:lvl2pPr>
                      <a:lvl3pPr marL="685800" algn="l" defTabSz="685800" rtl="0" eaLnBrk="1" latinLnBrk="0" hangingPunct="1">
                        <a:defRPr kumimoji="1" sz="1350" b="1" kern="1200">
                          <a:solidFill>
                            <a:schemeClr val="lt1"/>
                          </a:solidFill>
                          <a:latin typeface="Arial"/>
                          <a:ea typeface="ＭＳ Ｐゴシック"/>
                        </a:defRPr>
                      </a:lvl3pPr>
                      <a:lvl4pPr marL="1028700" algn="l" defTabSz="685800" rtl="0" eaLnBrk="1" latinLnBrk="0" hangingPunct="1">
                        <a:defRPr kumimoji="1" sz="1350" b="1" kern="1200">
                          <a:solidFill>
                            <a:schemeClr val="lt1"/>
                          </a:solidFill>
                          <a:latin typeface="Arial"/>
                          <a:ea typeface="ＭＳ Ｐゴシック"/>
                        </a:defRPr>
                      </a:lvl4pPr>
                      <a:lvl5pPr marL="1371600" algn="l" defTabSz="685800" rtl="0" eaLnBrk="1" latinLnBrk="0" hangingPunct="1">
                        <a:defRPr kumimoji="1" sz="1350" b="1" kern="1200">
                          <a:solidFill>
                            <a:schemeClr val="lt1"/>
                          </a:solidFill>
                          <a:latin typeface="Arial"/>
                          <a:ea typeface="ＭＳ Ｐゴシック"/>
                        </a:defRPr>
                      </a:lvl5pPr>
                      <a:lvl6pPr marL="1714500" algn="l" defTabSz="685800" rtl="0" eaLnBrk="1" latinLnBrk="0" hangingPunct="1">
                        <a:defRPr kumimoji="1" sz="1350" b="1" kern="1200">
                          <a:solidFill>
                            <a:schemeClr val="lt1"/>
                          </a:solidFill>
                          <a:latin typeface="Arial"/>
                          <a:ea typeface="ＭＳ Ｐゴシック"/>
                        </a:defRPr>
                      </a:lvl6pPr>
                      <a:lvl7pPr marL="2057400" algn="l" defTabSz="685800" rtl="0" eaLnBrk="1" latinLnBrk="0" hangingPunct="1">
                        <a:defRPr kumimoji="1" sz="1350" b="1" kern="1200">
                          <a:solidFill>
                            <a:schemeClr val="lt1"/>
                          </a:solidFill>
                          <a:latin typeface="Arial"/>
                          <a:ea typeface="ＭＳ Ｐゴシック"/>
                        </a:defRPr>
                      </a:lvl7pPr>
                      <a:lvl8pPr marL="2400300" algn="l" defTabSz="685800" rtl="0" eaLnBrk="1" latinLnBrk="0" hangingPunct="1">
                        <a:defRPr kumimoji="1" sz="1350" b="1" kern="1200">
                          <a:solidFill>
                            <a:schemeClr val="lt1"/>
                          </a:solidFill>
                          <a:latin typeface="Arial"/>
                          <a:ea typeface="ＭＳ Ｐゴシック"/>
                        </a:defRPr>
                      </a:lvl8pPr>
                      <a:lvl9pPr marL="2743200" algn="l" defTabSz="685800" rtl="0" eaLnBrk="1" latinLnBrk="0" hangingPunct="1">
                        <a:defRPr kumimoji="1" sz="1350" b="1" kern="1200">
                          <a:solidFill>
                            <a:schemeClr val="lt1"/>
                          </a:solidFill>
                          <a:latin typeface="Arial"/>
                          <a:ea typeface="ＭＳ Ｐゴシック"/>
                        </a:defRPr>
                      </a:lvl9pPr>
                    </a:lstStyle>
                    <a:p>
                      <a:pPr algn="ctr"/>
                      <a:r>
                        <a:rPr kumimoji="1" lang="en-US" altLang="ja-JP" sz="1600" b="0" dirty="0">
                          <a:solidFill>
                            <a:sysClr val="windowText" lastClr="000000"/>
                          </a:solidFill>
                        </a:rPr>
                        <a:t>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kumimoji="1" lang="en-US" altLang="ja-JP" sz="1600" b="0" dirty="0">
                          <a:solidFill>
                            <a:sysClr val="windowText" lastClr="000000"/>
                          </a:solidFill>
                        </a:rPr>
                        <a:t>DNN</a:t>
                      </a:r>
                      <a:endParaRPr kumimoji="1" lang="ja-JP" altLang="en-US" sz="1600"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kumimoji="1" lang="ja-JP" altLang="en-US" sz="1600"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4529814"/>
                  </a:ext>
                </a:extLst>
              </a:tr>
              <a:tr h="297462">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a:r>
                        <a:rPr kumimoji="1" lang="en-US" altLang="ja-JP" sz="1600" b="0" dirty="0">
                          <a:solidFill>
                            <a:sysClr val="windowText" lastClr="000000"/>
                          </a:solidFill>
                        </a:rPr>
                        <a:t>DCAN</a:t>
                      </a:r>
                      <a:endParaRPr kumimoji="1" lang="ja-JP" altLang="en-US" sz="1600"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600" b="0" dirty="0">
                          <a:solidFill>
                            <a:sysClr val="windowText" lastClr="000000"/>
                          </a:solidFill>
                        </a:rPr>
                        <a:t>TDPL</a:t>
                      </a:r>
                      <a:endParaRPr kumimoji="1" lang="ja-JP" altLang="en-US" sz="1600"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0663148"/>
                  </a:ext>
                </a:extLst>
              </a:tr>
              <a:tr h="884056">
                <a:tc rowSpan="3">
                  <a:txBody>
                    <a:bodyPr/>
                    <a:lstStyle/>
                    <a:p>
                      <a:pPr algn="ctr"/>
                      <a:r>
                        <a:rPr kumimoji="1" lang="en-US" altLang="ja-JP" sz="1600" b="0" dirty="0">
                          <a:solidFill>
                            <a:sysClr val="windowText" lastClr="000000"/>
                          </a:solidFill>
                        </a:rPr>
                        <a:t>Hadamard</a:t>
                      </a:r>
                    </a:p>
                    <a:p>
                      <a:pPr algn="ctr"/>
                      <a:r>
                        <a:rPr kumimoji="1" lang="en-US" altLang="ja-JP" sz="1600" b="0" dirty="0">
                          <a:solidFill>
                            <a:sysClr val="windowText" lastClr="000000"/>
                          </a:solidFill>
                        </a:rPr>
                        <a:t>pattern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685800" rtl="0" eaLnBrk="1" latinLnBrk="0" hangingPunct="1">
                        <a:defRPr kumimoji="1" sz="1350" kern="1200">
                          <a:solidFill>
                            <a:schemeClr val="dk1"/>
                          </a:solidFill>
                          <a:latin typeface="Arial"/>
                          <a:ea typeface="ＭＳ Ｐゴシック"/>
                        </a:defRPr>
                      </a:lvl1pPr>
                      <a:lvl2pPr marL="342900" algn="l" defTabSz="685800" rtl="0" eaLnBrk="1" latinLnBrk="0" hangingPunct="1">
                        <a:defRPr kumimoji="1" sz="1350" kern="1200">
                          <a:solidFill>
                            <a:schemeClr val="dk1"/>
                          </a:solidFill>
                          <a:latin typeface="Arial"/>
                          <a:ea typeface="ＭＳ Ｐゴシック"/>
                        </a:defRPr>
                      </a:lvl2pPr>
                      <a:lvl3pPr marL="685800" algn="l" defTabSz="685800" rtl="0" eaLnBrk="1" latinLnBrk="0" hangingPunct="1">
                        <a:defRPr kumimoji="1" sz="1350" kern="1200">
                          <a:solidFill>
                            <a:schemeClr val="dk1"/>
                          </a:solidFill>
                          <a:latin typeface="Arial"/>
                          <a:ea typeface="ＭＳ Ｐゴシック"/>
                        </a:defRPr>
                      </a:lvl3pPr>
                      <a:lvl4pPr marL="1028700" algn="l" defTabSz="685800" rtl="0" eaLnBrk="1" latinLnBrk="0" hangingPunct="1">
                        <a:defRPr kumimoji="1" sz="1350" kern="1200">
                          <a:solidFill>
                            <a:schemeClr val="dk1"/>
                          </a:solidFill>
                          <a:latin typeface="Arial"/>
                          <a:ea typeface="ＭＳ Ｐゴシック"/>
                        </a:defRPr>
                      </a:lvl4pPr>
                      <a:lvl5pPr marL="1371600" algn="l" defTabSz="685800" rtl="0" eaLnBrk="1" latinLnBrk="0" hangingPunct="1">
                        <a:defRPr kumimoji="1" sz="1350" kern="1200">
                          <a:solidFill>
                            <a:schemeClr val="dk1"/>
                          </a:solidFill>
                          <a:latin typeface="Arial"/>
                          <a:ea typeface="ＭＳ Ｐゴシック"/>
                        </a:defRPr>
                      </a:lvl5pPr>
                      <a:lvl6pPr marL="1714500" algn="l" defTabSz="685800" rtl="0" eaLnBrk="1" latinLnBrk="0" hangingPunct="1">
                        <a:defRPr kumimoji="1" sz="1350" kern="1200">
                          <a:solidFill>
                            <a:schemeClr val="dk1"/>
                          </a:solidFill>
                          <a:latin typeface="Arial"/>
                          <a:ea typeface="ＭＳ Ｐゴシック"/>
                        </a:defRPr>
                      </a:lvl6pPr>
                      <a:lvl7pPr marL="2057400" algn="l" defTabSz="685800" rtl="0" eaLnBrk="1" latinLnBrk="0" hangingPunct="1">
                        <a:defRPr kumimoji="1" sz="1350" kern="1200">
                          <a:solidFill>
                            <a:schemeClr val="dk1"/>
                          </a:solidFill>
                          <a:latin typeface="Arial"/>
                          <a:ea typeface="ＭＳ Ｐゴシック"/>
                        </a:defRPr>
                      </a:lvl7pPr>
                      <a:lvl8pPr marL="2400300" algn="l" defTabSz="685800" rtl="0" eaLnBrk="1" latinLnBrk="0" hangingPunct="1">
                        <a:defRPr kumimoji="1" sz="1350" kern="1200">
                          <a:solidFill>
                            <a:schemeClr val="dk1"/>
                          </a:solidFill>
                          <a:latin typeface="Arial"/>
                          <a:ea typeface="ＭＳ Ｐゴシック"/>
                        </a:defRPr>
                      </a:lvl8pPr>
                      <a:lvl9pPr marL="2743200" algn="l" defTabSz="685800" rtl="0" eaLnBrk="1" latinLnBrk="0" hangingPunct="1">
                        <a:defRPr kumimoji="1" sz="1350" kern="1200">
                          <a:solidFill>
                            <a:schemeClr val="dk1"/>
                          </a:solidFill>
                          <a:latin typeface="Arial"/>
                          <a:ea typeface="ＭＳ Ｐゴシック"/>
                        </a:defRPr>
                      </a:lvl9pPr>
                    </a:lstStyle>
                    <a:p>
                      <a:pPr algn="ctr"/>
                      <a:endParaRPr kumimoji="1" lang="ja-JP" altLang="en-US"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8321592"/>
                  </a:ext>
                </a:extLst>
              </a:tr>
              <a:tr h="256899">
                <a:tc vMerge="1">
                  <a:txBody>
                    <a:bodyPr/>
                    <a:lstStyle/>
                    <a:p>
                      <a:endParaRPr kumimoji="1" lang="ja-JP" altLang="en-US"/>
                    </a:p>
                  </a:txBody>
                  <a:tcPr/>
                </a:tc>
                <a:tc vMerge="1">
                  <a:txBody>
                    <a:bodyPr/>
                    <a:lstStyle/>
                    <a:p>
                      <a:endParaRPr kumimoji="1" lang="ja-JP" altLang="en-US"/>
                    </a:p>
                  </a:txBody>
                  <a:tcPr/>
                </a:tc>
                <a:tc>
                  <a:txBody>
                    <a:bodyPr/>
                    <a:lstStyle/>
                    <a:p>
                      <a:pPr algn="ctr"/>
                      <a:r>
                        <a:rPr kumimoji="1" lang="en-US" altLang="ja-JP" sz="1300" b="0" dirty="0">
                          <a:solidFill>
                            <a:sysClr val="windowText" lastClr="000000"/>
                          </a:solidFill>
                        </a:rPr>
                        <a:t>0.144</a:t>
                      </a:r>
                      <a:endParaRPr kumimoji="1" lang="ja-JP" altLang="en-US" sz="1300"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300" dirty="0">
                          <a:solidFill>
                            <a:schemeClr val="tx1"/>
                          </a:solidFill>
                        </a:rPr>
                        <a:t>0.588</a:t>
                      </a:r>
                      <a:endParaRPr kumimoji="1" lang="ja-JP" altLang="en-US" sz="13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300" dirty="0">
                          <a:solidFill>
                            <a:schemeClr val="tx1"/>
                          </a:solidFill>
                        </a:rPr>
                        <a:t>0.679</a:t>
                      </a:r>
                      <a:endParaRPr kumimoji="1" lang="ja-JP" altLang="en-US" sz="13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0878590"/>
                  </a:ext>
                </a:extLst>
              </a:tr>
              <a:tr h="0">
                <a:tc vMerge="1">
                  <a:txBody>
                    <a:bodyPr/>
                    <a:lstStyle/>
                    <a:p>
                      <a:endParaRPr kumimoji="1" lang="ja-JP" altLang="en-US"/>
                    </a:p>
                  </a:txBody>
                  <a:tcPr/>
                </a:tc>
                <a:tc vMerge="1">
                  <a:txBody>
                    <a:bodyPr/>
                    <a:lstStyle/>
                    <a:p>
                      <a:endParaRPr kumimoji="1" lang="ja-JP" altLang="en-US"/>
                    </a:p>
                  </a:txBody>
                  <a:tcPr/>
                </a:tc>
                <a:tc>
                  <a:txBody>
                    <a:bodyPr/>
                    <a:lstStyle/>
                    <a:p>
                      <a:pPr algn="ctr"/>
                      <a:r>
                        <a:rPr kumimoji="1" lang="en-US" altLang="ja-JP" sz="1300" b="0" dirty="0">
                          <a:solidFill>
                            <a:sysClr val="windowText" lastClr="000000"/>
                          </a:solidFill>
                        </a:rPr>
                        <a:t>0.447</a:t>
                      </a:r>
                      <a:endParaRPr kumimoji="1" lang="ja-JP" altLang="en-US" sz="1300"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300" dirty="0">
                          <a:solidFill>
                            <a:schemeClr val="tx1"/>
                          </a:solidFill>
                        </a:rPr>
                        <a:t>0.187</a:t>
                      </a:r>
                      <a:endParaRPr kumimoji="1" lang="ja-JP" altLang="en-US" sz="13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300" dirty="0">
                          <a:solidFill>
                            <a:schemeClr val="tx1"/>
                          </a:solidFill>
                        </a:rPr>
                        <a:t>0.169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2152722"/>
                  </a:ext>
                </a:extLst>
              </a:tr>
              <a:tr h="884056">
                <a:tc rowSpan="3">
                  <a:txBody>
                    <a:bodyPr/>
                    <a:lstStyle>
                      <a:lvl1pPr marL="0" algn="l" defTabSz="685800" rtl="0" eaLnBrk="1" latinLnBrk="0" hangingPunct="1">
                        <a:defRPr kumimoji="1" sz="1350" kern="1200">
                          <a:solidFill>
                            <a:schemeClr val="dk1"/>
                          </a:solidFill>
                          <a:latin typeface="Arial"/>
                          <a:ea typeface="ＭＳ Ｐゴシック"/>
                        </a:defRPr>
                      </a:lvl1pPr>
                      <a:lvl2pPr marL="342900" algn="l" defTabSz="685800" rtl="0" eaLnBrk="1" latinLnBrk="0" hangingPunct="1">
                        <a:defRPr kumimoji="1" sz="1350" kern="1200">
                          <a:solidFill>
                            <a:schemeClr val="dk1"/>
                          </a:solidFill>
                          <a:latin typeface="Arial"/>
                          <a:ea typeface="ＭＳ Ｐゴシック"/>
                        </a:defRPr>
                      </a:lvl2pPr>
                      <a:lvl3pPr marL="685800" algn="l" defTabSz="685800" rtl="0" eaLnBrk="1" latinLnBrk="0" hangingPunct="1">
                        <a:defRPr kumimoji="1" sz="1350" kern="1200">
                          <a:solidFill>
                            <a:schemeClr val="dk1"/>
                          </a:solidFill>
                          <a:latin typeface="Arial"/>
                          <a:ea typeface="ＭＳ Ｐゴシック"/>
                        </a:defRPr>
                      </a:lvl3pPr>
                      <a:lvl4pPr marL="1028700" algn="l" defTabSz="685800" rtl="0" eaLnBrk="1" latinLnBrk="0" hangingPunct="1">
                        <a:defRPr kumimoji="1" sz="1350" kern="1200">
                          <a:solidFill>
                            <a:schemeClr val="dk1"/>
                          </a:solidFill>
                          <a:latin typeface="Arial"/>
                          <a:ea typeface="ＭＳ Ｐゴシック"/>
                        </a:defRPr>
                      </a:lvl4pPr>
                      <a:lvl5pPr marL="1371600" algn="l" defTabSz="685800" rtl="0" eaLnBrk="1" latinLnBrk="0" hangingPunct="1">
                        <a:defRPr kumimoji="1" sz="1350" kern="1200">
                          <a:solidFill>
                            <a:schemeClr val="dk1"/>
                          </a:solidFill>
                          <a:latin typeface="Arial"/>
                          <a:ea typeface="ＭＳ Ｐゴシック"/>
                        </a:defRPr>
                      </a:lvl5pPr>
                      <a:lvl6pPr marL="1714500" algn="l" defTabSz="685800" rtl="0" eaLnBrk="1" latinLnBrk="0" hangingPunct="1">
                        <a:defRPr kumimoji="1" sz="1350" kern="1200">
                          <a:solidFill>
                            <a:schemeClr val="dk1"/>
                          </a:solidFill>
                          <a:latin typeface="Arial"/>
                          <a:ea typeface="ＭＳ Ｐゴシック"/>
                        </a:defRPr>
                      </a:lvl6pPr>
                      <a:lvl7pPr marL="2057400" algn="l" defTabSz="685800" rtl="0" eaLnBrk="1" latinLnBrk="0" hangingPunct="1">
                        <a:defRPr kumimoji="1" sz="1350" kern="1200">
                          <a:solidFill>
                            <a:schemeClr val="dk1"/>
                          </a:solidFill>
                          <a:latin typeface="Arial"/>
                          <a:ea typeface="ＭＳ Ｐゴシック"/>
                        </a:defRPr>
                      </a:lvl7pPr>
                      <a:lvl8pPr marL="2400300" algn="l" defTabSz="685800" rtl="0" eaLnBrk="1" latinLnBrk="0" hangingPunct="1">
                        <a:defRPr kumimoji="1" sz="1350" kern="1200">
                          <a:solidFill>
                            <a:schemeClr val="dk1"/>
                          </a:solidFill>
                          <a:latin typeface="Arial"/>
                          <a:ea typeface="ＭＳ Ｐゴシック"/>
                        </a:defRPr>
                      </a:lvl8pPr>
                      <a:lvl9pPr marL="2743200" algn="l" defTabSz="685800" rtl="0" eaLnBrk="1" latinLnBrk="0" hangingPunct="1">
                        <a:defRPr kumimoji="1" sz="1350" kern="1200">
                          <a:solidFill>
                            <a:schemeClr val="dk1"/>
                          </a:solidFill>
                          <a:latin typeface="Arial"/>
                          <a:ea typeface="ＭＳ Ｐゴシック"/>
                        </a:defRPr>
                      </a:lvl9pPr>
                    </a:lstStyle>
                    <a:p>
                      <a:pPr algn="ctr"/>
                      <a:r>
                        <a:rPr kumimoji="1" lang="en-US" altLang="ja-JP" sz="1600" b="0" dirty="0">
                          <a:solidFill>
                            <a:sysClr val="windowText" lastClr="000000"/>
                          </a:solidFill>
                        </a:rPr>
                        <a:t>Learned</a:t>
                      </a:r>
                    </a:p>
                    <a:p>
                      <a:pPr algn="ctr"/>
                      <a:r>
                        <a:rPr kumimoji="1" lang="en-US" altLang="ja-JP" sz="1600" b="0" dirty="0">
                          <a:solidFill>
                            <a:sysClr val="windowText" lastClr="000000"/>
                          </a:solidFill>
                        </a:rPr>
                        <a:t>Pattern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kumimoji="1" sz="1350" kern="1200">
                          <a:solidFill>
                            <a:schemeClr val="dk1"/>
                          </a:solidFill>
                          <a:latin typeface="Arial"/>
                          <a:ea typeface="ＭＳ Ｐゴシック"/>
                        </a:defRPr>
                      </a:lvl1pPr>
                      <a:lvl2pPr marL="342900" algn="l" defTabSz="685800" rtl="0" eaLnBrk="1" latinLnBrk="0" hangingPunct="1">
                        <a:defRPr kumimoji="1" sz="1350" kern="1200">
                          <a:solidFill>
                            <a:schemeClr val="dk1"/>
                          </a:solidFill>
                          <a:latin typeface="Arial"/>
                          <a:ea typeface="ＭＳ Ｐゴシック"/>
                        </a:defRPr>
                      </a:lvl2pPr>
                      <a:lvl3pPr marL="685800" algn="l" defTabSz="685800" rtl="0" eaLnBrk="1" latinLnBrk="0" hangingPunct="1">
                        <a:defRPr kumimoji="1" sz="1350" kern="1200">
                          <a:solidFill>
                            <a:schemeClr val="dk1"/>
                          </a:solidFill>
                          <a:latin typeface="Arial"/>
                          <a:ea typeface="ＭＳ Ｐゴシック"/>
                        </a:defRPr>
                      </a:lvl3pPr>
                      <a:lvl4pPr marL="1028700" algn="l" defTabSz="685800" rtl="0" eaLnBrk="1" latinLnBrk="0" hangingPunct="1">
                        <a:defRPr kumimoji="1" sz="1350" kern="1200">
                          <a:solidFill>
                            <a:schemeClr val="dk1"/>
                          </a:solidFill>
                          <a:latin typeface="Arial"/>
                          <a:ea typeface="ＭＳ Ｐゴシック"/>
                        </a:defRPr>
                      </a:lvl4pPr>
                      <a:lvl5pPr marL="1371600" algn="l" defTabSz="685800" rtl="0" eaLnBrk="1" latinLnBrk="0" hangingPunct="1">
                        <a:defRPr kumimoji="1" sz="1350" kern="1200">
                          <a:solidFill>
                            <a:schemeClr val="dk1"/>
                          </a:solidFill>
                          <a:latin typeface="Arial"/>
                          <a:ea typeface="ＭＳ Ｐゴシック"/>
                        </a:defRPr>
                      </a:lvl5pPr>
                      <a:lvl6pPr marL="1714500" algn="l" defTabSz="685800" rtl="0" eaLnBrk="1" latinLnBrk="0" hangingPunct="1">
                        <a:defRPr kumimoji="1" sz="1350" kern="1200">
                          <a:solidFill>
                            <a:schemeClr val="dk1"/>
                          </a:solidFill>
                          <a:latin typeface="Arial"/>
                          <a:ea typeface="ＭＳ Ｐゴシック"/>
                        </a:defRPr>
                      </a:lvl6pPr>
                      <a:lvl7pPr marL="2057400" algn="l" defTabSz="685800" rtl="0" eaLnBrk="1" latinLnBrk="0" hangingPunct="1">
                        <a:defRPr kumimoji="1" sz="1350" kern="1200">
                          <a:solidFill>
                            <a:schemeClr val="dk1"/>
                          </a:solidFill>
                          <a:latin typeface="Arial"/>
                          <a:ea typeface="ＭＳ Ｐゴシック"/>
                        </a:defRPr>
                      </a:lvl7pPr>
                      <a:lvl8pPr marL="2400300" algn="l" defTabSz="685800" rtl="0" eaLnBrk="1" latinLnBrk="0" hangingPunct="1">
                        <a:defRPr kumimoji="1" sz="1350" kern="1200">
                          <a:solidFill>
                            <a:schemeClr val="dk1"/>
                          </a:solidFill>
                          <a:latin typeface="Arial"/>
                          <a:ea typeface="ＭＳ Ｐゴシック"/>
                        </a:defRPr>
                      </a:lvl8pPr>
                      <a:lvl9pPr marL="2743200" algn="l" defTabSz="685800" rtl="0" eaLnBrk="1" latinLnBrk="0" hangingPunct="1">
                        <a:defRPr kumimoji="1" sz="1350" kern="1200">
                          <a:solidFill>
                            <a:schemeClr val="dk1"/>
                          </a:solidFill>
                          <a:latin typeface="Arial"/>
                          <a:ea typeface="ＭＳ Ｐゴシック"/>
                        </a:defRPr>
                      </a:lvl9pPr>
                    </a:lstStyle>
                    <a:p>
                      <a:pPr algn="ctr"/>
                      <a:endParaRPr kumimoji="1" lang="ja-JP" altLang="en-US"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kumimoji="1" sz="1350" kern="1200">
                          <a:solidFill>
                            <a:schemeClr val="dk1"/>
                          </a:solidFill>
                          <a:latin typeface="Arial"/>
                          <a:ea typeface="ＭＳ Ｐゴシック"/>
                        </a:defRPr>
                      </a:lvl1pPr>
                      <a:lvl2pPr marL="342900" algn="l" defTabSz="685800" rtl="0" eaLnBrk="1" latinLnBrk="0" hangingPunct="1">
                        <a:defRPr kumimoji="1" sz="1350" kern="1200">
                          <a:solidFill>
                            <a:schemeClr val="dk1"/>
                          </a:solidFill>
                          <a:latin typeface="Arial"/>
                          <a:ea typeface="ＭＳ Ｐゴシック"/>
                        </a:defRPr>
                      </a:lvl2pPr>
                      <a:lvl3pPr marL="685800" algn="l" defTabSz="685800" rtl="0" eaLnBrk="1" latinLnBrk="0" hangingPunct="1">
                        <a:defRPr kumimoji="1" sz="1350" kern="1200">
                          <a:solidFill>
                            <a:schemeClr val="dk1"/>
                          </a:solidFill>
                          <a:latin typeface="Arial"/>
                          <a:ea typeface="ＭＳ Ｐゴシック"/>
                        </a:defRPr>
                      </a:lvl3pPr>
                      <a:lvl4pPr marL="1028700" algn="l" defTabSz="685800" rtl="0" eaLnBrk="1" latinLnBrk="0" hangingPunct="1">
                        <a:defRPr kumimoji="1" sz="1350" kern="1200">
                          <a:solidFill>
                            <a:schemeClr val="dk1"/>
                          </a:solidFill>
                          <a:latin typeface="Arial"/>
                          <a:ea typeface="ＭＳ Ｐゴシック"/>
                        </a:defRPr>
                      </a:lvl4pPr>
                      <a:lvl5pPr marL="1371600" algn="l" defTabSz="685800" rtl="0" eaLnBrk="1" latinLnBrk="0" hangingPunct="1">
                        <a:defRPr kumimoji="1" sz="1350" kern="1200">
                          <a:solidFill>
                            <a:schemeClr val="dk1"/>
                          </a:solidFill>
                          <a:latin typeface="Arial"/>
                          <a:ea typeface="ＭＳ Ｐゴシック"/>
                        </a:defRPr>
                      </a:lvl5pPr>
                      <a:lvl6pPr marL="1714500" algn="l" defTabSz="685800" rtl="0" eaLnBrk="1" latinLnBrk="0" hangingPunct="1">
                        <a:defRPr kumimoji="1" sz="1350" kern="1200">
                          <a:solidFill>
                            <a:schemeClr val="dk1"/>
                          </a:solidFill>
                          <a:latin typeface="Arial"/>
                          <a:ea typeface="ＭＳ Ｐゴシック"/>
                        </a:defRPr>
                      </a:lvl6pPr>
                      <a:lvl7pPr marL="2057400" algn="l" defTabSz="685800" rtl="0" eaLnBrk="1" latinLnBrk="0" hangingPunct="1">
                        <a:defRPr kumimoji="1" sz="1350" kern="1200">
                          <a:solidFill>
                            <a:schemeClr val="dk1"/>
                          </a:solidFill>
                          <a:latin typeface="Arial"/>
                          <a:ea typeface="ＭＳ Ｐゴシック"/>
                        </a:defRPr>
                      </a:lvl7pPr>
                      <a:lvl8pPr marL="2400300" algn="l" defTabSz="685800" rtl="0" eaLnBrk="1" latinLnBrk="0" hangingPunct="1">
                        <a:defRPr kumimoji="1" sz="1350" kern="1200">
                          <a:solidFill>
                            <a:schemeClr val="dk1"/>
                          </a:solidFill>
                          <a:latin typeface="Arial"/>
                          <a:ea typeface="ＭＳ Ｐゴシック"/>
                        </a:defRPr>
                      </a:lvl8pPr>
                      <a:lvl9pPr marL="2743200" algn="l" defTabSz="685800" rtl="0" eaLnBrk="1" latinLnBrk="0" hangingPunct="1">
                        <a:defRPr kumimoji="1" sz="1350" kern="1200">
                          <a:solidFill>
                            <a:schemeClr val="dk1"/>
                          </a:solidFill>
                          <a:latin typeface="Arial"/>
                          <a:ea typeface="ＭＳ Ｐゴシック"/>
                        </a:defRPr>
                      </a:lvl9pPr>
                    </a:lstStyle>
                    <a:p>
                      <a:pPr algn="ct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tc>
                  <a:txBody>
                    <a:bodyPr/>
                    <a:lstStyle/>
                    <a:p>
                      <a:pPr algn="ct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tc>
                  <a:txBody>
                    <a:bodyPr/>
                    <a:lstStyle/>
                    <a:p>
                      <a:pPr algn="ct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extLst>
                  <a:ext uri="{0D108BD9-81ED-4DB2-BD59-A6C34878D82A}">
                    <a16:rowId xmlns:a16="http://schemas.microsoft.com/office/drawing/2014/main" val="647532340"/>
                  </a:ext>
                </a:extLst>
              </a:tr>
              <a:tr h="288000">
                <a:tc vMerge="1">
                  <a:txBody>
                    <a:bodyPr/>
                    <a:lstStyle/>
                    <a:p>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sz="1100" dirty="0"/>
                        <a:t>Ave. SSIM</a:t>
                      </a:r>
                      <a:endParaRPr kumimoji="1" lang="ja-JP" altLang="en-US" sz="11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0" dirty="0">
                          <a:solidFill>
                            <a:schemeClr val="tx1"/>
                          </a:solidFill>
                        </a:rPr>
                        <a:t>0.013</a:t>
                      </a:r>
                      <a:r>
                        <a:rPr lang="ja-JP" altLang="en-US" sz="800" dirty="0"/>
                        <a:t>＼</a:t>
                      </a:r>
                      <a:r>
                        <a:rPr kumimoji="1" lang="en-US" altLang="ja-JP" sz="900" b="0" dirty="0">
                          <a:solidFill>
                            <a:schemeClr val="tx1"/>
                          </a:solidFill>
                        </a:rPr>
                        <a:t>0.014</a:t>
                      </a:r>
                      <a:endParaRPr kumimoji="1" lang="ja-JP"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300" dirty="0"/>
                        <a:t>0.629</a:t>
                      </a:r>
                      <a:endParaRPr kumimoji="1" lang="ja-JP" alt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tc>
                  <a:txBody>
                    <a:bodyPr/>
                    <a:lstStyle/>
                    <a:p>
                      <a:pPr algn="ctr"/>
                      <a:r>
                        <a:rPr kumimoji="1" lang="en-US" altLang="ja-JP" sz="1300" b="0" dirty="0">
                          <a:solidFill>
                            <a:schemeClr val="tx1"/>
                          </a:solidFill>
                        </a:rPr>
                        <a:t>0.697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extLst>
                  <a:ext uri="{0D108BD9-81ED-4DB2-BD59-A6C34878D82A}">
                    <a16:rowId xmlns:a16="http://schemas.microsoft.com/office/drawing/2014/main" val="2107815978"/>
                  </a:ext>
                </a:extLst>
              </a:tr>
              <a:tr h="288000">
                <a:tc vMerge="1">
                  <a:txBody>
                    <a:bodyPr/>
                    <a:lstStyle/>
                    <a:p>
                      <a:endParaRPr kumimoji="1" lang="ja-JP" altLang="en-US"/>
                    </a:p>
                  </a:txBody>
                  <a:tcPr/>
                </a:tc>
                <a:tc>
                  <a:txBody>
                    <a:bodyPr/>
                    <a:lstStyle/>
                    <a:p>
                      <a:pPr algn="ctr"/>
                      <a:r>
                        <a:rPr kumimoji="1" lang="en-US" altLang="ja-JP" sz="1050" dirty="0"/>
                        <a:t>Ave. RMSE</a:t>
                      </a:r>
                      <a:endParaRPr kumimoji="1" lang="ja-JP" altLang="en-US" sz="105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0" dirty="0">
                          <a:solidFill>
                            <a:schemeClr val="tx1"/>
                          </a:solidFill>
                        </a:rPr>
                        <a:t>0.487</a:t>
                      </a:r>
                      <a:r>
                        <a:rPr kumimoji="1" lang="ja-JP" altLang="en-US" sz="800" b="0" dirty="0">
                          <a:solidFill>
                            <a:schemeClr val="tx1"/>
                          </a:solidFill>
                        </a:rPr>
                        <a:t>＼</a:t>
                      </a:r>
                      <a:r>
                        <a:rPr kumimoji="1" lang="en-US" altLang="ja-JP" sz="900" b="0" dirty="0">
                          <a:solidFill>
                            <a:schemeClr val="tx1"/>
                          </a:solidFill>
                        </a:rPr>
                        <a:t>0.485</a:t>
                      </a:r>
                      <a:endParaRPr kumimoji="1" lang="ja-JP" altLang="en-US" sz="13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300" dirty="0"/>
                        <a:t>0.177</a:t>
                      </a:r>
                      <a:endParaRPr kumimoji="1" lang="ja-JP" alt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tc>
                  <a:txBody>
                    <a:bodyPr/>
                    <a:lstStyle/>
                    <a:p>
                      <a:pPr algn="ctr"/>
                      <a:r>
                        <a:rPr kumimoji="1" lang="en-US" altLang="ja-JP" sz="1300" b="0" dirty="0">
                          <a:solidFill>
                            <a:schemeClr val="tx1"/>
                          </a:solidFill>
                        </a:rPr>
                        <a:t>0.162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extLst>
                  <a:ext uri="{0D108BD9-81ED-4DB2-BD59-A6C34878D82A}">
                    <a16:rowId xmlns:a16="http://schemas.microsoft.com/office/drawing/2014/main" val="2382937670"/>
                  </a:ext>
                </a:extLst>
              </a:tr>
              <a:tr h="884056">
                <a:tc rowSpan="3">
                  <a:txBody>
                    <a:bodyPr/>
                    <a:lstStyle>
                      <a:lvl1pPr marL="0" algn="l" defTabSz="685800" rtl="0" eaLnBrk="1" latinLnBrk="0" hangingPunct="1">
                        <a:defRPr kumimoji="1" sz="1350" kern="1200">
                          <a:solidFill>
                            <a:schemeClr val="dk1"/>
                          </a:solidFill>
                          <a:latin typeface="Arial"/>
                          <a:ea typeface="ＭＳ Ｐゴシック"/>
                        </a:defRPr>
                      </a:lvl1pPr>
                      <a:lvl2pPr marL="342900" algn="l" defTabSz="685800" rtl="0" eaLnBrk="1" latinLnBrk="0" hangingPunct="1">
                        <a:defRPr kumimoji="1" sz="1350" kern="1200">
                          <a:solidFill>
                            <a:schemeClr val="dk1"/>
                          </a:solidFill>
                          <a:latin typeface="Arial"/>
                          <a:ea typeface="ＭＳ Ｐゴシック"/>
                        </a:defRPr>
                      </a:lvl2pPr>
                      <a:lvl3pPr marL="685800" algn="l" defTabSz="685800" rtl="0" eaLnBrk="1" latinLnBrk="0" hangingPunct="1">
                        <a:defRPr kumimoji="1" sz="1350" kern="1200">
                          <a:solidFill>
                            <a:schemeClr val="dk1"/>
                          </a:solidFill>
                          <a:latin typeface="Arial"/>
                          <a:ea typeface="ＭＳ Ｐゴシック"/>
                        </a:defRPr>
                      </a:lvl3pPr>
                      <a:lvl4pPr marL="1028700" algn="l" defTabSz="685800" rtl="0" eaLnBrk="1" latinLnBrk="0" hangingPunct="1">
                        <a:defRPr kumimoji="1" sz="1350" kern="1200">
                          <a:solidFill>
                            <a:schemeClr val="dk1"/>
                          </a:solidFill>
                          <a:latin typeface="Arial"/>
                          <a:ea typeface="ＭＳ Ｐゴシック"/>
                        </a:defRPr>
                      </a:lvl4pPr>
                      <a:lvl5pPr marL="1371600" algn="l" defTabSz="685800" rtl="0" eaLnBrk="1" latinLnBrk="0" hangingPunct="1">
                        <a:defRPr kumimoji="1" sz="1350" kern="1200">
                          <a:solidFill>
                            <a:schemeClr val="dk1"/>
                          </a:solidFill>
                          <a:latin typeface="Arial"/>
                          <a:ea typeface="ＭＳ Ｐゴシック"/>
                        </a:defRPr>
                      </a:lvl5pPr>
                      <a:lvl6pPr marL="1714500" algn="l" defTabSz="685800" rtl="0" eaLnBrk="1" latinLnBrk="0" hangingPunct="1">
                        <a:defRPr kumimoji="1" sz="1350" kern="1200">
                          <a:solidFill>
                            <a:schemeClr val="dk1"/>
                          </a:solidFill>
                          <a:latin typeface="Arial"/>
                          <a:ea typeface="ＭＳ Ｐゴシック"/>
                        </a:defRPr>
                      </a:lvl6pPr>
                      <a:lvl7pPr marL="2057400" algn="l" defTabSz="685800" rtl="0" eaLnBrk="1" latinLnBrk="0" hangingPunct="1">
                        <a:defRPr kumimoji="1" sz="1350" kern="1200">
                          <a:solidFill>
                            <a:schemeClr val="dk1"/>
                          </a:solidFill>
                          <a:latin typeface="Arial"/>
                          <a:ea typeface="ＭＳ Ｐゴシック"/>
                        </a:defRPr>
                      </a:lvl7pPr>
                      <a:lvl8pPr marL="2400300" algn="l" defTabSz="685800" rtl="0" eaLnBrk="1" latinLnBrk="0" hangingPunct="1">
                        <a:defRPr kumimoji="1" sz="1350" kern="1200">
                          <a:solidFill>
                            <a:schemeClr val="dk1"/>
                          </a:solidFill>
                          <a:latin typeface="Arial"/>
                          <a:ea typeface="ＭＳ Ｐゴシック"/>
                        </a:defRPr>
                      </a:lvl8pPr>
                      <a:lvl9pPr marL="2743200" algn="l" defTabSz="685800" rtl="0" eaLnBrk="1" latinLnBrk="0" hangingPunct="1">
                        <a:defRPr kumimoji="1" sz="1350" kern="1200">
                          <a:solidFill>
                            <a:schemeClr val="dk1"/>
                          </a:solidFill>
                          <a:latin typeface="Arial"/>
                          <a:ea typeface="ＭＳ Ｐゴシック"/>
                        </a:defRPr>
                      </a:lvl9pPr>
                    </a:lstStyle>
                    <a:p>
                      <a:pPr algn="ctr"/>
                      <a:r>
                        <a:rPr kumimoji="1" lang="en-US" altLang="ja-JP" sz="1600" b="0" dirty="0">
                          <a:solidFill>
                            <a:sysClr val="windowText" lastClr="000000"/>
                          </a:solidFill>
                        </a:rPr>
                        <a:t>Learned</a:t>
                      </a:r>
                    </a:p>
                    <a:p>
                      <a:pPr algn="ctr"/>
                      <a:r>
                        <a:rPr kumimoji="1" lang="en-US" altLang="ja-JP" sz="1600" b="0" dirty="0">
                          <a:solidFill>
                            <a:sysClr val="windowText" lastClr="000000"/>
                          </a:solidFill>
                        </a:rPr>
                        <a:t>pattern</a:t>
                      </a:r>
                      <a:br>
                        <a:rPr kumimoji="1" lang="en-US" altLang="ja-JP" sz="1600" b="0" dirty="0">
                          <a:solidFill>
                            <a:sysClr val="windowText" lastClr="000000"/>
                          </a:solidFill>
                        </a:rPr>
                      </a:br>
                      <a:r>
                        <a:rPr kumimoji="1" lang="en-US" altLang="ja-JP" sz="1600" b="0" dirty="0">
                          <a:solidFill>
                            <a:sysClr val="windowText" lastClr="000000"/>
                          </a:solidFill>
                        </a:rPr>
                        <a:t>+</a:t>
                      </a:r>
                    </a:p>
                    <a:p>
                      <a:pPr algn="ctr"/>
                      <a:r>
                        <a:rPr kumimoji="1" lang="en-US" altLang="ja-JP" sz="1600" b="0" dirty="0">
                          <a:solidFill>
                            <a:sysClr val="windowText" lastClr="000000"/>
                          </a:solidFill>
                        </a:rPr>
                        <a:t>Fine tuning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685800" rtl="0" eaLnBrk="1" latinLnBrk="0" hangingPunct="1">
                        <a:defRPr kumimoji="1" sz="1350" kern="1200">
                          <a:solidFill>
                            <a:schemeClr val="dk1"/>
                          </a:solidFill>
                          <a:latin typeface="Arial"/>
                          <a:ea typeface="ＭＳ Ｐゴシック"/>
                        </a:defRPr>
                      </a:lvl1pPr>
                      <a:lvl2pPr marL="342900" algn="l" defTabSz="685800" rtl="0" eaLnBrk="1" latinLnBrk="0" hangingPunct="1">
                        <a:defRPr kumimoji="1" sz="1350" kern="1200">
                          <a:solidFill>
                            <a:schemeClr val="dk1"/>
                          </a:solidFill>
                          <a:latin typeface="Arial"/>
                          <a:ea typeface="ＭＳ Ｐゴシック"/>
                        </a:defRPr>
                      </a:lvl2pPr>
                      <a:lvl3pPr marL="685800" algn="l" defTabSz="685800" rtl="0" eaLnBrk="1" latinLnBrk="0" hangingPunct="1">
                        <a:defRPr kumimoji="1" sz="1350" kern="1200">
                          <a:solidFill>
                            <a:schemeClr val="dk1"/>
                          </a:solidFill>
                          <a:latin typeface="Arial"/>
                          <a:ea typeface="ＭＳ Ｐゴシック"/>
                        </a:defRPr>
                      </a:lvl3pPr>
                      <a:lvl4pPr marL="1028700" algn="l" defTabSz="685800" rtl="0" eaLnBrk="1" latinLnBrk="0" hangingPunct="1">
                        <a:defRPr kumimoji="1" sz="1350" kern="1200">
                          <a:solidFill>
                            <a:schemeClr val="dk1"/>
                          </a:solidFill>
                          <a:latin typeface="Arial"/>
                          <a:ea typeface="ＭＳ Ｐゴシック"/>
                        </a:defRPr>
                      </a:lvl4pPr>
                      <a:lvl5pPr marL="1371600" algn="l" defTabSz="685800" rtl="0" eaLnBrk="1" latinLnBrk="0" hangingPunct="1">
                        <a:defRPr kumimoji="1" sz="1350" kern="1200">
                          <a:solidFill>
                            <a:schemeClr val="dk1"/>
                          </a:solidFill>
                          <a:latin typeface="Arial"/>
                          <a:ea typeface="ＭＳ Ｐゴシック"/>
                        </a:defRPr>
                      </a:lvl5pPr>
                      <a:lvl6pPr marL="1714500" algn="l" defTabSz="685800" rtl="0" eaLnBrk="1" latinLnBrk="0" hangingPunct="1">
                        <a:defRPr kumimoji="1" sz="1350" kern="1200">
                          <a:solidFill>
                            <a:schemeClr val="dk1"/>
                          </a:solidFill>
                          <a:latin typeface="Arial"/>
                          <a:ea typeface="ＭＳ Ｐゴシック"/>
                        </a:defRPr>
                      </a:lvl6pPr>
                      <a:lvl7pPr marL="2057400" algn="l" defTabSz="685800" rtl="0" eaLnBrk="1" latinLnBrk="0" hangingPunct="1">
                        <a:defRPr kumimoji="1" sz="1350" kern="1200">
                          <a:solidFill>
                            <a:schemeClr val="dk1"/>
                          </a:solidFill>
                          <a:latin typeface="Arial"/>
                          <a:ea typeface="ＭＳ Ｐゴシック"/>
                        </a:defRPr>
                      </a:lvl7pPr>
                      <a:lvl8pPr marL="2400300" algn="l" defTabSz="685800" rtl="0" eaLnBrk="1" latinLnBrk="0" hangingPunct="1">
                        <a:defRPr kumimoji="1" sz="1350" kern="1200">
                          <a:solidFill>
                            <a:schemeClr val="dk1"/>
                          </a:solidFill>
                          <a:latin typeface="Arial"/>
                          <a:ea typeface="ＭＳ Ｐゴシック"/>
                        </a:defRPr>
                      </a:lvl8pPr>
                      <a:lvl9pPr marL="2743200" algn="l" defTabSz="685800" rtl="0" eaLnBrk="1" latinLnBrk="0" hangingPunct="1">
                        <a:defRPr kumimoji="1" sz="1350" kern="1200">
                          <a:solidFill>
                            <a:schemeClr val="dk1"/>
                          </a:solidFill>
                          <a:latin typeface="Arial"/>
                          <a:ea typeface="ＭＳ Ｐゴシック"/>
                        </a:defRPr>
                      </a:lvl9pPr>
                    </a:lstStyle>
                    <a:p>
                      <a:pPr algn="ctr"/>
                      <a:endParaRPr kumimoji="1" lang="ja-JP" altLang="en-US"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kumimoji="1" sz="1350" kern="1200">
                          <a:solidFill>
                            <a:schemeClr val="dk1"/>
                          </a:solidFill>
                          <a:latin typeface="Arial"/>
                          <a:ea typeface="ＭＳ Ｐゴシック"/>
                        </a:defRPr>
                      </a:lvl1pPr>
                      <a:lvl2pPr marL="342900" algn="l" defTabSz="685800" rtl="0" eaLnBrk="1" latinLnBrk="0" hangingPunct="1">
                        <a:defRPr kumimoji="1" sz="1350" kern="1200">
                          <a:solidFill>
                            <a:schemeClr val="dk1"/>
                          </a:solidFill>
                          <a:latin typeface="Arial"/>
                          <a:ea typeface="ＭＳ Ｐゴシック"/>
                        </a:defRPr>
                      </a:lvl2pPr>
                      <a:lvl3pPr marL="685800" algn="l" defTabSz="685800" rtl="0" eaLnBrk="1" latinLnBrk="0" hangingPunct="1">
                        <a:defRPr kumimoji="1" sz="1350" kern="1200">
                          <a:solidFill>
                            <a:schemeClr val="dk1"/>
                          </a:solidFill>
                          <a:latin typeface="Arial"/>
                          <a:ea typeface="ＭＳ Ｐゴシック"/>
                        </a:defRPr>
                      </a:lvl3pPr>
                      <a:lvl4pPr marL="1028700" algn="l" defTabSz="685800" rtl="0" eaLnBrk="1" latinLnBrk="0" hangingPunct="1">
                        <a:defRPr kumimoji="1" sz="1350" kern="1200">
                          <a:solidFill>
                            <a:schemeClr val="dk1"/>
                          </a:solidFill>
                          <a:latin typeface="Arial"/>
                          <a:ea typeface="ＭＳ Ｐゴシック"/>
                        </a:defRPr>
                      </a:lvl4pPr>
                      <a:lvl5pPr marL="1371600" algn="l" defTabSz="685800" rtl="0" eaLnBrk="1" latinLnBrk="0" hangingPunct="1">
                        <a:defRPr kumimoji="1" sz="1350" kern="1200">
                          <a:solidFill>
                            <a:schemeClr val="dk1"/>
                          </a:solidFill>
                          <a:latin typeface="Arial"/>
                          <a:ea typeface="ＭＳ Ｐゴシック"/>
                        </a:defRPr>
                      </a:lvl5pPr>
                      <a:lvl6pPr marL="1714500" algn="l" defTabSz="685800" rtl="0" eaLnBrk="1" latinLnBrk="0" hangingPunct="1">
                        <a:defRPr kumimoji="1" sz="1350" kern="1200">
                          <a:solidFill>
                            <a:schemeClr val="dk1"/>
                          </a:solidFill>
                          <a:latin typeface="Arial"/>
                          <a:ea typeface="ＭＳ Ｐゴシック"/>
                        </a:defRPr>
                      </a:lvl6pPr>
                      <a:lvl7pPr marL="2057400" algn="l" defTabSz="685800" rtl="0" eaLnBrk="1" latinLnBrk="0" hangingPunct="1">
                        <a:defRPr kumimoji="1" sz="1350" kern="1200">
                          <a:solidFill>
                            <a:schemeClr val="dk1"/>
                          </a:solidFill>
                          <a:latin typeface="Arial"/>
                          <a:ea typeface="ＭＳ Ｐゴシック"/>
                        </a:defRPr>
                      </a:lvl7pPr>
                      <a:lvl8pPr marL="2400300" algn="l" defTabSz="685800" rtl="0" eaLnBrk="1" latinLnBrk="0" hangingPunct="1">
                        <a:defRPr kumimoji="1" sz="1350" kern="1200">
                          <a:solidFill>
                            <a:schemeClr val="dk1"/>
                          </a:solidFill>
                          <a:latin typeface="Arial"/>
                          <a:ea typeface="ＭＳ Ｐゴシック"/>
                        </a:defRPr>
                      </a:lvl8pPr>
                      <a:lvl9pPr marL="2743200" algn="l" defTabSz="685800" rtl="0" eaLnBrk="1" latinLnBrk="0" hangingPunct="1">
                        <a:defRPr kumimoji="1" sz="1350" kern="1200">
                          <a:solidFill>
                            <a:schemeClr val="dk1"/>
                          </a:solidFill>
                          <a:latin typeface="Arial"/>
                          <a:ea typeface="ＭＳ Ｐゴシック"/>
                        </a:defRPr>
                      </a:lvl9pPr>
                    </a:lstStyle>
                    <a:p>
                      <a:pPr algn="ctr"/>
                      <a:endParaRPr kumimoji="1" lang="ja-JP" altLang="en-US"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noFill/>
                  </a:tcPr>
                </a:tc>
                <a:tc>
                  <a:txBody>
                    <a:bodyPr/>
                    <a:lstStyle/>
                    <a:p>
                      <a:pPr algn="ctr"/>
                      <a:endParaRPr kumimoji="1" lang="ja-JP" altLang="en-US"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2203226"/>
                  </a:ext>
                </a:extLst>
              </a:tr>
              <a:tr h="288000">
                <a:tc vMerge="1">
                  <a:txBody>
                    <a:bodyPr/>
                    <a:lstStyle/>
                    <a:p>
                      <a:endParaRPr kumimoji="1" lang="ja-JP" altLang="en-US"/>
                    </a:p>
                  </a:txBody>
                  <a:tcPr/>
                </a:tc>
                <a:tc vMerge="1">
                  <a:txBody>
                    <a:bodyPr/>
                    <a:lstStyle/>
                    <a:p>
                      <a:endParaRPr kumimoji="1" lang="ja-JP" altLang="en-US"/>
                    </a:p>
                  </a:txBody>
                  <a:tcPr/>
                </a:tc>
                <a:tc>
                  <a:txBody>
                    <a:bodyPr/>
                    <a:lstStyle/>
                    <a:p>
                      <a:pPr algn="ctr"/>
                      <a:endParaRPr kumimoji="1" lang="ja-JP" altLang="en-US" sz="1300"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300" b="0" dirty="0">
                          <a:solidFill>
                            <a:sysClr val="windowText" lastClr="000000"/>
                          </a:solidFill>
                        </a:rPr>
                        <a:t>0.753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300" b="0" dirty="0">
                          <a:solidFill>
                            <a:sysClr val="windowText" lastClr="000000"/>
                          </a:solidFill>
                        </a:rPr>
                        <a:t>0.785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5391217"/>
                  </a:ext>
                </a:extLst>
              </a:tr>
              <a:tr h="288000">
                <a:tc vMerge="1">
                  <a:txBody>
                    <a:bodyPr/>
                    <a:lstStyle/>
                    <a:p>
                      <a:endParaRPr kumimoji="1" lang="ja-JP" altLang="en-US"/>
                    </a:p>
                  </a:txBody>
                  <a:tcPr/>
                </a:tc>
                <a:tc vMerge="1">
                  <a:txBody>
                    <a:bodyPr/>
                    <a:lstStyle/>
                    <a:p>
                      <a:endParaRPr kumimoji="1" lang="ja-JP" altLang="en-US"/>
                    </a:p>
                  </a:txBody>
                  <a:tcPr/>
                </a:tc>
                <a:tc>
                  <a:txBody>
                    <a:bodyPr/>
                    <a:lstStyle/>
                    <a:p>
                      <a:pPr algn="ctr"/>
                      <a:endParaRPr kumimoji="1" lang="ja-JP" altLang="en-US" sz="1300"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300" b="0" dirty="0">
                          <a:solidFill>
                            <a:sysClr val="windowText" lastClr="000000"/>
                          </a:solidFill>
                        </a:rPr>
                        <a:t>0.143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300" b="0" dirty="0">
                          <a:solidFill>
                            <a:sysClr val="windowText" lastClr="000000"/>
                          </a:solidFill>
                        </a:rPr>
                        <a:t>0.127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945831"/>
                  </a:ext>
                </a:extLst>
              </a:tr>
            </a:tbl>
          </a:graphicData>
        </a:graphic>
      </p:graphicFrame>
      <p:pic>
        <p:nvPicPr>
          <p:cNvPr id="5" name="図 4">
            <a:extLst>
              <a:ext uri="{FF2B5EF4-FFF2-40B4-BE49-F238E27FC236}">
                <a16:creationId xmlns:a16="http://schemas.microsoft.com/office/drawing/2014/main" id="{A524893E-1BD1-6E5F-C83E-A4E3BE394362}"/>
              </a:ext>
            </a:extLst>
          </p:cNvPr>
          <p:cNvPicPr>
            <a:picLocks noChangeAspect="1"/>
          </p:cNvPicPr>
          <p:nvPr/>
        </p:nvPicPr>
        <p:blipFill>
          <a:blip r:embed="rId3"/>
          <a:stretch>
            <a:fillRect/>
          </a:stretch>
        </p:blipFill>
        <p:spPr>
          <a:xfrm>
            <a:off x="1744795" y="2980605"/>
            <a:ext cx="864000" cy="864000"/>
          </a:xfrm>
          <a:prstGeom prst="rect">
            <a:avLst/>
          </a:prstGeom>
        </p:spPr>
      </p:pic>
      <p:pic>
        <p:nvPicPr>
          <p:cNvPr id="6" name="図 5">
            <a:extLst>
              <a:ext uri="{FF2B5EF4-FFF2-40B4-BE49-F238E27FC236}">
                <a16:creationId xmlns:a16="http://schemas.microsoft.com/office/drawing/2014/main" id="{DE7B181A-DD79-397A-AA68-D17D84AA009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385753" y="4444932"/>
            <a:ext cx="864000" cy="864000"/>
          </a:xfrm>
          <a:prstGeom prst="rect">
            <a:avLst/>
          </a:prstGeom>
        </p:spPr>
      </p:pic>
      <p:pic>
        <p:nvPicPr>
          <p:cNvPr id="7" name="図 6">
            <a:extLst>
              <a:ext uri="{FF2B5EF4-FFF2-40B4-BE49-F238E27FC236}">
                <a16:creationId xmlns:a16="http://schemas.microsoft.com/office/drawing/2014/main" id="{0DA4AA2E-FC06-E0F1-D2AF-02CF8652167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390349" y="2981822"/>
            <a:ext cx="864000" cy="864000"/>
          </a:xfrm>
          <a:prstGeom prst="rect">
            <a:avLst/>
          </a:prstGeom>
        </p:spPr>
      </p:pic>
      <p:pic>
        <p:nvPicPr>
          <p:cNvPr id="8" name="図 7">
            <a:extLst>
              <a:ext uri="{FF2B5EF4-FFF2-40B4-BE49-F238E27FC236}">
                <a16:creationId xmlns:a16="http://schemas.microsoft.com/office/drawing/2014/main" id="{EB2513E2-3AC6-73B4-35D4-97A36B7FB2BB}"/>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390349" y="1519435"/>
            <a:ext cx="864000" cy="864000"/>
          </a:xfrm>
          <a:prstGeom prst="rect">
            <a:avLst/>
          </a:prstGeom>
        </p:spPr>
      </p:pic>
      <p:pic>
        <p:nvPicPr>
          <p:cNvPr id="9" name="図 8">
            <a:extLst>
              <a:ext uri="{FF2B5EF4-FFF2-40B4-BE49-F238E27FC236}">
                <a16:creationId xmlns:a16="http://schemas.microsoft.com/office/drawing/2014/main" id="{F95AF97C-49BD-42EE-7375-26E848602DBF}"/>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3508600" y="4444932"/>
            <a:ext cx="864000" cy="864000"/>
          </a:xfrm>
          <a:prstGeom prst="rect">
            <a:avLst/>
          </a:prstGeom>
        </p:spPr>
      </p:pic>
      <p:pic>
        <p:nvPicPr>
          <p:cNvPr id="10" name="図 9">
            <a:extLst>
              <a:ext uri="{FF2B5EF4-FFF2-40B4-BE49-F238E27FC236}">
                <a16:creationId xmlns:a16="http://schemas.microsoft.com/office/drawing/2014/main" id="{845BA716-D189-06A0-C56C-E11A86E2E89B}"/>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3508600" y="2981822"/>
            <a:ext cx="864000" cy="864000"/>
          </a:xfrm>
          <a:prstGeom prst="rect">
            <a:avLst/>
          </a:prstGeom>
        </p:spPr>
      </p:pic>
      <p:pic>
        <p:nvPicPr>
          <p:cNvPr id="11" name="図 10">
            <a:extLst>
              <a:ext uri="{FF2B5EF4-FFF2-40B4-BE49-F238E27FC236}">
                <a16:creationId xmlns:a16="http://schemas.microsoft.com/office/drawing/2014/main" id="{05C2F2B6-75E0-381B-C7F0-AD88C3DF3C88}"/>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3508600" y="1519001"/>
            <a:ext cx="864000" cy="864000"/>
          </a:xfrm>
          <a:prstGeom prst="rect">
            <a:avLst/>
          </a:prstGeom>
        </p:spPr>
      </p:pic>
      <p:pic>
        <p:nvPicPr>
          <p:cNvPr id="12" name="図 11">
            <a:extLst>
              <a:ext uri="{FF2B5EF4-FFF2-40B4-BE49-F238E27FC236}">
                <a16:creationId xmlns:a16="http://schemas.microsoft.com/office/drawing/2014/main" id="{5FDEBA20-C545-7EF3-8241-FBEB31D603A9}"/>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2627595" y="1519721"/>
            <a:ext cx="864000" cy="864000"/>
          </a:xfrm>
          <a:prstGeom prst="rect">
            <a:avLst/>
          </a:prstGeom>
        </p:spPr>
      </p:pic>
      <p:grpSp>
        <p:nvGrpSpPr>
          <p:cNvPr id="3" name="グループ化 2">
            <a:extLst>
              <a:ext uri="{FF2B5EF4-FFF2-40B4-BE49-F238E27FC236}">
                <a16:creationId xmlns:a16="http://schemas.microsoft.com/office/drawing/2014/main" id="{8CE90EBF-6D8C-75FB-8939-89D2BF935939}"/>
              </a:ext>
            </a:extLst>
          </p:cNvPr>
          <p:cNvGrpSpPr/>
          <p:nvPr/>
        </p:nvGrpSpPr>
        <p:grpSpPr>
          <a:xfrm>
            <a:off x="2568252" y="2915524"/>
            <a:ext cx="1037902" cy="963682"/>
            <a:chOff x="6286117" y="2708149"/>
            <a:chExt cx="1037902" cy="963682"/>
          </a:xfrm>
        </p:grpSpPr>
        <p:pic>
          <p:nvPicPr>
            <p:cNvPr id="14" name="図 13">
              <a:extLst>
                <a:ext uri="{FF2B5EF4-FFF2-40B4-BE49-F238E27FC236}">
                  <a16:creationId xmlns:a16="http://schemas.microsoft.com/office/drawing/2014/main" id="{7FC69DBC-D4A1-3089-DD9B-77004D8D8F43}"/>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6359049" y="2776054"/>
              <a:ext cx="852315" cy="852315"/>
            </a:xfrm>
            <a:prstGeom prst="rect">
              <a:avLst/>
            </a:prstGeom>
            <a:ln>
              <a:solidFill>
                <a:schemeClr val="tx1"/>
              </a:solidFill>
            </a:ln>
          </p:spPr>
        </p:pic>
        <p:sp>
          <p:nvSpPr>
            <p:cNvPr id="15" name="テキスト ボックス 14">
              <a:extLst>
                <a:ext uri="{FF2B5EF4-FFF2-40B4-BE49-F238E27FC236}">
                  <a16:creationId xmlns:a16="http://schemas.microsoft.com/office/drawing/2014/main" id="{FA52475E-994E-9679-4051-EF1902F91674}"/>
                </a:ext>
              </a:extLst>
            </p:cNvPr>
            <p:cNvSpPr txBox="1"/>
            <p:nvPr/>
          </p:nvSpPr>
          <p:spPr>
            <a:xfrm>
              <a:off x="6652489" y="2708149"/>
              <a:ext cx="671530" cy="307777"/>
            </a:xfrm>
            <a:prstGeom prst="rect">
              <a:avLst/>
            </a:prstGeom>
            <a:noFill/>
          </p:spPr>
          <p:txBody>
            <a:bodyPr wrap="square" rtlCol="0">
              <a:spAutoFit/>
            </a:bodyPr>
            <a:lstStyle/>
            <a:p>
              <a:r>
                <a:rPr lang="en-US" altLang="ja-JP" sz="1400" dirty="0">
                  <a:solidFill>
                    <a:schemeClr val="bg1"/>
                  </a:solidFill>
                </a:rPr>
                <a:t>TDPL</a:t>
              </a:r>
              <a:endParaRPr lang="ja-JP" altLang="en-US" sz="1400" dirty="0">
                <a:solidFill>
                  <a:schemeClr val="bg1"/>
                </a:solidFill>
              </a:endParaRPr>
            </a:p>
          </p:txBody>
        </p:sp>
        <p:pic>
          <p:nvPicPr>
            <p:cNvPr id="16" name="図 15">
              <a:extLst>
                <a:ext uri="{FF2B5EF4-FFF2-40B4-BE49-F238E27FC236}">
                  <a16:creationId xmlns:a16="http://schemas.microsoft.com/office/drawing/2014/main" id="{1EDC0214-D01D-42E6-F730-A470C15AE0B6}"/>
                </a:ext>
              </a:extLst>
            </p:cNvPr>
            <p:cNvPicPr>
              <a:picLocks noChangeAspect="1"/>
            </p:cNvPicPr>
            <p:nvPr/>
          </p:nvPicPr>
          <p:blipFill>
            <a:blip r:embed="rId11">
              <a:extLst>
                <a:ext uri="{28A0092B-C50C-407E-A947-70E740481C1C}">
                  <a14:useLocalDpi xmlns:a14="http://schemas.microsoft.com/office/drawing/2010/main" val="0"/>
                </a:ext>
              </a:extLst>
            </a:blip>
            <a:srcRect l="133" r="133"/>
            <a:stretch/>
          </p:blipFill>
          <p:spPr>
            <a:xfrm>
              <a:off x="6351899" y="2781777"/>
              <a:ext cx="852315" cy="854588"/>
            </a:xfrm>
            <a:prstGeom prst="triangle">
              <a:avLst>
                <a:gd name="adj" fmla="val 0"/>
              </a:avLst>
            </a:prstGeom>
            <a:ln>
              <a:solidFill>
                <a:schemeClr val="tx1"/>
              </a:solidFill>
            </a:ln>
          </p:spPr>
        </p:pic>
        <p:sp>
          <p:nvSpPr>
            <p:cNvPr id="17" name="テキスト ボックス 16">
              <a:extLst>
                <a:ext uri="{FF2B5EF4-FFF2-40B4-BE49-F238E27FC236}">
                  <a16:creationId xmlns:a16="http://schemas.microsoft.com/office/drawing/2014/main" id="{DF06D659-C236-F535-24A0-29617C40231B}"/>
                </a:ext>
              </a:extLst>
            </p:cNvPr>
            <p:cNvSpPr txBox="1"/>
            <p:nvPr/>
          </p:nvSpPr>
          <p:spPr>
            <a:xfrm>
              <a:off x="6286117" y="3364054"/>
              <a:ext cx="852313" cy="307777"/>
            </a:xfrm>
            <a:prstGeom prst="rect">
              <a:avLst/>
            </a:prstGeom>
            <a:noFill/>
          </p:spPr>
          <p:txBody>
            <a:bodyPr wrap="square" rtlCol="0">
              <a:spAutoFit/>
            </a:bodyPr>
            <a:lstStyle/>
            <a:p>
              <a:r>
                <a:rPr lang="en-US" altLang="ja-JP" sz="1400" dirty="0">
                  <a:solidFill>
                    <a:schemeClr val="bg1"/>
                  </a:solidFill>
                </a:rPr>
                <a:t>DCAN</a:t>
              </a:r>
              <a:endParaRPr lang="ja-JP" altLang="en-US" sz="1400" dirty="0">
                <a:solidFill>
                  <a:schemeClr val="bg1"/>
                </a:solidFill>
              </a:endParaRPr>
            </a:p>
          </p:txBody>
        </p:sp>
      </p:grpSp>
      <p:sp>
        <p:nvSpPr>
          <p:cNvPr id="18" name="スライド番号プレースホルダー 17">
            <a:extLst>
              <a:ext uri="{FF2B5EF4-FFF2-40B4-BE49-F238E27FC236}">
                <a16:creationId xmlns:a16="http://schemas.microsoft.com/office/drawing/2014/main" id="{FF1DFB14-A218-F3B7-5C9C-511CEF21DD32}"/>
              </a:ext>
            </a:extLst>
          </p:cNvPr>
          <p:cNvSpPr>
            <a:spLocks noGrp="1"/>
          </p:cNvSpPr>
          <p:nvPr>
            <p:ph type="sldNum" sz="quarter" idx="12"/>
          </p:nvPr>
        </p:nvSpPr>
        <p:spPr/>
        <p:txBody>
          <a:bodyPr/>
          <a:lstStyle/>
          <a:p>
            <a:fld id="{E154F753-E6D5-4771-B8B1-12E93CB86B83}" type="slidenum">
              <a:rPr kumimoji="1" lang="ja-JP" altLang="en-US" smtClean="0"/>
              <a:t>28</a:t>
            </a:fld>
            <a:endParaRPr kumimoji="1" lang="ja-JP" altLang="en-US"/>
          </a:p>
        </p:txBody>
      </p:sp>
      <p:sp>
        <p:nvSpPr>
          <p:cNvPr id="20" name="テキスト ボックス 19">
            <a:extLst>
              <a:ext uri="{FF2B5EF4-FFF2-40B4-BE49-F238E27FC236}">
                <a16:creationId xmlns:a16="http://schemas.microsoft.com/office/drawing/2014/main" id="{0067F081-1A5D-3403-E049-4790B888992A}"/>
              </a:ext>
            </a:extLst>
          </p:cNvPr>
          <p:cNvSpPr txBox="1"/>
          <p:nvPr/>
        </p:nvSpPr>
        <p:spPr>
          <a:xfrm>
            <a:off x="6768900" y="5235689"/>
            <a:ext cx="1205846" cy="369332"/>
          </a:xfrm>
          <a:prstGeom prst="rect">
            <a:avLst/>
          </a:prstGeom>
          <a:noFill/>
        </p:spPr>
        <p:txBody>
          <a:bodyPr wrap="square" rtlCol="0">
            <a:spAutoFit/>
          </a:bodyPr>
          <a:lstStyle/>
          <a:p>
            <a:r>
              <a:rPr kumimoji="1" lang="en-US" altLang="ja-JP" dirty="0"/>
              <a:t>(a) SSIM</a:t>
            </a:r>
            <a:endParaRPr kumimoji="1" lang="ja-JP" altLang="en-US" dirty="0"/>
          </a:p>
        </p:txBody>
      </p:sp>
      <p:sp>
        <p:nvSpPr>
          <p:cNvPr id="21" name="テキスト ボックス 20">
            <a:extLst>
              <a:ext uri="{FF2B5EF4-FFF2-40B4-BE49-F238E27FC236}">
                <a16:creationId xmlns:a16="http://schemas.microsoft.com/office/drawing/2014/main" id="{2308CF94-E4C5-B733-3992-F49CF60ABBAE}"/>
              </a:ext>
            </a:extLst>
          </p:cNvPr>
          <p:cNvSpPr txBox="1"/>
          <p:nvPr/>
        </p:nvSpPr>
        <p:spPr>
          <a:xfrm>
            <a:off x="9483518" y="5235689"/>
            <a:ext cx="1205846" cy="369332"/>
          </a:xfrm>
          <a:prstGeom prst="rect">
            <a:avLst/>
          </a:prstGeom>
          <a:noFill/>
        </p:spPr>
        <p:txBody>
          <a:bodyPr wrap="square" rtlCol="0">
            <a:spAutoFit/>
          </a:bodyPr>
          <a:lstStyle/>
          <a:p>
            <a:r>
              <a:rPr kumimoji="1" lang="en-US" altLang="ja-JP" dirty="0"/>
              <a:t>(b) RMSE</a:t>
            </a:r>
            <a:endParaRPr kumimoji="1" lang="ja-JP" altLang="en-US" dirty="0"/>
          </a:p>
        </p:txBody>
      </p:sp>
      <p:graphicFrame>
        <p:nvGraphicFramePr>
          <p:cNvPr id="13" name="グラフ 12">
            <a:extLst>
              <a:ext uri="{FF2B5EF4-FFF2-40B4-BE49-F238E27FC236}">
                <a16:creationId xmlns:a16="http://schemas.microsoft.com/office/drawing/2014/main" id="{0E02E2D9-3209-A1CB-EBFC-2F64B0CF5C49}"/>
              </a:ext>
            </a:extLst>
          </p:cNvPr>
          <p:cNvGraphicFramePr>
            <a:graphicFrameLocks/>
          </p:cNvGraphicFramePr>
          <p:nvPr>
            <p:extLst>
              <p:ext uri="{D42A27DB-BD31-4B8C-83A1-F6EECF244321}">
                <p14:modId xmlns:p14="http://schemas.microsoft.com/office/powerpoint/2010/main" val="2669625434"/>
              </p:ext>
            </p:extLst>
          </p:nvPr>
        </p:nvGraphicFramePr>
        <p:xfrm>
          <a:off x="6034961" y="838347"/>
          <a:ext cx="2673723" cy="4687422"/>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3" name="グラフ 22">
            <a:extLst>
              <a:ext uri="{FF2B5EF4-FFF2-40B4-BE49-F238E27FC236}">
                <a16:creationId xmlns:a16="http://schemas.microsoft.com/office/drawing/2014/main" id="{DDF1C2E7-58C9-DBB1-5B48-39524D42C784}"/>
              </a:ext>
            </a:extLst>
          </p:cNvPr>
          <p:cNvGraphicFramePr>
            <a:graphicFrameLocks/>
          </p:cNvGraphicFramePr>
          <p:nvPr>
            <p:extLst>
              <p:ext uri="{D42A27DB-BD31-4B8C-83A1-F6EECF244321}">
                <p14:modId xmlns:p14="http://schemas.microsoft.com/office/powerpoint/2010/main" val="3056946805"/>
              </p:ext>
            </p:extLst>
          </p:nvPr>
        </p:nvGraphicFramePr>
        <p:xfrm>
          <a:off x="8821360" y="838348"/>
          <a:ext cx="2513760" cy="4582008"/>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341057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FE3AEF8-7870-8EBD-5653-1AA9FF5C0B20}"/>
              </a:ext>
            </a:extLst>
          </p:cNvPr>
          <p:cNvSpPr>
            <a:spLocks noGrp="1"/>
          </p:cNvSpPr>
          <p:nvPr>
            <p:ph type="sldNum" sz="quarter" idx="12"/>
          </p:nvPr>
        </p:nvSpPr>
        <p:spPr/>
        <p:txBody>
          <a:bodyPr/>
          <a:lstStyle/>
          <a:p>
            <a:fld id="{E154F753-E6D5-4771-B8B1-12E93CB86B83}" type="slidenum">
              <a:rPr kumimoji="1" lang="ja-JP" altLang="en-US" smtClean="0"/>
              <a:t>29</a:t>
            </a:fld>
            <a:endParaRPr kumimoji="1" lang="ja-JP" altLang="en-US"/>
          </a:p>
        </p:txBody>
      </p:sp>
      <p:grpSp>
        <p:nvGrpSpPr>
          <p:cNvPr id="4" name="グループ化 3">
            <a:extLst>
              <a:ext uri="{FF2B5EF4-FFF2-40B4-BE49-F238E27FC236}">
                <a16:creationId xmlns:a16="http://schemas.microsoft.com/office/drawing/2014/main" id="{06000BED-21C1-5212-29B4-64BE31D941F4}"/>
              </a:ext>
            </a:extLst>
          </p:cNvPr>
          <p:cNvGrpSpPr/>
          <p:nvPr/>
        </p:nvGrpSpPr>
        <p:grpSpPr>
          <a:xfrm>
            <a:off x="1741397" y="1144016"/>
            <a:ext cx="8517546" cy="3337439"/>
            <a:chOff x="1741397" y="1144016"/>
            <a:chExt cx="8517546" cy="3337439"/>
          </a:xfrm>
        </p:grpSpPr>
        <p:cxnSp>
          <p:nvCxnSpPr>
            <p:cNvPr id="5" name="直線矢印コネクタ 4">
              <a:extLst>
                <a:ext uri="{FF2B5EF4-FFF2-40B4-BE49-F238E27FC236}">
                  <a16:creationId xmlns:a16="http://schemas.microsoft.com/office/drawing/2014/main" id="{0DCBE3F3-8C0A-02B8-B0EC-60A50BA9B4AE}"/>
                </a:ext>
              </a:extLst>
            </p:cNvPr>
            <p:cNvCxnSpPr>
              <a:cxnSpLocks/>
            </p:cNvCxnSpPr>
            <p:nvPr/>
          </p:nvCxnSpPr>
          <p:spPr>
            <a:xfrm>
              <a:off x="6551523" y="3407920"/>
              <a:ext cx="2461400" cy="515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コネクタ: カギ線 5">
              <a:extLst>
                <a:ext uri="{FF2B5EF4-FFF2-40B4-BE49-F238E27FC236}">
                  <a16:creationId xmlns:a16="http://schemas.microsoft.com/office/drawing/2014/main" id="{AF1712B0-355E-7209-A532-0404F839314C}"/>
                </a:ext>
              </a:extLst>
            </p:cNvPr>
            <p:cNvCxnSpPr>
              <a:cxnSpLocks/>
              <a:stCxn id="11" idx="0"/>
              <a:endCxn id="34" idx="1"/>
            </p:cNvCxnSpPr>
            <p:nvPr/>
          </p:nvCxnSpPr>
          <p:spPr>
            <a:xfrm rot="5400000" flipH="1" flipV="1">
              <a:off x="3490968" y="143765"/>
              <a:ext cx="537594" cy="2979306"/>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コネクタ: カギ線 6">
              <a:extLst>
                <a:ext uri="{FF2B5EF4-FFF2-40B4-BE49-F238E27FC236}">
                  <a16:creationId xmlns:a16="http://schemas.microsoft.com/office/drawing/2014/main" id="{4DD0972A-CDB4-1ABB-85C0-9F3304838021}"/>
                </a:ext>
              </a:extLst>
            </p:cNvPr>
            <p:cNvCxnSpPr>
              <a:cxnSpLocks/>
              <a:stCxn id="13" idx="0"/>
              <a:endCxn id="34" idx="3"/>
            </p:cNvCxnSpPr>
            <p:nvPr/>
          </p:nvCxnSpPr>
          <p:spPr>
            <a:xfrm rot="16200000" flipV="1">
              <a:off x="7917418" y="277383"/>
              <a:ext cx="512774" cy="2687249"/>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a:extLst>
                <a:ext uri="{FF2B5EF4-FFF2-40B4-BE49-F238E27FC236}">
                  <a16:creationId xmlns:a16="http://schemas.microsoft.com/office/drawing/2014/main" id="{89498065-85FF-4ADB-CDF3-2A714BE5D583}"/>
                </a:ext>
              </a:extLst>
            </p:cNvPr>
            <p:cNvPicPr>
              <a:picLocks noChangeAspect="1"/>
            </p:cNvPicPr>
            <p:nvPr/>
          </p:nvPicPr>
          <p:blipFill>
            <a:blip r:embed="rId2"/>
            <a:stretch>
              <a:fillRect/>
            </a:stretch>
          </p:blipFill>
          <p:spPr>
            <a:xfrm flipH="1">
              <a:off x="6111503" y="2494455"/>
              <a:ext cx="112423" cy="1826931"/>
            </a:xfrm>
            <a:prstGeom prst="rect">
              <a:avLst/>
            </a:prstGeom>
          </p:spPr>
        </p:pic>
        <p:cxnSp>
          <p:nvCxnSpPr>
            <p:cNvPr id="9" name="直線矢印コネクタ 8">
              <a:extLst>
                <a:ext uri="{FF2B5EF4-FFF2-40B4-BE49-F238E27FC236}">
                  <a16:creationId xmlns:a16="http://schemas.microsoft.com/office/drawing/2014/main" id="{DC8A170A-DCB4-BC93-9E5F-E10071C4E16F}"/>
                </a:ext>
              </a:extLst>
            </p:cNvPr>
            <p:cNvCxnSpPr>
              <a:cxnSpLocks/>
              <a:endCxn id="15" idx="0"/>
            </p:cNvCxnSpPr>
            <p:nvPr/>
          </p:nvCxnSpPr>
          <p:spPr>
            <a:xfrm>
              <a:off x="4051145" y="1362774"/>
              <a:ext cx="0" cy="5201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DA1958A7-66A1-5E98-F533-4845F1B30861}"/>
                </a:ext>
              </a:extLst>
            </p:cNvPr>
            <p:cNvCxnSpPr>
              <a:cxnSpLocks/>
              <a:endCxn id="16" idx="0"/>
            </p:cNvCxnSpPr>
            <p:nvPr/>
          </p:nvCxnSpPr>
          <p:spPr>
            <a:xfrm>
              <a:off x="7856569" y="1362774"/>
              <a:ext cx="0" cy="5394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69EAD054-372D-E271-DB2E-737790FF9FB0}"/>
                </a:ext>
              </a:extLst>
            </p:cNvPr>
            <p:cNvSpPr txBox="1"/>
            <p:nvPr/>
          </p:nvSpPr>
          <p:spPr>
            <a:xfrm>
              <a:off x="1741397" y="1902215"/>
              <a:ext cx="1057429" cy="469730"/>
            </a:xfrm>
            <a:prstGeom prst="rect">
              <a:avLst/>
            </a:prstGeom>
            <a:noFill/>
          </p:spPr>
          <p:txBody>
            <a:bodyPr wrap="square">
              <a:spAutoFit/>
            </a:bodyPr>
            <a:lstStyle/>
            <a:p>
              <a:pPr algn="ctr"/>
              <a:r>
                <a:rPr lang="en-US" altLang="ja-JP" dirty="0">
                  <a:cs typeface="Times New Roman" panose="02020603050405020304" pitchFamily="18" charset="0"/>
                </a:rPr>
                <a:t>I</a:t>
              </a:r>
              <a:r>
                <a:rPr kumimoji="1" lang="en-US" altLang="ja-JP" sz="1800" dirty="0">
                  <a:cs typeface="Times New Roman" panose="02020603050405020304" pitchFamily="18" charset="0"/>
                </a:rPr>
                <a:t>nput</a:t>
              </a:r>
              <a:endParaRPr kumimoji="1" lang="ja-JP" altLang="en-US" sz="1800" dirty="0">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3D4FAC61-6E06-485A-29AE-4C7F321B4D15}"/>
                </a:ext>
              </a:extLst>
            </p:cNvPr>
            <p:cNvSpPr txBox="1"/>
            <p:nvPr/>
          </p:nvSpPr>
          <p:spPr>
            <a:xfrm>
              <a:off x="5425197" y="1902215"/>
              <a:ext cx="1483029" cy="469730"/>
            </a:xfrm>
            <a:prstGeom prst="rect">
              <a:avLst/>
            </a:prstGeom>
            <a:noFill/>
          </p:spPr>
          <p:txBody>
            <a:bodyPr wrap="square">
              <a:spAutoFit/>
            </a:bodyPr>
            <a:lstStyle/>
            <a:p>
              <a:pPr algn="ctr"/>
              <a:r>
                <a:rPr kumimoji="1" lang="en-US" altLang="ja-JP" sz="1800" dirty="0">
                  <a:cs typeface="Times New Roman" panose="02020603050405020304" pitchFamily="18" charset="0"/>
                </a:rPr>
                <a:t>Si</a:t>
              </a:r>
              <a:r>
                <a:rPr lang="en-US" altLang="ja-JP" dirty="0">
                  <a:cs typeface="Times New Roman" panose="02020603050405020304" pitchFamily="18" charset="0"/>
                </a:rPr>
                <a:t>gnal</a:t>
              </a:r>
              <a:endParaRPr kumimoji="1" lang="ja-JP" altLang="en-US" sz="1800" dirty="0">
                <a:cs typeface="Times New Roman" panose="02020603050405020304" pitchFamily="18" charset="0"/>
              </a:endParaRPr>
            </a:p>
          </p:txBody>
        </p:sp>
        <p:sp>
          <p:nvSpPr>
            <p:cNvPr id="13" name="テキスト ボックス 12">
              <a:extLst>
                <a:ext uri="{FF2B5EF4-FFF2-40B4-BE49-F238E27FC236}">
                  <a16:creationId xmlns:a16="http://schemas.microsoft.com/office/drawing/2014/main" id="{2C8CC0C6-3C47-E719-CB33-DA411666D800}"/>
                </a:ext>
              </a:extLst>
            </p:cNvPr>
            <p:cNvSpPr txBox="1"/>
            <p:nvPr/>
          </p:nvSpPr>
          <p:spPr>
            <a:xfrm>
              <a:off x="8775914" y="1877395"/>
              <a:ext cx="1483029" cy="469730"/>
            </a:xfrm>
            <a:prstGeom prst="rect">
              <a:avLst/>
            </a:prstGeom>
            <a:noFill/>
          </p:spPr>
          <p:txBody>
            <a:bodyPr wrap="square">
              <a:spAutoFit/>
            </a:bodyPr>
            <a:lstStyle/>
            <a:p>
              <a:pPr algn="ctr"/>
              <a:r>
                <a:rPr lang="en-US" altLang="ja-JP" dirty="0">
                  <a:cs typeface="Times New Roman" panose="02020603050405020304" pitchFamily="18" charset="0"/>
                </a:rPr>
                <a:t>O</a:t>
              </a:r>
              <a:r>
                <a:rPr kumimoji="1" lang="en-US" altLang="ja-JP" sz="1800" dirty="0">
                  <a:cs typeface="Times New Roman" panose="02020603050405020304" pitchFamily="18" charset="0"/>
                </a:rPr>
                <a:t>utput</a:t>
              </a:r>
              <a:endParaRPr kumimoji="1" lang="ja-JP" altLang="en-US" sz="1800" dirty="0">
                <a:cs typeface="Times New Roman" panose="02020603050405020304" pitchFamily="18" charset="0"/>
              </a:endParaRPr>
            </a:p>
          </p:txBody>
        </p:sp>
        <p:pic>
          <p:nvPicPr>
            <p:cNvPr id="14" name="Picture 2">
              <a:extLst>
                <a:ext uri="{FF2B5EF4-FFF2-40B4-BE49-F238E27FC236}">
                  <a16:creationId xmlns:a16="http://schemas.microsoft.com/office/drawing/2014/main" id="{189C1478-189A-E870-EA40-89BC2DAFA4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71" r="-971"/>
            <a:stretch/>
          </p:blipFill>
          <p:spPr bwMode="auto">
            <a:xfrm>
              <a:off x="9104968" y="2524935"/>
              <a:ext cx="833869" cy="1785659"/>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1F328EB7-F322-4AC0-AFA8-B29B936FEE26}"/>
                </a:ext>
              </a:extLst>
            </p:cNvPr>
            <p:cNvSpPr txBox="1"/>
            <p:nvPr/>
          </p:nvSpPr>
          <p:spPr>
            <a:xfrm>
              <a:off x="2505995" y="1882910"/>
              <a:ext cx="3090299" cy="469730"/>
            </a:xfrm>
            <a:prstGeom prst="rect">
              <a:avLst/>
            </a:prstGeom>
            <a:noFill/>
          </p:spPr>
          <p:txBody>
            <a:bodyPr wrap="square">
              <a:spAutoFit/>
            </a:bodyPr>
            <a:lstStyle/>
            <a:p>
              <a:pPr algn="ctr"/>
              <a:r>
                <a:rPr lang="en-US" altLang="ja-JP" dirty="0"/>
                <a:t>Encoding patterns</a:t>
              </a:r>
              <a:endParaRPr lang="ja-JP" altLang="en-US" dirty="0"/>
            </a:p>
          </p:txBody>
        </p:sp>
        <p:sp>
          <p:nvSpPr>
            <p:cNvPr id="16" name="テキスト ボックス 15">
              <a:extLst>
                <a:ext uri="{FF2B5EF4-FFF2-40B4-BE49-F238E27FC236}">
                  <a16:creationId xmlns:a16="http://schemas.microsoft.com/office/drawing/2014/main" id="{4E12B4D7-228A-68E3-C879-F60C0CE044CB}"/>
                </a:ext>
              </a:extLst>
            </p:cNvPr>
            <p:cNvSpPr txBox="1"/>
            <p:nvPr/>
          </p:nvSpPr>
          <p:spPr>
            <a:xfrm>
              <a:off x="6728747" y="1902215"/>
              <a:ext cx="2255643" cy="469730"/>
            </a:xfrm>
            <a:prstGeom prst="rect">
              <a:avLst/>
            </a:prstGeom>
            <a:noFill/>
          </p:spPr>
          <p:txBody>
            <a:bodyPr wrap="square">
              <a:spAutoFit/>
            </a:bodyPr>
            <a:lstStyle/>
            <a:p>
              <a:pPr algn="ctr"/>
              <a:r>
                <a:rPr kumimoji="1" lang="en-US" altLang="ja-JP" sz="1800" dirty="0">
                  <a:cs typeface="Times New Roman" panose="02020603050405020304" pitchFamily="18" charset="0"/>
                </a:rPr>
                <a:t>Decoder</a:t>
              </a:r>
            </a:p>
          </p:txBody>
        </p:sp>
        <p:sp>
          <p:nvSpPr>
            <p:cNvPr id="17" name="フローチャート: 和接合 16">
              <a:extLst>
                <a:ext uri="{FF2B5EF4-FFF2-40B4-BE49-F238E27FC236}">
                  <a16:creationId xmlns:a16="http://schemas.microsoft.com/office/drawing/2014/main" id="{24F79C6F-EF29-3ECC-4D0F-569BC1CB27E0}"/>
                </a:ext>
              </a:extLst>
            </p:cNvPr>
            <p:cNvSpPr/>
            <p:nvPr/>
          </p:nvSpPr>
          <p:spPr>
            <a:xfrm>
              <a:off x="2994605" y="3183980"/>
              <a:ext cx="498443" cy="490039"/>
            </a:xfrm>
            <a:prstGeom prst="flowChartSummingJunction">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8401A6F1-03AE-296B-73C7-BC01F94C1EE5}"/>
                </a:ext>
              </a:extLst>
            </p:cNvPr>
            <p:cNvGrpSpPr/>
            <p:nvPr/>
          </p:nvGrpSpPr>
          <p:grpSpPr>
            <a:xfrm>
              <a:off x="3582446" y="2478118"/>
              <a:ext cx="1238008" cy="1789536"/>
              <a:chOff x="254766" y="1656238"/>
              <a:chExt cx="962109" cy="1407048"/>
            </a:xfrm>
          </p:grpSpPr>
          <p:sp>
            <p:nvSpPr>
              <p:cNvPr id="35" name="テキスト ボックス 34">
                <a:extLst>
                  <a:ext uri="{FF2B5EF4-FFF2-40B4-BE49-F238E27FC236}">
                    <a16:creationId xmlns:a16="http://schemas.microsoft.com/office/drawing/2014/main" id="{30928A2B-F1FA-D365-A9BD-88563E0B23AA}"/>
                  </a:ext>
                </a:extLst>
              </p:cNvPr>
              <p:cNvSpPr txBox="1"/>
              <p:nvPr/>
            </p:nvSpPr>
            <p:spPr>
              <a:xfrm>
                <a:off x="457200" y="1685925"/>
                <a:ext cx="576618" cy="369332"/>
              </a:xfrm>
              <a:prstGeom prst="rect">
                <a:avLst/>
              </a:prstGeom>
              <a:noFill/>
            </p:spPr>
            <p:txBody>
              <a:bodyPr wrap="square" rtlCol="0">
                <a:spAutoFit/>
              </a:bodyPr>
              <a:lstStyle/>
              <a:p>
                <a:endParaRPr kumimoji="1" lang="ja-JP" altLang="en-US" dirty="0"/>
              </a:p>
            </p:txBody>
          </p:sp>
          <p:pic>
            <p:nvPicPr>
              <p:cNvPr id="36" name="図 35">
                <a:extLst>
                  <a:ext uri="{FF2B5EF4-FFF2-40B4-BE49-F238E27FC236}">
                    <a16:creationId xmlns:a16="http://schemas.microsoft.com/office/drawing/2014/main" id="{BC3C38D3-89AE-AA21-1BDC-78D7E198425E}"/>
                  </a:ext>
                </a:extLst>
              </p:cNvPr>
              <p:cNvPicPr>
                <a:picLocks/>
              </p:cNvPicPr>
              <p:nvPr/>
            </p:nvPicPr>
            <p:blipFill>
              <a:blip r:embed="rId4"/>
              <a:stretch>
                <a:fillRect/>
              </a:stretch>
            </p:blipFill>
            <p:spPr>
              <a:xfrm>
                <a:off x="568875" y="1656238"/>
                <a:ext cx="648000" cy="1404000"/>
              </a:xfrm>
              <a:prstGeom prst="rect">
                <a:avLst/>
              </a:prstGeom>
              <a:scene3d>
                <a:camera prst="isometricLeftDown"/>
                <a:lightRig rig="threePt" dir="t"/>
              </a:scene3d>
            </p:spPr>
          </p:pic>
          <p:cxnSp>
            <p:nvCxnSpPr>
              <p:cNvPr id="37" name="直線コネクタ 36">
                <a:extLst>
                  <a:ext uri="{FF2B5EF4-FFF2-40B4-BE49-F238E27FC236}">
                    <a16:creationId xmlns:a16="http://schemas.microsoft.com/office/drawing/2014/main" id="{DB373780-09C8-AFD7-7EB0-3569D64B5317}"/>
                  </a:ext>
                </a:extLst>
              </p:cNvPr>
              <p:cNvCxnSpPr>
                <a:cxnSpLocks/>
              </p:cNvCxnSpPr>
              <p:nvPr/>
            </p:nvCxnSpPr>
            <p:spPr>
              <a:xfrm>
                <a:off x="355562" y="1659924"/>
                <a:ext cx="317982" cy="1115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68420C87-F3E6-F8D4-D5E4-3713F604E77C}"/>
                  </a:ext>
                </a:extLst>
              </p:cNvPr>
              <p:cNvCxnSpPr>
                <a:cxnSpLocks/>
              </p:cNvCxnSpPr>
              <p:nvPr/>
            </p:nvCxnSpPr>
            <p:spPr>
              <a:xfrm>
                <a:off x="809318" y="1911100"/>
                <a:ext cx="317982" cy="1115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EE2D5C68-60CE-E93D-8B05-511783BB5E5B}"/>
                  </a:ext>
                </a:extLst>
              </p:cNvPr>
              <p:cNvCxnSpPr>
                <a:cxnSpLocks/>
              </p:cNvCxnSpPr>
              <p:nvPr/>
            </p:nvCxnSpPr>
            <p:spPr>
              <a:xfrm>
                <a:off x="789448" y="3045027"/>
                <a:ext cx="317982" cy="1115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40" name="図 39">
                <a:extLst>
                  <a:ext uri="{FF2B5EF4-FFF2-40B4-BE49-F238E27FC236}">
                    <a16:creationId xmlns:a16="http://schemas.microsoft.com/office/drawing/2014/main" id="{8CAB92D3-3F8B-642D-D056-E9B82E94DC18}"/>
                  </a:ext>
                </a:extLst>
              </p:cNvPr>
              <p:cNvPicPr>
                <a:picLocks noChangeAspect="1"/>
              </p:cNvPicPr>
              <p:nvPr/>
            </p:nvPicPr>
            <p:blipFill>
              <a:blip r:embed="rId5"/>
              <a:stretch>
                <a:fillRect/>
              </a:stretch>
            </p:blipFill>
            <p:spPr>
              <a:xfrm>
                <a:off x="254766" y="1659286"/>
                <a:ext cx="648034" cy="1404000"/>
              </a:xfrm>
              <a:prstGeom prst="rect">
                <a:avLst/>
              </a:prstGeom>
              <a:scene3d>
                <a:camera prst="isometricLeftDown"/>
                <a:lightRig rig="threePt" dir="t"/>
              </a:scene3d>
            </p:spPr>
          </p:pic>
        </p:grpSp>
        <p:sp>
          <p:nvSpPr>
            <p:cNvPr id="19" name="テキスト ボックス 18">
              <a:extLst>
                <a:ext uri="{FF2B5EF4-FFF2-40B4-BE49-F238E27FC236}">
                  <a16:creationId xmlns:a16="http://schemas.microsoft.com/office/drawing/2014/main" id="{8CFCF9F6-D481-310C-4D4C-D3A2E51311DB}"/>
                </a:ext>
              </a:extLst>
            </p:cNvPr>
            <p:cNvSpPr txBox="1"/>
            <p:nvPr/>
          </p:nvSpPr>
          <p:spPr>
            <a:xfrm>
              <a:off x="3374166" y="2247941"/>
              <a:ext cx="543761" cy="469730"/>
            </a:xfrm>
            <a:prstGeom prst="rect">
              <a:avLst/>
            </a:prstGeom>
            <a:noFill/>
          </p:spPr>
          <p:txBody>
            <a:bodyPr wrap="square" rtlCol="0">
              <a:spAutoFit/>
            </a:bodyPr>
            <a:lstStyle/>
            <a:p>
              <a:r>
                <a:rPr kumimoji="1" lang="en-US" altLang="ja-JP" dirty="0"/>
                <a:t>t</a:t>
              </a:r>
              <a:r>
                <a:rPr kumimoji="1" lang="en-US" altLang="ja-JP" baseline="-25000" dirty="0"/>
                <a:t>1</a:t>
              </a:r>
              <a:endParaRPr kumimoji="1" lang="ja-JP" altLang="en-US" dirty="0"/>
            </a:p>
          </p:txBody>
        </p:sp>
        <p:sp>
          <p:nvSpPr>
            <p:cNvPr id="20" name="テキスト ボックス 19">
              <a:extLst>
                <a:ext uri="{FF2B5EF4-FFF2-40B4-BE49-F238E27FC236}">
                  <a16:creationId xmlns:a16="http://schemas.microsoft.com/office/drawing/2014/main" id="{18696B1D-D1DD-A1CD-EEEC-B35AD2406661}"/>
                </a:ext>
              </a:extLst>
            </p:cNvPr>
            <p:cNvSpPr txBox="1"/>
            <p:nvPr/>
          </p:nvSpPr>
          <p:spPr>
            <a:xfrm>
              <a:off x="4202674" y="2204424"/>
              <a:ext cx="577754" cy="469730"/>
            </a:xfrm>
            <a:prstGeom prst="rect">
              <a:avLst/>
            </a:prstGeom>
            <a:noFill/>
          </p:spPr>
          <p:txBody>
            <a:bodyPr wrap="square">
              <a:spAutoFit/>
            </a:bodyPr>
            <a:lstStyle/>
            <a:p>
              <a:r>
                <a:rPr kumimoji="1" lang="en-US" altLang="ja-JP" dirty="0" err="1"/>
                <a:t>t</a:t>
              </a:r>
              <a:r>
                <a:rPr lang="en-US" altLang="ja-JP" baseline="-25000" dirty="0" err="1"/>
                <a:t>n</a:t>
              </a:r>
              <a:endParaRPr lang="ja-JP" altLang="en-US" dirty="0"/>
            </a:p>
          </p:txBody>
        </p:sp>
        <p:sp>
          <p:nvSpPr>
            <p:cNvPr id="21" name="テキスト ボックス 20">
              <a:extLst>
                <a:ext uri="{FF2B5EF4-FFF2-40B4-BE49-F238E27FC236}">
                  <a16:creationId xmlns:a16="http://schemas.microsoft.com/office/drawing/2014/main" id="{4A757F13-FDAE-665B-4F43-CB0BF9C3AE23}"/>
                </a:ext>
              </a:extLst>
            </p:cNvPr>
            <p:cNvSpPr txBox="1"/>
            <p:nvPr/>
          </p:nvSpPr>
          <p:spPr>
            <a:xfrm>
              <a:off x="5806245" y="2403970"/>
              <a:ext cx="543761" cy="469730"/>
            </a:xfrm>
            <a:prstGeom prst="rect">
              <a:avLst/>
            </a:prstGeom>
            <a:noFill/>
          </p:spPr>
          <p:txBody>
            <a:bodyPr wrap="square" rtlCol="0">
              <a:spAutoFit/>
            </a:bodyPr>
            <a:lstStyle/>
            <a:p>
              <a:r>
                <a:rPr kumimoji="1" lang="en-US" altLang="ja-JP" dirty="0"/>
                <a:t>t</a:t>
              </a:r>
              <a:r>
                <a:rPr kumimoji="1" lang="en-US" altLang="ja-JP" baseline="-25000" dirty="0"/>
                <a:t>1</a:t>
              </a:r>
              <a:endParaRPr kumimoji="1" lang="ja-JP" altLang="en-US" dirty="0"/>
            </a:p>
          </p:txBody>
        </p:sp>
        <p:sp>
          <p:nvSpPr>
            <p:cNvPr id="22" name="テキスト ボックス 21">
              <a:extLst>
                <a:ext uri="{FF2B5EF4-FFF2-40B4-BE49-F238E27FC236}">
                  <a16:creationId xmlns:a16="http://schemas.microsoft.com/office/drawing/2014/main" id="{70DECB22-8DBC-94BD-D2A6-EE6C1BB44B80}"/>
                </a:ext>
              </a:extLst>
            </p:cNvPr>
            <p:cNvSpPr txBox="1"/>
            <p:nvPr/>
          </p:nvSpPr>
          <p:spPr>
            <a:xfrm>
              <a:off x="5807617" y="2785774"/>
              <a:ext cx="543761" cy="469730"/>
            </a:xfrm>
            <a:prstGeom prst="rect">
              <a:avLst/>
            </a:prstGeom>
            <a:noFill/>
          </p:spPr>
          <p:txBody>
            <a:bodyPr wrap="square" rtlCol="0">
              <a:spAutoFit/>
            </a:bodyPr>
            <a:lstStyle/>
            <a:p>
              <a:r>
                <a:rPr kumimoji="1" lang="en-US" altLang="ja-JP" dirty="0"/>
                <a:t>t</a:t>
              </a:r>
              <a:r>
                <a:rPr kumimoji="1" lang="en-US" altLang="ja-JP" baseline="-25000" dirty="0"/>
                <a:t>2</a:t>
              </a:r>
              <a:endParaRPr kumimoji="1" lang="ja-JP" altLang="en-US" dirty="0"/>
            </a:p>
          </p:txBody>
        </p:sp>
        <p:sp>
          <p:nvSpPr>
            <p:cNvPr id="23" name="テキスト ボックス 22">
              <a:extLst>
                <a:ext uri="{FF2B5EF4-FFF2-40B4-BE49-F238E27FC236}">
                  <a16:creationId xmlns:a16="http://schemas.microsoft.com/office/drawing/2014/main" id="{7E4193FE-0419-4E2D-72F0-11B1A26E5D41}"/>
                </a:ext>
              </a:extLst>
            </p:cNvPr>
            <p:cNvSpPr txBox="1"/>
            <p:nvPr/>
          </p:nvSpPr>
          <p:spPr>
            <a:xfrm>
              <a:off x="5763687" y="3950567"/>
              <a:ext cx="620313" cy="469730"/>
            </a:xfrm>
            <a:prstGeom prst="rect">
              <a:avLst/>
            </a:prstGeom>
            <a:noFill/>
          </p:spPr>
          <p:txBody>
            <a:bodyPr wrap="square">
              <a:spAutoFit/>
            </a:bodyPr>
            <a:lstStyle/>
            <a:p>
              <a:r>
                <a:rPr kumimoji="1" lang="en-US" altLang="ja-JP" dirty="0" err="1"/>
                <a:t>t</a:t>
              </a:r>
              <a:r>
                <a:rPr lang="en-US" altLang="ja-JP" baseline="-25000" dirty="0" err="1"/>
                <a:t>n</a:t>
              </a:r>
              <a:endParaRPr lang="ja-JP" altLang="en-US" dirty="0"/>
            </a:p>
          </p:txBody>
        </p:sp>
        <p:cxnSp>
          <p:nvCxnSpPr>
            <p:cNvPr id="24" name="直線コネクタ 23">
              <a:extLst>
                <a:ext uri="{FF2B5EF4-FFF2-40B4-BE49-F238E27FC236}">
                  <a16:creationId xmlns:a16="http://schemas.microsoft.com/office/drawing/2014/main" id="{1BDBA567-FC45-A724-D49F-202BA6E0B656}"/>
                </a:ext>
              </a:extLst>
            </p:cNvPr>
            <p:cNvCxnSpPr>
              <a:cxnSpLocks/>
            </p:cNvCxnSpPr>
            <p:nvPr/>
          </p:nvCxnSpPr>
          <p:spPr>
            <a:xfrm>
              <a:off x="3908250" y="2628898"/>
              <a:ext cx="409168" cy="1419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419B0D23-A662-69F3-21C8-9BA90755C4F3}"/>
                </a:ext>
              </a:extLst>
            </p:cNvPr>
            <p:cNvCxnSpPr>
              <a:cxnSpLocks/>
            </p:cNvCxnSpPr>
            <p:nvPr/>
          </p:nvCxnSpPr>
          <p:spPr>
            <a:xfrm flipV="1">
              <a:off x="4962525" y="3407920"/>
              <a:ext cx="767691" cy="515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6" name="正方形/長方形 25">
              <a:extLst>
                <a:ext uri="{FF2B5EF4-FFF2-40B4-BE49-F238E27FC236}">
                  <a16:creationId xmlns:a16="http://schemas.microsoft.com/office/drawing/2014/main" id="{73009F8A-2354-BD21-C5D2-9E3496A57FC9}"/>
                </a:ext>
              </a:extLst>
            </p:cNvPr>
            <p:cNvSpPr/>
            <p:nvPr/>
          </p:nvSpPr>
          <p:spPr>
            <a:xfrm>
              <a:off x="6830179" y="3162900"/>
              <a:ext cx="161101" cy="49003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1CFDBA5A-8540-075E-AA88-B3BE646A5FB1}"/>
                </a:ext>
              </a:extLst>
            </p:cNvPr>
            <p:cNvSpPr/>
            <p:nvPr/>
          </p:nvSpPr>
          <p:spPr>
            <a:xfrm>
              <a:off x="7091433" y="2940161"/>
              <a:ext cx="161101" cy="93164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37D9F720-5FC9-4B08-65F2-CF95AC86CD7D}"/>
                </a:ext>
              </a:extLst>
            </p:cNvPr>
            <p:cNvSpPr/>
            <p:nvPr/>
          </p:nvSpPr>
          <p:spPr>
            <a:xfrm>
              <a:off x="7352687" y="2667410"/>
              <a:ext cx="161101" cy="1491331"/>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95601939-AB9B-6900-1744-AB95EFE0D035}"/>
                </a:ext>
              </a:extLst>
            </p:cNvPr>
            <p:cNvSpPr/>
            <p:nvPr/>
          </p:nvSpPr>
          <p:spPr>
            <a:xfrm>
              <a:off x="7613941" y="2460575"/>
              <a:ext cx="161101" cy="193685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C9B9389A-3B31-2C4F-D8AB-CD30E2EC782E}"/>
                </a:ext>
              </a:extLst>
            </p:cNvPr>
            <p:cNvSpPr/>
            <p:nvPr/>
          </p:nvSpPr>
          <p:spPr>
            <a:xfrm>
              <a:off x="7875196" y="2347125"/>
              <a:ext cx="161101" cy="213189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7C1F6BAA-CCBD-72AF-018E-6FFDA254A0C8}"/>
                </a:ext>
              </a:extLst>
            </p:cNvPr>
            <p:cNvSpPr/>
            <p:nvPr/>
          </p:nvSpPr>
          <p:spPr>
            <a:xfrm>
              <a:off x="8179932" y="2349556"/>
              <a:ext cx="161101" cy="2131899"/>
            </a:xfrm>
            <a:prstGeom prst="rect">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0CAB0EDD-08E0-7C72-AB03-980C75BDA3D7}"/>
                </a:ext>
              </a:extLst>
            </p:cNvPr>
            <p:cNvSpPr/>
            <p:nvPr/>
          </p:nvSpPr>
          <p:spPr>
            <a:xfrm>
              <a:off x="8471178" y="2347125"/>
              <a:ext cx="161101" cy="2131899"/>
            </a:xfrm>
            <a:prstGeom prst="rect">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Picture 2">
              <a:extLst>
                <a:ext uri="{FF2B5EF4-FFF2-40B4-BE49-F238E27FC236}">
                  <a16:creationId xmlns:a16="http://schemas.microsoft.com/office/drawing/2014/main" id="{7CEB6E3B-3314-D26D-793D-038D26E580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71" r="-971"/>
            <a:stretch/>
          </p:blipFill>
          <p:spPr bwMode="auto">
            <a:xfrm>
              <a:off x="1903984" y="2458773"/>
              <a:ext cx="833869" cy="1785659"/>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sp>
          <p:nvSpPr>
            <p:cNvPr id="34" name="四角形: 角を丸くする 33">
              <a:extLst>
                <a:ext uri="{FF2B5EF4-FFF2-40B4-BE49-F238E27FC236}">
                  <a16:creationId xmlns:a16="http://schemas.microsoft.com/office/drawing/2014/main" id="{FA4E32B9-ECD1-8ACB-FA18-21B332D40DD6}"/>
                </a:ext>
              </a:extLst>
            </p:cNvPr>
            <p:cNvSpPr/>
            <p:nvPr/>
          </p:nvSpPr>
          <p:spPr>
            <a:xfrm>
              <a:off x="5249418" y="1144016"/>
              <a:ext cx="1580762" cy="44121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t>誤差</a:t>
              </a:r>
            </a:p>
          </p:txBody>
        </p:sp>
      </p:grpSp>
    </p:spTree>
    <p:extLst>
      <p:ext uri="{BB962C8B-B14F-4D97-AF65-F5344CB8AC3E}">
        <p14:creationId xmlns:p14="http://schemas.microsoft.com/office/powerpoint/2010/main" val="364396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A8626F-C21F-F9E7-6281-98D3A65B25D0}"/>
              </a:ext>
            </a:extLst>
          </p:cNvPr>
          <p:cNvSpPr>
            <a:spLocks noGrp="1"/>
          </p:cNvSpPr>
          <p:nvPr>
            <p:ph type="title"/>
          </p:nvPr>
        </p:nvSpPr>
        <p:spPr/>
        <p:txBody>
          <a:bodyPr/>
          <a:lstStyle/>
          <a:p>
            <a:r>
              <a:rPr lang="ja-JP" altLang="en-US" dirty="0"/>
              <a:t>研究背景：イメージングにおけるノイズ</a:t>
            </a:r>
            <a:endParaRPr kumimoji="1" lang="ja-JP" altLang="en-US" dirty="0"/>
          </a:p>
        </p:txBody>
      </p:sp>
      <p:sp>
        <p:nvSpPr>
          <p:cNvPr id="4" name="スライド番号プレースホルダー 3">
            <a:extLst>
              <a:ext uri="{FF2B5EF4-FFF2-40B4-BE49-F238E27FC236}">
                <a16:creationId xmlns:a16="http://schemas.microsoft.com/office/drawing/2014/main" id="{D3CAA757-04BC-3BBE-F2AC-BE3FE964D17B}"/>
              </a:ext>
            </a:extLst>
          </p:cNvPr>
          <p:cNvSpPr>
            <a:spLocks noGrp="1"/>
          </p:cNvSpPr>
          <p:nvPr>
            <p:ph type="sldNum" sz="quarter" idx="12"/>
          </p:nvPr>
        </p:nvSpPr>
        <p:spPr/>
        <p:txBody>
          <a:bodyPr/>
          <a:lstStyle/>
          <a:p>
            <a:fld id="{E154F753-E6D5-4771-B8B1-12E93CB86B83}" type="slidenum">
              <a:rPr kumimoji="1" lang="ja-JP" altLang="en-US" smtClean="0"/>
              <a:t>3</a:t>
            </a:fld>
            <a:endParaRPr kumimoji="1" lang="ja-JP" altLang="en-US"/>
          </a:p>
        </p:txBody>
      </p:sp>
      <p:sp>
        <p:nvSpPr>
          <p:cNvPr id="18" name="テキスト ボックス 17">
            <a:extLst>
              <a:ext uri="{FF2B5EF4-FFF2-40B4-BE49-F238E27FC236}">
                <a16:creationId xmlns:a16="http://schemas.microsoft.com/office/drawing/2014/main" id="{74D324E6-5525-6959-82FB-5C0D162EE61C}"/>
              </a:ext>
            </a:extLst>
          </p:cNvPr>
          <p:cNvSpPr txBox="1"/>
          <p:nvPr/>
        </p:nvSpPr>
        <p:spPr>
          <a:xfrm>
            <a:off x="0" y="4299919"/>
            <a:ext cx="12192000"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srgbClr val="B2B545"/>
                </a:solidFill>
                <a:effectLst/>
                <a:uLnTx/>
                <a:uFillTx/>
                <a:latin typeface="Arial" panose="020B0604020202020204"/>
                <a:ea typeface="ＭＳ Ｐゴシック" panose="020B0600070205080204" pitchFamily="50" charset="-128"/>
                <a:cs typeface="+mn-cs"/>
              </a:rPr>
              <a:t>多様なノイズ環境下で高いノイズ耐性を</a:t>
            </a:r>
            <a:r>
              <a:rPr kumimoji="1" lang="ja-JP" altLang="en-US" sz="2800" b="1" dirty="0">
                <a:solidFill>
                  <a:srgbClr val="B2B545"/>
                </a:solidFill>
                <a:latin typeface="Arial" panose="020B0604020202020204"/>
                <a:ea typeface="ＭＳ Ｐゴシック" panose="020B0600070205080204" pitchFamily="50" charset="-128"/>
              </a:rPr>
              <a:t>もつイメージングシステムの構築</a:t>
            </a:r>
            <a:endParaRPr kumimoji="1" lang="ja-JP" altLang="en-US" sz="2800" b="1" i="0" u="none" strike="noStrike" kern="1200" cap="none" spc="0" normalizeH="0" baseline="0" noProof="0" dirty="0">
              <a:ln>
                <a:noFill/>
              </a:ln>
              <a:solidFill>
                <a:srgbClr val="B2B545"/>
              </a:solidFill>
              <a:effectLst/>
              <a:uLnTx/>
              <a:uFillTx/>
              <a:latin typeface="Arial" panose="020B0604020202020204"/>
              <a:ea typeface="ＭＳ Ｐゴシック" panose="020B0600070205080204" pitchFamily="50" charset="-128"/>
              <a:cs typeface="+mn-cs"/>
            </a:endParaRPr>
          </a:p>
        </p:txBody>
      </p:sp>
      <p:grpSp>
        <p:nvGrpSpPr>
          <p:cNvPr id="61" name="グループ化 60">
            <a:extLst>
              <a:ext uri="{FF2B5EF4-FFF2-40B4-BE49-F238E27FC236}">
                <a16:creationId xmlns:a16="http://schemas.microsoft.com/office/drawing/2014/main" id="{413A92C1-7D34-6A44-50C5-7881F65195B9}"/>
              </a:ext>
            </a:extLst>
          </p:cNvPr>
          <p:cNvGrpSpPr/>
          <p:nvPr/>
        </p:nvGrpSpPr>
        <p:grpSpPr>
          <a:xfrm>
            <a:off x="1327583" y="948353"/>
            <a:ext cx="9536834" cy="2635559"/>
            <a:chOff x="1362075" y="1396028"/>
            <a:chExt cx="9536834" cy="2635559"/>
          </a:xfrm>
        </p:grpSpPr>
        <p:sp>
          <p:nvSpPr>
            <p:cNvPr id="33" name="正方形/長方形 32">
              <a:extLst>
                <a:ext uri="{FF2B5EF4-FFF2-40B4-BE49-F238E27FC236}">
                  <a16:creationId xmlns:a16="http://schemas.microsoft.com/office/drawing/2014/main" id="{5A3B54DB-766F-DABF-EF7C-70DA3B35A16E}"/>
                </a:ext>
              </a:extLst>
            </p:cNvPr>
            <p:cNvSpPr/>
            <p:nvPr/>
          </p:nvSpPr>
          <p:spPr>
            <a:xfrm>
              <a:off x="1362075" y="1396028"/>
              <a:ext cx="9536834" cy="2631028"/>
            </a:xfrm>
            <a:prstGeom prst="rect">
              <a:avLst/>
            </a:prstGeom>
            <a:gradFill flip="none" rotWithShape="1">
              <a:gsLst>
                <a:gs pos="0">
                  <a:schemeClr val="accent5">
                    <a:lumMod val="5000"/>
                    <a:lumOff val="95000"/>
                  </a:schemeClr>
                </a:gs>
                <a:gs pos="46000">
                  <a:srgbClr val="66A2D8"/>
                </a:gs>
                <a:gs pos="66000">
                  <a:srgbClr val="5899D4"/>
                </a:gs>
                <a:gs pos="91000">
                  <a:srgbClr val="0070C0"/>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DC4F1835-423F-3124-FBF0-35CBBC832E88}"/>
                </a:ext>
              </a:extLst>
            </p:cNvPr>
            <p:cNvPicPr>
              <a:picLocks noChangeAspect="1"/>
            </p:cNvPicPr>
            <p:nvPr/>
          </p:nvPicPr>
          <p:blipFill>
            <a:blip r:embed="rId3">
              <a:biLevel thresh="50000"/>
              <a:extLst>
                <a:ext uri="{28A0092B-C50C-407E-A947-70E740481C1C}">
                  <a14:useLocalDpi xmlns:a14="http://schemas.microsoft.com/office/drawing/2010/main" val="0"/>
                </a:ext>
              </a:extLst>
            </a:blip>
            <a:stretch>
              <a:fillRect/>
            </a:stretch>
          </p:blipFill>
          <p:spPr>
            <a:xfrm>
              <a:off x="3791603" y="2502001"/>
              <a:ext cx="1285188" cy="1183940"/>
            </a:xfrm>
            <a:prstGeom prst="rect">
              <a:avLst/>
            </a:prstGeom>
          </p:spPr>
        </p:pic>
        <p:pic>
          <p:nvPicPr>
            <p:cNvPr id="31" name="グラフィックス 30" descr="都市">
              <a:extLst>
                <a:ext uri="{FF2B5EF4-FFF2-40B4-BE49-F238E27FC236}">
                  <a16:creationId xmlns:a16="http://schemas.microsoft.com/office/drawing/2014/main" id="{0429EDF0-534E-4234-99CA-06E14060ED11}"/>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83235" y="2620523"/>
              <a:ext cx="914400" cy="914400"/>
            </a:xfrm>
            <a:prstGeom prst="rect">
              <a:avLst/>
            </a:prstGeom>
          </p:spPr>
        </p:pic>
        <p:sp>
          <p:nvSpPr>
            <p:cNvPr id="32" name="正方形/長方形 31">
              <a:extLst>
                <a:ext uri="{FF2B5EF4-FFF2-40B4-BE49-F238E27FC236}">
                  <a16:creationId xmlns:a16="http://schemas.microsoft.com/office/drawing/2014/main" id="{98E7FE44-CFAA-FCB4-C738-5CA56B4E5AE9}"/>
                </a:ext>
              </a:extLst>
            </p:cNvPr>
            <p:cNvSpPr/>
            <p:nvPr/>
          </p:nvSpPr>
          <p:spPr>
            <a:xfrm>
              <a:off x="2872376" y="2736392"/>
              <a:ext cx="49387" cy="45719"/>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8" name="グラフィックス 37" descr="建物">
              <a:extLst>
                <a:ext uri="{FF2B5EF4-FFF2-40B4-BE49-F238E27FC236}">
                  <a16:creationId xmlns:a16="http://schemas.microsoft.com/office/drawing/2014/main" id="{F064EA28-E617-9DA8-D8D6-C3FA4ACCEBF4}"/>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14117" y="2754746"/>
              <a:ext cx="914400" cy="914400"/>
            </a:xfrm>
            <a:prstGeom prst="rect">
              <a:avLst/>
            </a:prstGeom>
          </p:spPr>
        </p:pic>
        <p:pic>
          <p:nvPicPr>
            <p:cNvPr id="40" name="グラフィックス 39" descr="家庭">
              <a:extLst>
                <a:ext uri="{FF2B5EF4-FFF2-40B4-BE49-F238E27FC236}">
                  <a16:creationId xmlns:a16="http://schemas.microsoft.com/office/drawing/2014/main" id="{37F86416-CDF2-CE26-B2C6-A31E5F9881AF}"/>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187716" y="3249855"/>
              <a:ext cx="419838" cy="419838"/>
            </a:xfrm>
            <a:prstGeom prst="rect">
              <a:avLst/>
            </a:prstGeom>
          </p:spPr>
        </p:pic>
        <p:sp>
          <p:nvSpPr>
            <p:cNvPr id="43" name="正方形/長方形 42">
              <a:extLst>
                <a:ext uri="{FF2B5EF4-FFF2-40B4-BE49-F238E27FC236}">
                  <a16:creationId xmlns:a16="http://schemas.microsoft.com/office/drawing/2014/main" id="{16A83F45-C5E3-BA2A-6006-C9D59D8E0BE9}"/>
                </a:ext>
              </a:extLst>
            </p:cNvPr>
            <p:cNvSpPr/>
            <p:nvPr/>
          </p:nvSpPr>
          <p:spPr>
            <a:xfrm>
              <a:off x="2391095" y="2774491"/>
              <a:ext cx="49387" cy="45719"/>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5" name="グラフィックス 44" descr="月">
              <a:extLst>
                <a:ext uri="{FF2B5EF4-FFF2-40B4-BE49-F238E27FC236}">
                  <a16:creationId xmlns:a16="http://schemas.microsoft.com/office/drawing/2014/main" id="{078738BC-6F5A-00D6-7DCC-9B2F1BA4D07E}"/>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1543910" y="1526936"/>
              <a:ext cx="543866" cy="543866"/>
            </a:xfrm>
            <a:prstGeom prst="rect">
              <a:avLst/>
            </a:prstGeom>
          </p:spPr>
        </p:pic>
        <p:sp>
          <p:nvSpPr>
            <p:cNvPr id="46" name="テキスト ボックス 45">
              <a:extLst>
                <a:ext uri="{FF2B5EF4-FFF2-40B4-BE49-F238E27FC236}">
                  <a16:creationId xmlns:a16="http://schemas.microsoft.com/office/drawing/2014/main" id="{AC48C791-332E-D2F3-ECA1-9E71EA77F49E}"/>
                </a:ext>
              </a:extLst>
            </p:cNvPr>
            <p:cNvSpPr txBox="1"/>
            <p:nvPr/>
          </p:nvSpPr>
          <p:spPr>
            <a:xfrm>
              <a:off x="3877989" y="3662255"/>
              <a:ext cx="1112415" cy="369332"/>
            </a:xfrm>
            <a:prstGeom prst="rect">
              <a:avLst/>
            </a:prstGeom>
            <a:noFill/>
          </p:spPr>
          <p:txBody>
            <a:bodyPr wrap="square" rtlCol="0">
              <a:spAutoFit/>
            </a:bodyPr>
            <a:lstStyle/>
            <a:p>
              <a:pPr algn="ctr"/>
              <a:r>
                <a:rPr kumimoji="1" lang="ja-JP" altLang="en-US" dirty="0"/>
                <a:t>対象物</a:t>
              </a:r>
            </a:p>
          </p:txBody>
        </p:sp>
        <p:sp>
          <p:nvSpPr>
            <p:cNvPr id="49" name="テキスト ボックス 48">
              <a:extLst>
                <a:ext uri="{FF2B5EF4-FFF2-40B4-BE49-F238E27FC236}">
                  <a16:creationId xmlns:a16="http://schemas.microsoft.com/office/drawing/2014/main" id="{F1286EC4-00D5-6454-F0F7-CA4869BCD25F}"/>
                </a:ext>
              </a:extLst>
            </p:cNvPr>
            <p:cNvSpPr txBox="1"/>
            <p:nvPr/>
          </p:nvSpPr>
          <p:spPr>
            <a:xfrm>
              <a:off x="1972270" y="2138408"/>
              <a:ext cx="1501140" cy="400110"/>
            </a:xfrm>
            <a:prstGeom prst="rect">
              <a:avLst/>
            </a:prstGeom>
            <a:noFill/>
          </p:spPr>
          <p:txBody>
            <a:bodyPr wrap="square" rtlCol="0">
              <a:spAutoFit/>
            </a:bodyPr>
            <a:lstStyle/>
            <a:p>
              <a:pPr algn="ctr"/>
              <a:r>
                <a:rPr kumimoji="1" lang="ja-JP" altLang="en-US" sz="2000" b="1" dirty="0">
                  <a:solidFill>
                    <a:schemeClr val="bg1"/>
                  </a:solidFill>
                </a:rPr>
                <a:t>背景ノイズ</a:t>
              </a:r>
            </a:p>
          </p:txBody>
        </p:sp>
        <p:sp>
          <p:nvSpPr>
            <p:cNvPr id="50" name="フリーフォーム: 図形 49">
              <a:extLst>
                <a:ext uri="{FF2B5EF4-FFF2-40B4-BE49-F238E27FC236}">
                  <a16:creationId xmlns:a16="http://schemas.microsoft.com/office/drawing/2014/main" id="{324B2C5D-C009-1B75-4C07-06B0380657ED}"/>
                </a:ext>
              </a:extLst>
            </p:cNvPr>
            <p:cNvSpPr/>
            <p:nvPr/>
          </p:nvSpPr>
          <p:spPr>
            <a:xfrm>
              <a:off x="5223276" y="2162776"/>
              <a:ext cx="232539" cy="1183940"/>
            </a:xfrm>
            <a:custGeom>
              <a:avLst/>
              <a:gdLst>
                <a:gd name="connsiteX0" fmla="*/ 0 w 144780"/>
                <a:gd name="connsiteY0" fmla="*/ 9719 h 875046"/>
                <a:gd name="connsiteX1" fmla="*/ 38100 w 144780"/>
                <a:gd name="connsiteY1" fmla="*/ 2099 h 875046"/>
                <a:gd name="connsiteX2" fmla="*/ 121920 w 144780"/>
                <a:gd name="connsiteY2" fmla="*/ 85919 h 875046"/>
                <a:gd name="connsiteX3" fmla="*/ 99060 w 144780"/>
                <a:gd name="connsiteY3" fmla="*/ 253559 h 875046"/>
                <a:gd name="connsiteX4" fmla="*/ 60960 w 144780"/>
                <a:gd name="connsiteY4" fmla="*/ 268799 h 875046"/>
                <a:gd name="connsiteX5" fmla="*/ 38100 w 144780"/>
                <a:gd name="connsiteY5" fmla="*/ 428819 h 875046"/>
                <a:gd name="connsiteX6" fmla="*/ 76200 w 144780"/>
                <a:gd name="connsiteY6" fmla="*/ 543119 h 875046"/>
                <a:gd name="connsiteX7" fmla="*/ 91440 w 144780"/>
                <a:gd name="connsiteY7" fmla="*/ 863159 h 875046"/>
                <a:gd name="connsiteX8" fmla="*/ 129540 w 144780"/>
                <a:gd name="connsiteY8" fmla="*/ 870779 h 875046"/>
                <a:gd name="connsiteX9" fmla="*/ 144780 w 144780"/>
                <a:gd name="connsiteY9" fmla="*/ 825059 h 8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780" h="875046">
                  <a:moveTo>
                    <a:pt x="0" y="9719"/>
                  </a:moveTo>
                  <a:cubicBezTo>
                    <a:pt x="12700" y="7179"/>
                    <a:pt x="27117" y="-4765"/>
                    <a:pt x="38100" y="2099"/>
                  </a:cubicBezTo>
                  <a:cubicBezTo>
                    <a:pt x="71607" y="23041"/>
                    <a:pt x="121920" y="85919"/>
                    <a:pt x="121920" y="85919"/>
                  </a:cubicBezTo>
                  <a:cubicBezTo>
                    <a:pt x="131768" y="154857"/>
                    <a:pt x="141518" y="173360"/>
                    <a:pt x="99060" y="253559"/>
                  </a:cubicBezTo>
                  <a:cubicBezTo>
                    <a:pt x="92660" y="265648"/>
                    <a:pt x="73660" y="263719"/>
                    <a:pt x="60960" y="268799"/>
                  </a:cubicBezTo>
                  <a:cubicBezTo>
                    <a:pt x="15821" y="336507"/>
                    <a:pt x="15664" y="316640"/>
                    <a:pt x="38100" y="428819"/>
                  </a:cubicBezTo>
                  <a:cubicBezTo>
                    <a:pt x="45976" y="468200"/>
                    <a:pt x="76200" y="543119"/>
                    <a:pt x="76200" y="543119"/>
                  </a:cubicBezTo>
                  <a:cubicBezTo>
                    <a:pt x="81280" y="649799"/>
                    <a:pt x="74280" y="757746"/>
                    <a:pt x="91440" y="863159"/>
                  </a:cubicBezTo>
                  <a:cubicBezTo>
                    <a:pt x="93521" y="875942"/>
                    <a:pt x="119001" y="878307"/>
                    <a:pt x="129540" y="870779"/>
                  </a:cubicBezTo>
                  <a:cubicBezTo>
                    <a:pt x="142612" y="861442"/>
                    <a:pt x="144780" y="825059"/>
                    <a:pt x="144780" y="825059"/>
                  </a:cubicBezTo>
                </a:path>
              </a:pathLst>
            </a:custGeom>
            <a:noFill/>
            <a:ln w="38100">
              <a:solidFill>
                <a:srgbClr val="AE78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図形 50">
              <a:extLst>
                <a:ext uri="{FF2B5EF4-FFF2-40B4-BE49-F238E27FC236}">
                  <a16:creationId xmlns:a16="http://schemas.microsoft.com/office/drawing/2014/main" id="{90720F85-1ACD-258C-A2B6-4BF7B93ED8A2}"/>
                </a:ext>
              </a:extLst>
            </p:cNvPr>
            <p:cNvSpPr/>
            <p:nvPr/>
          </p:nvSpPr>
          <p:spPr>
            <a:xfrm>
              <a:off x="5544798" y="2138244"/>
              <a:ext cx="144780" cy="1208472"/>
            </a:xfrm>
            <a:custGeom>
              <a:avLst/>
              <a:gdLst>
                <a:gd name="connsiteX0" fmla="*/ 0 w 144780"/>
                <a:gd name="connsiteY0" fmla="*/ 9719 h 875046"/>
                <a:gd name="connsiteX1" fmla="*/ 38100 w 144780"/>
                <a:gd name="connsiteY1" fmla="*/ 2099 h 875046"/>
                <a:gd name="connsiteX2" fmla="*/ 121920 w 144780"/>
                <a:gd name="connsiteY2" fmla="*/ 85919 h 875046"/>
                <a:gd name="connsiteX3" fmla="*/ 99060 w 144780"/>
                <a:gd name="connsiteY3" fmla="*/ 253559 h 875046"/>
                <a:gd name="connsiteX4" fmla="*/ 60960 w 144780"/>
                <a:gd name="connsiteY4" fmla="*/ 268799 h 875046"/>
                <a:gd name="connsiteX5" fmla="*/ 38100 w 144780"/>
                <a:gd name="connsiteY5" fmla="*/ 428819 h 875046"/>
                <a:gd name="connsiteX6" fmla="*/ 76200 w 144780"/>
                <a:gd name="connsiteY6" fmla="*/ 543119 h 875046"/>
                <a:gd name="connsiteX7" fmla="*/ 91440 w 144780"/>
                <a:gd name="connsiteY7" fmla="*/ 863159 h 875046"/>
                <a:gd name="connsiteX8" fmla="*/ 129540 w 144780"/>
                <a:gd name="connsiteY8" fmla="*/ 870779 h 875046"/>
                <a:gd name="connsiteX9" fmla="*/ 144780 w 144780"/>
                <a:gd name="connsiteY9" fmla="*/ 825059 h 8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780" h="875046">
                  <a:moveTo>
                    <a:pt x="0" y="9719"/>
                  </a:moveTo>
                  <a:cubicBezTo>
                    <a:pt x="12700" y="7179"/>
                    <a:pt x="27117" y="-4765"/>
                    <a:pt x="38100" y="2099"/>
                  </a:cubicBezTo>
                  <a:cubicBezTo>
                    <a:pt x="71607" y="23041"/>
                    <a:pt x="121920" y="85919"/>
                    <a:pt x="121920" y="85919"/>
                  </a:cubicBezTo>
                  <a:cubicBezTo>
                    <a:pt x="131768" y="154857"/>
                    <a:pt x="141518" y="173360"/>
                    <a:pt x="99060" y="253559"/>
                  </a:cubicBezTo>
                  <a:cubicBezTo>
                    <a:pt x="92660" y="265648"/>
                    <a:pt x="73660" y="263719"/>
                    <a:pt x="60960" y="268799"/>
                  </a:cubicBezTo>
                  <a:cubicBezTo>
                    <a:pt x="15821" y="336507"/>
                    <a:pt x="15664" y="316640"/>
                    <a:pt x="38100" y="428819"/>
                  </a:cubicBezTo>
                  <a:cubicBezTo>
                    <a:pt x="45976" y="468200"/>
                    <a:pt x="76200" y="543119"/>
                    <a:pt x="76200" y="543119"/>
                  </a:cubicBezTo>
                  <a:cubicBezTo>
                    <a:pt x="81280" y="649799"/>
                    <a:pt x="74280" y="757746"/>
                    <a:pt x="91440" y="863159"/>
                  </a:cubicBezTo>
                  <a:cubicBezTo>
                    <a:pt x="93521" y="875942"/>
                    <a:pt x="119001" y="878307"/>
                    <a:pt x="129540" y="870779"/>
                  </a:cubicBezTo>
                  <a:cubicBezTo>
                    <a:pt x="142612" y="861442"/>
                    <a:pt x="144780" y="825059"/>
                    <a:pt x="144780" y="825059"/>
                  </a:cubicBezTo>
                </a:path>
              </a:pathLst>
            </a:custGeom>
            <a:noFill/>
            <a:ln w="38100">
              <a:solidFill>
                <a:srgbClr val="AE78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a:extLst>
                <a:ext uri="{FF2B5EF4-FFF2-40B4-BE49-F238E27FC236}">
                  <a16:creationId xmlns:a16="http://schemas.microsoft.com/office/drawing/2014/main" id="{48DD77D3-7D86-D066-3744-8E86C9BCF064}"/>
                </a:ext>
              </a:extLst>
            </p:cNvPr>
            <p:cNvSpPr txBox="1"/>
            <p:nvPr/>
          </p:nvSpPr>
          <p:spPr>
            <a:xfrm>
              <a:off x="5603346" y="2460272"/>
              <a:ext cx="1501140" cy="400110"/>
            </a:xfrm>
            <a:prstGeom prst="rect">
              <a:avLst/>
            </a:prstGeom>
            <a:noFill/>
          </p:spPr>
          <p:txBody>
            <a:bodyPr wrap="square" rtlCol="0">
              <a:spAutoFit/>
            </a:bodyPr>
            <a:lstStyle/>
            <a:p>
              <a:pPr algn="ctr"/>
              <a:r>
                <a:rPr kumimoji="1" lang="ja-JP" altLang="en-US" sz="2000" b="1" dirty="0">
                  <a:solidFill>
                    <a:schemeClr val="bg1"/>
                  </a:solidFill>
                </a:rPr>
                <a:t>大気ゆらぎ</a:t>
              </a:r>
            </a:p>
          </p:txBody>
        </p:sp>
        <p:sp>
          <p:nvSpPr>
            <p:cNvPr id="53" name="フリーフォーム: 図形 52">
              <a:extLst>
                <a:ext uri="{FF2B5EF4-FFF2-40B4-BE49-F238E27FC236}">
                  <a16:creationId xmlns:a16="http://schemas.microsoft.com/office/drawing/2014/main" id="{74FDEDE4-7995-640B-5107-AA6D564D8D9E}"/>
                </a:ext>
              </a:extLst>
            </p:cNvPr>
            <p:cNvSpPr/>
            <p:nvPr/>
          </p:nvSpPr>
          <p:spPr>
            <a:xfrm>
              <a:off x="7060363" y="2070802"/>
              <a:ext cx="162139" cy="1208472"/>
            </a:xfrm>
            <a:custGeom>
              <a:avLst/>
              <a:gdLst>
                <a:gd name="connsiteX0" fmla="*/ 0 w 144780"/>
                <a:gd name="connsiteY0" fmla="*/ 9719 h 875046"/>
                <a:gd name="connsiteX1" fmla="*/ 38100 w 144780"/>
                <a:gd name="connsiteY1" fmla="*/ 2099 h 875046"/>
                <a:gd name="connsiteX2" fmla="*/ 121920 w 144780"/>
                <a:gd name="connsiteY2" fmla="*/ 85919 h 875046"/>
                <a:gd name="connsiteX3" fmla="*/ 99060 w 144780"/>
                <a:gd name="connsiteY3" fmla="*/ 253559 h 875046"/>
                <a:gd name="connsiteX4" fmla="*/ 60960 w 144780"/>
                <a:gd name="connsiteY4" fmla="*/ 268799 h 875046"/>
                <a:gd name="connsiteX5" fmla="*/ 38100 w 144780"/>
                <a:gd name="connsiteY5" fmla="*/ 428819 h 875046"/>
                <a:gd name="connsiteX6" fmla="*/ 76200 w 144780"/>
                <a:gd name="connsiteY6" fmla="*/ 543119 h 875046"/>
                <a:gd name="connsiteX7" fmla="*/ 91440 w 144780"/>
                <a:gd name="connsiteY7" fmla="*/ 863159 h 875046"/>
                <a:gd name="connsiteX8" fmla="*/ 129540 w 144780"/>
                <a:gd name="connsiteY8" fmla="*/ 870779 h 875046"/>
                <a:gd name="connsiteX9" fmla="*/ 144780 w 144780"/>
                <a:gd name="connsiteY9" fmla="*/ 825059 h 8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780" h="875046">
                  <a:moveTo>
                    <a:pt x="0" y="9719"/>
                  </a:moveTo>
                  <a:cubicBezTo>
                    <a:pt x="12700" y="7179"/>
                    <a:pt x="27117" y="-4765"/>
                    <a:pt x="38100" y="2099"/>
                  </a:cubicBezTo>
                  <a:cubicBezTo>
                    <a:pt x="71607" y="23041"/>
                    <a:pt x="121920" y="85919"/>
                    <a:pt x="121920" y="85919"/>
                  </a:cubicBezTo>
                  <a:cubicBezTo>
                    <a:pt x="131768" y="154857"/>
                    <a:pt x="141518" y="173360"/>
                    <a:pt x="99060" y="253559"/>
                  </a:cubicBezTo>
                  <a:cubicBezTo>
                    <a:pt x="92660" y="265648"/>
                    <a:pt x="73660" y="263719"/>
                    <a:pt x="60960" y="268799"/>
                  </a:cubicBezTo>
                  <a:cubicBezTo>
                    <a:pt x="15821" y="336507"/>
                    <a:pt x="15664" y="316640"/>
                    <a:pt x="38100" y="428819"/>
                  </a:cubicBezTo>
                  <a:cubicBezTo>
                    <a:pt x="45976" y="468200"/>
                    <a:pt x="76200" y="543119"/>
                    <a:pt x="76200" y="543119"/>
                  </a:cubicBezTo>
                  <a:cubicBezTo>
                    <a:pt x="81280" y="649799"/>
                    <a:pt x="74280" y="757746"/>
                    <a:pt x="91440" y="863159"/>
                  </a:cubicBezTo>
                  <a:cubicBezTo>
                    <a:pt x="93521" y="875942"/>
                    <a:pt x="119001" y="878307"/>
                    <a:pt x="129540" y="870779"/>
                  </a:cubicBezTo>
                  <a:cubicBezTo>
                    <a:pt x="142612" y="861442"/>
                    <a:pt x="144780" y="825059"/>
                    <a:pt x="144780" y="825059"/>
                  </a:cubicBezTo>
                </a:path>
              </a:pathLst>
            </a:custGeom>
            <a:noFill/>
            <a:ln w="38100">
              <a:solidFill>
                <a:srgbClr val="AE78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図形 53">
              <a:extLst>
                <a:ext uri="{FF2B5EF4-FFF2-40B4-BE49-F238E27FC236}">
                  <a16:creationId xmlns:a16="http://schemas.microsoft.com/office/drawing/2014/main" id="{5A1BD19B-0508-060B-ECE1-232872028F0B}"/>
                </a:ext>
              </a:extLst>
            </p:cNvPr>
            <p:cNvSpPr/>
            <p:nvPr/>
          </p:nvSpPr>
          <p:spPr>
            <a:xfrm>
              <a:off x="7320546" y="2070801"/>
              <a:ext cx="162139" cy="1179053"/>
            </a:xfrm>
            <a:custGeom>
              <a:avLst/>
              <a:gdLst>
                <a:gd name="connsiteX0" fmla="*/ 0 w 144780"/>
                <a:gd name="connsiteY0" fmla="*/ 9719 h 875046"/>
                <a:gd name="connsiteX1" fmla="*/ 38100 w 144780"/>
                <a:gd name="connsiteY1" fmla="*/ 2099 h 875046"/>
                <a:gd name="connsiteX2" fmla="*/ 121920 w 144780"/>
                <a:gd name="connsiteY2" fmla="*/ 85919 h 875046"/>
                <a:gd name="connsiteX3" fmla="*/ 99060 w 144780"/>
                <a:gd name="connsiteY3" fmla="*/ 253559 h 875046"/>
                <a:gd name="connsiteX4" fmla="*/ 60960 w 144780"/>
                <a:gd name="connsiteY4" fmla="*/ 268799 h 875046"/>
                <a:gd name="connsiteX5" fmla="*/ 38100 w 144780"/>
                <a:gd name="connsiteY5" fmla="*/ 428819 h 875046"/>
                <a:gd name="connsiteX6" fmla="*/ 76200 w 144780"/>
                <a:gd name="connsiteY6" fmla="*/ 543119 h 875046"/>
                <a:gd name="connsiteX7" fmla="*/ 91440 w 144780"/>
                <a:gd name="connsiteY7" fmla="*/ 863159 h 875046"/>
                <a:gd name="connsiteX8" fmla="*/ 129540 w 144780"/>
                <a:gd name="connsiteY8" fmla="*/ 870779 h 875046"/>
                <a:gd name="connsiteX9" fmla="*/ 144780 w 144780"/>
                <a:gd name="connsiteY9" fmla="*/ 825059 h 8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780" h="875046">
                  <a:moveTo>
                    <a:pt x="0" y="9719"/>
                  </a:moveTo>
                  <a:cubicBezTo>
                    <a:pt x="12700" y="7179"/>
                    <a:pt x="27117" y="-4765"/>
                    <a:pt x="38100" y="2099"/>
                  </a:cubicBezTo>
                  <a:cubicBezTo>
                    <a:pt x="71607" y="23041"/>
                    <a:pt x="121920" y="85919"/>
                    <a:pt x="121920" y="85919"/>
                  </a:cubicBezTo>
                  <a:cubicBezTo>
                    <a:pt x="131768" y="154857"/>
                    <a:pt x="141518" y="173360"/>
                    <a:pt x="99060" y="253559"/>
                  </a:cubicBezTo>
                  <a:cubicBezTo>
                    <a:pt x="92660" y="265648"/>
                    <a:pt x="73660" y="263719"/>
                    <a:pt x="60960" y="268799"/>
                  </a:cubicBezTo>
                  <a:cubicBezTo>
                    <a:pt x="15821" y="336507"/>
                    <a:pt x="15664" y="316640"/>
                    <a:pt x="38100" y="428819"/>
                  </a:cubicBezTo>
                  <a:cubicBezTo>
                    <a:pt x="45976" y="468200"/>
                    <a:pt x="76200" y="543119"/>
                    <a:pt x="76200" y="543119"/>
                  </a:cubicBezTo>
                  <a:cubicBezTo>
                    <a:pt x="81280" y="649799"/>
                    <a:pt x="74280" y="757746"/>
                    <a:pt x="91440" y="863159"/>
                  </a:cubicBezTo>
                  <a:cubicBezTo>
                    <a:pt x="93521" y="875942"/>
                    <a:pt x="119001" y="878307"/>
                    <a:pt x="129540" y="870779"/>
                  </a:cubicBezTo>
                  <a:cubicBezTo>
                    <a:pt x="142612" y="861442"/>
                    <a:pt x="144780" y="825059"/>
                    <a:pt x="144780" y="825059"/>
                  </a:cubicBezTo>
                </a:path>
              </a:pathLst>
            </a:custGeom>
            <a:noFill/>
            <a:ln w="38100">
              <a:solidFill>
                <a:srgbClr val="AE78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6" name="図 55">
              <a:extLst>
                <a:ext uri="{FF2B5EF4-FFF2-40B4-BE49-F238E27FC236}">
                  <a16:creationId xmlns:a16="http://schemas.microsoft.com/office/drawing/2014/main" id="{79C154F4-B03E-7ACD-5DD8-7DECE94BDE5A}"/>
                </a:ext>
              </a:extLst>
            </p:cNvPr>
            <p:cNvPicPr>
              <a:picLocks noChangeAspect="1"/>
            </p:cNvPicPr>
            <p:nvPr/>
          </p:nvPicPr>
          <p:blipFill>
            <a:blip r:embed="rId12">
              <a:biLevel thresh="75000"/>
              <a:extLst>
                <a:ext uri="{28A0092B-C50C-407E-A947-70E740481C1C}">
                  <a14:useLocalDpi xmlns:a14="http://schemas.microsoft.com/office/drawing/2010/main" val="0"/>
                </a:ext>
              </a:extLst>
            </a:blip>
            <a:stretch>
              <a:fillRect/>
            </a:stretch>
          </p:blipFill>
          <p:spPr>
            <a:xfrm>
              <a:off x="8691740" y="2946302"/>
              <a:ext cx="742010" cy="742010"/>
            </a:xfrm>
            <a:prstGeom prst="rect">
              <a:avLst/>
            </a:prstGeom>
          </p:spPr>
        </p:pic>
        <p:pic>
          <p:nvPicPr>
            <p:cNvPr id="58" name="図 57">
              <a:extLst>
                <a:ext uri="{FF2B5EF4-FFF2-40B4-BE49-F238E27FC236}">
                  <a16:creationId xmlns:a16="http://schemas.microsoft.com/office/drawing/2014/main" id="{298E8C64-BAC0-AE0D-BABF-DA4969C9A9CF}"/>
                </a:ext>
              </a:extLst>
            </p:cNvPr>
            <p:cNvPicPr>
              <a:picLocks noChangeAspect="1"/>
            </p:cNvPicPr>
            <p:nvPr/>
          </p:nvPicPr>
          <p:blipFill>
            <a:blip r:embed="rId13" cstate="hqprint">
              <a:biLevel thresh="50000"/>
              <a:extLst>
                <a:ext uri="{28A0092B-C50C-407E-A947-70E740481C1C}">
                  <a14:useLocalDpi xmlns:a14="http://schemas.microsoft.com/office/drawing/2010/main" val="0"/>
                </a:ext>
              </a:extLst>
            </a:blip>
            <a:stretch>
              <a:fillRect/>
            </a:stretch>
          </p:blipFill>
          <p:spPr>
            <a:xfrm flipH="1">
              <a:off x="8789784" y="2653598"/>
              <a:ext cx="369332" cy="369332"/>
            </a:xfrm>
            <a:prstGeom prst="rect">
              <a:avLst/>
            </a:prstGeom>
          </p:spPr>
        </p:pic>
        <p:sp>
          <p:nvSpPr>
            <p:cNvPr id="59" name="テキスト ボックス 58">
              <a:extLst>
                <a:ext uri="{FF2B5EF4-FFF2-40B4-BE49-F238E27FC236}">
                  <a16:creationId xmlns:a16="http://schemas.microsoft.com/office/drawing/2014/main" id="{36B7E6D8-9088-FB9F-317A-74AB2B024EF6}"/>
                </a:ext>
              </a:extLst>
            </p:cNvPr>
            <p:cNvSpPr txBox="1"/>
            <p:nvPr/>
          </p:nvSpPr>
          <p:spPr>
            <a:xfrm>
              <a:off x="8187173" y="2138408"/>
              <a:ext cx="1741850" cy="400110"/>
            </a:xfrm>
            <a:prstGeom prst="rect">
              <a:avLst/>
            </a:prstGeom>
            <a:noFill/>
          </p:spPr>
          <p:txBody>
            <a:bodyPr wrap="square" rtlCol="0">
              <a:spAutoFit/>
            </a:bodyPr>
            <a:lstStyle/>
            <a:p>
              <a:pPr algn="ctr"/>
              <a:r>
                <a:rPr kumimoji="1" lang="ja-JP" altLang="en-US" sz="2000" b="1" dirty="0">
                  <a:solidFill>
                    <a:schemeClr val="bg1"/>
                  </a:solidFill>
                </a:rPr>
                <a:t>機械的ノイズ</a:t>
              </a:r>
            </a:p>
          </p:txBody>
        </p:sp>
        <p:sp>
          <p:nvSpPr>
            <p:cNvPr id="60" name="テキスト ボックス 59">
              <a:extLst>
                <a:ext uri="{FF2B5EF4-FFF2-40B4-BE49-F238E27FC236}">
                  <a16:creationId xmlns:a16="http://schemas.microsoft.com/office/drawing/2014/main" id="{485A1E6E-11EA-CAEC-486C-5548CD4A8F74}"/>
                </a:ext>
              </a:extLst>
            </p:cNvPr>
            <p:cNvSpPr txBox="1"/>
            <p:nvPr/>
          </p:nvSpPr>
          <p:spPr>
            <a:xfrm>
              <a:off x="8501891" y="3652187"/>
              <a:ext cx="1112415" cy="369332"/>
            </a:xfrm>
            <a:prstGeom prst="rect">
              <a:avLst/>
            </a:prstGeom>
            <a:noFill/>
          </p:spPr>
          <p:txBody>
            <a:bodyPr wrap="square" rtlCol="0">
              <a:spAutoFit/>
            </a:bodyPr>
            <a:lstStyle/>
            <a:p>
              <a:pPr algn="ctr"/>
              <a:r>
                <a:rPr kumimoji="1" lang="ja-JP" altLang="en-US" dirty="0"/>
                <a:t>撮影場所</a:t>
              </a:r>
            </a:p>
          </p:txBody>
        </p:sp>
      </p:grpSp>
      <p:sp>
        <p:nvSpPr>
          <p:cNvPr id="62" name="テキスト ボックス 61">
            <a:extLst>
              <a:ext uri="{FF2B5EF4-FFF2-40B4-BE49-F238E27FC236}">
                <a16:creationId xmlns:a16="http://schemas.microsoft.com/office/drawing/2014/main" id="{99479A08-71E0-8A29-4C50-EE2C7FF55E53}"/>
              </a:ext>
            </a:extLst>
          </p:cNvPr>
          <p:cNvSpPr txBox="1"/>
          <p:nvPr/>
        </p:nvSpPr>
        <p:spPr>
          <a:xfrm>
            <a:off x="1312882" y="3657631"/>
            <a:ext cx="9536834" cy="369332"/>
          </a:xfrm>
          <a:prstGeom prst="rect">
            <a:avLst/>
          </a:prstGeom>
          <a:noFill/>
        </p:spPr>
        <p:txBody>
          <a:bodyPr wrap="square" rtlCol="0">
            <a:spAutoFit/>
          </a:bodyPr>
          <a:lstStyle/>
          <a:p>
            <a:pPr algn="ctr"/>
            <a:r>
              <a:rPr kumimoji="1" lang="ja-JP" altLang="en-US" dirty="0"/>
              <a:t>多様なノイズによって，イメージング精度が低下してしまう</a:t>
            </a:r>
          </a:p>
        </p:txBody>
      </p:sp>
      <p:sp>
        <p:nvSpPr>
          <p:cNvPr id="63" name="二等辺三角形 62">
            <a:extLst>
              <a:ext uri="{FF2B5EF4-FFF2-40B4-BE49-F238E27FC236}">
                <a16:creationId xmlns:a16="http://schemas.microsoft.com/office/drawing/2014/main" id="{7E9B2843-94C6-E1FE-559F-E8F6C0FC0CF9}"/>
              </a:ext>
            </a:extLst>
          </p:cNvPr>
          <p:cNvSpPr/>
          <p:nvPr/>
        </p:nvSpPr>
        <p:spPr>
          <a:xfrm rot="10800000">
            <a:off x="5752686" y="4093036"/>
            <a:ext cx="657225" cy="245138"/>
          </a:xfrm>
          <a:prstGeom prst="triangle">
            <a:avLst/>
          </a:prstGeom>
          <a:solidFill>
            <a:srgbClr val="E5E6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2E421CE0-E843-7650-5483-9CF25E01D43F}"/>
              </a:ext>
            </a:extLst>
          </p:cNvPr>
          <p:cNvSpPr/>
          <p:nvPr/>
        </p:nvSpPr>
        <p:spPr>
          <a:xfrm>
            <a:off x="1509418" y="4944839"/>
            <a:ext cx="195558" cy="594746"/>
          </a:xfrm>
          <a:prstGeom prst="rect">
            <a:avLst/>
          </a:prstGeom>
          <a:solidFill>
            <a:srgbClr val="B2B545"/>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dirty="0"/>
          </a:p>
        </p:txBody>
      </p:sp>
      <p:sp>
        <p:nvSpPr>
          <p:cNvPr id="66" name="テキスト ボックス 65">
            <a:extLst>
              <a:ext uri="{FF2B5EF4-FFF2-40B4-BE49-F238E27FC236}">
                <a16:creationId xmlns:a16="http://schemas.microsoft.com/office/drawing/2014/main" id="{2070833F-3CA9-817E-AB60-AFFF4E80C14F}"/>
              </a:ext>
            </a:extLst>
          </p:cNvPr>
          <p:cNvSpPr txBox="1"/>
          <p:nvPr/>
        </p:nvSpPr>
        <p:spPr>
          <a:xfrm>
            <a:off x="1704976" y="4892700"/>
            <a:ext cx="3483808" cy="707886"/>
          </a:xfrm>
          <a:prstGeom prst="rect">
            <a:avLst/>
          </a:prstGeom>
          <a:noFill/>
        </p:spPr>
        <p:txBody>
          <a:bodyPr wrap="square" rtlCol="0">
            <a:spAutoFit/>
          </a:bodyPr>
          <a:lstStyle/>
          <a:p>
            <a:r>
              <a:rPr kumimoji="1" lang="ja-JP" altLang="en-US" sz="2000" b="1" dirty="0">
                <a:solidFill>
                  <a:srgbClr val="B2B545"/>
                </a:solidFill>
              </a:rPr>
              <a:t>深層学習による</a:t>
            </a:r>
            <a:br>
              <a:rPr kumimoji="1" lang="en-US" altLang="ja-JP" sz="2000" b="1" dirty="0">
                <a:solidFill>
                  <a:srgbClr val="B2B545"/>
                </a:solidFill>
              </a:rPr>
            </a:br>
            <a:r>
              <a:rPr kumimoji="1" lang="ja-JP" altLang="en-US" sz="2000" b="1" dirty="0">
                <a:solidFill>
                  <a:srgbClr val="B2B545"/>
                </a:solidFill>
              </a:rPr>
              <a:t>ノイズ耐性向上のための提案</a:t>
            </a:r>
          </a:p>
        </p:txBody>
      </p:sp>
      <p:sp>
        <p:nvSpPr>
          <p:cNvPr id="68" name="テキスト ボックス 67">
            <a:extLst>
              <a:ext uri="{FF2B5EF4-FFF2-40B4-BE49-F238E27FC236}">
                <a16:creationId xmlns:a16="http://schemas.microsoft.com/office/drawing/2014/main" id="{317AD7F4-DBF1-97D5-41CD-50D231B95361}"/>
              </a:ext>
            </a:extLst>
          </p:cNvPr>
          <p:cNvSpPr txBox="1"/>
          <p:nvPr/>
        </p:nvSpPr>
        <p:spPr>
          <a:xfrm>
            <a:off x="6250367" y="4888269"/>
            <a:ext cx="3483808" cy="707886"/>
          </a:xfrm>
          <a:prstGeom prst="rect">
            <a:avLst/>
          </a:prstGeom>
          <a:noFill/>
        </p:spPr>
        <p:txBody>
          <a:bodyPr wrap="square" rtlCol="0">
            <a:spAutoFit/>
          </a:bodyPr>
          <a:lstStyle/>
          <a:p>
            <a:r>
              <a:rPr kumimoji="1" lang="ja-JP" altLang="en-US" sz="2000" b="1" dirty="0">
                <a:solidFill>
                  <a:srgbClr val="B2B545"/>
                </a:solidFill>
              </a:rPr>
              <a:t>提案手法を用いた</a:t>
            </a:r>
            <a:endParaRPr kumimoji="1" lang="en-US" altLang="ja-JP" sz="2000" b="1" dirty="0">
              <a:solidFill>
                <a:srgbClr val="B2B545"/>
              </a:solidFill>
            </a:endParaRPr>
          </a:p>
          <a:p>
            <a:r>
              <a:rPr kumimoji="1" lang="ja-JP" altLang="en-US" sz="2000" b="1" dirty="0">
                <a:solidFill>
                  <a:srgbClr val="B2B545"/>
                </a:solidFill>
              </a:rPr>
              <a:t>再構成精度評価</a:t>
            </a:r>
            <a:endParaRPr kumimoji="1" lang="en-US" altLang="ja-JP" sz="2000" b="1" dirty="0">
              <a:solidFill>
                <a:srgbClr val="B2B545"/>
              </a:solidFill>
            </a:endParaRPr>
          </a:p>
        </p:txBody>
      </p:sp>
      <p:sp>
        <p:nvSpPr>
          <p:cNvPr id="69" name="正方形/長方形 68">
            <a:extLst>
              <a:ext uri="{FF2B5EF4-FFF2-40B4-BE49-F238E27FC236}">
                <a16:creationId xmlns:a16="http://schemas.microsoft.com/office/drawing/2014/main" id="{A54305E9-B6B3-7340-04E6-E96D31EE1038}"/>
              </a:ext>
            </a:extLst>
          </p:cNvPr>
          <p:cNvSpPr/>
          <p:nvPr/>
        </p:nvSpPr>
        <p:spPr>
          <a:xfrm>
            <a:off x="6085913" y="4944839"/>
            <a:ext cx="195558" cy="594746"/>
          </a:xfrm>
          <a:prstGeom prst="rect">
            <a:avLst/>
          </a:prstGeom>
          <a:solidFill>
            <a:srgbClr val="B2B545"/>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dirty="0"/>
          </a:p>
        </p:txBody>
      </p:sp>
      <p:sp>
        <p:nvSpPr>
          <p:cNvPr id="71" name="テキスト ボックス 70">
            <a:extLst>
              <a:ext uri="{FF2B5EF4-FFF2-40B4-BE49-F238E27FC236}">
                <a16:creationId xmlns:a16="http://schemas.microsoft.com/office/drawing/2014/main" id="{C7FDEA86-A91E-3CC7-8E7C-2096C14E5040}"/>
              </a:ext>
            </a:extLst>
          </p:cNvPr>
          <p:cNvSpPr txBox="1"/>
          <p:nvPr/>
        </p:nvSpPr>
        <p:spPr>
          <a:xfrm>
            <a:off x="6342870" y="5590529"/>
            <a:ext cx="4723714" cy="369332"/>
          </a:xfrm>
          <a:prstGeom prst="rect">
            <a:avLst/>
          </a:prstGeom>
          <a:noFill/>
        </p:spPr>
        <p:txBody>
          <a:bodyPr wrap="square" rtlCol="0">
            <a:spAutoFit/>
          </a:bodyPr>
          <a:lstStyle/>
          <a:p>
            <a:r>
              <a:rPr kumimoji="1" lang="ja-JP" altLang="en-US" dirty="0"/>
              <a:t>モデル化した大気ゆらぎで再構成精度を評価</a:t>
            </a:r>
            <a:endParaRPr kumimoji="1" lang="en-US" altLang="ja-JP" dirty="0"/>
          </a:p>
        </p:txBody>
      </p:sp>
      <p:sp>
        <p:nvSpPr>
          <p:cNvPr id="3" name="テキスト ボックス 2">
            <a:extLst>
              <a:ext uri="{FF2B5EF4-FFF2-40B4-BE49-F238E27FC236}">
                <a16:creationId xmlns:a16="http://schemas.microsoft.com/office/drawing/2014/main" id="{BD705A1A-FDA0-2F4A-1681-68AA9AC8730B}"/>
              </a:ext>
            </a:extLst>
          </p:cNvPr>
          <p:cNvSpPr txBox="1"/>
          <p:nvPr/>
        </p:nvSpPr>
        <p:spPr>
          <a:xfrm>
            <a:off x="1704976" y="5540019"/>
            <a:ext cx="3805330" cy="369332"/>
          </a:xfrm>
          <a:prstGeom prst="rect">
            <a:avLst/>
          </a:prstGeom>
          <a:noFill/>
        </p:spPr>
        <p:txBody>
          <a:bodyPr wrap="square" rtlCol="0">
            <a:spAutoFit/>
          </a:bodyPr>
          <a:lstStyle/>
          <a:p>
            <a:endParaRPr kumimoji="1" lang="en-US" altLang="ja-JP" dirty="0"/>
          </a:p>
        </p:txBody>
      </p:sp>
      <p:sp>
        <p:nvSpPr>
          <p:cNvPr id="5" name="テキスト ボックス 4">
            <a:extLst>
              <a:ext uri="{FF2B5EF4-FFF2-40B4-BE49-F238E27FC236}">
                <a16:creationId xmlns:a16="http://schemas.microsoft.com/office/drawing/2014/main" id="{FCF1B820-3ACF-749B-28FF-E43772A51C11}"/>
              </a:ext>
            </a:extLst>
          </p:cNvPr>
          <p:cNvSpPr txBox="1"/>
          <p:nvPr/>
        </p:nvSpPr>
        <p:spPr>
          <a:xfrm>
            <a:off x="1704976" y="5570303"/>
            <a:ext cx="3950110" cy="646331"/>
          </a:xfrm>
          <a:prstGeom prst="rect">
            <a:avLst/>
          </a:prstGeom>
          <a:noFill/>
        </p:spPr>
        <p:txBody>
          <a:bodyPr wrap="square" rtlCol="0">
            <a:spAutoFit/>
          </a:bodyPr>
          <a:lstStyle/>
          <a:p>
            <a:r>
              <a:rPr kumimoji="1" lang="ja-JP" altLang="en-US" dirty="0"/>
              <a:t>シングルピクセルイメージングと</a:t>
            </a:r>
            <a:endParaRPr kumimoji="1" lang="en-US" altLang="ja-JP" dirty="0"/>
          </a:p>
          <a:p>
            <a:r>
              <a:rPr kumimoji="1" lang="ja-JP" altLang="en-US" dirty="0"/>
              <a:t>深層学習を融合</a:t>
            </a:r>
            <a:endParaRPr kumimoji="1" lang="en-US" altLang="ja-JP" dirty="0"/>
          </a:p>
        </p:txBody>
      </p:sp>
    </p:spTree>
    <p:extLst>
      <p:ext uri="{BB962C8B-B14F-4D97-AF65-F5344CB8AC3E}">
        <p14:creationId xmlns:p14="http://schemas.microsoft.com/office/powerpoint/2010/main" val="688442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コンテンツ プレースホルダー 7">
            <a:extLst>
              <a:ext uri="{FF2B5EF4-FFF2-40B4-BE49-F238E27FC236}">
                <a16:creationId xmlns:a16="http://schemas.microsoft.com/office/drawing/2014/main" id="{6A164AF7-FEE4-1E12-38CE-40B577AE13BD}"/>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8073059" y="4037408"/>
            <a:ext cx="756000" cy="1584000"/>
          </a:xfrm>
          <a:prstGeom prst="rect">
            <a:avLst/>
          </a:prstGeom>
          <a:scene3d>
            <a:camera prst="isometricLeftDown"/>
            <a:lightRig rig="threePt" dir="t"/>
          </a:scene3d>
        </p:spPr>
      </p:pic>
      <p:sp>
        <p:nvSpPr>
          <p:cNvPr id="2" name="タイトル 1">
            <a:extLst>
              <a:ext uri="{FF2B5EF4-FFF2-40B4-BE49-F238E27FC236}">
                <a16:creationId xmlns:a16="http://schemas.microsoft.com/office/drawing/2014/main" id="{511CBD5E-2BFD-53D3-500C-61E2C3590B3C}"/>
              </a:ext>
            </a:extLst>
          </p:cNvPr>
          <p:cNvSpPr>
            <a:spLocks noGrp="1"/>
          </p:cNvSpPr>
          <p:nvPr>
            <p:ph type="title"/>
          </p:nvPr>
        </p:nvSpPr>
        <p:spPr>
          <a:xfrm>
            <a:off x="196703" y="49576"/>
            <a:ext cx="10515600" cy="706318"/>
          </a:xfrm>
        </p:spPr>
        <p:txBody>
          <a:bodyPr>
            <a:normAutofit/>
          </a:bodyPr>
          <a:lstStyle/>
          <a:p>
            <a:r>
              <a:rPr lang="en-US" altLang="ja-JP" sz="4000" dirty="0"/>
              <a:t>Single-pixel imaging(SPI)</a:t>
            </a:r>
            <a:r>
              <a:rPr lang="ja-JP" altLang="en-US" sz="4000" dirty="0"/>
              <a:t>と深層学習</a:t>
            </a:r>
            <a:endParaRPr kumimoji="1" lang="ja-JP" altLang="en-US" sz="4000" dirty="0"/>
          </a:p>
        </p:txBody>
      </p:sp>
      <p:sp>
        <p:nvSpPr>
          <p:cNvPr id="23" name="テキスト ボックス 22">
            <a:extLst>
              <a:ext uri="{FF2B5EF4-FFF2-40B4-BE49-F238E27FC236}">
                <a16:creationId xmlns:a16="http://schemas.microsoft.com/office/drawing/2014/main" id="{DD01C258-3D0E-1115-64D6-E59518443A39}"/>
              </a:ext>
            </a:extLst>
          </p:cNvPr>
          <p:cNvSpPr txBox="1"/>
          <p:nvPr/>
        </p:nvSpPr>
        <p:spPr>
          <a:xfrm>
            <a:off x="577880" y="797628"/>
            <a:ext cx="2392819" cy="461665"/>
          </a:xfrm>
          <a:prstGeom prst="rect">
            <a:avLst/>
          </a:prstGeom>
          <a:noFill/>
        </p:spPr>
        <p:txBody>
          <a:bodyPr wrap="square" rtlCol="0">
            <a:spAutoFit/>
          </a:bodyPr>
          <a:lstStyle/>
          <a:p>
            <a:r>
              <a:rPr kumimoji="1" lang="en-US" altLang="ja-JP" sz="2400" dirty="0"/>
              <a:t>SPI</a:t>
            </a:r>
            <a:r>
              <a:rPr kumimoji="1" lang="ja-JP" altLang="en-US" sz="2400" dirty="0"/>
              <a:t>の原理</a:t>
            </a:r>
            <a:r>
              <a:rPr kumimoji="1" lang="en-US" altLang="ja-JP" sz="2400" dirty="0"/>
              <a:t>[1]</a:t>
            </a:r>
            <a:endParaRPr kumimoji="1" lang="ja-JP" altLang="en-US" sz="2400" dirty="0"/>
          </a:p>
        </p:txBody>
      </p:sp>
      <p:sp>
        <p:nvSpPr>
          <p:cNvPr id="37" name="正方形/長方形 36">
            <a:extLst>
              <a:ext uri="{FF2B5EF4-FFF2-40B4-BE49-F238E27FC236}">
                <a16:creationId xmlns:a16="http://schemas.microsoft.com/office/drawing/2014/main" id="{BD2245AA-68F3-B15A-4FDA-A6CFA233CD3E}"/>
              </a:ext>
            </a:extLst>
          </p:cNvPr>
          <p:cNvSpPr/>
          <p:nvPr/>
        </p:nvSpPr>
        <p:spPr>
          <a:xfrm>
            <a:off x="485092" y="848532"/>
            <a:ext cx="144000" cy="360000"/>
          </a:xfrm>
          <a:prstGeom prst="rect">
            <a:avLst/>
          </a:prstGeom>
          <a:solidFill>
            <a:srgbClr val="B2B545"/>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D79719A0-CDB1-2D0A-F8A9-2BCF8AEBD44D}"/>
              </a:ext>
            </a:extLst>
          </p:cNvPr>
          <p:cNvSpPr txBox="1"/>
          <p:nvPr/>
        </p:nvSpPr>
        <p:spPr>
          <a:xfrm>
            <a:off x="3634033" y="1320594"/>
            <a:ext cx="1280489" cy="646331"/>
          </a:xfrm>
          <a:prstGeom prst="rect">
            <a:avLst/>
          </a:prstGeom>
          <a:noFill/>
        </p:spPr>
        <p:txBody>
          <a:bodyPr wrap="square" rtlCol="0">
            <a:spAutoFit/>
          </a:bodyPr>
          <a:lstStyle/>
          <a:p>
            <a:pPr algn="ctr"/>
            <a:r>
              <a:rPr kumimoji="1" lang="ja-JP" altLang="en-US" dirty="0"/>
              <a:t>単一画素検出器</a:t>
            </a:r>
          </a:p>
        </p:txBody>
      </p:sp>
      <p:sp>
        <p:nvSpPr>
          <p:cNvPr id="46" name="スライド番号プレースホルダー 45">
            <a:extLst>
              <a:ext uri="{FF2B5EF4-FFF2-40B4-BE49-F238E27FC236}">
                <a16:creationId xmlns:a16="http://schemas.microsoft.com/office/drawing/2014/main" id="{0410926A-9935-ADAD-637F-F2FAC6467057}"/>
              </a:ext>
            </a:extLst>
          </p:cNvPr>
          <p:cNvSpPr>
            <a:spLocks noGrp="1"/>
          </p:cNvSpPr>
          <p:nvPr>
            <p:ph type="sldNum" sz="quarter" idx="12"/>
          </p:nvPr>
        </p:nvSpPr>
        <p:spPr/>
        <p:txBody>
          <a:bodyPr/>
          <a:lstStyle/>
          <a:p>
            <a:fld id="{E154F753-E6D5-4771-B8B1-12E93CB86B83}" type="slidenum">
              <a:rPr kumimoji="1" lang="ja-JP" altLang="en-US" smtClean="0"/>
              <a:t>4</a:t>
            </a:fld>
            <a:endParaRPr kumimoji="1" lang="ja-JP" altLang="en-US"/>
          </a:p>
        </p:txBody>
      </p:sp>
      <p:sp>
        <p:nvSpPr>
          <p:cNvPr id="3" name="テキスト ボックス 2">
            <a:extLst>
              <a:ext uri="{FF2B5EF4-FFF2-40B4-BE49-F238E27FC236}">
                <a16:creationId xmlns:a16="http://schemas.microsoft.com/office/drawing/2014/main" id="{F08B5E9E-CA93-1B88-A4D7-4929497AA179}"/>
              </a:ext>
            </a:extLst>
          </p:cNvPr>
          <p:cNvSpPr txBox="1"/>
          <p:nvPr/>
        </p:nvSpPr>
        <p:spPr>
          <a:xfrm>
            <a:off x="983120" y="6083211"/>
            <a:ext cx="11362435" cy="261610"/>
          </a:xfrm>
          <a:prstGeom prst="rect">
            <a:avLst/>
          </a:prstGeom>
          <a:noFill/>
        </p:spPr>
        <p:txBody>
          <a:bodyPr wrap="square" rtlCol="0">
            <a:spAutoFit/>
          </a:bodyPr>
          <a:lstStyle/>
          <a:p>
            <a:r>
              <a:rPr kumimoji="1" lang="da-DK" altLang="ja-JP" sz="1100" dirty="0"/>
              <a:t>[1] M. P. Edgar, et al., Nat. Photonics 13, 13–20 (2019). </a:t>
            </a:r>
            <a:r>
              <a:rPr kumimoji="1" lang="en-US" altLang="ja-JP" sz="1100" dirty="0"/>
              <a:t>[2] C. F. Higham, et al.: Sci. Rep</a:t>
            </a:r>
            <a:r>
              <a:rPr kumimoji="1" lang="en-US" altLang="ja-JP" sz="1100" i="1" dirty="0"/>
              <a:t>. </a:t>
            </a:r>
            <a:r>
              <a:rPr kumimoji="1" lang="en-US" altLang="ja-JP" sz="1100" b="1" dirty="0"/>
              <a:t>8</a:t>
            </a:r>
            <a:r>
              <a:rPr kumimoji="1" lang="en-US" altLang="ja-JP" sz="1100" dirty="0"/>
              <a:t>, 2369 (2018).</a:t>
            </a:r>
            <a:r>
              <a:rPr kumimoji="1" lang="ja-JP" altLang="en-US" sz="1100" dirty="0"/>
              <a:t> </a:t>
            </a:r>
            <a:endParaRPr kumimoji="1" lang="da-DK" altLang="ja-JP" sz="1100" dirty="0"/>
          </a:p>
        </p:txBody>
      </p:sp>
      <p:cxnSp>
        <p:nvCxnSpPr>
          <p:cNvPr id="15" name="コネクタ: 曲線 14">
            <a:extLst>
              <a:ext uri="{FF2B5EF4-FFF2-40B4-BE49-F238E27FC236}">
                <a16:creationId xmlns:a16="http://schemas.microsoft.com/office/drawing/2014/main" id="{141854F6-779B-4FFC-5B83-FB6BF798EECE}"/>
              </a:ext>
            </a:extLst>
          </p:cNvPr>
          <p:cNvCxnSpPr>
            <a:cxnSpLocks/>
            <a:stCxn id="13" idx="4"/>
          </p:cNvCxnSpPr>
          <p:nvPr/>
        </p:nvCxnSpPr>
        <p:spPr>
          <a:xfrm flipV="1">
            <a:off x="4405153" y="2059868"/>
            <a:ext cx="828688" cy="227007"/>
          </a:xfrm>
          <a:prstGeom prst="curved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E8E99903-E9F3-9CC9-A372-4746C2B1C744}"/>
              </a:ext>
            </a:extLst>
          </p:cNvPr>
          <p:cNvSpPr txBox="1"/>
          <p:nvPr/>
        </p:nvSpPr>
        <p:spPr>
          <a:xfrm flipH="1">
            <a:off x="1590430" y="1185417"/>
            <a:ext cx="716318" cy="400110"/>
          </a:xfrm>
          <a:prstGeom prst="rect">
            <a:avLst/>
          </a:prstGeom>
          <a:noFill/>
        </p:spPr>
        <p:txBody>
          <a:bodyPr wrap="square" rtlCol="0">
            <a:spAutoFit/>
          </a:bodyPr>
          <a:lstStyle/>
          <a:p>
            <a:r>
              <a:rPr kumimoji="1" lang="ja-JP" altLang="en-US" sz="2000" dirty="0"/>
              <a:t>対象</a:t>
            </a:r>
          </a:p>
        </p:txBody>
      </p:sp>
      <p:sp>
        <p:nvSpPr>
          <p:cNvPr id="25" name="テキスト ボックス 24">
            <a:extLst>
              <a:ext uri="{FF2B5EF4-FFF2-40B4-BE49-F238E27FC236}">
                <a16:creationId xmlns:a16="http://schemas.microsoft.com/office/drawing/2014/main" id="{FF5A2D10-1314-4B28-114B-F7767CEB17EB}"/>
              </a:ext>
            </a:extLst>
          </p:cNvPr>
          <p:cNvSpPr txBox="1"/>
          <p:nvPr/>
        </p:nvSpPr>
        <p:spPr>
          <a:xfrm flipH="1">
            <a:off x="2434826" y="1185417"/>
            <a:ext cx="1223811" cy="400110"/>
          </a:xfrm>
          <a:prstGeom prst="rect">
            <a:avLst/>
          </a:prstGeom>
          <a:noFill/>
        </p:spPr>
        <p:txBody>
          <a:bodyPr wrap="square" rtlCol="0">
            <a:spAutoFit/>
          </a:bodyPr>
          <a:lstStyle/>
          <a:p>
            <a:r>
              <a:rPr kumimoji="1" lang="ja-JP" altLang="en-US" sz="2000" dirty="0"/>
              <a:t>表示素子</a:t>
            </a:r>
          </a:p>
        </p:txBody>
      </p:sp>
      <p:sp>
        <p:nvSpPr>
          <p:cNvPr id="27" name="二等辺三角形 26">
            <a:extLst>
              <a:ext uri="{FF2B5EF4-FFF2-40B4-BE49-F238E27FC236}">
                <a16:creationId xmlns:a16="http://schemas.microsoft.com/office/drawing/2014/main" id="{28999D0E-7F0B-96DD-0AA3-DA87972F541C}"/>
              </a:ext>
            </a:extLst>
          </p:cNvPr>
          <p:cNvSpPr/>
          <p:nvPr/>
        </p:nvSpPr>
        <p:spPr>
          <a:xfrm rot="16200000" flipH="1">
            <a:off x="970979" y="1879745"/>
            <a:ext cx="1018042" cy="840410"/>
          </a:xfrm>
          <a:prstGeom prst="triangle">
            <a:avLst/>
          </a:prstGeom>
          <a:solidFill>
            <a:schemeClr val="accent4">
              <a:lumMod val="40000"/>
              <a:lumOff val="60000"/>
              <a:alpha val="5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図 17">
            <a:extLst>
              <a:ext uri="{FF2B5EF4-FFF2-40B4-BE49-F238E27FC236}">
                <a16:creationId xmlns:a16="http://schemas.microsoft.com/office/drawing/2014/main" id="{3494BE50-AE1F-5052-4862-15C63ECCDCB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69767" y1="33333" x2="69767" y2="33333"/>
                        <a14:foregroundMark x1="75000" y1="35556" x2="75000" y2="35556"/>
                        <a14:backgroundMark x1="31395" y1="87778" x2="31395" y2="87778"/>
                        <a14:backgroundMark x1="31395" y1="88889" x2="27326" y2="88333"/>
                        <a14:backgroundMark x1="30233" y1="88333" x2="30233" y2="88333"/>
                        <a14:backgroundMark x1="30814" y1="87778" x2="30814" y2="87778"/>
                        <a14:backgroundMark x1="27907" y1="86111" x2="27907" y2="86111"/>
                        <a14:backgroundMark x1="14535" y1="75556" x2="14535" y2="75556"/>
                        <a14:backgroundMark x1="16860" y1="77778" x2="16860" y2="77778"/>
                        <a14:backgroundMark x1="18023" y1="78889" x2="18023" y2="78889"/>
                        <a14:backgroundMark x1="19186" y1="80000" x2="19186" y2="80000"/>
                        <a14:backgroundMark x1="38953" y1="23333" x2="38953" y2="23333"/>
                        <a14:backgroundMark x1="12791" y1="51667" x2="12791" y2="51667"/>
                        <a14:backgroundMark x1="81395" y1="23889" x2="81395" y2="23889"/>
                      </a14:backgroundRemoval>
                    </a14:imgEffect>
                  </a14:imgLayer>
                </a14:imgProps>
              </a:ext>
            </a:extLst>
          </a:blip>
          <a:stretch>
            <a:fillRect/>
          </a:stretch>
        </p:blipFill>
        <p:spPr>
          <a:xfrm rot="18553594" flipH="1">
            <a:off x="577997" y="1915796"/>
            <a:ext cx="713680" cy="753982"/>
          </a:xfrm>
          <a:prstGeom prst="rect">
            <a:avLst/>
          </a:prstGeom>
        </p:spPr>
      </p:pic>
      <p:sp>
        <p:nvSpPr>
          <p:cNvPr id="34" name="正方形/長方形 33">
            <a:extLst>
              <a:ext uri="{FF2B5EF4-FFF2-40B4-BE49-F238E27FC236}">
                <a16:creationId xmlns:a16="http://schemas.microsoft.com/office/drawing/2014/main" id="{D737FC77-9609-0991-66BE-76238AEE12C4}"/>
              </a:ext>
            </a:extLst>
          </p:cNvPr>
          <p:cNvSpPr/>
          <p:nvPr/>
        </p:nvSpPr>
        <p:spPr>
          <a:xfrm rot="10800000" flipH="1">
            <a:off x="1899405" y="1783766"/>
            <a:ext cx="890134" cy="1018041"/>
          </a:xfrm>
          <a:prstGeom prst="rect">
            <a:avLst/>
          </a:prstGeom>
          <a:solidFill>
            <a:schemeClr val="accent4">
              <a:lumMod val="40000"/>
              <a:lumOff val="60000"/>
              <a:alpha val="5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813B8AA6-9BA6-AFAB-4E16-02F6CCB44A80}"/>
              </a:ext>
            </a:extLst>
          </p:cNvPr>
          <p:cNvSpPr/>
          <p:nvPr/>
        </p:nvSpPr>
        <p:spPr>
          <a:xfrm rot="10800000" flipH="1">
            <a:off x="2745854" y="1783766"/>
            <a:ext cx="854492" cy="1018041"/>
          </a:xfrm>
          <a:prstGeom prst="rect">
            <a:avLst/>
          </a:prstGeom>
          <a:solidFill>
            <a:schemeClr val="accent4">
              <a:lumMod val="40000"/>
              <a:lumOff val="60000"/>
              <a:alpha val="5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二等辺三角形 67">
            <a:extLst>
              <a:ext uri="{FF2B5EF4-FFF2-40B4-BE49-F238E27FC236}">
                <a16:creationId xmlns:a16="http://schemas.microsoft.com/office/drawing/2014/main" id="{8F65BBEC-3124-61DA-21B9-1D2187B245B4}"/>
              </a:ext>
            </a:extLst>
          </p:cNvPr>
          <p:cNvSpPr/>
          <p:nvPr/>
        </p:nvSpPr>
        <p:spPr>
          <a:xfrm rot="5400000" flipH="1">
            <a:off x="3522368" y="1957342"/>
            <a:ext cx="1013922" cy="670889"/>
          </a:xfrm>
          <a:prstGeom prst="triangle">
            <a:avLst/>
          </a:prstGeom>
          <a:solidFill>
            <a:schemeClr val="accent4">
              <a:lumMod val="40000"/>
              <a:lumOff val="60000"/>
              <a:alpha val="5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9" name="グループ化 68">
            <a:extLst>
              <a:ext uri="{FF2B5EF4-FFF2-40B4-BE49-F238E27FC236}">
                <a16:creationId xmlns:a16="http://schemas.microsoft.com/office/drawing/2014/main" id="{BEF312FA-4BC1-8408-955D-294D0FAB2409}"/>
              </a:ext>
            </a:extLst>
          </p:cNvPr>
          <p:cNvGrpSpPr/>
          <p:nvPr/>
        </p:nvGrpSpPr>
        <p:grpSpPr>
          <a:xfrm rot="10800000" flipH="1">
            <a:off x="4157534" y="2083864"/>
            <a:ext cx="247619" cy="417845"/>
            <a:chOff x="6813477" y="4991775"/>
            <a:chExt cx="247619" cy="417845"/>
          </a:xfrm>
        </p:grpSpPr>
        <p:sp>
          <p:nvSpPr>
            <p:cNvPr id="13" name="楕円 12">
              <a:extLst>
                <a:ext uri="{FF2B5EF4-FFF2-40B4-BE49-F238E27FC236}">
                  <a16:creationId xmlns:a16="http://schemas.microsoft.com/office/drawing/2014/main" id="{D4420E93-DDFB-0A8C-852D-FD9833B8116D}"/>
                </a:ext>
              </a:extLst>
            </p:cNvPr>
            <p:cNvSpPr/>
            <p:nvPr/>
          </p:nvSpPr>
          <p:spPr>
            <a:xfrm rot="16200000">
              <a:off x="6793199" y="5098758"/>
              <a:ext cx="320089" cy="215704"/>
            </a:xfrm>
            <a:prstGeom prst="ellipse">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直接アクセス記憶 13">
              <a:extLst>
                <a:ext uri="{FF2B5EF4-FFF2-40B4-BE49-F238E27FC236}">
                  <a16:creationId xmlns:a16="http://schemas.microsoft.com/office/drawing/2014/main" id="{3313B84D-962A-A612-456B-FD50B7F4A3BD}"/>
                </a:ext>
              </a:extLst>
            </p:cNvPr>
            <p:cNvSpPr/>
            <p:nvPr/>
          </p:nvSpPr>
          <p:spPr>
            <a:xfrm rot="10716429">
              <a:off x="6813477" y="4991775"/>
              <a:ext cx="181135" cy="417845"/>
            </a:xfrm>
            <a:prstGeom prst="flowChartMagneticDrum">
              <a:avLst/>
            </a:prstGeom>
            <a:solidFill>
              <a:schemeClr val="tx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7" name="楕円 66">
            <a:extLst>
              <a:ext uri="{FF2B5EF4-FFF2-40B4-BE49-F238E27FC236}">
                <a16:creationId xmlns:a16="http://schemas.microsoft.com/office/drawing/2014/main" id="{2768CB0C-9711-766B-2D2F-39D3B30216EF}"/>
              </a:ext>
            </a:extLst>
          </p:cNvPr>
          <p:cNvSpPr/>
          <p:nvPr/>
        </p:nvSpPr>
        <p:spPr>
          <a:xfrm flipH="1">
            <a:off x="3512778" y="1674631"/>
            <a:ext cx="199951" cy="1224486"/>
          </a:xfrm>
          <a:prstGeom prst="ellipse">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a:extLst>
              <a:ext uri="{FF2B5EF4-FFF2-40B4-BE49-F238E27FC236}">
                <a16:creationId xmlns:a16="http://schemas.microsoft.com/office/drawing/2014/main" id="{B3134221-BE4A-8FB5-0C57-88968B63E567}"/>
              </a:ext>
            </a:extLst>
          </p:cNvPr>
          <p:cNvSpPr txBox="1"/>
          <p:nvPr/>
        </p:nvSpPr>
        <p:spPr>
          <a:xfrm>
            <a:off x="5361799" y="730607"/>
            <a:ext cx="1642302" cy="369332"/>
          </a:xfrm>
          <a:prstGeom prst="rect">
            <a:avLst/>
          </a:prstGeom>
          <a:noFill/>
        </p:spPr>
        <p:txBody>
          <a:bodyPr wrap="square" rtlCol="0">
            <a:spAutoFit/>
          </a:bodyPr>
          <a:lstStyle/>
          <a:p>
            <a:r>
              <a:rPr kumimoji="1" lang="ja-JP" altLang="en-US" dirty="0"/>
              <a:t>パターン番号</a:t>
            </a:r>
          </a:p>
        </p:txBody>
      </p:sp>
      <p:grpSp>
        <p:nvGrpSpPr>
          <p:cNvPr id="85" name="グループ化 84">
            <a:extLst>
              <a:ext uri="{FF2B5EF4-FFF2-40B4-BE49-F238E27FC236}">
                <a16:creationId xmlns:a16="http://schemas.microsoft.com/office/drawing/2014/main" id="{7FDE3A77-C094-564C-6F03-0003560CD75D}"/>
              </a:ext>
            </a:extLst>
          </p:cNvPr>
          <p:cNvGrpSpPr/>
          <p:nvPr/>
        </p:nvGrpSpPr>
        <p:grpSpPr>
          <a:xfrm>
            <a:off x="5247764" y="1046425"/>
            <a:ext cx="1801122" cy="1050266"/>
            <a:chOff x="5564213" y="3429000"/>
            <a:chExt cx="1988704" cy="1098459"/>
          </a:xfrm>
        </p:grpSpPr>
        <p:sp>
          <p:nvSpPr>
            <p:cNvPr id="86" name="正方形/長方形 85">
              <a:extLst>
                <a:ext uri="{FF2B5EF4-FFF2-40B4-BE49-F238E27FC236}">
                  <a16:creationId xmlns:a16="http://schemas.microsoft.com/office/drawing/2014/main" id="{E1CB277C-CE6D-F5EE-902F-8C3E044991D6}"/>
                </a:ext>
              </a:extLst>
            </p:cNvPr>
            <p:cNvSpPr/>
            <p:nvPr/>
          </p:nvSpPr>
          <p:spPr>
            <a:xfrm>
              <a:off x="5564213" y="3429000"/>
              <a:ext cx="1988704" cy="1098459"/>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F0BA1389-D88F-A34F-516F-23690B8CBD2F}"/>
                </a:ext>
              </a:extLst>
            </p:cNvPr>
            <p:cNvSpPr/>
            <p:nvPr/>
          </p:nvSpPr>
          <p:spPr>
            <a:xfrm>
              <a:off x="5570669" y="3569870"/>
              <a:ext cx="1982248" cy="837831"/>
            </a:xfrm>
            <a:custGeom>
              <a:avLst/>
              <a:gdLst>
                <a:gd name="connsiteX0" fmla="*/ 0 w 1567660"/>
                <a:gd name="connsiteY0" fmla="*/ 762895 h 837831"/>
                <a:gd name="connsiteX1" fmla="*/ 53340 w 1567660"/>
                <a:gd name="connsiteY1" fmla="*/ 237115 h 837831"/>
                <a:gd name="connsiteX2" fmla="*/ 76200 w 1567660"/>
                <a:gd name="connsiteY2" fmla="*/ 229495 h 837831"/>
                <a:gd name="connsiteX3" fmla="*/ 121920 w 1567660"/>
                <a:gd name="connsiteY3" fmla="*/ 755275 h 837831"/>
                <a:gd name="connsiteX4" fmla="*/ 190500 w 1567660"/>
                <a:gd name="connsiteY4" fmla="*/ 740035 h 837831"/>
                <a:gd name="connsiteX5" fmla="*/ 251460 w 1567660"/>
                <a:gd name="connsiteY5" fmla="*/ 336175 h 837831"/>
                <a:gd name="connsiteX6" fmla="*/ 289560 w 1567660"/>
                <a:gd name="connsiteY6" fmla="*/ 465715 h 837831"/>
                <a:gd name="connsiteX7" fmla="*/ 297180 w 1567660"/>
                <a:gd name="connsiteY7" fmla="*/ 740035 h 837831"/>
                <a:gd name="connsiteX8" fmla="*/ 350520 w 1567660"/>
                <a:gd name="connsiteY8" fmla="*/ 747655 h 837831"/>
                <a:gd name="connsiteX9" fmla="*/ 381000 w 1567660"/>
                <a:gd name="connsiteY9" fmla="*/ 92335 h 837831"/>
                <a:gd name="connsiteX10" fmla="*/ 396240 w 1567660"/>
                <a:gd name="connsiteY10" fmla="*/ 77095 h 837831"/>
                <a:gd name="connsiteX11" fmla="*/ 457200 w 1567660"/>
                <a:gd name="connsiteY11" fmla="*/ 770515 h 837831"/>
                <a:gd name="connsiteX12" fmla="*/ 487680 w 1567660"/>
                <a:gd name="connsiteY12" fmla="*/ 770515 h 837831"/>
                <a:gd name="connsiteX13" fmla="*/ 525780 w 1567660"/>
                <a:gd name="connsiteY13" fmla="*/ 412375 h 837831"/>
                <a:gd name="connsiteX14" fmla="*/ 586740 w 1567660"/>
                <a:gd name="connsiteY14" fmla="*/ 656215 h 837831"/>
                <a:gd name="connsiteX15" fmla="*/ 586740 w 1567660"/>
                <a:gd name="connsiteY15" fmla="*/ 740035 h 837831"/>
                <a:gd name="connsiteX16" fmla="*/ 655320 w 1567660"/>
                <a:gd name="connsiteY16" fmla="*/ 534295 h 837831"/>
                <a:gd name="connsiteX17" fmla="*/ 685800 w 1567660"/>
                <a:gd name="connsiteY17" fmla="*/ 625735 h 837831"/>
                <a:gd name="connsiteX18" fmla="*/ 708660 w 1567660"/>
                <a:gd name="connsiteY18" fmla="*/ 755275 h 837831"/>
                <a:gd name="connsiteX19" fmla="*/ 815340 w 1567660"/>
                <a:gd name="connsiteY19" fmla="*/ 290455 h 837831"/>
                <a:gd name="connsiteX20" fmla="*/ 891540 w 1567660"/>
                <a:gd name="connsiteY20" fmla="*/ 755275 h 837831"/>
                <a:gd name="connsiteX21" fmla="*/ 990600 w 1567660"/>
                <a:gd name="connsiteY21" fmla="*/ 511435 h 837831"/>
                <a:gd name="connsiteX22" fmla="*/ 1066800 w 1567660"/>
                <a:gd name="connsiteY22" fmla="*/ 740035 h 837831"/>
                <a:gd name="connsiteX23" fmla="*/ 1165860 w 1567660"/>
                <a:gd name="connsiteY23" fmla="*/ 541915 h 837831"/>
                <a:gd name="connsiteX24" fmla="*/ 1234440 w 1567660"/>
                <a:gd name="connsiteY24" fmla="*/ 762895 h 837831"/>
                <a:gd name="connsiteX25" fmla="*/ 1341120 w 1567660"/>
                <a:gd name="connsiteY25" fmla="*/ 282835 h 837831"/>
                <a:gd name="connsiteX26" fmla="*/ 1402080 w 1567660"/>
                <a:gd name="connsiteY26" fmla="*/ 755275 h 837831"/>
                <a:gd name="connsiteX27" fmla="*/ 1478280 w 1567660"/>
                <a:gd name="connsiteY27" fmla="*/ 77095 h 837831"/>
                <a:gd name="connsiteX28" fmla="*/ 1562100 w 1567660"/>
                <a:gd name="connsiteY28" fmla="*/ 747655 h 83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67660" h="837831">
                  <a:moveTo>
                    <a:pt x="0" y="762895"/>
                  </a:moveTo>
                  <a:lnTo>
                    <a:pt x="53340" y="237115"/>
                  </a:lnTo>
                  <a:cubicBezTo>
                    <a:pt x="66040" y="148215"/>
                    <a:pt x="64770" y="143135"/>
                    <a:pt x="76200" y="229495"/>
                  </a:cubicBezTo>
                  <a:cubicBezTo>
                    <a:pt x="87630" y="315855"/>
                    <a:pt x="102870" y="670185"/>
                    <a:pt x="121920" y="755275"/>
                  </a:cubicBezTo>
                  <a:cubicBezTo>
                    <a:pt x="140970" y="840365"/>
                    <a:pt x="168910" y="809885"/>
                    <a:pt x="190500" y="740035"/>
                  </a:cubicBezTo>
                  <a:cubicBezTo>
                    <a:pt x="212090" y="670185"/>
                    <a:pt x="234950" y="381895"/>
                    <a:pt x="251460" y="336175"/>
                  </a:cubicBezTo>
                  <a:cubicBezTo>
                    <a:pt x="267970" y="290455"/>
                    <a:pt x="281940" y="398405"/>
                    <a:pt x="289560" y="465715"/>
                  </a:cubicBezTo>
                  <a:cubicBezTo>
                    <a:pt x="297180" y="533025"/>
                    <a:pt x="287020" y="693045"/>
                    <a:pt x="297180" y="740035"/>
                  </a:cubicBezTo>
                  <a:cubicBezTo>
                    <a:pt x="307340" y="787025"/>
                    <a:pt x="336550" y="855605"/>
                    <a:pt x="350520" y="747655"/>
                  </a:cubicBezTo>
                  <a:cubicBezTo>
                    <a:pt x="364490" y="639705"/>
                    <a:pt x="381000" y="92335"/>
                    <a:pt x="381000" y="92335"/>
                  </a:cubicBezTo>
                  <a:cubicBezTo>
                    <a:pt x="388620" y="-19425"/>
                    <a:pt x="383540" y="-35935"/>
                    <a:pt x="396240" y="77095"/>
                  </a:cubicBezTo>
                  <a:cubicBezTo>
                    <a:pt x="408940" y="190125"/>
                    <a:pt x="457200" y="770515"/>
                    <a:pt x="457200" y="770515"/>
                  </a:cubicBezTo>
                  <a:cubicBezTo>
                    <a:pt x="472440" y="886085"/>
                    <a:pt x="476250" y="830205"/>
                    <a:pt x="487680" y="770515"/>
                  </a:cubicBezTo>
                  <a:cubicBezTo>
                    <a:pt x="499110" y="710825"/>
                    <a:pt x="509270" y="431425"/>
                    <a:pt x="525780" y="412375"/>
                  </a:cubicBezTo>
                  <a:cubicBezTo>
                    <a:pt x="542290" y="393325"/>
                    <a:pt x="576580" y="601605"/>
                    <a:pt x="586740" y="656215"/>
                  </a:cubicBezTo>
                  <a:cubicBezTo>
                    <a:pt x="596900" y="710825"/>
                    <a:pt x="575310" y="760355"/>
                    <a:pt x="586740" y="740035"/>
                  </a:cubicBezTo>
                  <a:cubicBezTo>
                    <a:pt x="598170" y="719715"/>
                    <a:pt x="638810" y="553345"/>
                    <a:pt x="655320" y="534295"/>
                  </a:cubicBezTo>
                  <a:cubicBezTo>
                    <a:pt x="671830" y="515245"/>
                    <a:pt x="676910" y="588905"/>
                    <a:pt x="685800" y="625735"/>
                  </a:cubicBezTo>
                  <a:cubicBezTo>
                    <a:pt x="694690" y="662565"/>
                    <a:pt x="687070" y="811155"/>
                    <a:pt x="708660" y="755275"/>
                  </a:cubicBezTo>
                  <a:cubicBezTo>
                    <a:pt x="730250" y="699395"/>
                    <a:pt x="784860" y="290455"/>
                    <a:pt x="815340" y="290455"/>
                  </a:cubicBezTo>
                  <a:cubicBezTo>
                    <a:pt x="845820" y="290455"/>
                    <a:pt x="862330" y="718445"/>
                    <a:pt x="891540" y="755275"/>
                  </a:cubicBezTo>
                  <a:cubicBezTo>
                    <a:pt x="920750" y="792105"/>
                    <a:pt x="961390" y="513975"/>
                    <a:pt x="990600" y="511435"/>
                  </a:cubicBezTo>
                  <a:cubicBezTo>
                    <a:pt x="1019810" y="508895"/>
                    <a:pt x="1037590" y="734955"/>
                    <a:pt x="1066800" y="740035"/>
                  </a:cubicBezTo>
                  <a:cubicBezTo>
                    <a:pt x="1096010" y="745115"/>
                    <a:pt x="1137920" y="538105"/>
                    <a:pt x="1165860" y="541915"/>
                  </a:cubicBezTo>
                  <a:cubicBezTo>
                    <a:pt x="1193800" y="545725"/>
                    <a:pt x="1205230" y="806075"/>
                    <a:pt x="1234440" y="762895"/>
                  </a:cubicBezTo>
                  <a:cubicBezTo>
                    <a:pt x="1263650" y="719715"/>
                    <a:pt x="1313180" y="284105"/>
                    <a:pt x="1341120" y="282835"/>
                  </a:cubicBezTo>
                  <a:cubicBezTo>
                    <a:pt x="1369060" y="281565"/>
                    <a:pt x="1379220" y="789565"/>
                    <a:pt x="1402080" y="755275"/>
                  </a:cubicBezTo>
                  <a:cubicBezTo>
                    <a:pt x="1424940" y="720985"/>
                    <a:pt x="1451610" y="78365"/>
                    <a:pt x="1478280" y="77095"/>
                  </a:cubicBezTo>
                  <a:cubicBezTo>
                    <a:pt x="1504950" y="75825"/>
                    <a:pt x="1590040" y="604145"/>
                    <a:pt x="1562100" y="747655"/>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92" name="テキスト ボックス 91">
            <a:extLst>
              <a:ext uri="{FF2B5EF4-FFF2-40B4-BE49-F238E27FC236}">
                <a16:creationId xmlns:a16="http://schemas.microsoft.com/office/drawing/2014/main" id="{C6C7EC05-E251-FDC1-C5DB-7BDFC2D03240}"/>
              </a:ext>
            </a:extLst>
          </p:cNvPr>
          <p:cNvSpPr txBox="1"/>
          <p:nvPr/>
        </p:nvSpPr>
        <p:spPr>
          <a:xfrm rot="16200000">
            <a:off x="4497126" y="1411239"/>
            <a:ext cx="956118" cy="369332"/>
          </a:xfrm>
          <a:prstGeom prst="rect">
            <a:avLst/>
          </a:prstGeom>
          <a:noFill/>
        </p:spPr>
        <p:txBody>
          <a:bodyPr wrap="square" rtlCol="0">
            <a:spAutoFit/>
          </a:bodyPr>
          <a:lstStyle/>
          <a:p>
            <a:pPr algn="ctr"/>
            <a:r>
              <a:rPr kumimoji="1" lang="ja-JP" altLang="en-US" dirty="0"/>
              <a:t>光強度</a:t>
            </a:r>
          </a:p>
        </p:txBody>
      </p:sp>
      <p:sp>
        <p:nvSpPr>
          <p:cNvPr id="95" name="フローチャート: 和接合 94">
            <a:extLst>
              <a:ext uri="{FF2B5EF4-FFF2-40B4-BE49-F238E27FC236}">
                <a16:creationId xmlns:a16="http://schemas.microsoft.com/office/drawing/2014/main" id="{3153A559-BE06-4496-1A34-1540FB7D478D}"/>
              </a:ext>
            </a:extLst>
          </p:cNvPr>
          <p:cNvSpPr/>
          <p:nvPr/>
        </p:nvSpPr>
        <p:spPr>
          <a:xfrm>
            <a:off x="7212102" y="1931138"/>
            <a:ext cx="478547" cy="461665"/>
          </a:xfrm>
          <a:prstGeom prst="flowChartSummingJunction">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a:extLst>
              <a:ext uri="{FF2B5EF4-FFF2-40B4-BE49-F238E27FC236}">
                <a16:creationId xmlns:a16="http://schemas.microsoft.com/office/drawing/2014/main" id="{8BC8653E-8991-68FC-0BE2-E2503E5D5F64}"/>
              </a:ext>
            </a:extLst>
          </p:cNvPr>
          <p:cNvSpPr>
            <a:spLocks noChangeAspect="1"/>
          </p:cNvSpPr>
          <p:nvPr/>
        </p:nvSpPr>
        <p:spPr>
          <a:xfrm>
            <a:off x="6526579" y="2533409"/>
            <a:ext cx="583023" cy="597419"/>
          </a:xfrm>
          <a:prstGeom prst="rect">
            <a:avLst/>
          </a:prstGeom>
          <a:blipFill dpi="0" rotWithShape="1">
            <a:blip r:embed="rId6"/>
            <a:srcRect/>
            <a:stretch>
              <a:fillRect/>
            </a:stretch>
          </a:blipFill>
          <a:ln>
            <a:solidFill>
              <a:schemeClr val="tx1"/>
            </a:solidFill>
          </a:ln>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8" name="図 97">
            <a:extLst>
              <a:ext uri="{FF2B5EF4-FFF2-40B4-BE49-F238E27FC236}">
                <a16:creationId xmlns:a16="http://schemas.microsoft.com/office/drawing/2014/main" id="{AA51C8FF-93EB-7DAD-7489-16C4A1856A4C}"/>
              </a:ext>
            </a:extLst>
          </p:cNvPr>
          <p:cNvPicPr preferRelativeResize="0">
            <a:picLocks noChangeAspect="1"/>
          </p:cNvPicPr>
          <p:nvPr/>
        </p:nvPicPr>
        <p:blipFill>
          <a:blip r:embed="rId7">
            <a:extLst>
              <a:ext uri="{28A0092B-C50C-407E-A947-70E740481C1C}">
                <a14:useLocalDpi xmlns:a14="http://schemas.microsoft.com/office/drawing/2010/main" val="0"/>
              </a:ext>
            </a:extLst>
          </a:blip>
          <a:srcRect/>
          <a:stretch/>
        </p:blipFill>
        <p:spPr>
          <a:xfrm>
            <a:off x="6313565" y="2522768"/>
            <a:ext cx="583023" cy="597419"/>
          </a:xfrm>
          <a:prstGeom prst="rect">
            <a:avLst/>
          </a:prstGeom>
          <a:ln>
            <a:solidFill>
              <a:schemeClr val="tx1"/>
            </a:solidFill>
          </a:ln>
          <a:scene3d>
            <a:camera prst="isometricOffAxis1Left"/>
            <a:lightRig rig="threePt" dir="t"/>
          </a:scene3d>
        </p:spPr>
      </p:pic>
      <p:pic>
        <p:nvPicPr>
          <p:cNvPr id="99" name="図 98">
            <a:extLst>
              <a:ext uri="{FF2B5EF4-FFF2-40B4-BE49-F238E27FC236}">
                <a16:creationId xmlns:a16="http://schemas.microsoft.com/office/drawing/2014/main" id="{D4483694-1A96-E048-7FAE-B46CB2A95169}"/>
              </a:ext>
            </a:extLst>
          </p:cNvPr>
          <p:cNvPicPr preferRelativeResize="0">
            <a:picLocks noChangeAspect="1"/>
          </p:cNvPicPr>
          <p:nvPr/>
        </p:nvPicPr>
        <p:blipFill>
          <a:blip r:embed="rId8">
            <a:extLst>
              <a:ext uri="{28A0092B-C50C-407E-A947-70E740481C1C}">
                <a14:useLocalDpi xmlns:a14="http://schemas.microsoft.com/office/drawing/2010/main" val="0"/>
              </a:ext>
            </a:extLst>
          </a:blip>
          <a:srcRect/>
          <a:stretch/>
        </p:blipFill>
        <p:spPr>
          <a:xfrm>
            <a:off x="5468453" y="2525116"/>
            <a:ext cx="583023" cy="597419"/>
          </a:xfrm>
          <a:prstGeom prst="rect">
            <a:avLst/>
          </a:prstGeom>
          <a:ln>
            <a:solidFill>
              <a:schemeClr val="tx1"/>
            </a:solidFill>
          </a:ln>
          <a:scene3d>
            <a:camera prst="isometricOffAxis1Left"/>
            <a:lightRig rig="threePt" dir="t"/>
          </a:scene3d>
        </p:spPr>
      </p:pic>
      <p:pic>
        <p:nvPicPr>
          <p:cNvPr id="100" name="図 99">
            <a:extLst>
              <a:ext uri="{FF2B5EF4-FFF2-40B4-BE49-F238E27FC236}">
                <a16:creationId xmlns:a16="http://schemas.microsoft.com/office/drawing/2014/main" id="{A0B5D47F-411F-EBF9-B4E3-91F98E16942B}"/>
              </a:ext>
            </a:extLst>
          </p:cNvPr>
          <p:cNvPicPr preferRelativeResize="0">
            <a:picLocks noChangeAspect="1"/>
          </p:cNvPicPr>
          <p:nvPr/>
        </p:nvPicPr>
        <p:blipFill>
          <a:blip r:embed="rId9">
            <a:extLst>
              <a:ext uri="{28A0092B-C50C-407E-A947-70E740481C1C}">
                <a14:useLocalDpi xmlns:a14="http://schemas.microsoft.com/office/drawing/2010/main" val="0"/>
              </a:ext>
            </a:extLst>
          </a:blip>
          <a:stretch>
            <a:fillRect/>
          </a:stretch>
        </p:blipFill>
        <p:spPr>
          <a:xfrm>
            <a:off x="5233841" y="2508799"/>
            <a:ext cx="583023" cy="597419"/>
          </a:xfrm>
          <a:prstGeom prst="rect">
            <a:avLst/>
          </a:prstGeom>
          <a:ln>
            <a:solidFill>
              <a:schemeClr val="tx1"/>
            </a:solidFill>
          </a:ln>
          <a:scene3d>
            <a:camera prst="isometricOffAxis1Left"/>
            <a:lightRig rig="threePt" dir="t"/>
          </a:scene3d>
        </p:spPr>
      </p:pic>
      <p:sp>
        <p:nvSpPr>
          <p:cNvPr id="101" name="テキスト ボックス 100">
            <a:extLst>
              <a:ext uri="{FF2B5EF4-FFF2-40B4-BE49-F238E27FC236}">
                <a16:creationId xmlns:a16="http://schemas.microsoft.com/office/drawing/2014/main" id="{E13939C1-4F65-5918-5C93-F74B87D23E3B}"/>
              </a:ext>
            </a:extLst>
          </p:cNvPr>
          <p:cNvSpPr txBox="1"/>
          <p:nvPr/>
        </p:nvSpPr>
        <p:spPr>
          <a:xfrm>
            <a:off x="5741902" y="2685341"/>
            <a:ext cx="1007053" cy="307777"/>
          </a:xfrm>
          <a:prstGeom prst="rect">
            <a:avLst/>
          </a:prstGeom>
          <a:noFill/>
        </p:spPr>
        <p:txBody>
          <a:bodyPr wrap="square" rtlCol="0">
            <a:spAutoFit/>
          </a:bodyPr>
          <a:lstStyle/>
          <a:p>
            <a:pPr algn="ctr"/>
            <a:r>
              <a:rPr kumimoji="1" lang="ja-JP" altLang="en-US" sz="1400" dirty="0"/>
              <a:t>・・・</a:t>
            </a:r>
          </a:p>
        </p:txBody>
      </p:sp>
      <p:sp>
        <p:nvSpPr>
          <p:cNvPr id="102" name="正方形/長方形 101">
            <a:extLst>
              <a:ext uri="{FF2B5EF4-FFF2-40B4-BE49-F238E27FC236}">
                <a16:creationId xmlns:a16="http://schemas.microsoft.com/office/drawing/2014/main" id="{960A1432-FCE7-8396-0EFD-B4C25746035C}"/>
              </a:ext>
            </a:extLst>
          </p:cNvPr>
          <p:cNvSpPr/>
          <p:nvPr/>
        </p:nvSpPr>
        <p:spPr>
          <a:xfrm>
            <a:off x="5256579" y="2142704"/>
            <a:ext cx="1795275" cy="105379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矢印コネクタ 117">
            <a:extLst>
              <a:ext uri="{FF2B5EF4-FFF2-40B4-BE49-F238E27FC236}">
                <a16:creationId xmlns:a16="http://schemas.microsoft.com/office/drawing/2014/main" id="{5690FB7C-2864-0966-D920-F6B7E1613997}"/>
              </a:ext>
            </a:extLst>
          </p:cNvPr>
          <p:cNvCxnSpPr>
            <a:cxnSpLocks/>
            <a:stCxn id="95" idx="6"/>
          </p:cNvCxnSpPr>
          <p:nvPr/>
        </p:nvCxnSpPr>
        <p:spPr>
          <a:xfrm flipV="1">
            <a:off x="7690649" y="2156501"/>
            <a:ext cx="303614" cy="54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2" name="コンテンツ プレースホルダー 7">
            <a:extLst>
              <a:ext uri="{FF2B5EF4-FFF2-40B4-BE49-F238E27FC236}">
                <a16:creationId xmlns:a16="http://schemas.microsoft.com/office/drawing/2014/main" id="{E7899CC1-960A-0A4E-A75A-3AD78CCDBF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9827" y="1687783"/>
            <a:ext cx="841911" cy="946711"/>
          </a:xfrm>
          <a:prstGeom prst="rect">
            <a:avLst/>
          </a:prstGeom>
        </p:spPr>
      </p:pic>
      <p:sp>
        <p:nvSpPr>
          <p:cNvPr id="123" name="テキスト ボックス 122">
            <a:extLst>
              <a:ext uri="{FF2B5EF4-FFF2-40B4-BE49-F238E27FC236}">
                <a16:creationId xmlns:a16="http://schemas.microsoft.com/office/drawing/2014/main" id="{738F60CF-61C0-100E-2C4C-B99E5811A420}"/>
              </a:ext>
            </a:extLst>
          </p:cNvPr>
          <p:cNvSpPr txBox="1"/>
          <p:nvPr/>
        </p:nvSpPr>
        <p:spPr>
          <a:xfrm>
            <a:off x="7700345" y="1295721"/>
            <a:ext cx="1512669" cy="400110"/>
          </a:xfrm>
          <a:prstGeom prst="rect">
            <a:avLst/>
          </a:prstGeom>
          <a:noFill/>
        </p:spPr>
        <p:txBody>
          <a:bodyPr wrap="square" rtlCol="0">
            <a:spAutoFit/>
          </a:bodyPr>
          <a:lstStyle/>
          <a:p>
            <a:pPr algn="ctr"/>
            <a:r>
              <a:rPr lang="ja-JP" altLang="en-US" sz="2000" dirty="0"/>
              <a:t>再構成画像</a:t>
            </a:r>
            <a:endParaRPr lang="en-US" altLang="ja-JP" sz="2000" dirty="0"/>
          </a:p>
        </p:txBody>
      </p:sp>
      <p:sp>
        <p:nvSpPr>
          <p:cNvPr id="124" name="テキスト ボックス 123">
            <a:extLst>
              <a:ext uri="{FF2B5EF4-FFF2-40B4-BE49-F238E27FC236}">
                <a16:creationId xmlns:a16="http://schemas.microsoft.com/office/drawing/2014/main" id="{DEF48738-D349-C5E6-C930-AE81C8485ECD}"/>
              </a:ext>
            </a:extLst>
          </p:cNvPr>
          <p:cNvSpPr txBox="1"/>
          <p:nvPr/>
        </p:nvSpPr>
        <p:spPr>
          <a:xfrm flipH="1">
            <a:off x="254782" y="1608473"/>
            <a:ext cx="1296118" cy="400110"/>
          </a:xfrm>
          <a:prstGeom prst="rect">
            <a:avLst/>
          </a:prstGeom>
          <a:noFill/>
        </p:spPr>
        <p:txBody>
          <a:bodyPr wrap="square" rtlCol="0">
            <a:spAutoFit/>
          </a:bodyPr>
          <a:lstStyle/>
          <a:p>
            <a:pPr algn="ctr"/>
            <a:r>
              <a:rPr kumimoji="1" lang="ja-JP" altLang="en-US" sz="2000" dirty="0"/>
              <a:t>光源</a:t>
            </a:r>
          </a:p>
        </p:txBody>
      </p:sp>
      <p:grpSp>
        <p:nvGrpSpPr>
          <p:cNvPr id="59" name="グループ化 58">
            <a:extLst>
              <a:ext uri="{FF2B5EF4-FFF2-40B4-BE49-F238E27FC236}">
                <a16:creationId xmlns:a16="http://schemas.microsoft.com/office/drawing/2014/main" id="{F62A9E03-310E-F1D6-D4F0-5D2D20FA6008}"/>
              </a:ext>
            </a:extLst>
          </p:cNvPr>
          <p:cNvGrpSpPr/>
          <p:nvPr/>
        </p:nvGrpSpPr>
        <p:grpSpPr>
          <a:xfrm>
            <a:off x="2687495" y="1587708"/>
            <a:ext cx="437169" cy="1410158"/>
            <a:chOff x="8114629" y="1669615"/>
            <a:chExt cx="590550" cy="1410158"/>
          </a:xfrm>
        </p:grpSpPr>
        <p:sp>
          <p:nvSpPr>
            <p:cNvPr id="55" name="直方体 54">
              <a:extLst>
                <a:ext uri="{FF2B5EF4-FFF2-40B4-BE49-F238E27FC236}">
                  <a16:creationId xmlns:a16="http://schemas.microsoft.com/office/drawing/2014/main" id="{7F1AE306-B70A-AA02-98A4-1AF768C5F8A6}"/>
                </a:ext>
              </a:extLst>
            </p:cNvPr>
            <p:cNvSpPr/>
            <p:nvPr/>
          </p:nvSpPr>
          <p:spPr>
            <a:xfrm flipH="1">
              <a:off x="8114629" y="1669615"/>
              <a:ext cx="590550" cy="1410158"/>
            </a:xfrm>
            <a:prstGeom prst="cube">
              <a:avLst>
                <a:gd name="adj" fmla="val 70161"/>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フリーフォーム: 図形 56">
              <a:extLst>
                <a:ext uri="{FF2B5EF4-FFF2-40B4-BE49-F238E27FC236}">
                  <a16:creationId xmlns:a16="http://schemas.microsoft.com/office/drawing/2014/main" id="{8B50473D-AD82-E8F1-4EE3-859EC328D810}"/>
                </a:ext>
              </a:extLst>
            </p:cNvPr>
            <p:cNvSpPr/>
            <p:nvPr/>
          </p:nvSpPr>
          <p:spPr>
            <a:xfrm>
              <a:off x="8134420" y="1741281"/>
              <a:ext cx="374580" cy="1279525"/>
            </a:xfrm>
            <a:custGeom>
              <a:avLst/>
              <a:gdLst>
                <a:gd name="connsiteX0" fmla="*/ 3175 w 422275"/>
                <a:gd name="connsiteY0" fmla="*/ 0 h 1409700"/>
                <a:gd name="connsiteX1" fmla="*/ 422275 w 422275"/>
                <a:gd name="connsiteY1" fmla="*/ 412750 h 1409700"/>
                <a:gd name="connsiteX2" fmla="*/ 409575 w 422275"/>
                <a:gd name="connsiteY2" fmla="*/ 1409700 h 1409700"/>
                <a:gd name="connsiteX3" fmla="*/ 0 w 422275"/>
                <a:gd name="connsiteY3" fmla="*/ 990600 h 1409700"/>
                <a:gd name="connsiteX4" fmla="*/ 3175 w 422275"/>
                <a:gd name="connsiteY4" fmla="*/ 0 h 1409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275" h="1409700">
                  <a:moveTo>
                    <a:pt x="3175" y="0"/>
                  </a:moveTo>
                  <a:lnTo>
                    <a:pt x="422275" y="412750"/>
                  </a:lnTo>
                  <a:lnTo>
                    <a:pt x="409575" y="1409700"/>
                  </a:lnTo>
                  <a:lnTo>
                    <a:pt x="0" y="990600"/>
                  </a:lnTo>
                  <a:cubicBezTo>
                    <a:pt x="1058" y="662517"/>
                    <a:pt x="2117" y="334433"/>
                    <a:pt x="3175" y="0"/>
                  </a:cubicBezTo>
                  <a:close/>
                </a:path>
              </a:pathLst>
            </a:custGeom>
            <a:blipFill dpi="0" rotWithShape="1">
              <a:blip r:embed="rId10"/>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6" name="テキスト ボックス 95">
            <a:extLst>
              <a:ext uri="{FF2B5EF4-FFF2-40B4-BE49-F238E27FC236}">
                <a16:creationId xmlns:a16="http://schemas.microsoft.com/office/drawing/2014/main" id="{34507580-0F9F-7A4D-834B-FC52199AFF00}"/>
              </a:ext>
            </a:extLst>
          </p:cNvPr>
          <p:cNvSpPr txBox="1"/>
          <p:nvPr/>
        </p:nvSpPr>
        <p:spPr>
          <a:xfrm>
            <a:off x="5313717" y="2135952"/>
            <a:ext cx="1796932" cy="296801"/>
          </a:xfrm>
          <a:prstGeom prst="rect">
            <a:avLst/>
          </a:prstGeom>
          <a:noFill/>
        </p:spPr>
        <p:txBody>
          <a:bodyPr wrap="square" rtlCol="0">
            <a:spAutoFit/>
          </a:bodyPr>
          <a:lstStyle/>
          <a:p>
            <a:pPr algn="ctr"/>
            <a:r>
              <a:rPr kumimoji="1" lang="ja-JP" altLang="en-US" dirty="0"/>
              <a:t>符号化パターン</a:t>
            </a:r>
          </a:p>
        </p:txBody>
      </p:sp>
      <p:pic>
        <p:nvPicPr>
          <p:cNvPr id="117" name="図 116">
            <a:extLst>
              <a:ext uri="{FF2B5EF4-FFF2-40B4-BE49-F238E27FC236}">
                <a16:creationId xmlns:a16="http://schemas.microsoft.com/office/drawing/2014/main" id="{6BC49540-8871-515A-C485-953C705BC8B2}"/>
              </a:ext>
            </a:extLst>
          </p:cNvPr>
          <p:cNvPicPr>
            <a:picLocks/>
          </p:cNvPicPr>
          <p:nvPr/>
        </p:nvPicPr>
        <p:blipFill>
          <a:blip r:embed="rId11"/>
          <a:stretch>
            <a:fillRect/>
          </a:stretch>
        </p:blipFill>
        <p:spPr>
          <a:xfrm>
            <a:off x="2668182" y="4188936"/>
            <a:ext cx="1042416" cy="1269210"/>
          </a:xfrm>
          <a:prstGeom prst="rect">
            <a:avLst/>
          </a:prstGeom>
          <a:scene3d>
            <a:camera prst="isometricOffAxis1Left"/>
            <a:lightRig rig="threePt" dir="t"/>
          </a:scene3d>
        </p:spPr>
      </p:pic>
      <p:pic>
        <p:nvPicPr>
          <p:cNvPr id="119" name="図 118">
            <a:extLst>
              <a:ext uri="{FF2B5EF4-FFF2-40B4-BE49-F238E27FC236}">
                <a16:creationId xmlns:a16="http://schemas.microsoft.com/office/drawing/2014/main" id="{5517E4F6-3FC7-DE47-3CB1-6CF6045C7058}"/>
              </a:ext>
            </a:extLst>
          </p:cNvPr>
          <p:cNvPicPr>
            <a:picLocks/>
          </p:cNvPicPr>
          <p:nvPr/>
        </p:nvPicPr>
        <p:blipFill>
          <a:blip r:embed="rId12"/>
          <a:stretch>
            <a:fillRect/>
          </a:stretch>
        </p:blipFill>
        <p:spPr>
          <a:xfrm>
            <a:off x="2371227" y="4191116"/>
            <a:ext cx="1042416" cy="1269210"/>
          </a:xfrm>
          <a:prstGeom prst="rect">
            <a:avLst/>
          </a:prstGeom>
          <a:scene3d>
            <a:camera prst="isometricOffAxis1Left"/>
            <a:lightRig rig="threePt" dir="t"/>
          </a:scene3d>
        </p:spPr>
      </p:pic>
      <p:cxnSp>
        <p:nvCxnSpPr>
          <p:cNvPr id="120" name="直線コネクタ 119">
            <a:extLst>
              <a:ext uri="{FF2B5EF4-FFF2-40B4-BE49-F238E27FC236}">
                <a16:creationId xmlns:a16="http://schemas.microsoft.com/office/drawing/2014/main" id="{F6A2438F-AC9A-8411-0995-87F878993F1B}"/>
              </a:ext>
            </a:extLst>
          </p:cNvPr>
          <p:cNvCxnSpPr>
            <a:cxnSpLocks/>
          </p:cNvCxnSpPr>
          <p:nvPr/>
        </p:nvCxnSpPr>
        <p:spPr>
          <a:xfrm>
            <a:off x="3109471" y="5536966"/>
            <a:ext cx="295499"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75B07F0D-4A84-A854-5715-B2A62D2FC7C3}"/>
              </a:ext>
            </a:extLst>
          </p:cNvPr>
          <p:cNvCxnSpPr>
            <a:cxnSpLocks/>
          </p:cNvCxnSpPr>
          <p:nvPr/>
        </p:nvCxnSpPr>
        <p:spPr>
          <a:xfrm>
            <a:off x="3128811" y="4375110"/>
            <a:ext cx="284832"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4383B509-B8BF-96D9-E006-B4B5357EFDC4}"/>
              </a:ext>
            </a:extLst>
          </p:cNvPr>
          <p:cNvCxnSpPr>
            <a:cxnSpLocks/>
          </p:cNvCxnSpPr>
          <p:nvPr/>
        </p:nvCxnSpPr>
        <p:spPr>
          <a:xfrm>
            <a:off x="2681470" y="4084926"/>
            <a:ext cx="295499"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2" name="フローチャート: 和接合 131">
            <a:extLst>
              <a:ext uri="{FF2B5EF4-FFF2-40B4-BE49-F238E27FC236}">
                <a16:creationId xmlns:a16="http://schemas.microsoft.com/office/drawing/2014/main" id="{2179CAD2-A1A7-A2A6-7EA8-74C70E3D0340}"/>
              </a:ext>
            </a:extLst>
          </p:cNvPr>
          <p:cNvSpPr/>
          <p:nvPr/>
        </p:nvSpPr>
        <p:spPr>
          <a:xfrm>
            <a:off x="2184234" y="4664978"/>
            <a:ext cx="323410" cy="285129"/>
          </a:xfrm>
          <a:prstGeom prst="flowChartSummingJunction">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5" name="コネクタ: カギ線 184">
            <a:extLst>
              <a:ext uri="{FF2B5EF4-FFF2-40B4-BE49-F238E27FC236}">
                <a16:creationId xmlns:a16="http://schemas.microsoft.com/office/drawing/2014/main" id="{066B0A32-5B90-A733-3F3E-6299AD74D1E2}"/>
              </a:ext>
            </a:extLst>
          </p:cNvPr>
          <p:cNvCxnSpPr>
            <a:cxnSpLocks/>
            <a:stCxn id="102" idx="3"/>
            <a:endCxn id="95" idx="4"/>
          </p:cNvCxnSpPr>
          <p:nvPr/>
        </p:nvCxnSpPr>
        <p:spPr>
          <a:xfrm flipV="1">
            <a:off x="7051854" y="2392803"/>
            <a:ext cx="399522" cy="276796"/>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コネクタ: カギ線 186">
            <a:extLst>
              <a:ext uri="{FF2B5EF4-FFF2-40B4-BE49-F238E27FC236}">
                <a16:creationId xmlns:a16="http://schemas.microsoft.com/office/drawing/2014/main" id="{124E73A6-3C19-D100-CF0D-53A938BB793B}"/>
              </a:ext>
            </a:extLst>
          </p:cNvPr>
          <p:cNvCxnSpPr>
            <a:cxnSpLocks/>
            <a:stCxn id="86" idx="3"/>
            <a:endCxn id="95" idx="0"/>
          </p:cNvCxnSpPr>
          <p:nvPr/>
        </p:nvCxnSpPr>
        <p:spPr>
          <a:xfrm>
            <a:off x="7048886" y="1571558"/>
            <a:ext cx="402490" cy="359580"/>
          </a:xfrm>
          <a:prstGeom prst="bentConnector2">
            <a:avLst/>
          </a:prstGeom>
          <a:ln w="57150">
            <a:tailEnd type="triangle"/>
          </a:ln>
        </p:spPr>
        <p:style>
          <a:lnRef idx="1">
            <a:schemeClr val="dk1"/>
          </a:lnRef>
          <a:fillRef idx="0">
            <a:schemeClr val="dk1"/>
          </a:fillRef>
          <a:effectRef idx="0">
            <a:schemeClr val="dk1"/>
          </a:effectRef>
          <a:fontRef idx="minor">
            <a:schemeClr val="tx1"/>
          </a:fontRef>
        </p:style>
      </p:cxnSp>
      <p:sp>
        <p:nvSpPr>
          <p:cNvPr id="109" name="テキスト ボックス 108">
            <a:extLst>
              <a:ext uri="{FF2B5EF4-FFF2-40B4-BE49-F238E27FC236}">
                <a16:creationId xmlns:a16="http://schemas.microsoft.com/office/drawing/2014/main" id="{4608A798-68CC-341D-0B84-B8ADAD133F0A}"/>
              </a:ext>
            </a:extLst>
          </p:cNvPr>
          <p:cNvSpPr txBox="1"/>
          <p:nvPr/>
        </p:nvSpPr>
        <p:spPr>
          <a:xfrm>
            <a:off x="6411472" y="4793235"/>
            <a:ext cx="210063" cy="274115"/>
          </a:xfrm>
          <a:prstGeom prst="rect">
            <a:avLst/>
          </a:prstGeom>
          <a:noFill/>
        </p:spPr>
        <p:txBody>
          <a:bodyPr wrap="square" rtlCol="0">
            <a:spAutoFit/>
          </a:bodyPr>
          <a:lstStyle/>
          <a:p>
            <a:pPr algn="ctr"/>
            <a:endParaRPr kumimoji="1" lang="en-US" altLang="ja-JP" sz="1400" dirty="0"/>
          </a:p>
        </p:txBody>
      </p:sp>
      <p:sp>
        <p:nvSpPr>
          <p:cNvPr id="346" name="直方体 345">
            <a:extLst>
              <a:ext uri="{FF2B5EF4-FFF2-40B4-BE49-F238E27FC236}">
                <a16:creationId xmlns:a16="http://schemas.microsoft.com/office/drawing/2014/main" id="{13FF0CE5-EB42-D0C5-9AEC-EE34DFC7368D}"/>
              </a:ext>
            </a:extLst>
          </p:cNvPr>
          <p:cNvSpPr/>
          <p:nvPr/>
        </p:nvSpPr>
        <p:spPr>
          <a:xfrm flipH="1">
            <a:off x="6854203" y="3983416"/>
            <a:ext cx="501419" cy="1619638"/>
          </a:xfrm>
          <a:prstGeom prst="cube">
            <a:avLst>
              <a:gd name="adj" fmla="val 31123"/>
            </a:avLst>
          </a:prstGeom>
          <a:solidFill>
            <a:schemeClr val="accent2">
              <a:lumMod val="20000"/>
              <a:lumOff val="8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47" name="直方体 346">
            <a:extLst>
              <a:ext uri="{FF2B5EF4-FFF2-40B4-BE49-F238E27FC236}">
                <a16:creationId xmlns:a16="http://schemas.microsoft.com/office/drawing/2014/main" id="{606E88B7-003B-9A18-4521-53CEE16432AB}"/>
              </a:ext>
            </a:extLst>
          </p:cNvPr>
          <p:cNvSpPr/>
          <p:nvPr/>
        </p:nvSpPr>
        <p:spPr>
          <a:xfrm flipH="1">
            <a:off x="6920366" y="5004296"/>
            <a:ext cx="376064" cy="292677"/>
          </a:xfrm>
          <a:prstGeom prst="cub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48" name="直方体 347">
            <a:extLst>
              <a:ext uri="{FF2B5EF4-FFF2-40B4-BE49-F238E27FC236}">
                <a16:creationId xmlns:a16="http://schemas.microsoft.com/office/drawing/2014/main" id="{406E673E-3B4A-B279-CE06-48CF07B75B61}"/>
              </a:ext>
            </a:extLst>
          </p:cNvPr>
          <p:cNvSpPr/>
          <p:nvPr/>
        </p:nvSpPr>
        <p:spPr>
          <a:xfrm flipH="1">
            <a:off x="5770246" y="3983416"/>
            <a:ext cx="710343" cy="1619638"/>
          </a:xfrm>
          <a:prstGeom prst="cube">
            <a:avLst>
              <a:gd name="adj" fmla="val 31123"/>
            </a:avLst>
          </a:prstGeom>
          <a:solidFill>
            <a:schemeClr val="accent2">
              <a:lumMod val="20000"/>
              <a:lumOff val="8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49" name="直方体 348">
            <a:extLst>
              <a:ext uri="{FF2B5EF4-FFF2-40B4-BE49-F238E27FC236}">
                <a16:creationId xmlns:a16="http://schemas.microsoft.com/office/drawing/2014/main" id="{7913DCFA-C97A-A77E-B007-2F5D6B2EDDCA}"/>
              </a:ext>
            </a:extLst>
          </p:cNvPr>
          <p:cNvSpPr/>
          <p:nvPr/>
        </p:nvSpPr>
        <p:spPr>
          <a:xfrm flipH="1">
            <a:off x="5879315" y="4462947"/>
            <a:ext cx="584989" cy="146338"/>
          </a:xfrm>
          <a:prstGeom prst="cub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50" name="正方形/長方形 349">
            <a:extLst>
              <a:ext uri="{FF2B5EF4-FFF2-40B4-BE49-F238E27FC236}">
                <a16:creationId xmlns:a16="http://schemas.microsoft.com/office/drawing/2014/main" id="{BCE53516-4833-60A3-9FDA-583967CC39C6}"/>
              </a:ext>
            </a:extLst>
          </p:cNvPr>
          <p:cNvSpPr/>
          <p:nvPr/>
        </p:nvSpPr>
        <p:spPr>
          <a:xfrm>
            <a:off x="4933564" y="3983416"/>
            <a:ext cx="676418" cy="1607094"/>
          </a:xfrm>
          <a:prstGeom prst="rect">
            <a:avLst/>
          </a:prstGeom>
          <a:solidFill>
            <a:schemeClr val="accent1">
              <a:lumMod val="40000"/>
              <a:lumOff val="60000"/>
            </a:schemeClr>
          </a:solidFill>
          <a:ln>
            <a:solidFill>
              <a:schemeClr val="accent5"/>
            </a:solidFill>
          </a:ln>
          <a:scene3d>
            <a:camera prst="isometricLeftDown"/>
            <a:lightRig rig="threePt" dir="t"/>
          </a:scene3d>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dirty="0"/>
          </a:p>
        </p:txBody>
      </p:sp>
      <p:sp>
        <p:nvSpPr>
          <p:cNvPr id="351" name="正方形/長方形 350">
            <a:extLst>
              <a:ext uri="{FF2B5EF4-FFF2-40B4-BE49-F238E27FC236}">
                <a16:creationId xmlns:a16="http://schemas.microsoft.com/office/drawing/2014/main" id="{763BEF5F-4A7E-3817-14C3-A7EE5F98CEFE}"/>
              </a:ext>
            </a:extLst>
          </p:cNvPr>
          <p:cNvSpPr/>
          <p:nvPr/>
        </p:nvSpPr>
        <p:spPr>
          <a:xfrm>
            <a:off x="5142526" y="4894427"/>
            <a:ext cx="376064" cy="470218"/>
          </a:xfrm>
          <a:prstGeom prst="rect">
            <a:avLst/>
          </a:prstGeom>
          <a:solidFill>
            <a:schemeClr val="accent3">
              <a:alpha val="50000"/>
            </a:schemeClr>
          </a:solidFill>
          <a:ln>
            <a:noFill/>
          </a:ln>
          <a:scene3d>
            <a:camera prst="isometricLeftDown"/>
            <a:lightRig rig="threePt" dir="t"/>
          </a:scene3d>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52" name="直方体 351">
            <a:extLst>
              <a:ext uri="{FF2B5EF4-FFF2-40B4-BE49-F238E27FC236}">
                <a16:creationId xmlns:a16="http://schemas.microsoft.com/office/drawing/2014/main" id="{E32820D4-1C01-4344-33DF-5533223CCE25}"/>
              </a:ext>
            </a:extLst>
          </p:cNvPr>
          <p:cNvSpPr/>
          <p:nvPr/>
        </p:nvSpPr>
        <p:spPr>
          <a:xfrm flipH="1">
            <a:off x="5911348" y="5169123"/>
            <a:ext cx="543204" cy="195118"/>
          </a:xfrm>
          <a:prstGeom prst="cub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53" name="直方体 352">
            <a:extLst>
              <a:ext uri="{FF2B5EF4-FFF2-40B4-BE49-F238E27FC236}">
                <a16:creationId xmlns:a16="http://schemas.microsoft.com/office/drawing/2014/main" id="{E02A57C7-B369-7BAB-8265-A0AACD7ECC47}"/>
              </a:ext>
            </a:extLst>
          </p:cNvPr>
          <p:cNvSpPr/>
          <p:nvPr/>
        </p:nvSpPr>
        <p:spPr>
          <a:xfrm flipH="1">
            <a:off x="6901557" y="4462947"/>
            <a:ext cx="376064" cy="146338"/>
          </a:xfrm>
          <a:prstGeom prst="cub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cxnSp>
        <p:nvCxnSpPr>
          <p:cNvPr id="354" name="直線コネクタ 353">
            <a:extLst>
              <a:ext uri="{FF2B5EF4-FFF2-40B4-BE49-F238E27FC236}">
                <a16:creationId xmlns:a16="http://schemas.microsoft.com/office/drawing/2014/main" id="{FE05D5F6-D0F5-B85C-A3A4-B07A7B17CEBA}"/>
              </a:ext>
            </a:extLst>
          </p:cNvPr>
          <p:cNvCxnSpPr>
            <a:cxnSpLocks/>
          </p:cNvCxnSpPr>
          <p:nvPr/>
        </p:nvCxnSpPr>
        <p:spPr>
          <a:xfrm flipH="1">
            <a:off x="5463395" y="5351784"/>
            <a:ext cx="513734" cy="15443"/>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355" name="直線コネクタ 354">
            <a:extLst>
              <a:ext uri="{FF2B5EF4-FFF2-40B4-BE49-F238E27FC236}">
                <a16:creationId xmlns:a16="http://schemas.microsoft.com/office/drawing/2014/main" id="{8FB1F06F-EDAE-1571-990B-C35C9CC3D83D}"/>
              </a:ext>
            </a:extLst>
          </p:cNvPr>
          <p:cNvCxnSpPr>
            <a:cxnSpLocks/>
          </p:cNvCxnSpPr>
          <p:nvPr/>
        </p:nvCxnSpPr>
        <p:spPr>
          <a:xfrm flipH="1" flipV="1">
            <a:off x="5446407" y="5003657"/>
            <a:ext cx="537541" cy="224326"/>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356" name="直線コネクタ 355">
            <a:extLst>
              <a:ext uri="{FF2B5EF4-FFF2-40B4-BE49-F238E27FC236}">
                <a16:creationId xmlns:a16="http://schemas.microsoft.com/office/drawing/2014/main" id="{A771E8CF-BDD4-BFEC-3D74-901C1837D356}"/>
              </a:ext>
            </a:extLst>
          </p:cNvPr>
          <p:cNvCxnSpPr>
            <a:cxnSpLocks/>
          </p:cNvCxnSpPr>
          <p:nvPr/>
        </p:nvCxnSpPr>
        <p:spPr>
          <a:xfrm flipH="1" flipV="1">
            <a:off x="5191148" y="4866432"/>
            <a:ext cx="747509" cy="306762"/>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357" name="直線コネクタ 356">
            <a:extLst>
              <a:ext uri="{FF2B5EF4-FFF2-40B4-BE49-F238E27FC236}">
                <a16:creationId xmlns:a16="http://schemas.microsoft.com/office/drawing/2014/main" id="{98731137-B5BA-4C8F-ED0A-474EC3CD01CB}"/>
              </a:ext>
            </a:extLst>
          </p:cNvPr>
          <p:cNvCxnSpPr>
            <a:cxnSpLocks/>
          </p:cNvCxnSpPr>
          <p:nvPr/>
        </p:nvCxnSpPr>
        <p:spPr>
          <a:xfrm flipH="1" flipV="1">
            <a:off x="5479573" y="5290675"/>
            <a:ext cx="445413" cy="28345"/>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358" name="直線コネクタ 357">
            <a:extLst>
              <a:ext uri="{FF2B5EF4-FFF2-40B4-BE49-F238E27FC236}">
                <a16:creationId xmlns:a16="http://schemas.microsoft.com/office/drawing/2014/main" id="{DB30EF8A-816E-F6E1-3B0C-C3B73501B1EE}"/>
              </a:ext>
            </a:extLst>
          </p:cNvPr>
          <p:cNvCxnSpPr>
            <a:cxnSpLocks/>
          </p:cNvCxnSpPr>
          <p:nvPr/>
        </p:nvCxnSpPr>
        <p:spPr>
          <a:xfrm flipH="1">
            <a:off x="6450331" y="4575347"/>
            <a:ext cx="451227" cy="0"/>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359" name="直線コネクタ 358">
            <a:extLst>
              <a:ext uri="{FF2B5EF4-FFF2-40B4-BE49-F238E27FC236}">
                <a16:creationId xmlns:a16="http://schemas.microsoft.com/office/drawing/2014/main" id="{B12B9F2C-358B-67EA-37AD-EFF16A4A92C5}"/>
              </a:ext>
            </a:extLst>
          </p:cNvPr>
          <p:cNvCxnSpPr>
            <a:cxnSpLocks/>
          </p:cNvCxnSpPr>
          <p:nvPr/>
        </p:nvCxnSpPr>
        <p:spPr>
          <a:xfrm flipH="1">
            <a:off x="6454552" y="4497878"/>
            <a:ext cx="500967" cy="0"/>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360" name="直線コネクタ 359">
            <a:extLst>
              <a:ext uri="{FF2B5EF4-FFF2-40B4-BE49-F238E27FC236}">
                <a16:creationId xmlns:a16="http://schemas.microsoft.com/office/drawing/2014/main" id="{6CD462CA-3CB7-45CB-22E9-344446E98F4F}"/>
              </a:ext>
            </a:extLst>
          </p:cNvPr>
          <p:cNvCxnSpPr>
            <a:cxnSpLocks/>
          </p:cNvCxnSpPr>
          <p:nvPr/>
        </p:nvCxnSpPr>
        <p:spPr>
          <a:xfrm flipH="1">
            <a:off x="6409799" y="4460850"/>
            <a:ext cx="509079" cy="0"/>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361" name="直線コネクタ 360">
            <a:extLst>
              <a:ext uri="{FF2B5EF4-FFF2-40B4-BE49-F238E27FC236}">
                <a16:creationId xmlns:a16="http://schemas.microsoft.com/office/drawing/2014/main" id="{00AC7B94-C452-CF8F-6E56-74B55FB60462}"/>
              </a:ext>
            </a:extLst>
          </p:cNvPr>
          <p:cNvCxnSpPr>
            <a:cxnSpLocks/>
          </p:cNvCxnSpPr>
          <p:nvPr/>
        </p:nvCxnSpPr>
        <p:spPr>
          <a:xfrm flipH="1">
            <a:off x="6454116" y="4602233"/>
            <a:ext cx="511037" cy="2870"/>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362" name="直線コネクタ 361">
            <a:extLst>
              <a:ext uri="{FF2B5EF4-FFF2-40B4-BE49-F238E27FC236}">
                <a16:creationId xmlns:a16="http://schemas.microsoft.com/office/drawing/2014/main" id="{9A49F5EC-8F92-2076-AB87-991F266D8DF7}"/>
              </a:ext>
            </a:extLst>
          </p:cNvPr>
          <p:cNvCxnSpPr>
            <a:cxnSpLocks/>
          </p:cNvCxnSpPr>
          <p:nvPr/>
        </p:nvCxnSpPr>
        <p:spPr>
          <a:xfrm flipH="1" flipV="1">
            <a:off x="7330495" y="5265746"/>
            <a:ext cx="1384880" cy="361843"/>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363" name="直線コネクタ 362">
            <a:extLst>
              <a:ext uri="{FF2B5EF4-FFF2-40B4-BE49-F238E27FC236}">
                <a16:creationId xmlns:a16="http://schemas.microsoft.com/office/drawing/2014/main" id="{D6800A30-6DB6-C6AE-ACD9-D336B4927B85}"/>
              </a:ext>
            </a:extLst>
          </p:cNvPr>
          <p:cNvCxnSpPr>
            <a:cxnSpLocks/>
          </p:cNvCxnSpPr>
          <p:nvPr/>
        </p:nvCxnSpPr>
        <p:spPr>
          <a:xfrm flipH="1">
            <a:off x="7298064" y="4346353"/>
            <a:ext cx="1416646" cy="734764"/>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364" name="直線コネクタ 363">
            <a:extLst>
              <a:ext uri="{FF2B5EF4-FFF2-40B4-BE49-F238E27FC236}">
                <a16:creationId xmlns:a16="http://schemas.microsoft.com/office/drawing/2014/main" id="{AE545620-CD7E-98B6-6D62-48760CF662B0}"/>
              </a:ext>
            </a:extLst>
          </p:cNvPr>
          <p:cNvCxnSpPr>
            <a:cxnSpLocks/>
          </p:cNvCxnSpPr>
          <p:nvPr/>
        </p:nvCxnSpPr>
        <p:spPr>
          <a:xfrm flipH="1">
            <a:off x="7163052" y="4040424"/>
            <a:ext cx="1024796" cy="947674"/>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365" name="直線コネクタ 364">
            <a:extLst>
              <a:ext uri="{FF2B5EF4-FFF2-40B4-BE49-F238E27FC236}">
                <a16:creationId xmlns:a16="http://schemas.microsoft.com/office/drawing/2014/main" id="{8104324A-27AC-A376-0B99-BDC2692CF874}"/>
              </a:ext>
            </a:extLst>
          </p:cNvPr>
          <p:cNvCxnSpPr>
            <a:cxnSpLocks/>
          </p:cNvCxnSpPr>
          <p:nvPr/>
        </p:nvCxnSpPr>
        <p:spPr>
          <a:xfrm flipH="1" flipV="1">
            <a:off x="7305173" y="5236062"/>
            <a:ext cx="882675" cy="87658"/>
          </a:xfrm>
          <a:prstGeom prst="line">
            <a:avLst/>
          </a:prstGeom>
          <a:ln w="12700">
            <a:prstDash val="sysDot"/>
          </a:ln>
        </p:spPr>
        <p:style>
          <a:lnRef idx="1">
            <a:schemeClr val="dk1"/>
          </a:lnRef>
          <a:fillRef idx="0">
            <a:schemeClr val="dk1"/>
          </a:fillRef>
          <a:effectRef idx="0">
            <a:schemeClr val="dk1"/>
          </a:effectRef>
          <a:fontRef idx="minor">
            <a:schemeClr val="tx1"/>
          </a:fontRef>
        </p:style>
      </p:cxnSp>
      <p:sp>
        <p:nvSpPr>
          <p:cNvPr id="369" name="テキスト ボックス 368">
            <a:extLst>
              <a:ext uri="{FF2B5EF4-FFF2-40B4-BE49-F238E27FC236}">
                <a16:creationId xmlns:a16="http://schemas.microsoft.com/office/drawing/2014/main" id="{3D159DB0-7BC3-80A9-DE60-AD2C6D85A421}"/>
              </a:ext>
            </a:extLst>
          </p:cNvPr>
          <p:cNvSpPr txBox="1"/>
          <p:nvPr/>
        </p:nvSpPr>
        <p:spPr>
          <a:xfrm>
            <a:off x="5572493" y="5565581"/>
            <a:ext cx="925776" cy="228994"/>
          </a:xfrm>
          <a:prstGeom prst="rect">
            <a:avLst/>
          </a:prstGeom>
          <a:noFill/>
        </p:spPr>
        <p:txBody>
          <a:bodyPr wrap="square" rtlCol="0">
            <a:spAutoFit/>
          </a:bodyPr>
          <a:lstStyle/>
          <a:p>
            <a:pPr algn="ctr"/>
            <a:r>
              <a:rPr kumimoji="1" lang="en-US" altLang="ja-JP" sz="1400" dirty="0"/>
              <a:t>1</a:t>
            </a:r>
            <a:r>
              <a:rPr kumimoji="1" lang="en-US" altLang="ja-JP" sz="1400" baseline="30000" dirty="0"/>
              <a:t>st</a:t>
            </a:r>
            <a:r>
              <a:rPr kumimoji="1" lang="en-US" altLang="ja-JP" sz="1400" dirty="0"/>
              <a:t> Conv</a:t>
            </a:r>
          </a:p>
        </p:txBody>
      </p:sp>
      <p:sp>
        <p:nvSpPr>
          <p:cNvPr id="370" name="テキスト ボックス 369">
            <a:extLst>
              <a:ext uri="{FF2B5EF4-FFF2-40B4-BE49-F238E27FC236}">
                <a16:creationId xmlns:a16="http://schemas.microsoft.com/office/drawing/2014/main" id="{A615CF77-98F8-9AAF-7080-36F3658D027F}"/>
              </a:ext>
            </a:extLst>
          </p:cNvPr>
          <p:cNvSpPr txBox="1"/>
          <p:nvPr/>
        </p:nvSpPr>
        <p:spPr>
          <a:xfrm>
            <a:off x="6468519" y="5572415"/>
            <a:ext cx="925776" cy="228994"/>
          </a:xfrm>
          <a:prstGeom prst="rect">
            <a:avLst/>
          </a:prstGeom>
          <a:noFill/>
        </p:spPr>
        <p:txBody>
          <a:bodyPr wrap="square" rtlCol="0">
            <a:spAutoFit/>
          </a:bodyPr>
          <a:lstStyle/>
          <a:p>
            <a:pPr algn="ctr"/>
            <a:r>
              <a:rPr kumimoji="1" lang="en-US" altLang="ja-JP" sz="1400" dirty="0"/>
              <a:t>2</a:t>
            </a:r>
            <a:r>
              <a:rPr kumimoji="1" lang="en-US" altLang="ja-JP" sz="1400" baseline="30000" dirty="0"/>
              <a:t>nd</a:t>
            </a:r>
            <a:r>
              <a:rPr kumimoji="1" lang="en-US" altLang="ja-JP" sz="1400" dirty="0"/>
              <a:t> Conv</a:t>
            </a:r>
          </a:p>
        </p:txBody>
      </p:sp>
      <p:sp>
        <p:nvSpPr>
          <p:cNvPr id="371" name="テキスト ボックス 370">
            <a:extLst>
              <a:ext uri="{FF2B5EF4-FFF2-40B4-BE49-F238E27FC236}">
                <a16:creationId xmlns:a16="http://schemas.microsoft.com/office/drawing/2014/main" id="{B2500110-C69B-2DC5-BB6E-2426B7E902E8}"/>
              </a:ext>
            </a:extLst>
          </p:cNvPr>
          <p:cNvSpPr txBox="1"/>
          <p:nvPr/>
        </p:nvSpPr>
        <p:spPr>
          <a:xfrm>
            <a:off x="7503260" y="5555766"/>
            <a:ext cx="925776" cy="228994"/>
          </a:xfrm>
          <a:prstGeom prst="rect">
            <a:avLst/>
          </a:prstGeom>
          <a:noFill/>
        </p:spPr>
        <p:txBody>
          <a:bodyPr wrap="square" rtlCol="0">
            <a:spAutoFit/>
          </a:bodyPr>
          <a:lstStyle/>
          <a:p>
            <a:pPr algn="ctr"/>
            <a:r>
              <a:rPr kumimoji="1" lang="en-US" altLang="ja-JP" sz="1400" dirty="0"/>
              <a:t>3</a:t>
            </a:r>
            <a:r>
              <a:rPr kumimoji="1" lang="en-US" altLang="ja-JP" sz="1400" baseline="30000" dirty="0"/>
              <a:t>rd</a:t>
            </a:r>
            <a:r>
              <a:rPr kumimoji="1" lang="en-US" altLang="ja-JP" sz="1400" dirty="0"/>
              <a:t>  Conv</a:t>
            </a:r>
          </a:p>
        </p:txBody>
      </p:sp>
      <p:sp>
        <p:nvSpPr>
          <p:cNvPr id="372" name="テキスト ボックス 371">
            <a:extLst>
              <a:ext uri="{FF2B5EF4-FFF2-40B4-BE49-F238E27FC236}">
                <a16:creationId xmlns:a16="http://schemas.microsoft.com/office/drawing/2014/main" id="{61DD3B04-70A4-52A0-A470-05937A6C9142}"/>
              </a:ext>
            </a:extLst>
          </p:cNvPr>
          <p:cNvSpPr txBox="1"/>
          <p:nvPr/>
        </p:nvSpPr>
        <p:spPr>
          <a:xfrm>
            <a:off x="5215255" y="4736556"/>
            <a:ext cx="271839" cy="228994"/>
          </a:xfrm>
          <a:prstGeom prst="rect">
            <a:avLst/>
          </a:prstGeom>
          <a:noFill/>
        </p:spPr>
        <p:txBody>
          <a:bodyPr wrap="square" rtlCol="0">
            <a:spAutoFit/>
          </a:bodyPr>
          <a:lstStyle/>
          <a:p>
            <a:pPr algn="ctr"/>
            <a:r>
              <a:rPr kumimoji="1" lang="en-US" altLang="ja-JP" sz="1400" dirty="0"/>
              <a:t>9</a:t>
            </a:r>
          </a:p>
        </p:txBody>
      </p:sp>
      <p:sp>
        <p:nvSpPr>
          <p:cNvPr id="373" name="テキスト ボックス 372">
            <a:extLst>
              <a:ext uri="{FF2B5EF4-FFF2-40B4-BE49-F238E27FC236}">
                <a16:creationId xmlns:a16="http://schemas.microsoft.com/office/drawing/2014/main" id="{ECD71391-96F2-B9F4-6BBE-55ACC46D5CF7}"/>
              </a:ext>
            </a:extLst>
          </p:cNvPr>
          <p:cNvSpPr txBox="1"/>
          <p:nvPr/>
        </p:nvSpPr>
        <p:spPr>
          <a:xfrm>
            <a:off x="5382262" y="5071371"/>
            <a:ext cx="271839" cy="228994"/>
          </a:xfrm>
          <a:prstGeom prst="rect">
            <a:avLst/>
          </a:prstGeom>
          <a:noFill/>
        </p:spPr>
        <p:txBody>
          <a:bodyPr wrap="square" rtlCol="0">
            <a:spAutoFit/>
          </a:bodyPr>
          <a:lstStyle/>
          <a:p>
            <a:pPr algn="ctr"/>
            <a:r>
              <a:rPr kumimoji="1" lang="en-US" altLang="ja-JP" sz="1400" dirty="0"/>
              <a:t>9</a:t>
            </a:r>
          </a:p>
        </p:txBody>
      </p:sp>
      <p:sp>
        <p:nvSpPr>
          <p:cNvPr id="374" name="テキスト ボックス 373">
            <a:extLst>
              <a:ext uri="{FF2B5EF4-FFF2-40B4-BE49-F238E27FC236}">
                <a16:creationId xmlns:a16="http://schemas.microsoft.com/office/drawing/2014/main" id="{54880D7C-60EA-8386-E1B5-586BC2B24556}"/>
              </a:ext>
            </a:extLst>
          </p:cNvPr>
          <p:cNvSpPr txBox="1"/>
          <p:nvPr/>
        </p:nvSpPr>
        <p:spPr>
          <a:xfrm>
            <a:off x="6197366" y="4346353"/>
            <a:ext cx="271839" cy="228994"/>
          </a:xfrm>
          <a:prstGeom prst="rect">
            <a:avLst/>
          </a:prstGeom>
          <a:noFill/>
        </p:spPr>
        <p:txBody>
          <a:bodyPr wrap="square" rtlCol="0">
            <a:spAutoFit/>
          </a:bodyPr>
          <a:lstStyle/>
          <a:p>
            <a:pPr algn="ctr"/>
            <a:r>
              <a:rPr kumimoji="1" lang="en-US" altLang="ja-JP" sz="1400" dirty="0"/>
              <a:t>1</a:t>
            </a:r>
          </a:p>
        </p:txBody>
      </p:sp>
      <p:sp>
        <p:nvSpPr>
          <p:cNvPr id="375" name="テキスト ボックス 374">
            <a:extLst>
              <a:ext uri="{FF2B5EF4-FFF2-40B4-BE49-F238E27FC236}">
                <a16:creationId xmlns:a16="http://schemas.microsoft.com/office/drawing/2014/main" id="{F0A6F49A-E22C-76EC-0230-D67D13B7EC4B}"/>
              </a:ext>
            </a:extLst>
          </p:cNvPr>
          <p:cNvSpPr txBox="1"/>
          <p:nvPr/>
        </p:nvSpPr>
        <p:spPr>
          <a:xfrm>
            <a:off x="6261690" y="4453950"/>
            <a:ext cx="271839" cy="228994"/>
          </a:xfrm>
          <a:prstGeom prst="rect">
            <a:avLst/>
          </a:prstGeom>
          <a:noFill/>
        </p:spPr>
        <p:txBody>
          <a:bodyPr wrap="square" rtlCol="0">
            <a:spAutoFit/>
          </a:bodyPr>
          <a:lstStyle/>
          <a:p>
            <a:pPr algn="ctr"/>
            <a:r>
              <a:rPr kumimoji="1" lang="en-US" altLang="ja-JP" sz="1400" dirty="0"/>
              <a:t>1</a:t>
            </a:r>
          </a:p>
        </p:txBody>
      </p:sp>
      <p:sp>
        <p:nvSpPr>
          <p:cNvPr id="376" name="テキスト ボックス 375">
            <a:extLst>
              <a:ext uri="{FF2B5EF4-FFF2-40B4-BE49-F238E27FC236}">
                <a16:creationId xmlns:a16="http://schemas.microsoft.com/office/drawing/2014/main" id="{B6FE576D-5262-03DA-7D64-281545B18B9A}"/>
              </a:ext>
            </a:extLst>
          </p:cNvPr>
          <p:cNvSpPr txBox="1"/>
          <p:nvPr/>
        </p:nvSpPr>
        <p:spPr>
          <a:xfrm>
            <a:off x="7074025" y="4921582"/>
            <a:ext cx="271839" cy="228994"/>
          </a:xfrm>
          <a:prstGeom prst="rect">
            <a:avLst/>
          </a:prstGeom>
          <a:noFill/>
        </p:spPr>
        <p:txBody>
          <a:bodyPr wrap="square" rtlCol="0">
            <a:spAutoFit/>
          </a:bodyPr>
          <a:lstStyle/>
          <a:p>
            <a:pPr algn="ctr"/>
            <a:r>
              <a:rPr kumimoji="1" lang="en-US" altLang="ja-JP" sz="1400" dirty="0"/>
              <a:t>5</a:t>
            </a:r>
          </a:p>
        </p:txBody>
      </p:sp>
      <p:sp>
        <p:nvSpPr>
          <p:cNvPr id="377" name="テキスト ボックス 376">
            <a:extLst>
              <a:ext uri="{FF2B5EF4-FFF2-40B4-BE49-F238E27FC236}">
                <a16:creationId xmlns:a16="http://schemas.microsoft.com/office/drawing/2014/main" id="{2921E4FE-C50F-9561-EB3A-1EF54A3707FD}"/>
              </a:ext>
            </a:extLst>
          </p:cNvPr>
          <p:cNvSpPr txBox="1"/>
          <p:nvPr/>
        </p:nvSpPr>
        <p:spPr>
          <a:xfrm>
            <a:off x="7162144" y="5081117"/>
            <a:ext cx="271839" cy="228994"/>
          </a:xfrm>
          <a:prstGeom prst="rect">
            <a:avLst/>
          </a:prstGeom>
          <a:noFill/>
        </p:spPr>
        <p:txBody>
          <a:bodyPr wrap="square" rtlCol="0">
            <a:spAutoFit/>
          </a:bodyPr>
          <a:lstStyle/>
          <a:p>
            <a:pPr algn="ctr"/>
            <a:r>
              <a:rPr kumimoji="1" lang="en-US" altLang="ja-JP" sz="1400" dirty="0"/>
              <a:t>5</a:t>
            </a:r>
          </a:p>
        </p:txBody>
      </p:sp>
      <p:cxnSp>
        <p:nvCxnSpPr>
          <p:cNvPr id="378" name="直線コネクタ 377">
            <a:extLst>
              <a:ext uri="{FF2B5EF4-FFF2-40B4-BE49-F238E27FC236}">
                <a16:creationId xmlns:a16="http://schemas.microsoft.com/office/drawing/2014/main" id="{F975C91F-AB76-0207-BD52-26B4DBA16440}"/>
              </a:ext>
            </a:extLst>
          </p:cNvPr>
          <p:cNvCxnSpPr>
            <a:cxnSpLocks/>
          </p:cNvCxnSpPr>
          <p:nvPr/>
        </p:nvCxnSpPr>
        <p:spPr>
          <a:xfrm flipH="1">
            <a:off x="4793948" y="4025652"/>
            <a:ext cx="239946" cy="831681"/>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379" name="直線コネクタ 378">
            <a:extLst>
              <a:ext uri="{FF2B5EF4-FFF2-40B4-BE49-F238E27FC236}">
                <a16:creationId xmlns:a16="http://schemas.microsoft.com/office/drawing/2014/main" id="{FF19BD3B-56F5-C7F3-1937-5D6C11D65A9A}"/>
              </a:ext>
            </a:extLst>
          </p:cNvPr>
          <p:cNvCxnSpPr>
            <a:cxnSpLocks/>
          </p:cNvCxnSpPr>
          <p:nvPr/>
        </p:nvCxnSpPr>
        <p:spPr>
          <a:xfrm flipH="1">
            <a:off x="4792587" y="4241554"/>
            <a:ext cx="708801" cy="615778"/>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380" name="直線コネクタ 379">
            <a:extLst>
              <a:ext uri="{FF2B5EF4-FFF2-40B4-BE49-F238E27FC236}">
                <a16:creationId xmlns:a16="http://schemas.microsoft.com/office/drawing/2014/main" id="{80B11BBF-C566-02E6-690A-9C55BAF868A4}"/>
              </a:ext>
            </a:extLst>
          </p:cNvPr>
          <p:cNvCxnSpPr>
            <a:cxnSpLocks/>
          </p:cNvCxnSpPr>
          <p:nvPr/>
        </p:nvCxnSpPr>
        <p:spPr>
          <a:xfrm flipH="1" flipV="1">
            <a:off x="4798915" y="4892097"/>
            <a:ext cx="701208" cy="650154"/>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381" name="直線コネクタ 380">
            <a:extLst>
              <a:ext uri="{FF2B5EF4-FFF2-40B4-BE49-F238E27FC236}">
                <a16:creationId xmlns:a16="http://schemas.microsoft.com/office/drawing/2014/main" id="{7413B4D7-ABC3-0DC6-3AD3-F897A7CAB53E}"/>
              </a:ext>
            </a:extLst>
          </p:cNvPr>
          <p:cNvCxnSpPr>
            <a:cxnSpLocks/>
          </p:cNvCxnSpPr>
          <p:nvPr/>
        </p:nvCxnSpPr>
        <p:spPr>
          <a:xfrm flipH="1" flipV="1">
            <a:off x="4789114" y="4921556"/>
            <a:ext cx="239950" cy="416313"/>
          </a:xfrm>
          <a:prstGeom prst="line">
            <a:avLst/>
          </a:prstGeom>
          <a:ln w="12700">
            <a:prstDash val="sysDot"/>
          </a:ln>
        </p:spPr>
        <p:style>
          <a:lnRef idx="1">
            <a:schemeClr val="dk1"/>
          </a:lnRef>
          <a:fillRef idx="0">
            <a:schemeClr val="dk1"/>
          </a:fillRef>
          <a:effectRef idx="0">
            <a:schemeClr val="dk1"/>
          </a:effectRef>
          <a:fontRef idx="minor">
            <a:schemeClr val="tx1"/>
          </a:fontRef>
        </p:style>
      </p:cxnSp>
      <p:sp>
        <p:nvSpPr>
          <p:cNvPr id="382" name="テキスト ボックス 381">
            <a:extLst>
              <a:ext uri="{FF2B5EF4-FFF2-40B4-BE49-F238E27FC236}">
                <a16:creationId xmlns:a16="http://schemas.microsoft.com/office/drawing/2014/main" id="{27CCBC7B-506B-557C-4239-7F29AD7DA857}"/>
              </a:ext>
            </a:extLst>
          </p:cNvPr>
          <p:cNvSpPr txBox="1"/>
          <p:nvPr/>
        </p:nvSpPr>
        <p:spPr>
          <a:xfrm>
            <a:off x="5060792" y="3988489"/>
            <a:ext cx="486526" cy="307777"/>
          </a:xfrm>
          <a:prstGeom prst="rect">
            <a:avLst/>
          </a:prstGeom>
          <a:noFill/>
        </p:spPr>
        <p:txBody>
          <a:bodyPr wrap="square" rtlCol="0">
            <a:spAutoFit/>
          </a:bodyPr>
          <a:lstStyle/>
          <a:p>
            <a:pPr algn="ctr"/>
            <a:r>
              <a:rPr kumimoji="1" lang="en-US" altLang="ja-JP" sz="1400" dirty="0"/>
              <a:t>32</a:t>
            </a:r>
          </a:p>
        </p:txBody>
      </p:sp>
      <p:sp>
        <p:nvSpPr>
          <p:cNvPr id="383" name="テキスト ボックス 382">
            <a:extLst>
              <a:ext uri="{FF2B5EF4-FFF2-40B4-BE49-F238E27FC236}">
                <a16:creationId xmlns:a16="http://schemas.microsoft.com/office/drawing/2014/main" id="{0FC3AD1F-8EFF-9908-E7D3-D53711E54CA0}"/>
              </a:ext>
            </a:extLst>
          </p:cNvPr>
          <p:cNvSpPr txBox="1"/>
          <p:nvPr/>
        </p:nvSpPr>
        <p:spPr>
          <a:xfrm>
            <a:off x="5312404" y="4479988"/>
            <a:ext cx="546468" cy="307777"/>
          </a:xfrm>
          <a:prstGeom prst="rect">
            <a:avLst/>
          </a:prstGeom>
          <a:noFill/>
        </p:spPr>
        <p:txBody>
          <a:bodyPr wrap="square" rtlCol="0">
            <a:spAutoFit/>
          </a:bodyPr>
          <a:lstStyle/>
          <a:p>
            <a:pPr algn="ctr"/>
            <a:r>
              <a:rPr kumimoji="1" lang="en-US" altLang="ja-JP" sz="1400" dirty="0"/>
              <a:t>32</a:t>
            </a:r>
          </a:p>
        </p:txBody>
      </p:sp>
      <p:sp>
        <p:nvSpPr>
          <p:cNvPr id="385" name="テキスト ボックス 384">
            <a:extLst>
              <a:ext uri="{FF2B5EF4-FFF2-40B4-BE49-F238E27FC236}">
                <a16:creationId xmlns:a16="http://schemas.microsoft.com/office/drawing/2014/main" id="{CC2F44A8-BB77-D444-FDE6-7A6AB8C8BBAF}"/>
              </a:ext>
            </a:extLst>
          </p:cNvPr>
          <p:cNvSpPr txBox="1"/>
          <p:nvPr/>
        </p:nvSpPr>
        <p:spPr>
          <a:xfrm>
            <a:off x="4433524" y="5419415"/>
            <a:ext cx="1161161" cy="307777"/>
          </a:xfrm>
          <a:prstGeom prst="rect">
            <a:avLst/>
          </a:prstGeom>
          <a:noFill/>
        </p:spPr>
        <p:txBody>
          <a:bodyPr wrap="square" rtlCol="0">
            <a:spAutoFit/>
          </a:bodyPr>
          <a:lstStyle/>
          <a:p>
            <a:pPr algn="ctr"/>
            <a:r>
              <a:rPr kumimoji="1" lang="en-US" altLang="ja-JP" sz="1400" dirty="0"/>
              <a:t>TransConv</a:t>
            </a:r>
          </a:p>
        </p:txBody>
      </p:sp>
      <p:sp>
        <p:nvSpPr>
          <p:cNvPr id="386" name="テキスト ボックス 385">
            <a:extLst>
              <a:ext uri="{FF2B5EF4-FFF2-40B4-BE49-F238E27FC236}">
                <a16:creationId xmlns:a16="http://schemas.microsoft.com/office/drawing/2014/main" id="{4C2592C7-2CAE-7DA4-95BE-511B89DD9909}"/>
              </a:ext>
            </a:extLst>
          </p:cNvPr>
          <p:cNvSpPr txBox="1"/>
          <p:nvPr/>
        </p:nvSpPr>
        <p:spPr>
          <a:xfrm>
            <a:off x="3621488" y="4340440"/>
            <a:ext cx="1093613" cy="523220"/>
          </a:xfrm>
          <a:prstGeom prst="rect">
            <a:avLst/>
          </a:prstGeom>
          <a:noFill/>
        </p:spPr>
        <p:txBody>
          <a:bodyPr wrap="square" rtlCol="0">
            <a:spAutoFit/>
          </a:bodyPr>
          <a:lstStyle/>
          <a:p>
            <a:pPr algn="ctr"/>
            <a:r>
              <a:rPr kumimoji="1" lang="ja-JP" altLang="en-US" sz="1400" dirty="0"/>
              <a:t>光信号</a:t>
            </a:r>
            <a:endParaRPr kumimoji="1" lang="en-US" altLang="ja-JP" sz="1400" dirty="0"/>
          </a:p>
          <a:p>
            <a:pPr algn="ctr"/>
            <a:r>
              <a:rPr kumimoji="1" lang="en-US" altLang="ja-JP" sz="1400" dirty="0"/>
              <a:t>(Mx1x1)</a:t>
            </a:r>
            <a:endParaRPr kumimoji="1" lang="ja-JP" altLang="en-US" sz="1400" dirty="0"/>
          </a:p>
        </p:txBody>
      </p:sp>
      <p:sp>
        <p:nvSpPr>
          <p:cNvPr id="387" name="直方体 386">
            <a:extLst>
              <a:ext uri="{FF2B5EF4-FFF2-40B4-BE49-F238E27FC236}">
                <a16:creationId xmlns:a16="http://schemas.microsoft.com/office/drawing/2014/main" id="{BB68B929-7134-C945-E180-C99CBD86B60D}"/>
              </a:ext>
            </a:extLst>
          </p:cNvPr>
          <p:cNvSpPr/>
          <p:nvPr/>
        </p:nvSpPr>
        <p:spPr>
          <a:xfrm>
            <a:off x="3627137" y="4828613"/>
            <a:ext cx="1161161" cy="130122"/>
          </a:xfrm>
          <a:prstGeom prst="cube">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p>
        </p:txBody>
      </p:sp>
      <p:sp>
        <p:nvSpPr>
          <p:cNvPr id="35" name="テキスト ボックス 34">
            <a:extLst>
              <a:ext uri="{FF2B5EF4-FFF2-40B4-BE49-F238E27FC236}">
                <a16:creationId xmlns:a16="http://schemas.microsoft.com/office/drawing/2014/main" id="{209E161A-C469-5F1A-9694-53D158804D7B}"/>
              </a:ext>
            </a:extLst>
          </p:cNvPr>
          <p:cNvSpPr txBox="1"/>
          <p:nvPr/>
        </p:nvSpPr>
        <p:spPr>
          <a:xfrm>
            <a:off x="569107" y="3289132"/>
            <a:ext cx="7538235" cy="461665"/>
          </a:xfrm>
          <a:prstGeom prst="rect">
            <a:avLst/>
          </a:prstGeom>
          <a:noFill/>
        </p:spPr>
        <p:txBody>
          <a:bodyPr wrap="square" rtlCol="0">
            <a:spAutoFit/>
          </a:bodyPr>
          <a:lstStyle/>
          <a:p>
            <a:r>
              <a:rPr kumimoji="1" lang="en-US" altLang="ja-JP" sz="2400" dirty="0"/>
              <a:t>Deep Convolutional Autoencoder Network(DCAN)[2]</a:t>
            </a:r>
            <a:endParaRPr kumimoji="1" lang="ja-JP" altLang="en-US" sz="2400" dirty="0"/>
          </a:p>
        </p:txBody>
      </p:sp>
      <p:sp>
        <p:nvSpPr>
          <p:cNvPr id="36" name="正方形/長方形 35">
            <a:extLst>
              <a:ext uri="{FF2B5EF4-FFF2-40B4-BE49-F238E27FC236}">
                <a16:creationId xmlns:a16="http://schemas.microsoft.com/office/drawing/2014/main" id="{5ADFB139-949B-2881-AE12-3C7811CF805E}"/>
              </a:ext>
            </a:extLst>
          </p:cNvPr>
          <p:cNvSpPr/>
          <p:nvPr/>
        </p:nvSpPr>
        <p:spPr>
          <a:xfrm>
            <a:off x="485092" y="3354327"/>
            <a:ext cx="144000" cy="360000"/>
          </a:xfrm>
          <a:prstGeom prst="rect">
            <a:avLst/>
          </a:prstGeom>
          <a:solidFill>
            <a:srgbClr val="B2B545"/>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pic>
        <p:nvPicPr>
          <p:cNvPr id="56" name="コンテンツ プレースホルダー 7">
            <a:extLst>
              <a:ext uri="{FF2B5EF4-FFF2-40B4-BE49-F238E27FC236}">
                <a16:creationId xmlns:a16="http://schemas.microsoft.com/office/drawing/2014/main" id="{CADAB9AB-4A50-818A-03D1-BF5440BDB575}"/>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572516" y="4102392"/>
            <a:ext cx="648000" cy="1404000"/>
          </a:xfrm>
          <a:prstGeom prst="rect">
            <a:avLst/>
          </a:prstGeom>
          <a:scene3d>
            <a:camera prst="isometricLeftDown"/>
            <a:lightRig rig="threePt" dir="t"/>
          </a:scene3d>
        </p:spPr>
      </p:pic>
      <p:sp>
        <p:nvSpPr>
          <p:cNvPr id="79" name="テキスト ボックス 78">
            <a:extLst>
              <a:ext uri="{FF2B5EF4-FFF2-40B4-BE49-F238E27FC236}">
                <a16:creationId xmlns:a16="http://schemas.microsoft.com/office/drawing/2014/main" id="{0A02EE94-D57E-C962-9FD3-85DA2566D52D}"/>
              </a:ext>
            </a:extLst>
          </p:cNvPr>
          <p:cNvSpPr txBox="1"/>
          <p:nvPr/>
        </p:nvSpPr>
        <p:spPr>
          <a:xfrm>
            <a:off x="7679245" y="3676772"/>
            <a:ext cx="1512669" cy="400110"/>
          </a:xfrm>
          <a:prstGeom prst="rect">
            <a:avLst/>
          </a:prstGeom>
          <a:noFill/>
        </p:spPr>
        <p:txBody>
          <a:bodyPr wrap="square" rtlCol="0">
            <a:spAutoFit/>
          </a:bodyPr>
          <a:lstStyle/>
          <a:p>
            <a:pPr algn="ctr"/>
            <a:r>
              <a:rPr lang="ja-JP" altLang="en-US" sz="2000" dirty="0"/>
              <a:t>再構成画像</a:t>
            </a:r>
            <a:endParaRPr lang="en-US" altLang="ja-JP" sz="2000" dirty="0"/>
          </a:p>
        </p:txBody>
      </p:sp>
      <p:sp>
        <p:nvSpPr>
          <p:cNvPr id="89" name="テキスト ボックス 88">
            <a:extLst>
              <a:ext uri="{FF2B5EF4-FFF2-40B4-BE49-F238E27FC236}">
                <a16:creationId xmlns:a16="http://schemas.microsoft.com/office/drawing/2014/main" id="{DDD94902-66AB-687A-DB28-730832ACB839}"/>
              </a:ext>
            </a:extLst>
          </p:cNvPr>
          <p:cNvSpPr txBox="1"/>
          <p:nvPr/>
        </p:nvSpPr>
        <p:spPr>
          <a:xfrm>
            <a:off x="2288208" y="3719612"/>
            <a:ext cx="1471076" cy="400110"/>
          </a:xfrm>
          <a:prstGeom prst="rect">
            <a:avLst/>
          </a:prstGeom>
          <a:noFill/>
        </p:spPr>
        <p:txBody>
          <a:bodyPr wrap="square" rtlCol="0">
            <a:spAutoFit/>
          </a:bodyPr>
          <a:lstStyle/>
          <a:p>
            <a:pPr algn="ctr"/>
            <a:r>
              <a:rPr kumimoji="1" lang="ja-JP" altLang="en-US" sz="2000" dirty="0"/>
              <a:t>畳み込み層</a:t>
            </a:r>
            <a:endParaRPr kumimoji="1" lang="en-US" altLang="ja-JP" sz="1400" dirty="0"/>
          </a:p>
        </p:txBody>
      </p:sp>
      <p:sp>
        <p:nvSpPr>
          <p:cNvPr id="90" name="テキスト ボックス 89">
            <a:extLst>
              <a:ext uri="{FF2B5EF4-FFF2-40B4-BE49-F238E27FC236}">
                <a16:creationId xmlns:a16="http://schemas.microsoft.com/office/drawing/2014/main" id="{5862A2C7-6AD2-37FA-E8D5-EFFF876CAE0A}"/>
              </a:ext>
            </a:extLst>
          </p:cNvPr>
          <p:cNvSpPr txBox="1"/>
          <p:nvPr/>
        </p:nvSpPr>
        <p:spPr>
          <a:xfrm flipH="1">
            <a:off x="1513038" y="3719612"/>
            <a:ext cx="716318" cy="400110"/>
          </a:xfrm>
          <a:prstGeom prst="rect">
            <a:avLst/>
          </a:prstGeom>
          <a:noFill/>
        </p:spPr>
        <p:txBody>
          <a:bodyPr wrap="square" rtlCol="0">
            <a:spAutoFit/>
          </a:bodyPr>
          <a:lstStyle/>
          <a:p>
            <a:r>
              <a:rPr kumimoji="1" lang="ja-JP" altLang="en-US" sz="2000" dirty="0"/>
              <a:t>対象</a:t>
            </a:r>
          </a:p>
        </p:txBody>
      </p:sp>
      <p:sp>
        <p:nvSpPr>
          <p:cNvPr id="8" name="テキスト ボックス 7">
            <a:extLst>
              <a:ext uri="{FF2B5EF4-FFF2-40B4-BE49-F238E27FC236}">
                <a16:creationId xmlns:a16="http://schemas.microsoft.com/office/drawing/2014/main" id="{C60137FC-F0A4-64FD-9FC1-055BF3AB3AC7}"/>
              </a:ext>
            </a:extLst>
          </p:cNvPr>
          <p:cNvSpPr txBox="1"/>
          <p:nvPr/>
        </p:nvSpPr>
        <p:spPr>
          <a:xfrm>
            <a:off x="9321764" y="1863451"/>
            <a:ext cx="2615454" cy="646331"/>
          </a:xfrm>
          <a:prstGeom prst="rect">
            <a:avLst/>
          </a:prstGeom>
          <a:noFill/>
        </p:spPr>
        <p:txBody>
          <a:bodyPr wrap="square" rtlCol="0">
            <a:spAutoFit/>
          </a:bodyPr>
          <a:lstStyle/>
          <a:p>
            <a:r>
              <a:rPr kumimoji="1" lang="ja-JP" altLang="en-US" dirty="0"/>
              <a:t>〇ノイズ耐性を持つ</a:t>
            </a:r>
            <a:endParaRPr kumimoji="1" lang="en-US" altLang="ja-JP" dirty="0"/>
          </a:p>
          <a:p>
            <a:r>
              <a:rPr kumimoji="1" lang="en-US" altLang="ja-JP" dirty="0"/>
              <a:t>×</a:t>
            </a:r>
            <a:r>
              <a:rPr kumimoji="1" lang="ja-JP" altLang="en-US" dirty="0"/>
              <a:t>測定時間がかかる</a:t>
            </a:r>
          </a:p>
        </p:txBody>
      </p:sp>
      <p:sp>
        <p:nvSpPr>
          <p:cNvPr id="9" name="四角形: 角を丸くする 8">
            <a:extLst>
              <a:ext uri="{FF2B5EF4-FFF2-40B4-BE49-F238E27FC236}">
                <a16:creationId xmlns:a16="http://schemas.microsoft.com/office/drawing/2014/main" id="{9F7F1995-7A0C-ED0E-78D0-EAACA935135A}"/>
              </a:ext>
            </a:extLst>
          </p:cNvPr>
          <p:cNvSpPr/>
          <p:nvPr/>
        </p:nvSpPr>
        <p:spPr>
          <a:xfrm>
            <a:off x="9318120" y="1753142"/>
            <a:ext cx="2619097" cy="756640"/>
          </a:xfrm>
          <a:prstGeom prst="roundRect">
            <a:avLst>
              <a:gd name="adj" fmla="val 7814"/>
            </a:avLst>
          </a:prstGeom>
          <a:noFill/>
          <a:ln w="28575">
            <a:solidFill>
              <a:srgbClr val="B2B54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5FCADBAE-7CB4-FC00-14C2-88F5C49F2918}"/>
              </a:ext>
            </a:extLst>
          </p:cNvPr>
          <p:cNvSpPr txBox="1"/>
          <p:nvPr/>
        </p:nvSpPr>
        <p:spPr>
          <a:xfrm>
            <a:off x="9398234" y="1573267"/>
            <a:ext cx="704095" cy="369332"/>
          </a:xfrm>
          <a:prstGeom prst="rect">
            <a:avLst/>
          </a:prstGeom>
          <a:solidFill>
            <a:schemeClr val="bg1"/>
          </a:solidFill>
        </p:spPr>
        <p:txBody>
          <a:bodyPr wrap="square" rtlCol="0">
            <a:spAutoFit/>
          </a:bodyPr>
          <a:lstStyle/>
          <a:p>
            <a:pPr algn="ctr"/>
            <a:r>
              <a:rPr kumimoji="1" lang="ja-JP" altLang="en-US" dirty="0"/>
              <a:t>特徴</a:t>
            </a:r>
          </a:p>
        </p:txBody>
      </p:sp>
      <p:sp>
        <p:nvSpPr>
          <p:cNvPr id="11" name="テキスト ボックス 10">
            <a:extLst>
              <a:ext uri="{FF2B5EF4-FFF2-40B4-BE49-F238E27FC236}">
                <a16:creationId xmlns:a16="http://schemas.microsoft.com/office/drawing/2014/main" id="{355D6640-B6E7-3A9C-07F4-04224E709724}"/>
              </a:ext>
            </a:extLst>
          </p:cNvPr>
          <p:cNvSpPr txBox="1"/>
          <p:nvPr/>
        </p:nvSpPr>
        <p:spPr>
          <a:xfrm>
            <a:off x="9318120" y="3732805"/>
            <a:ext cx="2665297" cy="923330"/>
          </a:xfrm>
          <a:prstGeom prst="rect">
            <a:avLst/>
          </a:prstGeom>
          <a:noFill/>
        </p:spPr>
        <p:txBody>
          <a:bodyPr wrap="square" rtlCol="0">
            <a:spAutoFit/>
          </a:bodyPr>
          <a:lstStyle/>
          <a:p>
            <a:r>
              <a:rPr kumimoji="1" lang="ja-JP" altLang="en-US" dirty="0"/>
              <a:t>△大量のデータで学習</a:t>
            </a:r>
            <a:endParaRPr kumimoji="1" lang="en-US" altLang="ja-JP" dirty="0"/>
          </a:p>
          <a:p>
            <a:r>
              <a:rPr kumimoji="1" lang="ja-JP" altLang="en-US" dirty="0"/>
              <a:t>〇パターン圧縮率向上</a:t>
            </a:r>
            <a:endParaRPr kumimoji="1" lang="en-US" altLang="ja-JP" dirty="0"/>
          </a:p>
          <a:p>
            <a:r>
              <a:rPr kumimoji="1" lang="ja-JP" altLang="en-US" dirty="0"/>
              <a:t>〇ノイズ耐性向上</a:t>
            </a:r>
          </a:p>
        </p:txBody>
      </p:sp>
      <p:sp>
        <p:nvSpPr>
          <p:cNvPr id="12" name="四角形: 角を丸くする 11">
            <a:extLst>
              <a:ext uri="{FF2B5EF4-FFF2-40B4-BE49-F238E27FC236}">
                <a16:creationId xmlns:a16="http://schemas.microsoft.com/office/drawing/2014/main" id="{4E38F58F-83FC-E9E0-0622-1741930338C6}"/>
              </a:ext>
            </a:extLst>
          </p:cNvPr>
          <p:cNvSpPr/>
          <p:nvPr/>
        </p:nvSpPr>
        <p:spPr>
          <a:xfrm>
            <a:off x="9318120" y="3617883"/>
            <a:ext cx="2619097" cy="1070249"/>
          </a:xfrm>
          <a:prstGeom prst="roundRect">
            <a:avLst>
              <a:gd name="adj" fmla="val 7814"/>
            </a:avLst>
          </a:prstGeom>
          <a:noFill/>
          <a:ln w="28575">
            <a:solidFill>
              <a:srgbClr val="B2B54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34529B50-E1CC-EB4F-2A3A-F6686CE62ADC}"/>
              </a:ext>
            </a:extLst>
          </p:cNvPr>
          <p:cNvSpPr txBox="1"/>
          <p:nvPr/>
        </p:nvSpPr>
        <p:spPr>
          <a:xfrm>
            <a:off x="9507622" y="3436811"/>
            <a:ext cx="678795" cy="369332"/>
          </a:xfrm>
          <a:prstGeom prst="rect">
            <a:avLst/>
          </a:prstGeom>
          <a:solidFill>
            <a:schemeClr val="bg1"/>
          </a:solidFill>
        </p:spPr>
        <p:txBody>
          <a:bodyPr wrap="square" rtlCol="0">
            <a:spAutoFit/>
          </a:bodyPr>
          <a:lstStyle/>
          <a:p>
            <a:pPr algn="ctr"/>
            <a:r>
              <a:rPr kumimoji="1" lang="ja-JP" altLang="en-US" dirty="0"/>
              <a:t>特徴</a:t>
            </a:r>
          </a:p>
        </p:txBody>
      </p:sp>
      <p:cxnSp>
        <p:nvCxnSpPr>
          <p:cNvPr id="32" name="コネクタ: カギ線 31">
            <a:extLst>
              <a:ext uri="{FF2B5EF4-FFF2-40B4-BE49-F238E27FC236}">
                <a16:creationId xmlns:a16="http://schemas.microsoft.com/office/drawing/2014/main" id="{4CB99F21-B9B1-A5BB-BC93-4C092CA9C0C8}"/>
              </a:ext>
            </a:extLst>
          </p:cNvPr>
          <p:cNvCxnSpPr>
            <a:stCxn id="55" idx="3"/>
          </p:cNvCxnSpPr>
          <p:nvPr/>
        </p:nvCxnSpPr>
        <p:spPr>
          <a:xfrm rot="16200000" flipH="1">
            <a:off x="4096850" y="1960457"/>
            <a:ext cx="122321" cy="2197138"/>
          </a:xfrm>
          <a:prstGeom prst="bentConnector2">
            <a:avLst/>
          </a:prstGeom>
          <a:ln w="28575">
            <a:solidFill>
              <a:schemeClr val="tx1">
                <a:lumMod val="50000"/>
                <a:lumOff val="50000"/>
              </a:schemeClr>
            </a:solidFill>
            <a:prstDash val="sysDash"/>
            <a:tailEnd type="triangle"/>
          </a:ln>
        </p:spPr>
        <p:style>
          <a:lnRef idx="1">
            <a:schemeClr val="dk1"/>
          </a:lnRef>
          <a:fillRef idx="0">
            <a:schemeClr val="dk1"/>
          </a:fillRef>
          <a:effectRef idx="0">
            <a:schemeClr val="dk1"/>
          </a:effectRef>
          <a:fontRef idx="minor">
            <a:schemeClr val="tx1"/>
          </a:fontRef>
        </p:style>
      </p:cxnSp>
      <p:sp>
        <p:nvSpPr>
          <p:cNvPr id="33" name="テキスト ボックス 32">
            <a:extLst>
              <a:ext uri="{FF2B5EF4-FFF2-40B4-BE49-F238E27FC236}">
                <a16:creationId xmlns:a16="http://schemas.microsoft.com/office/drawing/2014/main" id="{98D7A65C-3D92-9C1B-DE91-65DE926FDD34}"/>
              </a:ext>
            </a:extLst>
          </p:cNvPr>
          <p:cNvSpPr txBox="1"/>
          <p:nvPr/>
        </p:nvSpPr>
        <p:spPr>
          <a:xfrm>
            <a:off x="6080579" y="3922993"/>
            <a:ext cx="486526" cy="307777"/>
          </a:xfrm>
          <a:prstGeom prst="rect">
            <a:avLst/>
          </a:prstGeom>
          <a:noFill/>
        </p:spPr>
        <p:txBody>
          <a:bodyPr wrap="square" rtlCol="0">
            <a:spAutoFit/>
          </a:bodyPr>
          <a:lstStyle/>
          <a:p>
            <a:pPr algn="ctr"/>
            <a:r>
              <a:rPr kumimoji="1" lang="en-US" altLang="ja-JP" sz="1400" dirty="0"/>
              <a:t>32</a:t>
            </a:r>
          </a:p>
        </p:txBody>
      </p:sp>
      <p:sp>
        <p:nvSpPr>
          <p:cNvPr id="38" name="テキスト ボックス 37">
            <a:extLst>
              <a:ext uri="{FF2B5EF4-FFF2-40B4-BE49-F238E27FC236}">
                <a16:creationId xmlns:a16="http://schemas.microsoft.com/office/drawing/2014/main" id="{C8948FE9-6E88-9613-2CE0-3A433978AFD8}"/>
              </a:ext>
            </a:extLst>
          </p:cNvPr>
          <p:cNvSpPr txBox="1"/>
          <p:nvPr/>
        </p:nvSpPr>
        <p:spPr>
          <a:xfrm>
            <a:off x="6236437" y="4748571"/>
            <a:ext cx="546468" cy="307777"/>
          </a:xfrm>
          <a:prstGeom prst="rect">
            <a:avLst/>
          </a:prstGeom>
          <a:noFill/>
        </p:spPr>
        <p:txBody>
          <a:bodyPr wrap="square" rtlCol="0">
            <a:spAutoFit/>
          </a:bodyPr>
          <a:lstStyle/>
          <a:p>
            <a:pPr algn="ctr"/>
            <a:r>
              <a:rPr kumimoji="1" lang="en-US" altLang="ja-JP" sz="1400" dirty="0"/>
              <a:t>32</a:t>
            </a:r>
          </a:p>
        </p:txBody>
      </p:sp>
      <p:sp>
        <p:nvSpPr>
          <p:cNvPr id="39" name="テキスト ボックス 38">
            <a:extLst>
              <a:ext uri="{FF2B5EF4-FFF2-40B4-BE49-F238E27FC236}">
                <a16:creationId xmlns:a16="http://schemas.microsoft.com/office/drawing/2014/main" id="{990F971E-7128-1BDA-C90E-2CD6C0C43A81}"/>
              </a:ext>
            </a:extLst>
          </p:cNvPr>
          <p:cNvSpPr txBox="1"/>
          <p:nvPr/>
        </p:nvSpPr>
        <p:spPr>
          <a:xfrm>
            <a:off x="7016695" y="3845231"/>
            <a:ext cx="486526" cy="307777"/>
          </a:xfrm>
          <a:prstGeom prst="rect">
            <a:avLst/>
          </a:prstGeom>
          <a:noFill/>
        </p:spPr>
        <p:txBody>
          <a:bodyPr wrap="square" rtlCol="0">
            <a:spAutoFit/>
          </a:bodyPr>
          <a:lstStyle/>
          <a:p>
            <a:pPr algn="ctr"/>
            <a:r>
              <a:rPr kumimoji="1" lang="en-US" altLang="ja-JP" sz="1400" dirty="0"/>
              <a:t>32</a:t>
            </a:r>
          </a:p>
        </p:txBody>
      </p:sp>
      <p:sp>
        <p:nvSpPr>
          <p:cNvPr id="40" name="テキスト ボックス 39">
            <a:extLst>
              <a:ext uri="{FF2B5EF4-FFF2-40B4-BE49-F238E27FC236}">
                <a16:creationId xmlns:a16="http://schemas.microsoft.com/office/drawing/2014/main" id="{C84B6D05-631B-46C2-C071-F25CECCC9AD7}"/>
              </a:ext>
            </a:extLst>
          </p:cNvPr>
          <p:cNvSpPr txBox="1"/>
          <p:nvPr/>
        </p:nvSpPr>
        <p:spPr>
          <a:xfrm>
            <a:off x="7087267" y="4623541"/>
            <a:ext cx="546468" cy="307777"/>
          </a:xfrm>
          <a:prstGeom prst="rect">
            <a:avLst/>
          </a:prstGeom>
          <a:noFill/>
        </p:spPr>
        <p:txBody>
          <a:bodyPr wrap="square" rtlCol="0">
            <a:spAutoFit/>
          </a:bodyPr>
          <a:lstStyle/>
          <a:p>
            <a:pPr algn="ctr"/>
            <a:r>
              <a:rPr kumimoji="1" lang="en-US" altLang="ja-JP" sz="1400" dirty="0"/>
              <a:t>32</a:t>
            </a:r>
          </a:p>
        </p:txBody>
      </p:sp>
      <p:sp>
        <p:nvSpPr>
          <p:cNvPr id="41" name="二等辺三角形 40">
            <a:extLst>
              <a:ext uri="{FF2B5EF4-FFF2-40B4-BE49-F238E27FC236}">
                <a16:creationId xmlns:a16="http://schemas.microsoft.com/office/drawing/2014/main" id="{4260CF65-4F7C-6401-36CE-2B22CAE3D482}"/>
              </a:ext>
            </a:extLst>
          </p:cNvPr>
          <p:cNvSpPr/>
          <p:nvPr/>
        </p:nvSpPr>
        <p:spPr>
          <a:xfrm rot="10800000">
            <a:off x="10211324" y="4736118"/>
            <a:ext cx="657225" cy="245138"/>
          </a:xfrm>
          <a:prstGeom prst="triangle">
            <a:avLst/>
          </a:prstGeom>
          <a:solidFill>
            <a:srgbClr val="E5E6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1B078344-8C30-61C1-7C93-318C9117BCAD}"/>
              </a:ext>
            </a:extLst>
          </p:cNvPr>
          <p:cNvSpPr txBox="1"/>
          <p:nvPr/>
        </p:nvSpPr>
        <p:spPr>
          <a:xfrm>
            <a:off x="9384981" y="4981069"/>
            <a:ext cx="2309911" cy="707886"/>
          </a:xfrm>
          <a:prstGeom prst="rect">
            <a:avLst/>
          </a:prstGeom>
          <a:noFill/>
        </p:spPr>
        <p:txBody>
          <a:bodyPr wrap="square" rtlCol="0">
            <a:spAutoFit/>
          </a:bodyPr>
          <a:lstStyle/>
          <a:p>
            <a:pPr algn="ctr"/>
            <a:r>
              <a:rPr kumimoji="1" lang="ja-JP" altLang="en-US" sz="2000" dirty="0"/>
              <a:t>モデル化された</a:t>
            </a:r>
            <a:endParaRPr kumimoji="1" lang="en-US" altLang="ja-JP" sz="2000" dirty="0"/>
          </a:p>
          <a:p>
            <a:pPr algn="ctr"/>
            <a:r>
              <a:rPr kumimoji="1" lang="ja-JP" altLang="en-US" sz="2000" dirty="0"/>
              <a:t>ノイズに適用</a:t>
            </a:r>
          </a:p>
        </p:txBody>
      </p:sp>
      <p:pic>
        <p:nvPicPr>
          <p:cNvPr id="4" name="図 3">
            <a:extLst>
              <a:ext uri="{FF2B5EF4-FFF2-40B4-BE49-F238E27FC236}">
                <a16:creationId xmlns:a16="http://schemas.microsoft.com/office/drawing/2014/main" id="{3BDBB3EC-04DB-EECF-8D83-1041732275B6}"/>
              </a:ext>
            </a:extLst>
          </p:cNvPr>
          <p:cNvPicPr>
            <a:picLocks noChangeAspect="1"/>
          </p:cNvPicPr>
          <p:nvPr/>
        </p:nvPicPr>
        <p:blipFill>
          <a:blip r:embed="rId13"/>
          <a:stretch>
            <a:fillRect/>
          </a:stretch>
        </p:blipFill>
        <p:spPr>
          <a:xfrm>
            <a:off x="1774289" y="1622421"/>
            <a:ext cx="265443" cy="1353429"/>
          </a:xfrm>
          <a:prstGeom prst="rect">
            <a:avLst/>
          </a:prstGeom>
        </p:spPr>
      </p:pic>
    </p:spTree>
    <p:extLst>
      <p:ext uri="{BB962C8B-B14F-4D97-AF65-F5344CB8AC3E}">
        <p14:creationId xmlns:p14="http://schemas.microsoft.com/office/powerpoint/2010/main" val="3852328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7ADBA6-9D6E-72D0-0F84-4FFE58C75D9C}"/>
              </a:ext>
            </a:extLst>
          </p:cNvPr>
          <p:cNvSpPr>
            <a:spLocks noGrp="1"/>
          </p:cNvSpPr>
          <p:nvPr>
            <p:ph type="title"/>
          </p:nvPr>
        </p:nvSpPr>
        <p:spPr/>
        <p:txBody>
          <a:bodyPr>
            <a:normAutofit/>
          </a:bodyPr>
          <a:lstStyle/>
          <a:p>
            <a:r>
              <a:rPr lang="ja-JP" altLang="en-US" dirty="0"/>
              <a:t>大気ゆらぎを想定した学習の課題</a:t>
            </a:r>
            <a:endParaRPr kumimoji="1" lang="ja-JP" altLang="en-US" dirty="0"/>
          </a:p>
        </p:txBody>
      </p:sp>
      <p:sp>
        <p:nvSpPr>
          <p:cNvPr id="4" name="スライド番号プレースホルダー 3">
            <a:extLst>
              <a:ext uri="{FF2B5EF4-FFF2-40B4-BE49-F238E27FC236}">
                <a16:creationId xmlns:a16="http://schemas.microsoft.com/office/drawing/2014/main" id="{4C8911E4-C92D-2662-CEE6-13E544A5219F}"/>
              </a:ext>
            </a:extLst>
          </p:cNvPr>
          <p:cNvSpPr>
            <a:spLocks noGrp="1"/>
          </p:cNvSpPr>
          <p:nvPr>
            <p:ph type="sldNum" sz="quarter" idx="12"/>
          </p:nvPr>
        </p:nvSpPr>
        <p:spPr/>
        <p:txBody>
          <a:bodyPr/>
          <a:lstStyle/>
          <a:p>
            <a:fld id="{E154F753-E6D5-4771-B8B1-12E93CB86B83}" type="slidenum">
              <a:rPr kumimoji="1" lang="ja-JP" altLang="en-US" smtClean="0"/>
              <a:t>5</a:t>
            </a:fld>
            <a:endParaRPr kumimoji="1" lang="ja-JP" altLang="en-US"/>
          </a:p>
        </p:txBody>
      </p:sp>
      <p:sp>
        <p:nvSpPr>
          <p:cNvPr id="38" name="四角形: 角を丸くする 37">
            <a:extLst>
              <a:ext uri="{FF2B5EF4-FFF2-40B4-BE49-F238E27FC236}">
                <a16:creationId xmlns:a16="http://schemas.microsoft.com/office/drawing/2014/main" id="{35E3BE9B-1BCB-1425-97D0-F39A7D7C2BB9}"/>
              </a:ext>
            </a:extLst>
          </p:cNvPr>
          <p:cNvSpPr/>
          <p:nvPr/>
        </p:nvSpPr>
        <p:spPr>
          <a:xfrm>
            <a:off x="6994553" y="2745708"/>
            <a:ext cx="4940668" cy="844672"/>
          </a:xfrm>
          <a:prstGeom prst="roundRect">
            <a:avLst>
              <a:gd name="adj" fmla="val 7930"/>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05A3E6D9-0211-8136-40BB-AD6E384D774A}"/>
              </a:ext>
            </a:extLst>
          </p:cNvPr>
          <p:cNvSpPr txBox="1"/>
          <p:nvPr/>
        </p:nvSpPr>
        <p:spPr>
          <a:xfrm>
            <a:off x="6928082" y="1900789"/>
            <a:ext cx="5283058" cy="707886"/>
          </a:xfrm>
          <a:prstGeom prst="rect">
            <a:avLst/>
          </a:prstGeom>
          <a:noFill/>
        </p:spPr>
        <p:txBody>
          <a:bodyPr wrap="square">
            <a:spAutoFit/>
          </a:bodyPr>
          <a:lstStyle/>
          <a:p>
            <a:r>
              <a:rPr lang="ja-JP" altLang="en-US" sz="2000" dirty="0"/>
              <a:t>大気ゆらぎの付与は空間周波数領域で</a:t>
            </a:r>
            <a:endParaRPr lang="en-US" altLang="ja-JP" sz="2000" dirty="0"/>
          </a:p>
          <a:p>
            <a:r>
              <a:rPr lang="ja-JP" altLang="en-US" sz="2000" dirty="0"/>
              <a:t>行われるため時間がかかる</a:t>
            </a:r>
            <a:endParaRPr lang="en-US" altLang="ja-JP" sz="2000" dirty="0"/>
          </a:p>
        </p:txBody>
      </p:sp>
      <p:sp>
        <p:nvSpPr>
          <p:cNvPr id="41" name="正方形/長方形 40">
            <a:extLst>
              <a:ext uri="{FF2B5EF4-FFF2-40B4-BE49-F238E27FC236}">
                <a16:creationId xmlns:a16="http://schemas.microsoft.com/office/drawing/2014/main" id="{44452EA7-89BD-C28E-AF7C-099FD0BD35F9}"/>
              </a:ext>
            </a:extLst>
          </p:cNvPr>
          <p:cNvSpPr/>
          <p:nvPr/>
        </p:nvSpPr>
        <p:spPr>
          <a:xfrm>
            <a:off x="6645369" y="1532052"/>
            <a:ext cx="108000" cy="3600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dirty="0"/>
          </a:p>
        </p:txBody>
      </p:sp>
      <p:sp>
        <p:nvSpPr>
          <p:cNvPr id="42" name="テキスト ボックス 41">
            <a:extLst>
              <a:ext uri="{FF2B5EF4-FFF2-40B4-BE49-F238E27FC236}">
                <a16:creationId xmlns:a16="http://schemas.microsoft.com/office/drawing/2014/main" id="{094C2D63-CE62-3BD6-1D2E-4961EB1312B9}"/>
              </a:ext>
            </a:extLst>
          </p:cNvPr>
          <p:cNvSpPr txBox="1"/>
          <p:nvPr/>
        </p:nvSpPr>
        <p:spPr>
          <a:xfrm>
            <a:off x="6726702" y="1509821"/>
            <a:ext cx="1130960" cy="400110"/>
          </a:xfrm>
          <a:prstGeom prst="rect">
            <a:avLst/>
          </a:prstGeom>
          <a:noFill/>
          <a:effectLst>
            <a:softEdge rad="63500"/>
          </a:effectLst>
        </p:spPr>
        <p:txBody>
          <a:bodyPr wrap="square" rtlCol="0">
            <a:spAutoFit/>
          </a:bodyPr>
          <a:lstStyle/>
          <a:p>
            <a:r>
              <a:rPr kumimoji="1" lang="ja-JP" altLang="en-US" sz="2000" dirty="0">
                <a:solidFill>
                  <a:srgbClr val="0070C0"/>
                </a:solidFill>
              </a:rPr>
              <a:t>課題</a:t>
            </a:r>
            <a:endParaRPr kumimoji="1" lang="en-US" altLang="ja-JP" sz="2000" dirty="0">
              <a:solidFill>
                <a:srgbClr val="0070C0"/>
              </a:solidFill>
            </a:endParaRPr>
          </a:p>
        </p:txBody>
      </p:sp>
      <p:sp>
        <p:nvSpPr>
          <p:cNvPr id="43" name="テキスト ボックス 42">
            <a:extLst>
              <a:ext uri="{FF2B5EF4-FFF2-40B4-BE49-F238E27FC236}">
                <a16:creationId xmlns:a16="http://schemas.microsoft.com/office/drawing/2014/main" id="{71A19199-879D-97E1-0177-6EACEF7155D9}"/>
              </a:ext>
            </a:extLst>
          </p:cNvPr>
          <p:cNvSpPr txBox="1"/>
          <p:nvPr/>
        </p:nvSpPr>
        <p:spPr>
          <a:xfrm>
            <a:off x="7096474" y="2570247"/>
            <a:ext cx="2711669" cy="369332"/>
          </a:xfrm>
          <a:prstGeom prst="rect">
            <a:avLst/>
          </a:prstGeom>
          <a:solidFill>
            <a:schemeClr val="bg1"/>
          </a:solidFill>
        </p:spPr>
        <p:txBody>
          <a:bodyPr wrap="square" rtlCol="0">
            <a:spAutoFit/>
          </a:bodyPr>
          <a:lstStyle/>
          <a:p>
            <a:r>
              <a:rPr kumimoji="1" lang="en-US" altLang="ja-JP" dirty="0"/>
              <a:t>Ex)</a:t>
            </a:r>
            <a:r>
              <a:rPr kumimoji="1" lang="ja-JP" altLang="en-US" dirty="0"/>
              <a:t> </a:t>
            </a:r>
            <a:r>
              <a:rPr kumimoji="1" lang="en-US" altLang="ja-JP" dirty="0"/>
              <a:t>6</a:t>
            </a:r>
            <a:r>
              <a:rPr kumimoji="1" lang="ja-JP" altLang="en-US" dirty="0"/>
              <a:t>万枚で学習する場合</a:t>
            </a:r>
          </a:p>
        </p:txBody>
      </p:sp>
      <p:sp>
        <p:nvSpPr>
          <p:cNvPr id="44" name="テキスト ボックス 43">
            <a:extLst>
              <a:ext uri="{FF2B5EF4-FFF2-40B4-BE49-F238E27FC236}">
                <a16:creationId xmlns:a16="http://schemas.microsoft.com/office/drawing/2014/main" id="{8D20A600-E5A5-E03E-5222-784FA999DC4F}"/>
              </a:ext>
            </a:extLst>
          </p:cNvPr>
          <p:cNvSpPr txBox="1"/>
          <p:nvPr/>
        </p:nvSpPr>
        <p:spPr>
          <a:xfrm>
            <a:off x="7076230" y="2887757"/>
            <a:ext cx="4831276" cy="646331"/>
          </a:xfrm>
          <a:prstGeom prst="rect">
            <a:avLst/>
          </a:prstGeom>
          <a:noFill/>
        </p:spPr>
        <p:txBody>
          <a:bodyPr wrap="square">
            <a:spAutoFit/>
          </a:bodyPr>
          <a:lstStyle/>
          <a:p>
            <a:pPr algn="ctr"/>
            <a:r>
              <a:rPr lang="en-US" altLang="ja-JP" dirty="0"/>
              <a:t>6</a:t>
            </a:r>
            <a:r>
              <a:rPr lang="ja-JP" altLang="en-US" dirty="0"/>
              <a:t>万枚</a:t>
            </a:r>
            <a:r>
              <a:rPr lang="en-US" altLang="ja-JP" dirty="0"/>
              <a:t>×1024</a:t>
            </a:r>
            <a:r>
              <a:rPr lang="ja-JP" altLang="en-US" dirty="0"/>
              <a:t>パターン</a:t>
            </a:r>
            <a:r>
              <a:rPr lang="en-US" altLang="ja-JP" dirty="0"/>
              <a:t>×900</a:t>
            </a:r>
            <a:r>
              <a:rPr lang="ja-JP" altLang="en-US" dirty="0"/>
              <a:t>エポック≈</a:t>
            </a:r>
            <a:r>
              <a:rPr lang="en-US" altLang="ja-JP" dirty="0"/>
              <a:t>553</a:t>
            </a:r>
            <a:r>
              <a:rPr lang="ja-JP" altLang="en-US" dirty="0"/>
              <a:t>億回</a:t>
            </a:r>
            <a:endParaRPr lang="en-US" altLang="ja-JP" dirty="0"/>
          </a:p>
          <a:p>
            <a:pPr algn="ctr"/>
            <a:r>
              <a:rPr lang="ja-JP" altLang="en-US" dirty="0"/>
              <a:t>の操作が必要になる</a:t>
            </a:r>
          </a:p>
        </p:txBody>
      </p:sp>
      <p:sp>
        <p:nvSpPr>
          <p:cNvPr id="45" name="二等辺三角形 44">
            <a:extLst>
              <a:ext uri="{FF2B5EF4-FFF2-40B4-BE49-F238E27FC236}">
                <a16:creationId xmlns:a16="http://schemas.microsoft.com/office/drawing/2014/main" id="{C2A27CB2-CC43-32A5-09D3-234DBC9008FA}"/>
              </a:ext>
            </a:extLst>
          </p:cNvPr>
          <p:cNvSpPr/>
          <p:nvPr/>
        </p:nvSpPr>
        <p:spPr>
          <a:xfrm rot="10800000">
            <a:off x="9075110" y="3862550"/>
            <a:ext cx="442579" cy="285129"/>
          </a:xfrm>
          <a:prstGeom prst="triangle">
            <a:avLst>
              <a:gd name="adj" fmla="val 50000"/>
            </a:avLst>
          </a:prstGeom>
          <a:solidFill>
            <a:schemeClr val="accent2">
              <a:lumMod val="60000"/>
              <a:lumOff val="40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750A3AED-BFEC-5969-4A78-31FD96B995D0}"/>
              </a:ext>
            </a:extLst>
          </p:cNvPr>
          <p:cNvSpPr txBox="1"/>
          <p:nvPr/>
        </p:nvSpPr>
        <p:spPr>
          <a:xfrm>
            <a:off x="6994553" y="4545549"/>
            <a:ext cx="4940668" cy="707886"/>
          </a:xfrm>
          <a:prstGeom prst="rect">
            <a:avLst/>
          </a:prstGeom>
          <a:noFill/>
        </p:spPr>
        <p:txBody>
          <a:bodyPr wrap="square" rtlCol="0">
            <a:spAutoFit/>
          </a:bodyPr>
          <a:lstStyle/>
          <a:p>
            <a:pPr marL="342900" indent="-342900">
              <a:buFont typeface="Wingdings" panose="05000000000000000000" pitchFamily="2" charset="2"/>
              <a:buChar char="Ø"/>
            </a:pPr>
            <a:r>
              <a:rPr kumimoji="1" lang="ja-JP" altLang="en-US" sz="2000" dirty="0"/>
              <a:t>汎用ノイズで事前学習</a:t>
            </a:r>
            <a:endParaRPr kumimoji="1" lang="en-US" altLang="ja-JP" sz="2000" dirty="0"/>
          </a:p>
          <a:p>
            <a:pPr marL="342900" indent="-342900">
              <a:buFont typeface="Wingdings" panose="05000000000000000000" pitchFamily="2" charset="2"/>
              <a:buChar char="Ø"/>
            </a:pPr>
            <a:r>
              <a:rPr lang="ja-JP" altLang="en-US" sz="2000" dirty="0"/>
              <a:t>大気ゆらぎ</a:t>
            </a:r>
            <a:r>
              <a:rPr kumimoji="1" lang="ja-JP" altLang="en-US" sz="2000" dirty="0"/>
              <a:t>でファインチューニング</a:t>
            </a:r>
          </a:p>
        </p:txBody>
      </p:sp>
      <p:sp>
        <p:nvSpPr>
          <p:cNvPr id="47" name="四角形: 角を丸くする 46">
            <a:extLst>
              <a:ext uri="{FF2B5EF4-FFF2-40B4-BE49-F238E27FC236}">
                <a16:creationId xmlns:a16="http://schemas.microsoft.com/office/drawing/2014/main" id="{8EE97B9F-1671-C4E4-BFC8-3A4913EBA208}"/>
              </a:ext>
            </a:extLst>
          </p:cNvPr>
          <p:cNvSpPr/>
          <p:nvPr/>
        </p:nvSpPr>
        <p:spPr>
          <a:xfrm>
            <a:off x="6932329" y="4490099"/>
            <a:ext cx="4940668" cy="844671"/>
          </a:xfrm>
          <a:prstGeom prst="roundRect">
            <a:avLst>
              <a:gd name="adj" fmla="val 7930"/>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9C790D04-5582-0EF9-A44E-653C6D9D89B5}"/>
              </a:ext>
            </a:extLst>
          </p:cNvPr>
          <p:cNvSpPr/>
          <p:nvPr/>
        </p:nvSpPr>
        <p:spPr>
          <a:xfrm rot="10800000">
            <a:off x="952818" y="1542647"/>
            <a:ext cx="5535479" cy="1381904"/>
          </a:xfrm>
          <a:prstGeom prst="rect">
            <a:avLst/>
          </a:prstGeom>
          <a:gradFill flip="none" rotWithShape="1">
            <a:gsLst>
              <a:gs pos="0">
                <a:schemeClr val="accent1">
                  <a:lumMod val="75000"/>
                </a:schemeClr>
              </a:gs>
              <a:gs pos="55000">
                <a:schemeClr val="accent1">
                  <a:lumMod val="45000"/>
                  <a:lumOff val="55000"/>
                </a:schemeClr>
              </a:gs>
              <a:gs pos="100000">
                <a:schemeClr val="bg1"/>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二等辺三角形 26">
            <a:extLst>
              <a:ext uri="{FF2B5EF4-FFF2-40B4-BE49-F238E27FC236}">
                <a16:creationId xmlns:a16="http://schemas.microsoft.com/office/drawing/2014/main" id="{62A76464-7C18-9FD2-94D4-2FED657E5343}"/>
              </a:ext>
            </a:extLst>
          </p:cNvPr>
          <p:cNvSpPr/>
          <p:nvPr/>
        </p:nvSpPr>
        <p:spPr>
          <a:xfrm rot="5400000">
            <a:off x="2442494" y="3796043"/>
            <a:ext cx="1530774" cy="788617"/>
          </a:xfrm>
          <a:prstGeom prst="triangl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5A8596FF-6FE4-3F56-84FE-D1420DBBF7FF}"/>
              </a:ext>
            </a:extLst>
          </p:cNvPr>
          <p:cNvSpPr/>
          <p:nvPr/>
        </p:nvSpPr>
        <p:spPr>
          <a:xfrm>
            <a:off x="1901516" y="3454929"/>
            <a:ext cx="873375" cy="1498613"/>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二等辺三角形 7">
            <a:extLst>
              <a:ext uri="{FF2B5EF4-FFF2-40B4-BE49-F238E27FC236}">
                <a16:creationId xmlns:a16="http://schemas.microsoft.com/office/drawing/2014/main" id="{4E41EDB6-FF2B-4B9A-324B-9DF87F23EEE4}"/>
              </a:ext>
            </a:extLst>
          </p:cNvPr>
          <p:cNvSpPr/>
          <p:nvPr/>
        </p:nvSpPr>
        <p:spPr>
          <a:xfrm rot="16200000">
            <a:off x="719756" y="3762031"/>
            <a:ext cx="1551719" cy="877583"/>
          </a:xfrm>
          <a:prstGeom prst="triangl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コンテンツ プレースホルダー 7">
            <a:extLst>
              <a:ext uri="{FF2B5EF4-FFF2-40B4-BE49-F238E27FC236}">
                <a16:creationId xmlns:a16="http://schemas.microsoft.com/office/drawing/2014/main" id="{1120C3D4-4B34-B2D1-FD7A-B8A5BA992925}"/>
              </a:ext>
            </a:extLst>
          </p:cNvPr>
          <p:cNvPicPr>
            <a:picLocks/>
          </p:cNvPicPr>
          <p:nvPr/>
        </p:nvPicPr>
        <p:blipFill>
          <a:blip r:embed="rId3">
            <a:extLst>
              <a:ext uri="{28A0092B-C50C-407E-A947-70E740481C1C}">
                <a14:useLocalDpi xmlns:a14="http://schemas.microsoft.com/office/drawing/2010/main" val="0"/>
              </a:ext>
            </a:extLst>
          </a:blip>
          <a:srcRect/>
          <a:stretch/>
        </p:blipFill>
        <p:spPr>
          <a:xfrm>
            <a:off x="1619603" y="3335177"/>
            <a:ext cx="540000" cy="1764000"/>
          </a:xfrm>
          <a:prstGeom prst="rect">
            <a:avLst/>
          </a:prstGeom>
          <a:scene3d>
            <a:camera prst="isometricRightUp"/>
            <a:lightRig rig="threePt" dir="t"/>
          </a:scene3d>
        </p:spPr>
      </p:pic>
      <p:pic>
        <p:nvPicPr>
          <p:cNvPr id="10" name="図 9">
            <a:extLst>
              <a:ext uri="{FF2B5EF4-FFF2-40B4-BE49-F238E27FC236}">
                <a16:creationId xmlns:a16="http://schemas.microsoft.com/office/drawing/2014/main" id="{185D26B3-BBF8-517D-6D49-EE1A94D350D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69767" y1="33333" x2="69767" y2="33333"/>
                        <a14:foregroundMark x1="75000" y1="35556" x2="75000" y2="35556"/>
                        <a14:backgroundMark x1="31395" y1="87778" x2="31395" y2="87778"/>
                        <a14:backgroundMark x1="31395" y1="88889" x2="27326" y2="88333"/>
                        <a14:backgroundMark x1="30233" y1="88333" x2="30233" y2="88333"/>
                        <a14:backgroundMark x1="30814" y1="87778" x2="30814" y2="87778"/>
                        <a14:backgroundMark x1="27907" y1="86111" x2="27907" y2="86111"/>
                        <a14:backgroundMark x1="14535" y1="75556" x2="14535" y2="75556"/>
                        <a14:backgroundMark x1="16860" y1="77778" x2="16860" y2="77778"/>
                        <a14:backgroundMark x1="18023" y1="78889" x2="18023" y2="78889"/>
                        <a14:backgroundMark x1="19186" y1="80000" x2="19186" y2="80000"/>
                        <a14:backgroundMark x1="38953" y1="23333" x2="38953" y2="23333"/>
                        <a14:backgroundMark x1="12791" y1="51667" x2="12791" y2="51667"/>
                        <a14:backgroundMark x1="81395" y1="23889" x2="81395" y2="23889"/>
                      </a14:backgroundRemoval>
                    </a14:imgEffect>
                  </a14:imgLayer>
                </a14:imgProps>
              </a:ext>
            </a:extLst>
          </a:blip>
          <a:stretch>
            <a:fillRect/>
          </a:stretch>
        </p:blipFill>
        <p:spPr>
          <a:xfrm rot="13776798">
            <a:off x="669417" y="3763371"/>
            <a:ext cx="864000" cy="904187"/>
          </a:xfrm>
          <a:prstGeom prst="rect">
            <a:avLst/>
          </a:prstGeom>
        </p:spPr>
      </p:pic>
      <p:sp>
        <p:nvSpPr>
          <p:cNvPr id="11" name="テキスト ボックス 10">
            <a:extLst>
              <a:ext uri="{FF2B5EF4-FFF2-40B4-BE49-F238E27FC236}">
                <a16:creationId xmlns:a16="http://schemas.microsoft.com/office/drawing/2014/main" id="{6E18FA99-4F0B-D438-D7A4-2061B84273B4}"/>
              </a:ext>
            </a:extLst>
          </p:cNvPr>
          <p:cNvSpPr txBox="1"/>
          <p:nvPr/>
        </p:nvSpPr>
        <p:spPr>
          <a:xfrm>
            <a:off x="588192" y="3421772"/>
            <a:ext cx="855587" cy="692962"/>
          </a:xfrm>
          <a:prstGeom prst="rect">
            <a:avLst/>
          </a:prstGeom>
          <a:noFill/>
        </p:spPr>
        <p:txBody>
          <a:bodyPr wrap="square" rtlCol="0">
            <a:spAutoFit/>
          </a:bodyPr>
          <a:lstStyle/>
          <a:p>
            <a:pPr algn="ctr"/>
            <a:r>
              <a:rPr lang="en-US" altLang="ja-JP" sz="1600" dirty="0"/>
              <a:t>light</a:t>
            </a:r>
            <a:r>
              <a:rPr lang="ja-JP" altLang="en-US" sz="1600" dirty="0"/>
              <a:t> </a:t>
            </a:r>
            <a:r>
              <a:rPr lang="en-US" altLang="ja-JP" sz="1600" dirty="0"/>
              <a:t>source</a:t>
            </a:r>
            <a:endParaRPr kumimoji="1" lang="ja-JP" altLang="en-US" sz="1600" dirty="0"/>
          </a:p>
        </p:txBody>
      </p:sp>
      <p:sp>
        <p:nvSpPr>
          <p:cNvPr id="17" name="テキスト ボックス 16">
            <a:extLst>
              <a:ext uri="{FF2B5EF4-FFF2-40B4-BE49-F238E27FC236}">
                <a16:creationId xmlns:a16="http://schemas.microsoft.com/office/drawing/2014/main" id="{75545A4C-D0E8-4F84-6EC2-4E5AE3089E7F}"/>
              </a:ext>
            </a:extLst>
          </p:cNvPr>
          <p:cNvSpPr txBox="1"/>
          <p:nvPr/>
        </p:nvSpPr>
        <p:spPr>
          <a:xfrm>
            <a:off x="1556942" y="2969909"/>
            <a:ext cx="746312" cy="401189"/>
          </a:xfrm>
          <a:prstGeom prst="rect">
            <a:avLst/>
          </a:prstGeom>
          <a:noFill/>
        </p:spPr>
        <p:txBody>
          <a:bodyPr wrap="square" rtlCol="0">
            <a:spAutoFit/>
          </a:bodyPr>
          <a:lstStyle/>
          <a:p>
            <a:pPr algn="ctr"/>
            <a:r>
              <a:rPr kumimoji="1" lang="en-US" altLang="ja-JP" sz="1600" dirty="0"/>
              <a:t>object</a:t>
            </a:r>
            <a:endParaRPr kumimoji="1" lang="ja-JP" altLang="en-US" sz="1600" dirty="0"/>
          </a:p>
        </p:txBody>
      </p:sp>
      <p:sp>
        <p:nvSpPr>
          <p:cNvPr id="22" name="テキスト ボックス 21">
            <a:extLst>
              <a:ext uri="{FF2B5EF4-FFF2-40B4-BE49-F238E27FC236}">
                <a16:creationId xmlns:a16="http://schemas.microsoft.com/office/drawing/2014/main" id="{BD8BBB18-7D4B-BED5-727B-151740DBB32D}"/>
              </a:ext>
            </a:extLst>
          </p:cNvPr>
          <p:cNvSpPr txBox="1"/>
          <p:nvPr/>
        </p:nvSpPr>
        <p:spPr>
          <a:xfrm>
            <a:off x="3475385" y="2969909"/>
            <a:ext cx="629178" cy="401189"/>
          </a:xfrm>
          <a:prstGeom prst="rect">
            <a:avLst/>
          </a:prstGeom>
          <a:noFill/>
        </p:spPr>
        <p:txBody>
          <a:bodyPr wrap="square" rtlCol="0">
            <a:spAutoFit/>
          </a:bodyPr>
          <a:lstStyle/>
          <a:p>
            <a:pPr algn="ctr"/>
            <a:r>
              <a:rPr kumimoji="1" lang="en-US" altLang="ja-JP" sz="1600" dirty="0"/>
              <a:t>SLM</a:t>
            </a:r>
            <a:endParaRPr kumimoji="1" lang="ja-JP" altLang="en-US" sz="1600" dirty="0"/>
          </a:p>
        </p:txBody>
      </p:sp>
      <p:sp>
        <p:nvSpPr>
          <p:cNvPr id="25" name="楕円 24">
            <a:extLst>
              <a:ext uri="{FF2B5EF4-FFF2-40B4-BE49-F238E27FC236}">
                <a16:creationId xmlns:a16="http://schemas.microsoft.com/office/drawing/2014/main" id="{6CAD3D92-7984-ED95-3C67-9C114DF5583B}"/>
              </a:ext>
            </a:extLst>
          </p:cNvPr>
          <p:cNvSpPr/>
          <p:nvPr/>
        </p:nvSpPr>
        <p:spPr>
          <a:xfrm>
            <a:off x="2737549" y="3350268"/>
            <a:ext cx="104922" cy="1680166"/>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F4C6D7F2-0847-67A3-F042-A88EBEDBAD98}"/>
              </a:ext>
            </a:extLst>
          </p:cNvPr>
          <p:cNvSpPr txBox="1"/>
          <p:nvPr/>
        </p:nvSpPr>
        <p:spPr>
          <a:xfrm>
            <a:off x="2489166" y="2969909"/>
            <a:ext cx="647976" cy="401189"/>
          </a:xfrm>
          <a:prstGeom prst="rect">
            <a:avLst/>
          </a:prstGeom>
          <a:noFill/>
        </p:spPr>
        <p:txBody>
          <a:bodyPr wrap="square" rtlCol="0">
            <a:spAutoFit/>
          </a:bodyPr>
          <a:lstStyle/>
          <a:p>
            <a:pPr algn="ctr"/>
            <a:r>
              <a:rPr kumimoji="1" lang="en-US" altLang="ja-JP" sz="1600" dirty="0"/>
              <a:t>lens</a:t>
            </a:r>
            <a:endParaRPr kumimoji="1" lang="ja-JP" altLang="en-US" sz="1600" dirty="0"/>
          </a:p>
        </p:txBody>
      </p:sp>
      <p:sp>
        <p:nvSpPr>
          <p:cNvPr id="28" name="二等辺三角形 27">
            <a:extLst>
              <a:ext uri="{FF2B5EF4-FFF2-40B4-BE49-F238E27FC236}">
                <a16:creationId xmlns:a16="http://schemas.microsoft.com/office/drawing/2014/main" id="{F97F4CA8-EB98-DB91-9944-D90ACAB22B12}"/>
              </a:ext>
            </a:extLst>
          </p:cNvPr>
          <p:cNvSpPr/>
          <p:nvPr/>
        </p:nvSpPr>
        <p:spPr>
          <a:xfrm rot="16200000">
            <a:off x="3484766" y="3701377"/>
            <a:ext cx="1530774" cy="997864"/>
          </a:xfrm>
          <a:prstGeom prst="triangl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直方体 22">
            <a:extLst>
              <a:ext uri="{FF2B5EF4-FFF2-40B4-BE49-F238E27FC236}">
                <a16:creationId xmlns:a16="http://schemas.microsoft.com/office/drawing/2014/main" id="{B05F6F6C-9517-874B-F660-B5F7D4B10F98}"/>
              </a:ext>
            </a:extLst>
          </p:cNvPr>
          <p:cNvSpPr/>
          <p:nvPr/>
        </p:nvSpPr>
        <p:spPr>
          <a:xfrm>
            <a:off x="3571394" y="3441201"/>
            <a:ext cx="373604" cy="1580856"/>
          </a:xfrm>
          <a:prstGeom prst="cube">
            <a:avLst>
              <a:gd name="adj" fmla="val 81398"/>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図 23">
            <a:extLst>
              <a:ext uri="{FF2B5EF4-FFF2-40B4-BE49-F238E27FC236}">
                <a16:creationId xmlns:a16="http://schemas.microsoft.com/office/drawing/2014/main" id="{A567ED5C-CB73-BDFC-1BE5-32E30F434E40}"/>
              </a:ext>
            </a:extLst>
          </p:cNvPr>
          <p:cNvPicPr>
            <a:picLocks/>
          </p:cNvPicPr>
          <p:nvPr/>
        </p:nvPicPr>
        <p:blipFill>
          <a:blip r:embed="rId6">
            <a:extLst>
              <a:ext uri="{28A0092B-C50C-407E-A947-70E740481C1C}">
                <a14:useLocalDpi xmlns:a14="http://schemas.microsoft.com/office/drawing/2010/main" val="0"/>
              </a:ext>
            </a:extLst>
          </a:blip>
          <a:srcRect/>
          <a:stretch/>
        </p:blipFill>
        <p:spPr>
          <a:xfrm>
            <a:off x="3513071" y="3715517"/>
            <a:ext cx="605937" cy="1023846"/>
          </a:xfrm>
          <a:prstGeom prst="rect">
            <a:avLst/>
          </a:prstGeom>
          <a:ln>
            <a:solidFill>
              <a:schemeClr val="tx1"/>
            </a:solidFill>
          </a:ln>
          <a:scene3d>
            <a:camera prst="isometricOffAxis2Right">
              <a:rot lat="1260000" lon="17400000" rev="0"/>
            </a:camera>
            <a:lightRig rig="threePt" dir="t"/>
          </a:scene3d>
        </p:spPr>
      </p:pic>
      <p:sp>
        <p:nvSpPr>
          <p:cNvPr id="21" name="テキスト ボックス 20">
            <a:extLst>
              <a:ext uri="{FF2B5EF4-FFF2-40B4-BE49-F238E27FC236}">
                <a16:creationId xmlns:a16="http://schemas.microsoft.com/office/drawing/2014/main" id="{972FFCE9-EA7F-F2A0-36B6-E63F33E9DBAF}"/>
              </a:ext>
            </a:extLst>
          </p:cNvPr>
          <p:cNvSpPr txBox="1"/>
          <p:nvPr/>
        </p:nvSpPr>
        <p:spPr>
          <a:xfrm>
            <a:off x="4581550" y="2969909"/>
            <a:ext cx="709905" cy="401189"/>
          </a:xfrm>
          <a:prstGeom prst="rect">
            <a:avLst/>
          </a:prstGeom>
          <a:noFill/>
        </p:spPr>
        <p:txBody>
          <a:bodyPr wrap="square" rtlCol="0">
            <a:spAutoFit/>
          </a:bodyPr>
          <a:lstStyle/>
          <a:p>
            <a:r>
              <a:rPr kumimoji="1" lang="en-US" altLang="ja-JP" sz="1600" dirty="0"/>
              <a:t>lens</a:t>
            </a:r>
            <a:endParaRPr kumimoji="1" lang="ja-JP" altLang="en-US" sz="1600" dirty="0"/>
          </a:p>
        </p:txBody>
      </p:sp>
      <p:sp>
        <p:nvSpPr>
          <p:cNvPr id="29" name="正方形/長方形 28">
            <a:extLst>
              <a:ext uri="{FF2B5EF4-FFF2-40B4-BE49-F238E27FC236}">
                <a16:creationId xmlns:a16="http://schemas.microsoft.com/office/drawing/2014/main" id="{526C4AD3-9AE8-B25F-2466-CAAEA025B482}"/>
              </a:ext>
            </a:extLst>
          </p:cNvPr>
          <p:cNvSpPr/>
          <p:nvPr/>
        </p:nvSpPr>
        <p:spPr>
          <a:xfrm>
            <a:off x="4812561" y="3476333"/>
            <a:ext cx="1819813" cy="1498613"/>
          </a:xfrm>
          <a:prstGeom prst="rect">
            <a:avLst/>
          </a:prstGeom>
          <a:gradFill flip="none" rotWithShape="1">
            <a:gsLst>
              <a:gs pos="0">
                <a:srgbClr val="FFF2CC"/>
              </a:gs>
              <a:gs pos="100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楕円 19">
            <a:extLst>
              <a:ext uri="{FF2B5EF4-FFF2-40B4-BE49-F238E27FC236}">
                <a16:creationId xmlns:a16="http://schemas.microsoft.com/office/drawing/2014/main" id="{53B57682-8F42-57F3-AD37-5006DFB5FA2A}"/>
              </a:ext>
            </a:extLst>
          </p:cNvPr>
          <p:cNvSpPr/>
          <p:nvPr/>
        </p:nvSpPr>
        <p:spPr>
          <a:xfrm>
            <a:off x="4725760" y="3381330"/>
            <a:ext cx="104922" cy="1680166"/>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コネクタ 38">
            <a:extLst>
              <a:ext uri="{FF2B5EF4-FFF2-40B4-BE49-F238E27FC236}">
                <a16:creationId xmlns:a16="http://schemas.microsoft.com/office/drawing/2014/main" id="{E2C7DC6C-E4A7-0596-3095-AD11EBB07403}"/>
              </a:ext>
            </a:extLst>
          </p:cNvPr>
          <p:cNvCxnSpPr>
            <a:cxnSpLocks/>
          </p:cNvCxnSpPr>
          <p:nvPr/>
        </p:nvCxnSpPr>
        <p:spPr>
          <a:xfrm flipH="1">
            <a:off x="2595740" y="1708425"/>
            <a:ext cx="1761" cy="1101118"/>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18" name="雲 17">
            <a:extLst>
              <a:ext uri="{FF2B5EF4-FFF2-40B4-BE49-F238E27FC236}">
                <a16:creationId xmlns:a16="http://schemas.microsoft.com/office/drawing/2014/main" id="{37EB007F-AC2F-EB25-FD13-493F2541207E}"/>
              </a:ext>
            </a:extLst>
          </p:cNvPr>
          <p:cNvSpPr>
            <a:spLocks/>
          </p:cNvSpPr>
          <p:nvPr/>
        </p:nvSpPr>
        <p:spPr>
          <a:xfrm>
            <a:off x="3160444" y="1581823"/>
            <a:ext cx="1368000" cy="1332000"/>
          </a:xfrm>
          <a:prstGeom prst="cloud">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b="1" dirty="0"/>
              <a:t>大気</a:t>
            </a:r>
            <a:endParaRPr kumimoji="1" lang="en-US" altLang="ja-JP" b="1" dirty="0"/>
          </a:p>
          <a:p>
            <a:pPr algn="ctr"/>
            <a:r>
              <a:rPr kumimoji="1" lang="ja-JP" altLang="en-US" b="1" dirty="0"/>
              <a:t>ゆらぎ</a:t>
            </a:r>
          </a:p>
        </p:txBody>
      </p:sp>
      <p:sp>
        <p:nvSpPr>
          <p:cNvPr id="54" name="フリーフォーム: 図形 53">
            <a:extLst>
              <a:ext uri="{FF2B5EF4-FFF2-40B4-BE49-F238E27FC236}">
                <a16:creationId xmlns:a16="http://schemas.microsoft.com/office/drawing/2014/main" id="{F1E9BFEF-3A9F-1983-9536-019529C34A4E}"/>
              </a:ext>
            </a:extLst>
          </p:cNvPr>
          <p:cNvSpPr/>
          <p:nvPr/>
        </p:nvSpPr>
        <p:spPr>
          <a:xfrm>
            <a:off x="5012466" y="1693920"/>
            <a:ext cx="106076" cy="1030841"/>
          </a:xfrm>
          <a:custGeom>
            <a:avLst/>
            <a:gdLst>
              <a:gd name="connsiteX0" fmla="*/ 863 w 132636"/>
              <a:gd name="connsiteY0" fmla="*/ 0 h 914400"/>
              <a:gd name="connsiteX1" fmla="*/ 37809 w 132636"/>
              <a:gd name="connsiteY1" fmla="*/ 46182 h 914400"/>
              <a:gd name="connsiteX2" fmla="*/ 83990 w 132636"/>
              <a:gd name="connsiteY2" fmla="*/ 110836 h 914400"/>
              <a:gd name="connsiteX3" fmla="*/ 120936 w 132636"/>
              <a:gd name="connsiteY3" fmla="*/ 129309 h 914400"/>
              <a:gd name="connsiteX4" fmla="*/ 19336 w 132636"/>
              <a:gd name="connsiteY4" fmla="*/ 193964 h 914400"/>
              <a:gd name="connsiteX5" fmla="*/ 863 w 132636"/>
              <a:gd name="connsiteY5" fmla="*/ 221673 h 914400"/>
              <a:gd name="connsiteX6" fmla="*/ 56281 w 132636"/>
              <a:gd name="connsiteY6" fmla="*/ 277091 h 914400"/>
              <a:gd name="connsiteX7" fmla="*/ 93227 w 132636"/>
              <a:gd name="connsiteY7" fmla="*/ 323273 h 914400"/>
              <a:gd name="connsiteX8" fmla="*/ 56281 w 132636"/>
              <a:gd name="connsiteY8" fmla="*/ 424873 h 914400"/>
              <a:gd name="connsiteX9" fmla="*/ 47045 w 132636"/>
              <a:gd name="connsiteY9" fmla="*/ 452582 h 914400"/>
              <a:gd name="connsiteX10" fmla="*/ 28572 w 132636"/>
              <a:gd name="connsiteY10" fmla="*/ 489527 h 914400"/>
              <a:gd name="connsiteX11" fmla="*/ 93227 w 132636"/>
              <a:gd name="connsiteY11" fmla="*/ 517236 h 914400"/>
              <a:gd name="connsiteX12" fmla="*/ 93227 w 132636"/>
              <a:gd name="connsiteY12" fmla="*/ 609600 h 914400"/>
              <a:gd name="connsiteX13" fmla="*/ 28572 w 132636"/>
              <a:gd name="connsiteY13" fmla="*/ 683491 h 914400"/>
              <a:gd name="connsiteX14" fmla="*/ 47045 w 132636"/>
              <a:gd name="connsiteY14" fmla="*/ 720436 h 914400"/>
              <a:gd name="connsiteX15" fmla="*/ 130172 w 132636"/>
              <a:gd name="connsiteY15" fmla="*/ 766618 h 914400"/>
              <a:gd name="connsiteX16" fmla="*/ 102463 w 132636"/>
              <a:gd name="connsiteY16" fmla="*/ 849745 h 914400"/>
              <a:gd name="connsiteX17" fmla="*/ 102463 w 132636"/>
              <a:gd name="connsiteY17"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2636" h="914400">
                <a:moveTo>
                  <a:pt x="863" y="0"/>
                </a:moveTo>
                <a:cubicBezTo>
                  <a:pt x="13178" y="15394"/>
                  <a:pt x="26874" y="29779"/>
                  <a:pt x="37809" y="46182"/>
                </a:cubicBezTo>
                <a:cubicBezTo>
                  <a:pt x="63244" y="84334"/>
                  <a:pt x="45482" y="83330"/>
                  <a:pt x="83990" y="110836"/>
                </a:cubicBezTo>
                <a:cubicBezTo>
                  <a:pt x="95194" y="118839"/>
                  <a:pt x="108621" y="123151"/>
                  <a:pt x="120936" y="129309"/>
                </a:cubicBezTo>
                <a:cubicBezTo>
                  <a:pt x="87069" y="150861"/>
                  <a:pt x="51154" y="169489"/>
                  <a:pt x="19336" y="193964"/>
                </a:cubicBezTo>
                <a:cubicBezTo>
                  <a:pt x="10537" y="200732"/>
                  <a:pt x="-3645" y="211529"/>
                  <a:pt x="863" y="221673"/>
                </a:cubicBezTo>
                <a:cubicBezTo>
                  <a:pt x="11473" y="245546"/>
                  <a:pt x="38708" y="257761"/>
                  <a:pt x="56281" y="277091"/>
                </a:cubicBezTo>
                <a:cubicBezTo>
                  <a:pt x="69542" y="291678"/>
                  <a:pt x="80912" y="307879"/>
                  <a:pt x="93227" y="323273"/>
                </a:cubicBezTo>
                <a:cubicBezTo>
                  <a:pt x="54410" y="439722"/>
                  <a:pt x="94844" y="322039"/>
                  <a:pt x="56281" y="424873"/>
                </a:cubicBezTo>
                <a:cubicBezTo>
                  <a:pt x="52863" y="433989"/>
                  <a:pt x="50880" y="443633"/>
                  <a:pt x="47045" y="452582"/>
                </a:cubicBezTo>
                <a:cubicBezTo>
                  <a:pt x="41621" y="465237"/>
                  <a:pt x="34730" y="477212"/>
                  <a:pt x="28572" y="489527"/>
                </a:cubicBezTo>
                <a:cubicBezTo>
                  <a:pt x="50124" y="498763"/>
                  <a:pt x="73717" y="504230"/>
                  <a:pt x="93227" y="517236"/>
                </a:cubicBezTo>
                <a:cubicBezTo>
                  <a:pt x="128207" y="540556"/>
                  <a:pt x="106524" y="580790"/>
                  <a:pt x="93227" y="609600"/>
                </a:cubicBezTo>
                <a:cubicBezTo>
                  <a:pt x="69281" y="661482"/>
                  <a:pt x="65175" y="659089"/>
                  <a:pt x="28572" y="683491"/>
                </a:cubicBezTo>
                <a:cubicBezTo>
                  <a:pt x="34730" y="695806"/>
                  <a:pt x="36389" y="711717"/>
                  <a:pt x="47045" y="720436"/>
                </a:cubicBezTo>
                <a:cubicBezTo>
                  <a:pt x="71578" y="740508"/>
                  <a:pt x="117686" y="737483"/>
                  <a:pt x="130172" y="766618"/>
                </a:cubicBezTo>
                <a:cubicBezTo>
                  <a:pt x="141678" y="793464"/>
                  <a:pt x="109547" y="821409"/>
                  <a:pt x="102463" y="849745"/>
                </a:cubicBezTo>
                <a:cubicBezTo>
                  <a:pt x="90866" y="896136"/>
                  <a:pt x="89213" y="874648"/>
                  <a:pt x="102463" y="914400"/>
                </a:cubicBezTo>
              </a:path>
            </a:pathLst>
          </a:custGeom>
          <a:ln w="38100"/>
        </p:spPr>
        <p:style>
          <a:lnRef idx="1">
            <a:schemeClr val="accent4"/>
          </a:lnRef>
          <a:fillRef idx="0">
            <a:schemeClr val="accent4"/>
          </a:fillRef>
          <a:effectRef idx="0">
            <a:schemeClr val="accent4"/>
          </a:effectRef>
          <a:fontRef idx="minor">
            <a:schemeClr val="tx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B238F866-CC32-565B-CEB1-B8EB05BE51CE}"/>
              </a:ext>
            </a:extLst>
          </p:cNvPr>
          <p:cNvSpPr txBox="1"/>
          <p:nvPr/>
        </p:nvSpPr>
        <p:spPr>
          <a:xfrm>
            <a:off x="2879087" y="5033883"/>
            <a:ext cx="1768710" cy="338554"/>
          </a:xfrm>
          <a:prstGeom prst="rect">
            <a:avLst/>
          </a:prstGeom>
          <a:noFill/>
        </p:spPr>
        <p:txBody>
          <a:bodyPr wrap="square" rtlCol="0">
            <a:spAutoFit/>
          </a:bodyPr>
          <a:lstStyle/>
          <a:p>
            <a:pPr algn="ctr"/>
            <a:r>
              <a:rPr kumimoji="1" lang="ja-JP" altLang="en-US" sz="1600" dirty="0"/>
              <a:t>空間周波数領域</a:t>
            </a:r>
          </a:p>
        </p:txBody>
      </p:sp>
      <p:sp>
        <p:nvSpPr>
          <p:cNvPr id="34" name="テキスト ボックス 33">
            <a:extLst>
              <a:ext uri="{FF2B5EF4-FFF2-40B4-BE49-F238E27FC236}">
                <a16:creationId xmlns:a16="http://schemas.microsoft.com/office/drawing/2014/main" id="{A64AEE29-A915-F0D8-A292-DBF73B9656F3}"/>
              </a:ext>
            </a:extLst>
          </p:cNvPr>
          <p:cNvSpPr txBox="1"/>
          <p:nvPr/>
        </p:nvSpPr>
        <p:spPr>
          <a:xfrm>
            <a:off x="1012931" y="5019629"/>
            <a:ext cx="1596570" cy="401189"/>
          </a:xfrm>
          <a:prstGeom prst="rect">
            <a:avLst/>
          </a:prstGeom>
          <a:noFill/>
        </p:spPr>
        <p:txBody>
          <a:bodyPr wrap="square" rtlCol="0">
            <a:spAutoFit/>
          </a:bodyPr>
          <a:lstStyle/>
          <a:p>
            <a:pPr algn="ctr"/>
            <a:r>
              <a:rPr kumimoji="1" lang="ja-JP" altLang="en-US" sz="1600" dirty="0"/>
              <a:t>実空間領域</a:t>
            </a:r>
          </a:p>
        </p:txBody>
      </p:sp>
      <p:sp>
        <p:nvSpPr>
          <p:cNvPr id="36" name="テキスト ボックス 35">
            <a:extLst>
              <a:ext uri="{FF2B5EF4-FFF2-40B4-BE49-F238E27FC236}">
                <a16:creationId xmlns:a16="http://schemas.microsoft.com/office/drawing/2014/main" id="{2B6D704B-5EB6-A77C-F222-483677590278}"/>
              </a:ext>
            </a:extLst>
          </p:cNvPr>
          <p:cNvSpPr txBox="1"/>
          <p:nvPr/>
        </p:nvSpPr>
        <p:spPr>
          <a:xfrm>
            <a:off x="5102799" y="5008449"/>
            <a:ext cx="1596570" cy="401189"/>
          </a:xfrm>
          <a:prstGeom prst="rect">
            <a:avLst/>
          </a:prstGeom>
          <a:noFill/>
        </p:spPr>
        <p:txBody>
          <a:bodyPr wrap="square" rtlCol="0">
            <a:spAutoFit/>
          </a:bodyPr>
          <a:lstStyle/>
          <a:p>
            <a:pPr algn="ctr"/>
            <a:r>
              <a:rPr kumimoji="1" lang="ja-JP" altLang="en-US" sz="1600" dirty="0"/>
              <a:t>実空間領域</a:t>
            </a:r>
          </a:p>
        </p:txBody>
      </p:sp>
      <p:sp>
        <p:nvSpPr>
          <p:cNvPr id="50" name="テキスト ボックス 49">
            <a:extLst>
              <a:ext uri="{FF2B5EF4-FFF2-40B4-BE49-F238E27FC236}">
                <a16:creationId xmlns:a16="http://schemas.microsoft.com/office/drawing/2014/main" id="{06433F86-3F5A-0251-6EA6-5FB8DF4094D3}"/>
              </a:ext>
            </a:extLst>
          </p:cNvPr>
          <p:cNvSpPr txBox="1"/>
          <p:nvPr/>
        </p:nvSpPr>
        <p:spPr>
          <a:xfrm>
            <a:off x="5279251" y="2891038"/>
            <a:ext cx="1250496" cy="401189"/>
          </a:xfrm>
          <a:prstGeom prst="rect">
            <a:avLst/>
          </a:prstGeom>
          <a:noFill/>
        </p:spPr>
        <p:txBody>
          <a:bodyPr wrap="square" rtlCol="0">
            <a:spAutoFit/>
          </a:bodyPr>
          <a:lstStyle/>
          <a:p>
            <a:pPr algn="ctr"/>
            <a:r>
              <a:rPr kumimoji="1" lang="en-US" altLang="ja-JP" sz="1600" dirty="0"/>
              <a:t>noisy</a:t>
            </a:r>
            <a:r>
              <a:rPr kumimoji="1" lang="ja-JP" altLang="en-US" sz="1600" dirty="0"/>
              <a:t>　</a:t>
            </a:r>
            <a:r>
              <a:rPr kumimoji="1" lang="en-US" altLang="ja-JP" sz="1600" dirty="0"/>
              <a:t>image</a:t>
            </a:r>
            <a:endParaRPr kumimoji="1" lang="ja-JP" altLang="en-US" sz="1600" dirty="0"/>
          </a:p>
        </p:txBody>
      </p:sp>
      <p:sp>
        <p:nvSpPr>
          <p:cNvPr id="59" name="テキスト ボックス 58">
            <a:extLst>
              <a:ext uri="{FF2B5EF4-FFF2-40B4-BE49-F238E27FC236}">
                <a16:creationId xmlns:a16="http://schemas.microsoft.com/office/drawing/2014/main" id="{D9851419-F46F-7992-3963-8DC8E6E71A68}"/>
              </a:ext>
            </a:extLst>
          </p:cNvPr>
          <p:cNvSpPr txBox="1"/>
          <p:nvPr/>
        </p:nvSpPr>
        <p:spPr>
          <a:xfrm>
            <a:off x="6708487" y="4007858"/>
            <a:ext cx="1149175" cy="400110"/>
          </a:xfrm>
          <a:prstGeom prst="rect">
            <a:avLst/>
          </a:prstGeom>
          <a:noFill/>
        </p:spPr>
        <p:txBody>
          <a:bodyPr vert="horz" wrap="square" rtlCol="0">
            <a:spAutoFit/>
          </a:bodyPr>
          <a:lstStyle/>
          <a:p>
            <a:r>
              <a:rPr kumimoji="1" lang="ja-JP" altLang="en-US" sz="2000" dirty="0">
                <a:solidFill>
                  <a:schemeClr val="accent2"/>
                </a:solidFill>
              </a:rPr>
              <a:t>解決策</a:t>
            </a:r>
            <a:endParaRPr kumimoji="1" lang="en-US" altLang="ja-JP" sz="2000" dirty="0">
              <a:solidFill>
                <a:schemeClr val="accent2"/>
              </a:solidFill>
            </a:endParaRPr>
          </a:p>
        </p:txBody>
      </p:sp>
      <p:sp>
        <p:nvSpPr>
          <p:cNvPr id="115" name="正方形/長方形 114">
            <a:extLst>
              <a:ext uri="{FF2B5EF4-FFF2-40B4-BE49-F238E27FC236}">
                <a16:creationId xmlns:a16="http://schemas.microsoft.com/office/drawing/2014/main" id="{57574B84-56F8-EE2C-18DA-C507ADA2AE6E}"/>
              </a:ext>
            </a:extLst>
          </p:cNvPr>
          <p:cNvSpPr/>
          <p:nvPr/>
        </p:nvSpPr>
        <p:spPr>
          <a:xfrm>
            <a:off x="6645369" y="4052533"/>
            <a:ext cx="108000" cy="360000"/>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
        <p:nvSpPr>
          <p:cNvPr id="116" name="テキスト ボックス 115">
            <a:extLst>
              <a:ext uri="{FF2B5EF4-FFF2-40B4-BE49-F238E27FC236}">
                <a16:creationId xmlns:a16="http://schemas.microsoft.com/office/drawing/2014/main" id="{2A81E2CB-4AA8-540C-992E-334B9D4BB129}"/>
              </a:ext>
            </a:extLst>
          </p:cNvPr>
          <p:cNvSpPr txBox="1"/>
          <p:nvPr/>
        </p:nvSpPr>
        <p:spPr>
          <a:xfrm>
            <a:off x="559722" y="857412"/>
            <a:ext cx="4197006" cy="523220"/>
          </a:xfrm>
          <a:prstGeom prst="rect">
            <a:avLst/>
          </a:prstGeom>
          <a:noFill/>
        </p:spPr>
        <p:txBody>
          <a:bodyPr wrap="square" rtlCol="0">
            <a:spAutoFit/>
          </a:bodyPr>
          <a:lstStyle/>
          <a:p>
            <a:r>
              <a:rPr kumimoji="1" lang="ja-JP" altLang="en-US" sz="2800" dirty="0"/>
              <a:t>大気ゆらぎの付与方法</a:t>
            </a:r>
          </a:p>
        </p:txBody>
      </p:sp>
      <p:sp>
        <p:nvSpPr>
          <p:cNvPr id="117" name="正方形/長方形 116">
            <a:extLst>
              <a:ext uri="{FF2B5EF4-FFF2-40B4-BE49-F238E27FC236}">
                <a16:creationId xmlns:a16="http://schemas.microsoft.com/office/drawing/2014/main" id="{0F8658C5-700B-9BCA-AE68-980204911CB5}"/>
              </a:ext>
            </a:extLst>
          </p:cNvPr>
          <p:cNvSpPr/>
          <p:nvPr/>
        </p:nvSpPr>
        <p:spPr>
          <a:xfrm>
            <a:off x="353828" y="862714"/>
            <a:ext cx="223586" cy="523219"/>
          </a:xfrm>
          <a:prstGeom prst="rect">
            <a:avLst/>
          </a:prstGeom>
          <a:solidFill>
            <a:srgbClr val="B2B545"/>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118" name="グラフィックス 36" descr="星 単色塗りつぶし">
            <a:extLst>
              <a:ext uri="{FF2B5EF4-FFF2-40B4-BE49-F238E27FC236}">
                <a16:creationId xmlns:a16="http://schemas.microsoft.com/office/drawing/2014/main" id="{C02A6C13-9D4E-37FF-EF6D-4AA81068C6D6}"/>
              </a:ext>
            </a:extLst>
          </p:cNvPr>
          <p:cNvSpPr/>
          <p:nvPr/>
        </p:nvSpPr>
        <p:spPr>
          <a:xfrm>
            <a:off x="5319922" y="1708425"/>
            <a:ext cx="1058937" cy="984323"/>
          </a:xfrm>
          <a:custGeom>
            <a:avLst/>
            <a:gdLst>
              <a:gd name="connsiteX0" fmla="*/ 647700 w 647700"/>
              <a:gd name="connsiteY0" fmla="*/ 242888 h 647700"/>
              <a:gd name="connsiteX1" fmla="*/ 404813 w 647700"/>
              <a:gd name="connsiteY1" fmla="*/ 242888 h 647700"/>
              <a:gd name="connsiteX2" fmla="*/ 323850 w 647700"/>
              <a:gd name="connsiteY2" fmla="*/ 0 h 647700"/>
              <a:gd name="connsiteX3" fmla="*/ 242888 w 647700"/>
              <a:gd name="connsiteY3" fmla="*/ 242888 h 647700"/>
              <a:gd name="connsiteX4" fmla="*/ 0 w 647700"/>
              <a:gd name="connsiteY4" fmla="*/ 242888 h 647700"/>
              <a:gd name="connsiteX5" fmla="*/ 186214 w 647700"/>
              <a:gd name="connsiteY5" fmla="*/ 404813 h 647700"/>
              <a:gd name="connsiteX6" fmla="*/ 113348 w 647700"/>
              <a:gd name="connsiteY6" fmla="*/ 647700 h 647700"/>
              <a:gd name="connsiteX7" fmla="*/ 323850 w 647700"/>
              <a:gd name="connsiteY7" fmla="*/ 501968 h 647700"/>
              <a:gd name="connsiteX8" fmla="*/ 534353 w 647700"/>
              <a:gd name="connsiteY8" fmla="*/ 647700 h 647700"/>
              <a:gd name="connsiteX9" fmla="*/ 461486 w 647700"/>
              <a:gd name="connsiteY9" fmla="*/ 404813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700" h="647700">
                <a:moveTo>
                  <a:pt x="647700" y="242888"/>
                </a:moveTo>
                <a:lnTo>
                  <a:pt x="404813" y="242888"/>
                </a:lnTo>
                <a:lnTo>
                  <a:pt x="323850" y="0"/>
                </a:lnTo>
                <a:lnTo>
                  <a:pt x="242888" y="242888"/>
                </a:lnTo>
                <a:lnTo>
                  <a:pt x="0" y="242888"/>
                </a:lnTo>
                <a:lnTo>
                  <a:pt x="186214" y="404813"/>
                </a:lnTo>
                <a:lnTo>
                  <a:pt x="113348" y="647700"/>
                </a:lnTo>
                <a:lnTo>
                  <a:pt x="323850" y="501968"/>
                </a:lnTo>
                <a:lnTo>
                  <a:pt x="534353" y="647700"/>
                </a:lnTo>
                <a:lnTo>
                  <a:pt x="461486" y="404813"/>
                </a:lnTo>
                <a:close/>
              </a:path>
            </a:pathLst>
          </a:custGeom>
          <a:solidFill>
            <a:schemeClr val="accent2"/>
          </a:solidFill>
          <a:ln w="8037" cap="flat">
            <a:noFill/>
            <a:prstDash val="solid"/>
            <a:miter/>
          </a:ln>
          <a:effectLst>
            <a:softEdge rad="63500"/>
          </a:effectLst>
          <a:scene3d>
            <a:camera prst="perspectiveHeroicExtremeRightFacing"/>
            <a:lightRig rig="threePt" dir="t"/>
          </a:scene3d>
        </p:spPr>
        <p:txBody>
          <a:bodyPr rtlCol="0" anchor="ctr"/>
          <a:lstStyle/>
          <a:p>
            <a:endParaRPr lang="ja-JP" altLang="en-US" dirty="0"/>
          </a:p>
        </p:txBody>
      </p:sp>
      <p:sp>
        <p:nvSpPr>
          <p:cNvPr id="5" name="テキスト ボックス 4">
            <a:extLst>
              <a:ext uri="{FF2B5EF4-FFF2-40B4-BE49-F238E27FC236}">
                <a16:creationId xmlns:a16="http://schemas.microsoft.com/office/drawing/2014/main" id="{87992D44-09E0-F01C-35AA-E5A30778F1E6}"/>
              </a:ext>
            </a:extLst>
          </p:cNvPr>
          <p:cNvSpPr txBox="1"/>
          <p:nvPr/>
        </p:nvSpPr>
        <p:spPr>
          <a:xfrm>
            <a:off x="274153" y="1978510"/>
            <a:ext cx="461665" cy="623684"/>
          </a:xfrm>
          <a:prstGeom prst="rect">
            <a:avLst/>
          </a:prstGeom>
          <a:noFill/>
        </p:spPr>
        <p:txBody>
          <a:bodyPr vert="eaVert" wrap="square" rtlCol="0">
            <a:spAutoFit/>
          </a:bodyPr>
          <a:lstStyle/>
          <a:p>
            <a:r>
              <a:rPr kumimoji="1" lang="ja-JP" altLang="en-US" dirty="0"/>
              <a:t>実際</a:t>
            </a:r>
          </a:p>
        </p:txBody>
      </p:sp>
      <p:sp>
        <p:nvSpPr>
          <p:cNvPr id="6" name="テキスト ボックス 5">
            <a:extLst>
              <a:ext uri="{FF2B5EF4-FFF2-40B4-BE49-F238E27FC236}">
                <a16:creationId xmlns:a16="http://schemas.microsoft.com/office/drawing/2014/main" id="{9884AB7A-8BBD-F4DA-0412-B3BAA87495DF}"/>
              </a:ext>
            </a:extLst>
          </p:cNvPr>
          <p:cNvSpPr txBox="1"/>
          <p:nvPr/>
        </p:nvSpPr>
        <p:spPr>
          <a:xfrm>
            <a:off x="274153" y="3821596"/>
            <a:ext cx="461665" cy="876813"/>
          </a:xfrm>
          <a:prstGeom prst="rect">
            <a:avLst/>
          </a:prstGeom>
          <a:noFill/>
        </p:spPr>
        <p:txBody>
          <a:bodyPr vert="eaVert" wrap="square" rtlCol="0">
            <a:spAutoFit/>
          </a:bodyPr>
          <a:lstStyle/>
          <a:p>
            <a:r>
              <a:rPr kumimoji="1" lang="ja-JP" altLang="en-US" dirty="0"/>
              <a:t>光学系</a:t>
            </a:r>
          </a:p>
        </p:txBody>
      </p:sp>
      <p:sp>
        <p:nvSpPr>
          <p:cNvPr id="12" name="グラフィックス 36" descr="星 単色塗りつぶし">
            <a:extLst>
              <a:ext uri="{FF2B5EF4-FFF2-40B4-BE49-F238E27FC236}">
                <a16:creationId xmlns:a16="http://schemas.microsoft.com/office/drawing/2014/main" id="{971632B9-004A-0274-68C3-1E3A31836483}"/>
              </a:ext>
            </a:extLst>
          </p:cNvPr>
          <p:cNvSpPr/>
          <p:nvPr/>
        </p:nvSpPr>
        <p:spPr>
          <a:xfrm>
            <a:off x="1596484" y="1922547"/>
            <a:ext cx="647700" cy="647700"/>
          </a:xfrm>
          <a:custGeom>
            <a:avLst/>
            <a:gdLst>
              <a:gd name="connsiteX0" fmla="*/ 647700 w 647700"/>
              <a:gd name="connsiteY0" fmla="*/ 242888 h 647700"/>
              <a:gd name="connsiteX1" fmla="*/ 404813 w 647700"/>
              <a:gd name="connsiteY1" fmla="*/ 242888 h 647700"/>
              <a:gd name="connsiteX2" fmla="*/ 323850 w 647700"/>
              <a:gd name="connsiteY2" fmla="*/ 0 h 647700"/>
              <a:gd name="connsiteX3" fmla="*/ 242888 w 647700"/>
              <a:gd name="connsiteY3" fmla="*/ 242888 h 647700"/>
              <a:gd name="connsiteX4" fmla="*/ 0 w 647700"/>
              <a:gd name="connsiteY4" fmla="*/ 242888 h 647700"/>
              <a:gd name="connsiteX5" fmla="*/ 186214 w 647700"/>
              <a:gd name="connsiteY5" fmla="*/ 404813 h 647700"/>
              <a:gd name="connsiteX6" fmla="*/ 113348 w 647700"/>
              <a:gd name="connsiteY6" fmla="*/ 647700 h 647700"/>
              <a:gd name="connsiteX7" fmla="*/ 323850 w 647700"/>
              <a:gd name="connsiteY7" fmla="*/ 501968 h 647700"/>
              <a:gd name="connsiteX8" fmla="*/ 534353 w 647700"/>
              <a:gd name="connsiteY8" fmla="*/ 647700 h 647700"/>
              <a:gd name="connsiteX9" fmla="*/ 461486 w 647700"/>
              <a:gd name="connsiteY9" fmla="*/ 404813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700" h="647700">
                <a:moveTo>
                  <a:pt x="647700" y="242888"/>
                </a:moveTo>
                <a:lnTo>
                  <a:pt x="404813" y="242888"/>
                </a:lnTo>
                <a:lnTo>
                  <a:pt x="323850" y="0"/>
                </a:lnTo>
                <a:lnTo>
                  <a:pt x="242888" y="242888"/>
                </a:lnTo>
                <a:lnTo>
                  <a:pt x="0" y="242888"/>
                </a:lnTo>
                <a:lnTo>
                  <a:pt x="186214" y="404813"/>
                </a:lnTo>
                <a:lnTo>
                  <a:pt x="113348" y="647700"/>
                </a:lnTo>
                <a:lnTo>
                  <a:pt x="323850" y="501968"/>
                </a:lnTo>
                <a:lnTo>
                  <a:pt x="534353" y="647700"/>
                </a:lnTo>
                <a:lnTo>
                  <a:pt x="461486" y="404813"/>
                </a:lnTo>
                <a:close/>
              </a:path>
            </a:pathLst>
          </a:custGeom>
          <a:solidFill>
            <a:schemeClr val="accent2"/>
          </a:solidFill>
          <a:ln w="8037" cap="flat">
            <a:noFill/>
            <a:prstDash val="solid"/>
            <a:miter/>
          </a:ln>
        </p:spPr>
        <p:txBody>
          <a:bodyPr rtlCol="0" anchor="ctr"/>
          <a:lstStyle/>
          <a:p>
            <a:endParaRPr lang="ja-JP" altLang="en-US" dirty="0"/>
          </a:p>
        </p:txBody>
      </p:sp>
      <p:sp>
        <p:nvSpPr>
          <p:cNvPr id="13" name="AutoShape 2">
            <a:extLst>
              <a:ext uri="{FF2B5EF4-FFF2-40B4-BE49-F238E27FC236}">
                <a16:creationId xmlns:a16="http://schemas.microsoft.com/office/drawing/2014/main" id="{5E4747E0-AADE-4D2E-78D7-CE2BDA6A06C7}"/>
              </a:ext>
            </a:extLst>
          </p:cNvPr>
          <p:cNvSpPr>
            <a:spLocks noChangeAspect="1" noChangeArrowheads="1"/>
          </p:cNvSpPr>
          <p:nvPr/>
        </p:nvSpPr>
        <p:spPr bwMode="auto">
          <a:xfrm>
            <a:off x="5943599" y="3276599"/>
            <a:ext cx="1421809" cy="14218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AutoShape 4">
            <a:extLst>
              <a:ext uri="{FF2B5EF4-FFF2-40B4-BE49-F238E27FC236}">
                <a16:creationId xmlns:a16="http://schemas.microsoft.com/office/drawing/2014/main" id="{F24C6282-518E-99B0-C964-2E795B8DB6D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6" name="図 15">
            <a:extLst>
              <a:ext uri="{FF2B5EF4-FFF2-40B4-BE49-F238E27FC236}">
                <a16:creationId xmlns:a16="http://schemas.microsoft.com/office/drawing/2014/main" id="{CF83BBA5-054A-D291-59AC-DE4CCA904A34}"/>
              </a:ext>
            </a:extLst>
          </p:cNvPr>
          <p:cNvPicPr>
            <a:picLocks/>
          </p:cNvPicPr>
          <p:nvPr/>
        </p:nvPicPr>
        <p:blipFill>
          <a:blip r:embed="rId7"/>
          <a:stretch>
            <a:fillRect/>
          </a:stretch>
        </p:blipFill>
        <p:spPr>
          <a:xfrm>
            <a:off x="5581550" y="3365123"/>
            <a:ext cx="540000" cy="1728000"/>
          </a:xfrm>
          <a:prstGeom prst="rect">
            <a:avLst/>
          </a:prstGeom>
          <a:scene3d>
            <a:camera prst="isometricRightUp"/>
            <a:lightRig rig="threePt" dir="t"/>
          </a:scene3d>
        </p:spPr>
      </p:pic>
    </p:spTree>
    <p:extLst>
      <p:ext uri="{BB962C8B-B14F-4D97-AF65-F5344CB8AC3E}">
        <p14:creationId xmlns:p14="http://schemas.microsoft.com/office/powerpoint/2010/main" val="970126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E43FC3F5-C277-B17E-6348-20D1A4F7860E}"/>
              </a:ext>
            </a:extLst>
          </p:cNvPr>
          <p:cNvSpPr/>
          <p:nvPr/>
        </p:nvSpPr>
        <p:spPr>
          <a:xfrm>
            <a:off x="1370329" y="2056880"/>
            <a:ext cx="4604795" cy="177173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b="1"/>
          </a:p>
        </p:txBody>
      </p:sp>
      <p:sp>
        <p:nvSpPr>
          <p:cNvPr id="2" name="タイトル 1">
            <a:extLst>
              <a:ext uri="{FF2B5EF4-FFF2-40B4-BE49-F238E27FC236}">
                <a16:creationId xmlns:a16="http://schemas.microsoft.com/office/drawing/2014/main" id="{D3CE697C-B87C-419C-718C-FB7CFE83ECB0}"/>
              </a:ext>
            </a:extLst>
          </p:cNvPr>
          <p:cNvSpPr>
            <a:spLocks noGrp="1"/>
          </p:cNvSpPr>
          <p:nvPr>
            <p:ph type="title"/>
          </p:nvPr>
        </p:nvSpPr>
        <p:spPr>
          <a:xfrm>
            <a:off x="152399" y="39106"/>
            <a:ext cx="13039726" cy="706318"/>
          </a:xfrm>
        </p:spPr>
        <p:txBody>
          <a:bodyPr>
            <a:normAutofit/>
          </a:bodyPr>
          <a:lstStyle/>
          <a:p>
            <a:r>
              <a:rPr kumimoji="1" lang="ja-JP" altLang="en-US" sz="4000" dirty="0"/>
              <a:t>研究目的</a:t>
            </a:r>
          </a:p>
        </p:txBody>
      </p:sp>
      <p:sp>
        <p:nvSpPr>
          <p:cNvPr id="4" name="スライド番号プレースホルダー 3">
            <a:extLst>
              <a:ext uri="{FF2B5EF4-FFF2-40B4-BE49-F238E27FC236}">
                <a16:creationId xmlns:a16="http://schemas.microsoft.com/office/drawing/2014/main" id="{ED7EFB07-803E-6E57-4658-9141540FD8FD}"/>
              </a:ext>
            </a:extLst>
          </p:cNvPr>
          <p:cNvSpPr>
            <a:spLocks noGrp="1"/>
          </p:cNvSpPr>
          <p:nvPr>
            <p:ph type="sldNum" sz="quarter" idx="12"/>
          </p:nvPr>
        </p:nvSpPr>
        <p:spPr/>
        <p:txBody>
          <a:bodyPr/>
          <a:lstStyle/>
          <a:p>
            <a:fld id="{E154F753-E6D5-4771-B8B1-12E93CB86B83}" type="slidenum">
              <a:rPr kumimoji="1" lang="ja-JP" altLang="en-US" smtClean="0"/>
              <a:pPr/>
              <a:t>6</a:t>
            </a:fld>
            <a:endParaRPr kumimoji="1" lang="ja-JP" altLang="en-US" dirty="0"/>
          </a:p>
        </p:txBody>
      </p:sp>
      <p:sp>
        <p:nvSpPr>
          <p:cNvPr id="6" name="角丸四角形 5"/>
          <p:cNvSpPr/>
          <p:nvPr/>
        </p:nvSpPr>
        <p:spPr>
          <a:xfrm>
            <a:off x="1370329" y="3977297"/>
            <a:ext cx="9297903" cy="1393053"/>
          </a:xfrm>
          <a:prstGeom prst="roundRect">
            <a:avLst>
              <a:gd name="adj" fmla="val 8222"/>
            </a:avLst>
          </a:prstGeom>
          <a:ln w="38100">
            <a:solidFill>
              <a:srgbClr val="B2B545"/>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ja-JP" altLang="en-US" sz="2400" dirty="0"/>
              <a:t>汎用ノイズを用いて大量のデータで事前学習</a:t>
            </a:r>
            <a:endParaRPr lang="en-US" altLang="ja-JP" sz="2400" dirty="0"/>
          </a:p>
          <a:p>
            <a:pPr marL="285750" indent="-285750">
              <a:buFont typeface="Arial" panose="020B0604020202020204" pitchFamily="34" charset="0"/>
              <a:buChar char="•"/>
            </a:pPr>
            <a:r>
              <a:rPr kumimoji="1" lang="ja-JP" altLang="en-US" sz="2400" dirty="0"/>
              <a:t>事前学習済みの再構成モデルを用いて</a:t>
            </a:r>
            <a:br>
              <a:rPr kumimoji="1" lang="en-US" altLang="ja-JP" sz="2400" dirty="0"/>
            </a:br>
            <a:r>
              <a:rPr kumimoji="1" lang="ja-JP" altLang="en-US" sz="2400" dirty="0"/>
              <a:t>実際の少数の光相関信号から再構成モデルを追加学習</a:t>
            </a:r>
            <a:endParaRPr kumimoji="1" lang="en-US" altLang="ja-JP" sz="2400" dirty="0"/>
          </a:p>
        </p:txBody>
      </p:sp>
      <p:sp>
        <p:nvSpPr>
          <p:cNvPr id="18" name="正方形/長方形 17"/>
          <p:cNvSpPr/>
          <p:nvPr/>
        </p:nvSpPr>
        <p:spPr>
          <a:xfrm>
            <a:off x="1202897" y="934372"/>
            <a:ext cx="9632765" cy="584775"/>
          </a:xfrm>
          <a:prstGeom prst="rect">
            <a:avLst/>
          </a:prstGeom>
        </p:spPr>
        <p:txBody>
          <a:bodyPr wrap="none">
            <a:spAutoFit/>
          </a:bodyPr>
          <a:lstStyle/>
          <a:p>
            <a:r>
              <a:rPr lang="ja-JP" altLang="en-US" sz="3200" u="sng" dirty="0"/>
              <a:t>目的：実問題に即したノイズ環境でのノイズ耐性の向上</a:t>
            </a:r>
          </a:p>
        </p:txBody>
      </p:sp>
      <p:sp>
        <p:nvSpPr>
          <p:cNvPr id="7" name="テキスト ボックス 6">
            <a:extLst>
              <a:ext uri="{FF2B5EF4-FFF2-40B4-BE49-F238E27FC236}">
                <a16:creationId xmlns:a16="http://schemas.microsoft.com/office/drawing/2014/main" id="{614910CF-1816-DD58-1F6A-7FB7198B5CA2}"/>
              </a:ext>
            </a:extLst>
          </p:cNvPr>
          <p:cNvSpPr txBox="1"/>
          <p:nvPr/>
        </p:nvSpPr>
        <p:spPr>
          <a:xfrm>
            <a:off x="1855632" y="5710636"/>
            <a:ext cx="8480731" cy="461665"/>
          </a:xfrm>
          <a:prstGeom prst="rect">
            <a:avLst/>
          </a:prstGeom>
          <a:noFill/>
        </p:spPr>
        <p:txBody>
          <a:bodyPr wrap="square">
            <a:spAutoFit/>
          </a:bodyPr>
          <a:lstStyle/>
          <a:p>
            <a:pPr lvl="1"/>
            <a:r>
              <a:rPr lang="ja-JP" altLang="en-US" sz="2400" dirty="0"/>
              <a:t>計算コストの高い大気ゆらぎに対しても有用な手法を目指す</a:t>
            </a:r>
            <a:endParaRPr kumimoji="1" lang="ja-JP" altLang="en-US" sz="2400" dirty="0"/>
          </a:p>
        </p:txBody>
      </p:sp>
      <p:sp>
        <p:nvSpPr>
          <p:cNvPr id="5" name="二等辺三角形 4">
            <a:extLst>
              <a:ext uri="{FF2B5EF4-FFF2-40B4-BE49-F238E27FC236}">
                <a16:creationId xmlns:a16="http://schemas.microsoft.com/office/drawing/2014/main" id="{D165C577-3603-D417-1FAD-00EDF3533EFC}"/>
              </a:ext>
            </a:extLst>
          </p:cNvPr>
          <p:cNvSpPr/>
          <p:nvPr/>
        </p:nvSpPr>
        <p:spPr>
          <a:xfrm rot="10800000">
            <a:off x="5767386" y="5487373"/>
            <a:ext cx="657225" cy="245138"/>
          </a:xfrm>
          <a:prstGeom prst="triangle">
            <a:avLst/>
          </a:prstGeom>
          <a:solidFill>
            <a:srgbClr val="E5E6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台形 7">
            <a:extLst>
              <a:ext uri="{FF2B5EF4-FFF2-40B4-BE49-F238E27FC236}">
                <a16:creationId xmlns:a16="http://schemas.microsoft.com/office/drawing/2014/main" id="{FF66F281-C5A2-9278-ADF9-E5A3F85B993A}"/>
              </a:ext>
            </a:extLst>
          </p:cNvPr>
          <p:cNvSpPr/>
          <p:nvPr/>
        </p:nvSpPr>
        <p:spPr>
          <a:xfrm rot="5400000">
            <a:off x="2882065" y="2485998"/>
            <a:ext cx="1251591" cy="893969"/>
          </a:xfrm>
          <a:prstGeom prst="trapezoid">
            <a:avLst>
              <a:gd name="adj" fmla="val 40793"/>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b="1" dirty="0"/>
          </a:p>
        </p:txBody>
      </p:sp>
      <p:sp>
        <p:nvSpPr>
          <p:cNvPr id="10" name="台形 9">
            <a:extLst>
              <a:ext uri="{FF2B5EF4-FFF2-40B4-BE49-F238E27FC236}">
                <a16:creationId xmlns:a16="http://schemas.microsoft.com/office/drawing/2014/main" id="{6F5D81AC-2210-646B-D349-44AFEE325859}"/>
              </a:ext>
            </a:extLst>
          </p:cNvPr>
          <p:cNvSpPr/>
          <p:nvPr/>
        </p:nvSpPr>
        <p:spPr>
          <a:xfrm rot="16200000">
            <a:off x="4438204" y="2061924"/>
            <a:ext cx="1219356" cy="1742113"/>
          </a:xfrm>
          <a:prstGeom prst="trapezoid">
            <a:avLst>
              <a:gd name="adj" fmla="val 2274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b="1" dirty="0"/>
          </a:p>
        </p:txBody>
      </p:sp>
      <p:sp>
        <p:nvSpPr>
          <p:cNvPr id="11" name="テキスト ボックス 10">
            <a:extLst>
              <a:ext uri="{FF2B5EF4-FFF2-40B4-BE49-F238E27FC236}">
                <a16:creationId xmlns:a16="http://schemas.microsoft.com/office/drawing/2014/main" id="{318189F6-2D0E-A1AF-5DFF-1A5BCB01FF3D}"/>
              </a:ext>
            </a:extLst>
          </p:cNvPr>
          <p:cNvSpPr txBox="1"/>
          <p:nvPr/>
        </p:nvSpPr>
        <p:spPr>
          <a:xfrm>
            <a:off x="4435302" y="2779092"/>
            <a:ext cx="1383692" cy="307777"/>
          </a:xfrm>
          <a:prstGeom prst="rect">
            <a:avLst/>
          </a:prstGeom>
          <a:noFill/>
        </p:spPr>
        <p:txBody>
          <a:bodyPr wrap="square">
            <a:spAutoFit/>
          </a:bodyPr>
          <a:lstStyle/>
          <a:p>
            <a:pPr algn="ctr"/>
            <a:r>
              <a:rPr kumimoji="1" lang="ja-JP" altLang="en-US" sz="1400" b="1" dirty="0">
                <a:cs typeface="Times New Roman" panose="02020603050405020304" pitchFamily="18" charset="0"/>
              </a:rPr>
              <a:t>再構成モデル</a:t>
            </a:r>
          </a:p>
        </p:txBody>
      </p:sp>
      <p:pic>
        <p:nvPicPr>
          <p:cNvPr id="13" name="図 12">
            <a:extLst>
              <a:ext uri="{FF2B5EF4-FFF2-40B4-BE49-F238E27FC236}">
                <a16:creationId xmlns:a16="http://schemas.microsoft.com/office/drawing/2014/main" id="{6B4DD84A-E2E8-201B-47ED-7EA2F93ED81E}"/>
              </a:ext>
            </a:extLst>
          </p:cNvPr>
          <p:cNvPicPr>
            <a:picLocks noChangeAspect="1"/>
          </p:cNvPicPr>
          <p:nvPr/>
        </p:nvPicPr>
        <p:blipFill>
          <a:blip r:embed="rId3"/>
          <a:stretch>
            <a:fillRect/>
          </a:stretch>
        </p:blipFill>
        <p:spPr>
          <a:xfrm>
            <a:off x="4003013" y="2531368"/>
            <a:ext cx="73737" cy="803225"/>
          </a:xfrm>
          <a:prstGeom prst="rect">
            <a:avLst/>
          </a:prstGeom>
        </p:spPr>
      </p:pic>
      <p:sp>
        <p:nvSpPr>
          <p:cNvPr id="14" name="テキスト ボックス 13">
            <a:extLst>
              <a:ext uri="{FF2B5EF4-FFF2-40B4-BE49-F238E27FC236}">
                <a16:creationId xmlns:a16="http://schemas.microsoft.com/office/drawing/2014/main" id="{6F735C1C-6244-A4C7-B3D0-B79F6A800A25}"/>
              </a:ext>
            </a:extLst>
          </p:cNvPr>
          <p:cNvSpPr txBox="1"/>
          <p:nvPr/>
        </p:nvSpPr>
        <p:spPr>
          <a:xfrm>
            <a:off x="3008422" y="2609814"/>
            <a:ext cx="893969" cy="646331"/>
          </a:xfrm>
          <a:prstGeom prst="rect">
            <a:avLst/>
          </a:prstGeom>
          <a:noFill/>
        </p:spPr>
        <p:txBody>
          <a:bodyPr wrap="square">
            <a:spAutoFit/>
          </a:bodyPr>
          <a:lstStyle/>
          <a:p>
            <a:pPr algn="ctr"/>
            <a:r>
              <a:rPr kumimoji="1" lang="ja-JP" altLang="en-US" sz="1200" b="1" dirty="0">
                <a:cs typeface="Times New Roman" panose="02020603050405020304" pitchFamily="18" charset="0"/>
              </a:rPr>
              <a:t>符号化</a:t>
            </a:r>
            <a:endParaRPr kumimoji="1" lang="en-US" altLang="ja-JP" sz="1200" b="1" dirty="0">
              <a:cs typeface="Times New Roman" panose="02020603050405020304" pitchFamily="18" charset="0"/>
            </a:endParaRPr>
          </a:p>
          <a:p>
            <a:pPr algn="ctr"/>
            <a:r>
              <a:rPr kumimoji="1" lang="en-US" altLang="ja-JP" sz="1200" b="1" dirty="0">
                <a:cs typeface="Times New Roman" panose="02020603050405020304" pitchFamily="18" charset="0"/>
              </a:rPr>
              <a:t>+</a:t>
            </a:r>
          </a:p>
          <a:p>
            <a:pPr algn="ctr"/>
            <a:r>
              <a:rPr kumimoji="1" lang="ja-JP" altLang="en-US" sz="1200" b="1" dirty="0">
                <a:cs typeface="Times New Roman" panose="02020603050405020304" pitchFamily="18" charset="0"/>
              </a:rPr>
              <a:t>汎用ノイズ</a:t>
            </a:r>
            <a:endParaRPr kumimoji="1" lang="ja-JP" altLang="en-US" b="1" dirty="0">
              <a:cs typeface="Times New Roman" panose="02020603050405020304" pitchFamily="18" charset="0"/>
            </a:endParaRPr>
          </a:p>
        </p:txBody>
      </p:sp>
      <p:pic>
        <p:nvPicPr>
          <p:cNvPr id="22" name="Picture 2">
            <a:extLst>
              <a:ext uri="{FF2B5EF4-FFF2-40B4-BE49-F238E27FC236}">
                <a16:creationId xmlns:a16="http://schemas.microsoft.com/office/drawing/2014/main" id="{E3A71EE5-F3F4-F0F2-F027-12D33E5FA10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71" r="-971"/>
          <a:stretch/>
        </p:blipFill>
        <p:spPr bwMode="auto">
          <a:xfrm>
            <a:off x="1616953" y="2477520"/>
            <a:ext cx="425383" cy="910921"/>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6BF7757A-7A7A-4269-0D28-F0655CCDD8D5}"/>
              </a:ext>
            </a:extLst>
          </p:cNvPr>
          <p:cNvSpPr txBox="1"/>
          <p:nvPr/>
        </p:nvSpPr>
        <p:spPr>
          <a:xfrm>
            <a:off x="1883956" y="2748314"/>
            <a:ext cx="1117684" cy="369332"/>
          </a:xfrm>
          <a:prstGeom prst="rect">
            <a:avLst/>
          </a:prstGeom>
          <a:noFill/>
        </p:spPr>
        <p:txBody>
          <a:bodyPr wrap="square">
            <a:spAutoFit/>
          </a:bodyPr>
          <a:lstStyle/>
          <a:p>
            <a:pPr algn="ctr"/>
            <a:r>
              <a:rPr kumimoji="1" lang="en-US" altLang="ja-JP" sz="1800" b="1" dirty="0">
                <a:cs typeface="Times New Roman" panose="02020603050405020304" pitchFamily="18" charset="0"/>
              </a:rPr>
              <a:t>×</a:t>
            </a:r>
            <a:r>
              <a:rPr kumimoji="1" lang="ja-JP" altLang="en-US" sz="1800" b="1" dirty="0">
                <a:cs typeface="Times New Roman" panose="02020603050405020304" pitchFamily="18" charset="0"/>
              </a:rPr>
              <a:t>数万枚</a:t>
            </a:r>
          </a:p>
        </p:txBody>
      </p:sp>
      <p:sp>
        <p:nvSpPr>
          <p:cNvPr id="24" name="大かっこ 23">
            <a:extLst>
              <a:ext uri="{FF2B5EF4-FFF2-40B4-BE49-F238E27FC236}">
                <a16:creationId xmlns:a16="http://schemas.microsoft.com/office/drawing/2014/main" id="{E3FFD488-76D2-DE23-5D79-EA89E9F81FC5}"/>
              </a:ext>
            </a:extLst>
          </p:cNvPr>
          <p:cNvSpPr/>
          <p:nvPr/>
        </p:nvSpPr>
        <p:spPr>
          <a:xfrm>
            <a:off x="1564463" y="2363152"/>
            <a:ext cx="1408129" cy="1139657"/>
          </a:xfrm>
          <a:prstGeom prst="bracketPair">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b="1"/>
          </a:p>
        </p:txBody>
      </p:sp>
      <p:sp>
        <p:nvSpPr>
          <p:cNvPr id="35" name="正方形/長方形 34">
            <a:extLst>
              <a:ext uri="{FF2B5EF4-FFF2-40B4-BE49-F238E27FC236}">
                <a16:creationId xmlns:a16="http://schemas.microsoft.com/office/drawing/2014/main" id="{73D7D3CB-D1E1-FEE3-B725-B9CBE02D4D81}"/>
              </a:ext>
            </a:extLst>
          </p:cNvPr>
          <p:cNvSpPr/>
          <p:nvPr/>
        </p:nvSpPr>
        <p:spPr>
          <a:xfrm>
            <a:off x="6242127" y="2027809"/>
            <a:ext cx="4425873" cy="177173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b="1"/>
          </a:p>
        </p:txBody>
      </p:sp>
      <p:sp>
        <p:nvSpPr>
          <p:cNvPr id="38" name="台形 37">
            <a:extLst>
              <a:ext uri="{FF2B5EF4-FFF2-40B4-BE49-F238E27FC236}">
                <a16:creationId xmlns:a16="http://schemas.microsoft.com/office/drawing/2014/main" id="{F6B7D954-C8E5-73B6-AE99-8CFDB040B98D}"/>
              </a:ext>
            </a:extLst>
          </p:cNvPr>
          <p:cNvSpPr/>
          <p:nvPr/>
        </p:nvSpPr>
        <p:spPr>
          <a:xfrm rot="16200000">
            <a:off x="9066849" y="2061924"/>
            <a:ext cx="1219356" cy="1742113"/>
          </a:xfrm>
          <a:prstGeom prst="trapezoid">
            <a:avLst>
              <a:gd name="adj" fmla="val 2274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b="1" dirty="0"/>
          </a:p>
        </p:txBody>
      </p:sp>
      <p:sp>
        <p:nvSpPr>
          <p:cNvPr id="39" name="テキスト ボックス 38">
            <a:extLst>
              <a:ext uri="{FF2B5EF4-FFF2-40B4-BE49-F238E27FC236}">
                <a16:creationId xmlns:a16="http://schemas.microsoft.com/office/drawing/2014/main" id="{2AF48F3A-8EA1-B1ED-00A1-46EDA6A07F03}"/>
              </a:ext>
            </a:extLst>
          </p:cNvPr>
          <p:cNvSpPr txBox="1"/>
          <p:nvPr/>
        </p:nvSpPr>
        <p:spPr>
          <a:xfrm>
            <a:off x="9065943" y="2652068"/>
            <a:ext cx="1259662" cy="523220"/>
          </a:xfrm>
          <a:prstGeom prst="rect">
            <a:avLst/>
          </a:prstGeom>
          <a:noFill/>
        </p:spPr>
        <p:txBody>
          <a:bodyPr wrap="square">
            <a:spAutoFit/>
          </a:bodyPr>
          <a:lstStyle/>
          <a:p>
            <a:pPr algn="ctr"/>
            <a:r>
              <a:rPr kumimoji="1" lang="ja-JP" altLang="en-US" sz="1400" b="1" dirty="0">
                <a:cs typeface="Times New Roman" panose="02020603050405020304" pitchFamily="18" charset="0"/>
              </a:rPr>
              <a:t>事前学習済み再構成モデル</a:t>
            </a:r>
          </a:p>
        </p:txBody>
      </p:sp>
      <p:pic>
        <p:nvPicPr>
          <p:cNvPr id="40" name="図 39">
            <a:extLst>
              <a:ext uri="{FF2B5EF4-FFF2-40B4-BE49-F238E27FC236}">
                <a16:creationId xmlns:a16="http://schemas.microsoft.com/office/drawing/2014/main" id="{F7126E87-81A2-9387-96FE-206EDBC047BB}"/>
              </a:ext>
            </a:extLst>
          </p:cNvPr>
          <p:cNvPicPr>
            <a:picLocks noChangeAspect="1"/>
          </p:cNvPicPr>
          <p:nvPr/>
        </p:nvPicPr>
        <p:blipFill>
          <a:blip r:embed="rId3"/>
          <a:stretch>
            <a:fillRect/>
          </a:stretch>
        </p:blipFill>
        <p:spPr>
          <a:xfrm>
            <a:off x="7328260" y="2531368"/>
            <a:ext cx="73737" cy="803225"/>
          </a:xfrm>
          <a:prstGeom prst="rect">
            <a:avLst/>
          </a:prstGeom>
        </p:spPr>
      </p:pic>
      <p:sp>
        <p:nvSpPr>
          <p:cNvPr id="44" name="大かっこ 43">
            <a:extLst>
              <a:ext uri="{FF2B5EF4-FFF2-40B4-BE49-F238E27FC236}">
                <a16:creationId xmlns:a16="http://schemas.microsoft.com/office/drawing/2014/main" id="{01C44979-C4A7-D823-C248-FA7050C7557E}"/>
              </a:ext>
            </a:extLst>
          </p:cNvPr>
          <p:cNvSpPr/>
          <p:nvPr/>
        </p:nvSpPr>
        <p:spPr>
          <a:xfrm>
            <a:off x="6367861" y="2384510"/>
            <a:ext cx="2323309" cy="1139657"/>
          </a:xfrm>
          <a:prstGeom prst="bracketPair">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b="1"/>
          </a:p>
        </p:txBody>
      </p:sp>
      <p:sp>
        <p:nvSpPr>
          <p:cNvPr id="47" name="テキスト ボックス 46">
            <a:extLst>
              <a:ext uri="{FF2B5EF4-FFF2-40B4-BE49-F238E27FC236}">
                <a16:creationId xmlns:a16="http://schemas.microsoft.com/office/drawing/2014/main" id="{D39BDC55-D749-896E-C101-B9BA08E61463}"/>
              </a:ext>
            </a:extLst>
          </p:cNvPr>
          <p:cNvSpPr txBox="1"/>
          <p:nvPr/>
        </p:nvSpPr>
        <p:spPr>
          <a:xfrm>
            <a:off x="7328260" y="2748314"/>
            <a:ext cx="1362910" cy="369332"/>
          </a:xfrm>
          <a:prstGeom prst="rect">
            <a:avLst/>
          </a:prstGeom>
          <a:noFill/>
        </p:spPr>
        <p:txBody>
          <a:bodyPr wrap="square">
            <a:spAutoFit/>
          </a:bodyPr>
          <a:lstStyle/>
          <a:p>
            <a:pPr algn="ctr"/>
            <a:r>
              <a:rPr kumimoji="1" lang="en-US" altLang="ja-JP" sz="1800" b="1" dirty="0">
                <a:cs typeface="Times New Roman" panose="02020603050405020304" pitchFamily="18" charset="0"/>
              </a:rPr>
              <a:t>×</a:t>
            </a:r>
            <a:r>
              <a:rPr kumimoji="1" lang="ja-JP" altLang="en-US" sz="1800" b="1" dirty="0">
                <a:cs typeface="Times New Roman" panose="02020603050405020304" pitchFamily="18" charset="0"/>
              </a:rPr>
              <a:t>数千枚分</a:t>
            </a:r>
          </a:p>
        </p:txBody>
      </p:sp>
      <p:sp>
        <p:nvSpPr>
          <p:cNvPr id="48" name="テキスト ボックス 47">
            <a:extLst>
              <a:ext uri="{FF2B5EF4-FFF2-40B4-BE49-F238E27FC236}">
                <a16:creationId xmlns:a16="http://schemas.microsoft.com/office/drawing/2014/main" id="{AF409816-4D40-B078-C01B-A9C24C897843}"/>
              </a:ext>
            </a:extLst>
          </p:cNvPr>
          <p:cNvSpPr txBox="1"/>
          <p:nvPr/>
        </p:nvSpPr>
        <p:spPr>
          <a:xfrm>
            <a:off x="1424329" y="1621026"/>
            <a:ext cx="1882827" cy="461665"/>
          </a:xfrm>
          <a:prstGeom prst="rect">
            <a:avLst/>
          </a:prstGeom>
          <a:noFill/>
        </p:spPr>
        <p:txBody>
          <a:bodyPr wrap="square" rtlCol="0">
            <a:spAutoFit/>
          </a:bodyPr>
          <a:lstStyle/>
          <a:p>
            <a:r>
              <a:rPr kumimoji="1" lang="ja-JP" altLang="en-US" sz="2400" dirty="0"/>
              <a:t>事前学習</a:t>
            </a:r>
            <a:endParaRPr kumimoji="1" lang="ja-JP" altLang="en-US" sz="3200" dirty="0"/>
          </a:p>
        </p:txBody>
      </p:sp>
      <p:sp>
        <p:nvSpPr>
          <p:cNvPr id="49" name="正方形/長方形 48">
            <a:extLst>
              <a:ext uri="{FF2B5EF4-FFF2-40B4-BE49-F238E27FC236}">
                <a16:creationId xmlns:a16="http://schemas.microsoft.com/office/drawing/2014/main" id="{457D6C4F-B881-9E35-9B8D-5DA6DBB66A1D}"/>
              </a:ext>
            </a:extLst>
          </p:cNvPr>
          <p:cNvSpPr/>
          <p:nvPr/>
        </p:nvSpPr>
        <p:spPr>
          <a:xfrm>
            <a:off x="1370329" y="1677903"/>
            <a:ext cx="108000" cy="324000"/>
          </a:xfrm>
          <a:prstGeom prst="rect">
            <a:avLst/>
          </a:prstGeom>
          <a:solidFill>
            <a:srgbClr val="B2B545"/>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9D99CB51-3DE7-DCF1-7CF5-8A77F46A62ED}"/>
              </a:ext>
            </a:extLst>
          </p:cNvPr>
          <p:cNvSpPr txBox="1"/>
          <p:nvPr/>
        </p:nvSpPr>
        <p:spPr>
          <a:xfrm>
            <a:off x="6304916" y="1609645"/>
            <a:ext cx="2841832" cy="461665"/>
          </a:xfrm>
          <a:prstGeom prst="rect">
            <a:avLst/>
          </a:prstGeom>
          <a:noFill/>
        </p:spPr>
        <p:txBody>
          <a:bodyPr wrap="square" rtlCol="0">
            <a:spAutoFit/>
          </a:bodyPr>
          <a:lstStyle/>
          <a:p>
            <a:r>
              <a:rPr kumimoji="1" lang="ja-JP" altLang="en-US" sz="2400" dirty="0"/>
              <a:t>ファインチューニング</a:t>
            </a:r>
            <a:endParaRPr kumimoji="1" lang="ja-JP" altLang="en-US" sz="2800" dirty="0"/>
          </a:p>
        </p:txBody>
      </p:sp>
      <p:sp>
        <p:nvSpPr>
          <p:cNvPr id="51" name="正方形/長方形 50">
            <a:extLst>
              <a:ext uri="{FF2B5EF4-FFF2-40B4-BE49-F238E27FC236}">
                <a16:creationId xmlns:a16="http://schemas.microsoft.com/office/drawing/2014/main" id="{A2827748-A753-62B4-06B2-AF7D1B82970E}"/>
              </a:ext>
            </a:extLst>
          </p:cNvPr>
          <p:cNvSpPr/>
          <p:nvPr/>
        </p:nvSpPr>
        <p:spPr>
          <a:xfrm>
            <a:off x="6250916" y="1658080"/>
            <a:ext cx="108000" cy="324000"/>
          </a:xfrm>
          <a:prstGeom prst="rect">
            <a:avLst/>
          </a:prstGeom>
          <a:solidFill>
            <a:srgbClr val="B2B545"/>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52" name="テキスト ボックス 51">
            <a:extLst>
              <a:ext uri="{FF2B5EF4-FFF2-40B4-BE49-F238E27FC236}">
                <a16:creationId xmlns:a16="http://schemas.microsoft.com/office/drawing/2014/main" id="{D067E9EA-8FF8-E034-6055-B2447D751193}"/>
              </a:ext>
            </a:extLst>
          </p:cNvPr>
          <p:cNvSpPr txBox="1"/>
          <p:nvPr/>
        </p:nvSpPr>
        <p:spPr>
          <a:xfrm>
            <a:off x="7024619" y="2086050"/>
            <a:ext cx="1117684" cy="369332"/>
          </a:xfrm>
          <a:prstGeom prst="rect">
            <a:avLst/>
          </a:prstGeom>
          <a:noFill/>
        </p:spPr>
        <p:txBody>
          <a:bodyPr wrap="square" rtlCol="0">
            <a:spAutoFit/>
          </a:bodyPr>
          <a:lstStyle/>
          <a:p>
            <a:r>
              <a:rPr kumimoji="1" lang="ja-JP" altLang="en-US" dirty="0"/>
              <a:t>実験系</a:t>
            </a:r>
          </a:p>
        </p:txBody>
      </p:sp>
      <p:pic>
        <p:nvPicPr>
          <p:cNvPr id="53" name="図 52">
            <a:extLst>
              <a:ext uri="{FF2B5EF4-FFF2-40B4-BE49-F238E27FC236}">
                <a16:creationId xmlns:a16="http://schemas.microsoft.com/office/drawing/2014/main" id="{0738BA08-57EF-123F-AB9C-30337F563FDF}"/>
              </a:ext>
            </a:extLst>
          </p:cNvPr>
          <p:cNvPicPr>
            <a:picLocks/>
          </p:cNvPicPr>
          <p:nvPr/>
        </p:nvPicPr>
        <p:blipFill>
          <a:blip r:embed="rId5"/>
          <a:stretch>
            <a:fillRect/>
          </a:stretch>
        </p:blipFill>
        <p:spPr>
          <a:xfrm>
            <a:off x="6456262" y="2434593"/>
            <a:ext cx="432000" cy="900000"/>
          </a:xfrm>
          <a:prstGeom prst="rect">
            <a:avLst/>
          </a:prstGeom>
          <a:scene3d>
            <a:camera prst="isometricLeftDown"/>
            <a:lightRig rig="threePt" dir="t"/>
          </a:scene3d>
        </p:spPr>
      </p:pic>
      <p:sp>
        <p:nvSpPr>
          <p:cNvPr id="56" name="二等辺三角形 55">
            <a:extLst>
              <a:ext uri="{FF2B5EF4-FFF2-40B4-BE49-F238E27FC236}">
                <a16:creationId xmlns:a16="http://schemas.microsoft.com/office/drawing/2014/main" id="{9509E336-1EBB-16EC-793D-CDBD7625E139}"/>
              </a:ext>
            </a:extLst>
          </p:cNvPr>
          <p:cNvSpPr/>
          <p:nvPr/>
        </p:nvSpPr>
        <p:spPr>
          <a:xfrm rot="5400000">
            <a:off x="6935124" y="2775820"/>
            <a:ext cx="277448" cy="241822"/>
          </a:xfrm>
          <a:prstGeom prst="triangl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D0D99679-EDFF-458C-34AA-CA6698C59B40}"/>
              </a:ext>
            </a:extLst>
          </p:cNvPr>
          <p:cNvSpPr txBox="1"/>
          <p:nvPr/>
        </p:nvSpPr>
        <p:spPr>
          <a:xfrm>
            <a:off x="3519651" y="2208545"/>
            <a:ext cx="1264790" cy="338554"/>
          </a:xfrm>
          <a:prstGeom prst="rect">
            <a:avLst/>
          </a:prstGeom>
          <a:noFill/>
        </p:spPr>
        <p:txBody>
          <a:bodyPr wrap="square" rtlCol="0">
            <a:spAutoFit/>
          </a:bodyPr>
          <a:lstStyle/>
          <a:p>
            <a:r>
              <a:rPr kumimoji="1" lang="ja-JP" altLang="en-US" sz="1600" dirty="0"/>
              <a:t>光相関信号</a:t>
            </a:r>
          </a:p>
        </p:txBody>
      </p:sp>
    </p:spTree>
    <p:extLst>
      <p:ext uri="{BB962C8B-B14F-4D97-AF65-F5344CB8AC3E}">
        <p14:creationId xmlns:p14="http://schemas.microsoft.com/office/powerpoint/2010/main" val="3966230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CE697C-B87C-419C-718C-FB7CFE83ECB0}"/>
              </a:ext>
            </a:extLst>
          </p:cNvPr>
          <p:cNvSpPr>
            <a:spLocks noGrp="1"/>
          </p:cNvSpPr>
          <p:nvPr>
            <p:ph type="title"/>
          </p:nvPr>
        </p:nvSpPr>
        <p:spPr>
          <a:xfrm>
            <a:off x="152400" y="39106"/>
            <a:ext cx="11201400" cy="706318"/>
          </a:xfrm>
        </p:spPr>
        <p:txBody>
          <a:bodyPr>
            <a:noAutofit/>
          </a:bodyPr>
          <a:lstStyle/>
          <a:p>
            <a:r>
              <a:rPr kumimoji="1" lang="ja-JP" altLang="en-US" sz="3200" dirty="0"/>
              <a:t>提案手法　</a:t>
            </a:r>
            <a:r>
              <a:rPr lang="en-US" altLang="ja-JP" sz="3200" dirty="0"/>
              <a:t>Time-Division Pattern Learning(TDPL) Network</a:t>
            </a:r>
            <a:endParaRPr kumimoji="1" lang="ja-JP" altLang="en-US" sz="3200" dirty="0"/>
          </a:p>
        </p:txBody>
      </p:sp>
      <p:sp>
        <p:nvSpPr>
          <p:cNvPr id="4" name="スライド番号プレースホルダー 3">
            <a:extLst>
              <a:ext uri="{FF2B5EF4-FFF2-40B4-BE49-F238E27FC236}">
                <a16:creationId xmlns:a16="http://schemas.microsoft.com/office/drawing/2014/main" id="{ED7EFB07-803E-6E57-4658-9141540FD8FD}"/>
              </a:ext>
            </a:extLst>
          </p:cNvPr>
          <p:cNvSpPr>
            <a:spLocks noGrp="1"/>
          </p:cNvSpPr>
          <p:nvPr>
            <p:ph type="sldNum" sz="quarter" idx="12"/>
          </p:nvPr>
        </p:nvSpPr>
        <p:spPr/>
        <p:txBody>
          <a:bodyPr/>
          <a:lstStyle/>
          <a:p>
            <a:fld id="{E154F753-E6D5-4771-B8B1-12E93CB86B83}" type="slidenum">
              <a:rPr kumimoji="1" lang="ja-JP" altLang="en-US" smtClean="0"/>
              <a:pPr/>
              <a:t>7</a:t>
            </a:fld>
            <a:endParaRPr kumimoji="1" lang="ja-JP" altLang="en-US" dirty="0"/>
          </a:p>
        </p:txBody>
      </p:sp>
      <p:grpSp>
        <p:nvGrpSpPr>
          <p:cNvPr id="11" name="グループ化 10">
            <a:extLst>
              <a:ext uri="{FF2B5EF4-FFF2-40B4-BE49-F238E27FC236}">
                <a16:creationId xmlns:a16="http://schemas.microsoft.com/office/drawing/2014/main" id="{89655E89-C646-9B22-2806-DA1415195304}"/>
              </a:ext>
            </a:extLst>
          </p:cNvPr>
          <p:cNvGrpSpPr/>
          <p:nvPr/>
        </p:nvGrpSpPr>
        <p:grpSpPr>
          <a:xfrm>
            <a:off x="597283" y="1093786"/>
            <a:ext cx="1095376" cy="806339"/>
            <a:chOff x="314324" y="952087"/>
            <a:chExt cx="1095376" cy="806339"/>
          </a:xfrm>
        </p:grpSpPr>
        <p:sp>
          <p:nvSpPr>
            <p:cNvPr id="7" name="テキスト ボックス 6">
              <a:extLst>
                <a:ext uri="{FF2B5EF4-FFF2-40B4-BE49-F238E27FC236}">
                  <a16:creationId xmlns:a16="http://schemas.microsoft.com/office/drawing/2014/main" id="{FA2AFE19-79E6-DBE3-F845-B2CE040DBDF8}"/>
                </a:ext>
              </a:extLst>
            </p:cNvPr>
            <p:cNvSpPr txBox="1"/>
            <p:nvPr/>
          </p:nvSpPr>
          <p:spPr>
            <a:xfrm>
              <a:off x="490537" y="952087"/>
              <a:ext cx="742949" cy="369332"/>
            </a:xfrm>
            <a:prstGeom prst="rect">
              <a:avLst/>
            </a:prstGeom>
            <a:noFill/>
          </p:spPr>
          <p:txBody>
            <a:bodyPr wrap="square" rtlCol="0">
              <a:spAutoFit/>
            </a:bodyPr>
            <a:lstStyle/>
            <a:p>
              <a:pPr algn="ctr"/>
              <a:r>
                <a:rPr kumimoji="1" lang="en-US" altLang="ja-JP" b="1" dirty="0">
                  <a:solidFill>
                    <a:srgbClr val="B2B545"/>
                  </a:solidFill>
                </a:rPr>
                <a:t>step</a:t>
              </a:r>
              <a:endParaRPr kumimoji="1" lang="ja-JP" altLang="en-US" b="1" dirty="0">
                <a:solidFill>
                  <a:srgbClr val="B2B545"/>
                </a:solidFill>
              </a:endParaRPr>
            </a:p>
          </p:txBody>
        </p:sp>
        <p:sp>
          <p:nvSpPr>
            <p:cNvPr id="9" name="吹き出し: 円形 8">
              <a:extLst>
                <a:ext uri="{FF2B5EF4-FFF2-40B4-BE49-F238E27FC236}">
                  <a16:creationId xmlns:a16="http://schemas.microsoft.com/office/drawing/2014/main" id="{60856B01-7A8A-763B-73E5-38E284AC46DC}"/>
                </a:ext>
              </a:extLst>
            </p:cNvPr>
            <p:cNvSpPr/>
            <p:nvPr/>
          </p:nvSpPr>
          <p:spPr>
            <a:xfrm>
              <a:off x="314324" y="990600"/>
              <a:ext cx="1095376" cy="706318"/>
            </a:xfrm>
            <a:prstGeom prst="wedgeEllipseCallout">
              <a:avLst>
                <a:gd name="adj1" fmla="val 43553"/>
                <a:gd name="adj2" fmla="val 48542"/>
              </a:avLst>
            </a:prstGeom>
            <a:noFill/>
            <a:ln w="28575">
              <a:solidFill>
                <a:srgbClr val="B2B54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756668B-9FC6-DDC6-4E75-D341F37661A8}"/>
                </a:ext>
              </a:extLst>
            </p:cNvPr>
            <p:cNvSpPr txBox="1"/>
            <p:nvPr/>
          </p:nvSpPr>
          <p:spPr>
            <a:xfrm>
              <a:off x="400048" y="1173651"/>
              <a:ext cx="923925" cy="584775"/>
            </a:xfrm>
            <a:prstGeom prst="rect">
              <a:avLst/>
            </a:prstGeom>
            <a:noFill/>
          </p:spPr>
          <p:txBody>
            <a:bodyPr wrap="square" rtlCol="0">
              <a:spAutoFit/>
            </a:bodyPr>
            <a:lstStyle/>
            <a:p>
              <a:pPr algn="ctr"/>
              <a:r>
                <a:rPr kumimoji="1" lang="en-US" altLang="ja-JP" sz="3200" b="1" dirty="0">
                  <a:solidFill>
                    <a:srgbClr val="B2B545"/>
                  </a:solidFill>
                </a:rPr>
                <a:t>01</a:t>
              </a:r>
              <a:endParaRPr kumimoji="1" lang="ja-JP" altLang="en-US" sz="3200" b="1" dirty="0">
                <a:solidFill>
                  <a:srgbClr val="B2B545"/>
                </a:solidFill>
              </a:endParaRPr>
            </a:p>
          </p:txBody>
        </p:sp>
      </p:grpSp>
      <p:sp>
        <p:nvSpPr>
          <p:cNvPr id="12" name="テキスト ボックス 11">
            <a:extLst>
              <a:ext uri="{FF2B5EF4-FFF2-40B4-BE49-F238E27FC236}">
                <a16:creationId xmlns:a16="http://schemas.microsoft.com/office/drawing/2014/main" id="{FFB19CA6-FD62-6D4E-2073-69C2D7C63A52}"/>
              </a:ext>
            </a:extLst>
          </p:cNvPr>
          <p:cNvSpPr txBox="1"/>
          <p:nvPr/>
        </p:nvSpPr>
        <p:spPr>
          <a:xfrm>
            <a:off x="1692656" y="1485458"/>
            <a:ext cx="3362326" cy="830997"/>
          </a:xfrm>
          <a:prstGeom prst="rect">
            <a:avLst/>
          </a:prstGeom>
          <a:noFill/>
        </p:spPr>
        <p:txBody>
          <a:bodyPr wrap="square" rtlCol="0">
            <a:spAutoFit/>
          </a:bodyPr>
          <a:lstStyle/>
          <a:p>
            <a:r>
              <a:rPr kumimoji="1" lang="en-US" altLang="ja-JP" sz="2400" b="1" dirty="0"/>
              <a:t>TDPL</a:t>
            </a:r>
            <a:r>
              <a:rPr kumimoji="1" lang="ja-JP" altLang="en-US" sz="2400" b="1" dirty="0"/>
              <a:t> </a:t>
            </a:r>
            <a:r>
              <a:rPr kumimoji="1" lang="en-US" altLang="ja-JP" sz="2400" b="1" dirty="0"/>
              <a:t>Network</a:t>
            </a:r>
            <a:r>
              <a:rPr kumimoji="1" lang="ja-JP" altLang="en-US" sz="2400" b="1" dirty="0"/>
              <a:t>による符号化パターンの設計</a:t>
            </a:r>
          </a:p>
        </p:txBody>
      </p:sp>
      <p:grpSp>
        <p:nvGrpSpPr>
          <p:cNvPr id="13" name="グループ化 12">
            <a:extLst>
              <a:ext uri="{FF2B5EF4-FFF2-40B4-BE49-F238E27FC236}">
                <a16:creationId xmlns:a16="http://schemas.microsoft.com/office/drawing/2014/main" id="{38A14AC7-A157-5D83-E1E9-D3362C41455B}"/>
              </a:ext>
            </a:extLst>
          </p:cNvPr>
          <p:cNvGrpSpPr/>
          <p:nvPr/>
        </p:nvGrpSpPr>
        <p:grpSpPr>
          <a:xfrm>
            <a:off x="597283" y="2941751"/>
            <a:ext cx="1095376" cy="806339"/>
            <a:chOff x="314324" y="952087"/>
            <a:chExt cx="1095376" cy="806339"/>
          </a:xfrm>
        </p:grpSpPr>
        <p:sp>
          <p:nvSpPr>
            <p:cNvPr id="14" name="テキスト ボックス 13">
              <a:extLst>
                <a:ext uri="{FF2B5EF4-FFF2-40B4-BE49-F238E27FC236}">
                  <a16:creationId xmlns:a16="http://schemas.microsoft.com/office/drawing/2014/main" id="{5E255EC6-7381-5F63-5D64-9325F7D17E55}"/>
                </a:ext>
              </a:extLst>
            </p:cNvPr>
            <p:cNvSpPr txBox="1"/>
            <p:nvPr/>
          </p:nvSpPr>
          <p:spPr>
            <a:xfrm>
              <a:off x="490537" y="952087"/>
              <a:ext cx="742949" cy="369332"/>
            </a:xfrm>
            <a:prstGeom prst="rect">
              <a:avLst/>
            </a:prstGeom>
            <a:noFill/>
          </p:spPr>
          <p:txBody>
            <a:bodyPr wrap="square" rtlCol="0">
              <a:spAutoFit/>
            </a:bodyPr>
            <a:lstStyle/>
            <a:p>
              <a:pPr algn="ctr"/>
              <a:r>
                <a:rPr kumimoji="1" lang="en-US" altLang="ja-JP" b="1" dirty="0">
                  <a:solidFill>
                    <a:srgbClr val="B2B545"/>
                  </a:solidFill>
                </a:rPr>
                <a:t>step</a:t>
              </a:r>
              <a:endParaRPr kumimoji="1" lang="ja-JP" altLang="en-US" b="1" dirty="0">
                <a:solidFill>
                  <a:srgbClr val="B2B545"/>
                </a:solidFill>
              </a:endParaRPr>
            </a:p>
          </p:txBody>
        </p:sp>
        <p:sp>
          <p:nvSpPr>
            <p:cNvPr id="15" name="吹き出し: 円形 14">
              <a:extLst>
                <a:ext uri="{FF2B5EF4-FFF2-40B4-BE49-F238E27FC236}">
                  <a16:creationId xmlns:a16="http://schemas.microsoft.com/office/drawing/2014/main" id="{0D254A47-967D-5239-20EA-3BA05BFB0334}"/>
                </a:ext>
              </a:extLst>
            </p:cNvPr>
            <p:cNvSpPr/>
            <p:nvPr/>
          </p:nvSpPr>
          <p:spPr>
            <a:xfrm>
              <a:off x="314324" y="990600"/>
              <a:ext cx="1095376" cy="706318"/>
            </a:xfrm>
            <a:prstGeom prst="wedgeEllipseCallout">
              <a:avLst>
                <a:gd name="adj1" fmla="val 43553"/>
                <a:gd name="adj2" fmla="val 48542"/>
              </a:avLst>
            </a:prstGeom>
            <a:noFill/>
            <a:ln w="28575">
              <a:solidFill>
                <a:srgbClr val="B2B54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E769380-CBD6-CF89-393A-3570A2C22D5A}"/>
                </a:ext>
              </a:extLst>
            </p:cNvPr>
            <p:cNvSpPr txBox="1"/>
            <p:nvPr/>
          </p:nvSpPr>
          <p:spPr>
            <a:xfrm>
              <a:off x="400048" y="1173651"/>
              <a:ext cx="923925" cy="584775"/>
            </a:xfrm>
            <a:prstGeom prst="rect">
              <a:avLst/>
            </a:prstGeom>
            <a:noFill/>
          </p:spPr>
          <p:txBody>
            <a:bodyPr wrap="square" rtlCol="0">
              <a:spAutoFit/>
            </a:bodyPr>
            <a:lstStyle/>
            <a:p>
              <a:pPr algn="ctr"/>
              <a:r>
                <a:rPr kumimoji="1" lang="en-US" altLang="ja-JP" sz="3200" b="1" dirty="0">
                  <a:solidFill>
                    <a:srgbClr val="B2B545"/>
                  </a:solidFill>
                </a:rPr>
                <a:t>02</a:t>
              </a:r>
              <a:endParaRPr kumimoji="1" lang="ja-JP" altLang="en-US" sz="3200" b="1" dirty="0">
                <a:solidFill>
                  <a:srgbClr val="B2B545"/>
                </a:solidFill>
              </a:endParaRPr>
            </a:p>
          </p:txBody>
        </p:sp>
      </p:grpSp>
      <p:sp>
        <p:nvSpPr>
          <p:cNvPr id="17" name="テキスト ボックス 16">
            <a:extLst>
              <a:ext uri="{FF2B5EF4-FFF2-40B4-BE49-F238E27FC236}">
                <a16:creationId xmlns:a16="http://schemas.microsoft.com/office/drawing/2014/main" id="{A9B3420D-40D4-6CDB-3B34-38D93932B259}"/>
              </a:ext>
            </a:extLst>
          </p:cNvPr>
          <p:cNvSpPr txBox="1"/>
          <p:nvPr/>
        </p:nvSpPr>
        <p:spPr>
          <a:xfrm>
            <a:off x="1692656" y="3338449"/>
            <a:ext cx="4000510" cy="830997"/>
          </a:xfrm>
          <a:prstGeom prst="rect">
            <a:avLst/>
          </a:prstGeom>
          <a:noFill/>
        </p:spPr>
        <p:txBody>
          <a:bodyPr wrap="square" rtlCol="0">
            <a:spAutoFit/>
          </a:bodyPr>
          <a:lstStyle/>
          <a:p>
            <a:r>
              <a:rPr kumimoji="1" lang="ja-JP" altLang="en-US" sz="2400" b="1" dirty="0"/>
              <a:t>設計した符号化パターンを使った光相関信号の取得</a:t>
            </a:r>
          </a:p>
        </p:txBody>
      </p:sp>
      <p:grpSp>
        <p:nvGrpSpPr>
          <p:cNvPr id="23" name="グループ化 22">
            <a:extLst>
              <a:ext uri="{FF2B5EF4-FFF2-40B4-BE49-F238E27FC236}">
                <a16:creationId xmlns:a16="http://schemas.microsoft.com/office/drawing/2014/main" id="{944A5596-9A6B-4952-8F31-0E16A82E81EE}"/>
              </a:ext>
            </a:extLst>
          </p:cNvPr>
          <p:cNvGrpSpPr/>
          <p:nvPr/>
        </p:nvGrpSpPr>
        <p:grpSpPr>
          <a:xfrm>
            <a:off x="597283" y="4730675"/>
            <a:ext cx="1095376" cy="806339"/>
            <a:chOff x="314324" y="952087"/>
            <a:chExt cx="1095376" cy="806339"/>
          </a:xfrm>
        </p:grpSpPr>
        <p:sp>
          <p:nvSpPr>
            <p:cNvPr id="24" name="テキスト ボックス 23">
              <a:extLst>
                <a:ext uri="{FF2B5EF4-FFF2-40B4-BE49-F238E27FC236}">
                  <a16:creationId xmlns:a16="http://schemas.microsoft.com/office/drawing/2014/main" id="{4FD5ECCB-8F62-FE7C-7BC8-3896FC796A82}"/>
                </a:ext>
              </a:extLst>
            </p:cNvPr>
            <p:cNvSpPr txBox="1"/>
            <p:nvPr/>
          </p:nvSpPr>
          <p:spPr>
            <a:xfrm>
              <a:off x="490537" y="952087"/>
              <a:ext cx="742949" cy="369332"/>
            </a:xfrm>
            <a:prstGeom prst="rect">
              <a:avLst/>
            </a:prstGeom>
            <a:noFill/>
          </p:spPr>
          <p:txBody>
            <a:bodyPr wrap="square" rtlCol="0">
              <a:spAutoFit/>
            </a:bodyPr>
            <a:lstStyle/>
            <a:p>
              <a:pPr algn="ctr"/>
              <a:r>
                <a:rPr kumimoji="1" lang="en-US" altLang="ja-JP" b="1" dirty="0">
                  <a:solidFill>
                    <a:srgbClr val="B2B545"/>
                  </a:solidFill>
                </a:rPr>
                <a:t>step</a:t>
              </a:r>
              <a:endParaRPr kumimoji="1" lang="ja-JP" altLang="en-US" b="1" dirty="0">
                <a:solidFill>
                  <a:srgbClr val="B2B545"/>
                </a:solidFill>
              </a:endParaRPr>
            </a:p>
          </p:txBody>
        </p:sp>
        <p:sp>
          <p:nvSpPr>
            <p:cNvPr id="25" name="吹き出し: 円形 24">
              <a:extLst>
                <a:ext uri="{FF2B5EF4-FFF2-40B4-BE49-F238E27FC236}">
                  <a16:creationId xmlns:a16="http://schemas.microsoft.com/office/drawing/2014/main" id="{D6545E11-3ECD-AC13-80EE-08AD54ADC8C9}"/>
                </a:ext>
              </a:extLst>
            </p:cNvPr>
            <p:cNvSpPr/>
            <p:nvPr/>
          </p:nvSpPr>
          <p:spPr>
            <a:xfrm>
              <a:off x="314324" y="990600"/>
              <a:ext cx="1095376" cy="706318"/>
            </a:xfrm>
            <a:prstGeom prst="wedgeEllipseCallout">
              <a:avLst>
                <a:gd name="adj1" fmla="val 43553"/>
                <a:gd name="adj2" fmla="val 48542"/>
              </a:avLst>
            </a:prstGeom>
            <a:noFill/>
            <a:ln w="28575">
              <a:solidFill>
                <a:srgbClr val="B2B54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8A8448D4-1E08-A8DE-2A96-833A041157D3}"/>
                </a:ext>
              </a:extLst>
            </p:cNvPr>
            <p:cNvSpPr txBox="1"/>
            <p:nvPr/>
          </p:nvSpPr>
          <p:spPr>
            <a:xfrm>
              <a:off x="400048" y="1173651"/>
              <a:ext cx="923925" cy="584775"/>
            </a:xfrm>
            <a:prstGeom prst="rect">
              <a:avLst/>
            </a:prstGeom>
            <a:noFill/>
          </p:spPr>
          <p:txBody>
            <a:bodyPr wrap="square" rtlCol="0">
              <a:spAutoFit/>
            </a:bodyPr>
            <a:lstStyle/>
            <a:p>
              <a:pPr algn="ctr"/>
              <a:r>
                <a:rPr kumimoji="1" lang="en-US" altLang="ja-JP" sz="3200" b="1" dirty="0">
                  <a:solidFill>
                    <a:srgbClr val="B2B545"/>
                  </a:solidFill>
                </a:rPr>
                <a:t>03</a:t>
              </a:r>
              <a:endParaRPr kumimoji="1" lang="ja-JP" altLang="en-US" sz="3200" b="1" dirty="0">
                <a:solidFill>
                  <a:srgbClr val="B2B545"/>
                </a:solidFill>
              </a:endParaRPr>
            </a:p>
          </p:txBody>
        </p:sp>
      </p:grpSp>
      <p:sp>
        <p:nvSpPr>
          <p:cNvPr id="27" name="テキスト ボックス 26">
            <a:extLst>
              <a:ext uri="{FF2B5EF4-FFF2-40B4-BE49-F238E27FC236}">
                <a16:creationId xmlns:a16="http://schemas.microsoft.com/office/drawing/2014/main" id="{5774332E-2E1E-977E-21D3-CA0CC02C5408}"/>
              </a:ext>
            </a:extLst>
          </p:cNvPr>
          <p:cNvSpPr txBox="1"/>
          <p:nvPr/>
        </p:nvSpPr>
        <p:spPr>
          <a:xfrm>
            <a:off x="1692656" y="5140717"/>
            <a:ext cx="3848102" cy="830997"/>
          </a:xfrm>
          <a:prstGeom prst="rect">
            <a:avLst/>
          </a:prstGeom>
          <a:noFill/>
        </p:spPr>
        <p:txBody>
          <a:bodyPr wrap="square" rtlCol="0">
            <a:spAutoFit/>
          </a:bodyPr>
          <a:lstStyle/>
          <a:p>
            <a:r>
              <a:rPr kumimoji="1" lang="ja-JP" altLang="en-US" sz="2400" b="1" dirty="0"/>
              <a:t>光相関信号を入力し，</a:t>
            </a:r>
            <a:endParaRPr kumimoji="1" lang="en-US" altLang="ja-JP" sz="2400" b="1" dirty="0"/>
          </a:p>
          <a:p>
            <a:r>
              <a:rPr kumimoji="1" lang="ja-JP" altLang="en-US" sz="2400" b="1" dirty="0"/>
              <a:t>画像再構成を追加で学習</a:t>
            </a:r>
          </a:p>
        </p:txBody>
      </p:sp>
      <p:pic>
        <p:nvPicPr>
          <p:cNvPr id="3" name="図 2">
            <a:extLst>
              <a:ext uri="{FF2B5EF4-FFF2-40B4-BE49-F238E27FC236}">
                <a16:creationId xmlns:a16="http://schemas.microsoft.com/office/drawing/2014/main" id="{EEF6553D-E278-990D-8432-FA9286AF308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40759" y="987298"/>
            <a:ext cx="5475037" cy="1715804"/>
          </a:xfrm>
          <a:prstGeom prst="rect">
            <a:avLst/>
          </a:prstGeom>
        </p:spPr>
      </p:pic>
      <p:pic>
        <p:nvPicPr>
          <p:cNvPr id="5" name="図 4">
            <a:extLst>
              <a:ext uri="{FF2B5EF4-FFF2-40B4-BE49-F238E27FC236}">
                <a16:creationId xmlns:a16="http://schemas.microsoft.com/office/drawing/2014/main" id="{6624B219-53EF-300F-6AB5-871DCED30DA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455030" y="3097590"/>
            <a:ext cx="3321863" cy="1301000"/>
          </a:xfrm>
          <a:prstGeom prst="rect">
            <a:avLst/>
          </a:prstGeom>
        </p:spPr>
      </p:pic>
      <p:cxnSp>
        <p:nvCxnSpPr>
          <p:cNvPr id="28" name="直線矢印コネクタ 27">
            <a:extLst>
              <a:ext uri="{FF2B5EF4-FFF2-40B4-BE49-F238E27FC236}">
                <a16:creationId xmlns:a16="http://schemas.microsoft.com/office/drawing/2014/main" id="{C0600EEB-D80A-D9BC-4C2A-4BD221FBE1CD}"/>
              </a:ext>
            </a:extLst>
          </p:cNvPr>
          <p:cNvCxnSpPr>
            <a:cxnSpLocks/>
          </p:cNvCxnSpPr>
          <p:nvPr/>
        </p:nvCxnSpPr>
        <p:spPr>
          <a:xfrm>
            <a:off x="9292690" y="3068065"/>
            <a:ext cx="0" cy="1259423"/>
          </a:xfrm>
          <a:prstGeom prst="straightConnector1">
            <a:avLst/>
          </a:prstGeom>
          <a:ln w="28575">
            <a:solidFill>
              <a:schemeClr val="bg2">
                <a:lumMod val="75000"/>
              </a:schemeClr>
            </a:solidFill>
            <a:prstDash val="sysDash"/>
            <a:tailEnd type="triangle"/>
          </a:ln>
        </p:spPr>
        <p:style>
          <a:lnRef idx="1">
            <a:schemeClr val="dk1"/>
          </a:lnRef>
          <a:fillRef idx="0">
            <a:schemeClr val="dk1"/>
          </a:fillRef>
          <a:effectRef idx="0">
            <a:schemeClr val="dk1"/>
          </a:effectRef>
          <a:fontRef idx="minor">
            <a:schemeClr val="tx1"/>
          </a:fontRef>
        </p:style>
      </p:cxnSp>
      <p:sp>
        <p:nvSpPr>
          <p:cNvPr id="40" name="右中かっこ 39">
            <a:extLst>
              <a:ext uri="{FF2B5EF4-FFF2-40B4-BE49-F238E27FC236}">
                <a16:creationId xmlns:a16="http://schemas.microsoft.com/office/drawing/2014/main" id="{492ACEA8-7831-6C64-D2F3-507FB1A646CE}"/>
              </a:ext>
            </a:extLst>
          </p:cNvPr>
          <p:cNvSpPr/>
          <p:nvPr/>
        </p:nvSpPr>
        <p:spPr>
          <a:xfrm rot="5400000">
            <a:off x="6747910" y="1624779"/>
            <a:ext cx="262230" cy="2371717"/>
          </a:xfrm>
          <a:prstGeom prst="rightBrace">
            <a:avLst>
              <a:gd name="adj1" fmla="val 19230"/>
              <a:gd name="adj2" fmla="val 4598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右中かっこ 41">
            <a:extLst>
              <a:ext uri="{FF2B5EF4-FFF2-40B4-BE49-F238E27FC236}">
                <a16:creationId xmlns:a16="http://schemas.microsoft.com/office/drawing/2014/main" id="{1126746F-ED10-242F-20CC-56169C2A4693}"/>
              </a:ext>
            </a:extLst>
          </p:cNvPr>
          <p:cNvSpPr/>
          <p:nvPr/>
        </p:nvSpPr>
        <p:spPr>
          <a:xfrm rot="5400000">
            <a:off x="9324417" y="1597352"/>
            <a:ext cx="262230" cy="2447915"/>
          </a:xfrm>
          <a:prstGeom prst="rightBrace">
            <a:avLst>
              <a:gd name="adj1" fmla="val 8333"/>
              <a:gd name="adj2" fmla="val 5661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45" name="コネクタ: 曲線 44">
            <a:extLst>
              <a:ext uri="{FF2B5EF4-FFF2-40B4-BE49-F238E27FC236}">
                <a16:creationId xmlns:a16="http://schemas.microsoft.com/office/drawing/2014/main" id="{083B1DD0-3C76-F5D1-24D9-09256599AD85}"/>
              </a:ext>
            </a:extLst>
          </p:cNvPr>
          <p:cNvCxnSpPr>
            <a:cxnSpLocks/>
          </p:cNvCxnSpPr>
          <p:nvPr/>
        </p:nvCxnSpPr>
        <p:spPr>
          <a:xfrm rot="5400000" flipH="1" flipV="1">
            <a:off x="8082993" y="4183835"/>
            <a:ext cx="1018956" cy="368845"/>
          </a:xfrm>
          <a:prstGeom prst="curvedConnector3">
            <a:avLst>
              <a:gd name="adj1" fmla="val 42522"/>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5" name="図 54">
            <a:extLst>
              <a:ext uri="{FF2B5EF4-FFF2-40B4-BE49-F238E27FC236}">
                <a16:creationId xmlns:a16="http://schemas.microsoft.com/office/drawing/2014/main" id="{3E514577-EEFD-B0D6-325F-C23AAE881AE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593186" y="4455234"/>
            <a:ext cx="3406428" cy="1747716"/>
          </a:xfrm>
          <a:prstGeom prst="rect">
            <a:avLst/>
          </a:prstGeom>
        </p:spPr>
      </p:pic>
      <p:cxnSp>
        <p:nvCxnSpPr>
          <p:cNvPr id="57" name="コネクタ: カギ線 56">
            <a:extLst>
              <a:ext uri="{FF2B5EF4-FFF2-40B4-BE49-F238E27FC236}">
                <a16:creationId xmlns:a16="http://schemas.microsoft.com/office/drawing/2014/main" id="{9A7FAC71-8DEF-5163-3F27-66DBBFAEE3CC}"/>
              </a:ext>
            </a:extLst>
          </p:cNvPr>
          <p:cNvCxnSpPr>
            <a:cxnSpLocks/>
          </p:cNvCxnSpPr>
          <p:nvPr/>
        </p:nvCxnSpPr>
        <p:spPr>
          <a:xfrm rot="16200000" flipH="1">
            <a:off x="6566682" y="4601309"/>
            <a:ext cx="1051197" cy="969446"/>
          </a:xfrm>
          <a:prstGeom prst="bentConnector3">
            <a:avLst>
              <a:gd name="adj1" fmla="val 100742"/>
            </a:avLst>
          </a:prstGeom>
          <a:ln w="28575">
            <a:solidFill>
              <a:schemeClr val="bg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451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7310A1-B631-81FC-8382-9ED428A05C4E}"/>
              </a:ext>
            </a:extLst>
          </p:cNvPr>
          <p:cNvSpPr>
            <a:spLocks noGrp="1"/>
          </p:cNvSpPr>
          <p:nvPr>
            <p:ph type="title"/>
          </p:nvPr>
        </p:nvSpPr>
        <p:spPr/>
        <p:txBody>
          <a:bodyPr/>
          <a:lstStyle/>
          <a:p>
            <a:r>
              <a:rPr lang="ja-JP" altLang="en-US" dirty="0"/>
              <a:t>提案手法：</a:t>
            </a:r>
            <a:r>
              <a:rPr lang="en-US" altLang="ja-JP" dirty="0"/>
              <a:t>step1. </a:t>
            </a:r>
            <a:r>
              <a:rPr lang="ja-JP" altLang="en-US" dirty="0"/>
              <a:t>符号化パターンの設計</a:t>
            </a:r>
            <a:endParaRPr kumimoji="1" lang="ja-JP" altLang="en-US" dirty="0"/>
          </a:p>
        </p:txBody>
      </p:sp>
      <p:sp>
        <p:nvSpPr>
          <p:cNvPr id="5" name="四角形: 角を丸くする 4">
            <a:extLst>
              <a:ext uri="{FF2B5EF4-FFF2-40B4-BE49-F238E27FC236}">
                <a16:creationId xmlns:a16="http://schemas.microsoft.com/office/drawing/2014/main" id="{D0FED2E4-1F06-7EEE-3CE6-D8CFCE23E6DA}"/>
              </a:ext>
            </a:extLst>
          </p:cNvPr>
          <p:cNvSpPr/>
          <p:nvPr/>
        </p:nvSpPr>
        <p:spPr>
          <a:xfrm>
            <a:off x="5397539" y="970933"/>
            <a:ext cx="1367890" cy="49224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t>誤差</a:t>
            </a:r>
          </a:p>
        </p:txBody>
      </p:sp>
      <p:cxnSp>
        <p:nvCxnSpPr>
          <p:cNvPr id="6" name="コネクタ: カギ線 5">
            <a:extLst>
              <a:ext uri="{FF2B5EF4-FFF2-40B4-BE49-F238E27FC236}">
                <a16:creationId xmlns:a16="http://schemas.microsoft.com/office/drawing/2014/main" id="{52F1F41F-518A-D7B1-73A9-446CD7189727}"/>
              </a:ext>
            </a:extLst>
          </p:cNvPr>
          <p:cNvCxnSpPr>
            <a:cxnSpLocks/>
            <a:stCxn id="11" idx="0"/>
            <a:endCxn id="5" idx="1"/>
          </p:cNvCxnSpPr>
          <p:nvPr/>
        </p:nvCxnSpPr>
        <p:spPr>
          <a:xfrm rot="5400000" flipH="1" flipV="1">
            <a:off x="3156766" y="-728690"/>
            <a:ext cx="295030" cy="4186516"/>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コネクタ: カギ線 6">
            <a:extLst>
              <a:ext uri="{FF2B5EF4-FFF2-40B4-BE49-F238E27FC236}">
                <a16:creationId xmlns:a16="http://schemas.microsoft.com/office/drawing/2014/main" id="{2279CDF3-8F04-4D95-E77A-6A78476FA663}"/>
              </a:ext>
            </a:extLst>
          </p:cNvPr>
          <p:cNvCxnSpPr>
            <a:cxnSpLocks/>
            <a:stCxn id="13" idx="0"/>
            <a:endCxn id="5" idx="3"/>
          </p:cNvCxnSpPr>
          <p:nvPr/>
        </p:nvCxnSpPr>
        <p:spPr>
          <a:xfrm rot="16200000" flipV="1">
            <a:off x="8823052" y="-840569"/>
            <a:ext cx="218375" cy="4333619"/>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a:extLst>
              <a:ext uri="{FF2B5EF4-FFF2-40B4-BE49-F238E27FC236}">
                <a16:creationId xmlns:a16="http://schemas.microsoft.com/office/drawing/2014/main" id="{40708445-FD0B-BE25-7B91-A1249C6C68E1}"/>
              </a:ext>
            </a:extLst>
          </p:cNvPr>
          <p:cNvPicPr>
            <a:picLocks noChangeAspect="1"/>
          </p:cNvPicPr>
          <p:nvPr/>
        </p:nvPicPr>
        <p:blipFill>
          <a:blip r:embed="rId3"/>
          <a:stretch>
            <a:fillRect/>
          </a:stretch>
        </p:blipFill>
        <p:spPr>
          <a:xfrm flipH="1">
            <a:off x="4746748" y="2018062"/>
            <a:ext cx="112423" cy="1826931"/>
          </a:xfrm>
          <a:prstGeom prst="rect">
            <a:avLst/>
          </a:prstGeom>
        </p:spPr>
      </p:pic>
      <p:cxnSp>
        <p:nvCxnSpPr>
          <p:cNvPr id="9" name="直線矢印コネクタ 8">
            <a:extLst>
              <a:ext uri="{FF2B5EF4-FFF2-40B4-BE49-F238E27FC236}">
                <a16:creationId xmlns:a16="http://schemas.microsoft.com/office/drawing/2014/main" id="{81AC8A8A-D8C9-4A2C-015A-29C7FA6DBAE8}"/>
              </a:ext>
            </a:extLst>
          </p:cNvPr>
          <p:cNvCxnSpPr>
            <a:cxnSpLocks/>
          </p:cNvCxnSpPr>
          <p:nvPr/>
        </p:nvCxnSpPr>
        <p:spPr>
          <a:xfrm>
            <a:off x="2633711" y="1226834"/>
            <a:ext cx="0" cy="2849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2C227A43-5E61-28DD-25C4-06EE1CA9D31A}"/>
              </a:ext>
            </a:extLst>
          </p:cNvPr>
          <p:cNvCxnSpPr>
            <a:cxnSpLocks/>
            <a:endCxn id="19" idx="0"/>
          </p:cNvCxnSpPr>
          <p:nvPr/>
        </p:nvCxnSpPr>
        <p:spPr>
          <a:xfrm>
            <a:off x="7911726" y="1213699"/>
            <a:ext cx="0" cy="2216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E836BA26-C794-1EED-5127-85D3C99A1234}"/>
              </a:ext>
            </a:extLst>
          </p:cNvPr>
          <p:cNvSpPr txBox="1"/>
          <p:nvPr/>
        </p:nvSpPr>
        <p:spPr>
          <a:xfrm>
            <a:off x="682308" y="1512083"/>
            <a:ext cx="1057429" cy="369332"/>
          </a:xfrm>
          <a:prstGeom prst="rect">
            <a:avLst/>
          </a:prstGeom>
          <a:noFill/>
        </p:spPr>
        <p:txBody>
          <a:bodyPr wrap="square">
            <a:spAutoFit/>
          </a:bodyPr>
          <a:lstStyle/>
          <a:p>
            <a:pPr algn="ctr"/>
            <a:r>
              <a:rPr kumimoji="1" lang="en-US" altLang="ja-JP" sz="1800" dirty="0">
                <a:cs typeface="Times New Roman" panose="02020603050405020304" pitchFamily="18" charset="0"/>
              </a:rPr>
              <a:t>input</a:t>
            </a:r>
            <a:endParaRPr kumimoji="1" lang="ja-JP" altLang="en-US" sz="1800" dirty="0">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BE69D6B5-B0C4-5BAB-075D-933CC68BE95C}"/>
              </a:ext>
            </a:extLst>
          </p:cNvPr>
          <p:cNvSpPr txBox="1"/>
          <p:nvPr/>
        </p:nvSpPr>
        <p:spPr>
          <a:xfrm>
            <a:off x="4027201" y="1512083"/>
            <a:ext cx="1483029" cy="369332"/>
          </a:xfrm>
          <a:prstGeom prst="rect">
            <a:avLst/>
          </a:prstGeom>
          <a:noFill/>
        </p:spPr>
        <p:txBody>
          <a:bodyPr wrap="square">
            <a:spAutoFit/>
          </a:bodyPr>
          <a:lstStyle/>
          <a:p>
            <a:pPr algn="ctr"/>
            <a:r>
              <a:rPr kumimoji="1" lang="en-US" altLang="ja-JP" dirty="0">
                <a:cs typeface="Times New Roman" panose="02020603050405020304" pitchFamily="18" charset="0"/>
              </a:rPr>
              <a:t>s</a:t>
            </a:r>
            <a:r>
              <a:rPr kumimoji="1" lang="en-US" altLang="ja-JP" sz="1800" dirty="0">
                <a:cs typeface="Times New Roman" panose="02020603050405020304" pitchFamily="18" charset="0"/>
              </a:rPr>
              <a:t>i</a:t>
            </a:r>
            <a:r>
              <a:rPr lang="en-US" altLang="ja-JP" dirty="0">
                <a:cs typeface="Times New Roman" panose="02020603050405020304" pitchFamily="18" charset="0"/>
              </a:rPr>
              <a:t>gnal</a:t>
            </a:r>
            <a:endParaRPr kumimoji="1" lang="ja-JP" altLang="en-US" sz="1800" dirty="0">
              <a:cs typeface="Times New Roman" panose="02020603050405020304" pitchFamily="18" charset="0"/>
            </a:endParaRPr>
          </a:p>
        </p:txBody>
      </p:sp>
      <p:sp>
        <p:nvSpPr>
          <p:cNvPr id="13" name="テキスト ボックス 12">
            <a:extLst>
              <a:ext uri="{FF2B5EF4-FFF2-40B4-BE49-F238E27FC236}">
                <a16:creationId xmlns:a16="http://schemas.microsoft.com/office/drawing/2014/main" id="{8C79749A-C22E-0AE1-12E3-7D198ACF3B2D}"/>
              </a:ext>
            </a:extLst>
          </p:cNvPr>
          <p:cNvSpPr txBox="1"/>
          <p:nvPr/>
        </p:nvSpPr>
        <p:spPr>
          <a:xfrm>
            <a:off x="10357533" y="1435428"/>
            <a:ext cx="1483029" cy="369332"/>
          </a:xfrm>
          <a:prstGeom prst="rect">
            <a:avLst/>
          </a:prstGeom>
          <a:noFill/>
        </p:spPr>
        <p:txBody>
          <a:bodyPr wrap="square">
            <a:spAutoFit/>
          </a:bodyPr>
          <a:lstStyle/>
          <a:p>
            <a:pPr algn="ctr"/>
            <a:r>
              <a:rPr kumimoji="1" lang="en-US" altLang="ja-JP" sz="1800" dirty="0">
                <a:cs typeface="Times New Roman" panose="02020603050405020304" pitchFamily="18" charset="0"/>
              </a:rPr>
              <a:t>output</a:t>
            </a:r>
            <a:endParaRPr kumimoji="1" lang="ja-JP" altLang="en-US" sz="1800" dirty="0">
              <a:cs typeface="Times New Roman" panose="02020603050405020304" pitchFamily="18" charset="0"/>
            </a:endParaRPr>
          </a:p>
        </p:txBody>
      </p:sp>
      <p:pic>
        <p:nvPicPr>
          <p:cNvPr id="15" name="Picture 2">
            <a:extLst>
              <a:ext uri="{FF2B5EF4-FFF2-40B4-BE49-F238E27FC236}">
                <a16:creationId xmlns:a16="http://schemas.microsoft.com/office/drawing/2014/main" id="{A998F932-84AF-A531-72EB-49B4EAD7FCA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71" r="-971"/>
          <a:stretch/>
        </p:blipFill>
        <p:spPr bwMode="auto">
          <a:xfrm>
            <a:off x="842397" y="2017936"/>
            <a:ext cx="833868" cy="1785659"/>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sp>
        <p:nvSpPr>
          <p:cNvPr id="18" name="テキスト ボックス 17">
            <a:extLst>
              <a:ext uri="{FF2B5EF4-FFF2-40B4-BE49-F238E27FC236}">
                <a16:creationId xmlns:a16="http://schemas.microsoft.com/office/drawing/2014/main" id="{30C6AEA8-5DA9-598C-48DA-4F8267192889}"/>
              </a:ext>
            </a:extLst>
          </p:cNvPr>
          <p:cNvSpPr txBox="1"/>
          <p:nvPr/>
        </p:nvSpPr>
        <p:spPr>
          <a:xfrm>
            <a:off x="1273853" y="1512083"/>
            <a:ext cx="3090299" cy="369332"/>
          </a:xfrm>
          <a:prstGeom prst="rect">
            <a:avLst/>
          </a:prstGeom>
          <a:noFill/>
        </p:spPr>
        <p:txBody>
          <a:bodyPr wrap="square">
            <a:spAutoFit/>
          </a:bodyPr>
          <a:lstStyle/>
          <a:p>
            <a:pPr algn="ctr"/>
            <a:r>
              <a:rPr lang="en-US" altLang="ja-JP" dirty="0"/>
              <a:t>encoding patterns</a:t>
            </a:r>
            <a:endParaRPr lang="ja-JP" altLang="en-US" dirty="0"/>
          </a:p>
        </p:txBody>
      </p:sp>
      <p:sp>
        <p:nvSpPr>
          <p:cNvPr id="19" name="テキスト ボックス 18">
            <a:extLst>
              <a:ext uri="{FF2B5EF4-FFF2-40B4-BE49-F238E27FC236}">
                <a16:creationId xmlns:a16="http://schemas.microsoft.com/office/drawing/2014/main" id="{976EAF77-7186-8FBC-1C25-FD827570D6A5}"/>
              </a:ext>
            </a:extLst>
          </p:cNvPr>
          <p:cNvSpPr txBox="1"/>
          <p:nvPr/>
        </p:nvSpPr>
        <p:spPr>
          <a:xfrm>
            <a:off x="6783904" y="1435324"/>
            <a:ext cx="2255643" cy="369332"/>
          </a:xfrm>
          <a:prstGeom prst="rect">
            <a:avLst/>
          </a:prstGeom>
          <a:noFill/>
        </p:spPr>
        <p:txBody>
          <a:bodyPr wrap="square">
            <a:spAutoFit/>
          </a:bodyPr>
          <a:lstStyle/>
          <a:p>
            <a:pPr algn="ctr"/>
            <a:r>
              <a:rPr kumimoji="1" lang="en-US" altLang="ja-JP" dirty="0">
                <a:cs typeface="Times New Roman" panose="02020603050405020304" pitchFamily="18" charset="0"/>
              </a:rPr>
              <a:t>d</a:t>
            </a:r>
            <a:r>
              <a:rPr kumimoji="1" lang="en-US" altLang="ja-JP" sz="1800" dirty="0">
                <a:cs typeface="Times New Roman" panose="02020603050405020304" pitchFamily="18" charset="0"/>
              </a:rPr>
              <a:t>ecoder</a:t>
            </a:r>
          </a:p>
        </p:txBody>
      </p:sp>
      <p:sp>
        <p:nvSpPr>
          <p:cNvPr id="20" name="フローチャート: 和接合 19">
            <a:extLst>
              <a:ext uri="{FF2B5EF4-FFF2-40B4-BE49-F238E27FC236}">
                <a16:creationId xmlns:a16="http://schemas.microsoft.com/office/drawing/2014/main" id="{E2509861-6016-0A2C-84F7-7A0DD61599F6}"/>
              </a:ext>
            </a:extLst>
          </p:cNvPr>
          <p:cNvSpPr/>
          <p:nvPr/>
        </p:nvSpPr>
        <p:spPr>
          <a:xfrm>
            <a:off x="1609482" y="2665747"/>
            <a:ext cx="498443" cy="490039"/>
          </a:xfrm>
          <a:prstGeom prst="flowChartSummingJunction">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C90D479C-9460-5A4A-4835-E68A437984B7}"/>
              </a:ext>
            </a:extLst>
          </p:cNvPr>
          <p:cNvSpPr txBox="1"/>
          <p:nvPr/>
        </p:nvSpPr>
        <p:spPr>
          <a:xfrm>
            <a:off x="2273968" y="2074516"/>
            <a:ext cx="741972" cy="469730"/>
          </a:xfrm>
          <a:prstGeom prst="rect">
            <a:avLst/>
          </a:prstGeom>
          <a:noFill/>
        </p:spPr>
        <p:txBody>
          <a:bodyPr wrap="square" rtlCol="0">
            <a:spAutoFit/>
          </a:bodyPr>
          <a:lstStyle/>
          <a:p>
            <a:endParaRPr kumimoji="1" lang="ja-JP" altLang="en-US" dirty="0"/>
          </a:p>
        </p:txBody>
      </p:sp>
      <p:sp>
        <p:nvSpPr>
          <p:cNvPr id="51" name="テキスト ボックス 50">
            <a:extLst>
              <a:ext uri="{FF2B5EF4-FFF2-40B4-BE49-F238E27FC236}">
                <a16:creationId xmlns:a16="http://schemas.microsoft.com/office/drawing/2014/main" id="{9E6EDC92-AB9E-6763-4844-534C7E5E350A}"/>
              </a:ext>
            </a:extLst>
          </p:cNvPr>
          <p:cNvSpPr txBox="1"/>
          <p:nvPr/>
        </p:nvSpPr>
        <p:spPr>
          <a:xfrm>
            <a:off x="1805203" y="1806582"/>
            <a:ext cx="543761" cy="369332"/>
          </a:xfrm>
          <a:prstGeom prst="rect">
            <a:avLst/>
          </a:prstGeom>
          <a:noFill/>
        </p:spPr>
        <p:txBody>
          <a:bodyPr wrap="square" rtlCol="0">
            <a:spAutoFit/>
          </a:bodyPr>
          <a:lstStyle/>
          <a:p>
            <a:r>
              <a:rPr kumimoji="1" lang="en-US" altLang="ja-JP" dirty="0"/>
              <a:t>t</a:t>
            </a:r>
            <a:r>
              <a:rPr kumimoji="1" lang="en-US" altLang="ja-JP" baseline="-25000" dirty="0"/>
              <a:t>1</a:t>
            </a:r>
            <a:endParaRPr kumimoji="1" lang="ja-JP" altLang="en-US" dirty="0"/>
          </a:p>
        </p:txBody>
      </p:sp>
      <p:sp>
        <p:nvSpPr>
          <p:cNvPr id="52" name="テキスト ボックス 51">
            <a:extLst>
              <a:ext uri="{FF2B5EF4-FFF2-40B4-BE49-F238E27FC236}">
                <a16:creationId xmlns:a16="http://schemas.microsoft.com/office/drawing/2014/main" id="{C3F1D381-E586-A5C5-4AAE-E8F30CEC66A5}"/>
              </a:ext>
            </a:extLst>
          </p:cNvPr>
          <p:cNvSpPr txBox="1"/>
          <p:nvPr/>
        </p:nvSpPr>
        <p:spPr>
          <a:xfrm>
            <a:off x="2633711" y="1763065"/>
            <a:ext cx="577754" cy="469730"/>
          </a:xfrm>
          <a:prstGeom prst="rect">
            <a:avLst/>
          </a:prstGeom>
          <a:noFill/>
        </p:spPr>
        <p:txBody>
          <a:bodyPr wrap="square">
            <a:spAutoFit/>
          </a:bodyPr>
          <a:lstStyle/>
          <a:p>
            <a:r>
              <a:rPr kumimoji="1" lang="en-US" altLang="ja-JP" dirty="0" err="1"/>
              <a:t>t</a:t>
            </a:r>
            <a:r>
              <a:rPr lang="en-US" altLang="ja-JP" baseline="-25000" dirty="0" err="1"/>
              <a:t>n</a:t>
            </a:r>
            <a:endParaRPr lang="ja-JP" altLang="en-US" dirty="0"/>
          </a:p>
        </p:txBody>
      </p:sp>
      <p:sp>
        <p:nvSpPr>
          <p:cNvPr id="53" name="テキスト ボックス 52">
            <a:extLst>
              <a:ext uri="{FF2B5EF4-FFF2-40B4-BE49-F238E27FC236}">
                <a16:creationId xmlns:a16="http://schemas.microsoft.com/office/drawing/2014/main" id="{6210F9A4-A169-EFA3-B439-28604F130AE3}"/>
              </a:ext>
            </a:extLst>
          </p:cNvPr>
          <p:cNvSpPr txBox="1"/>
          <p:nvPr/>
        </p:nvSpPr>
        <p:spPr>
          <a:xfrm>
            <a:off x="4441490" y="1927577"/>
            <a:ext cx="543761" cy="469730"/>
          </a:xfrm>
          <a:prstGeom prst="rect">
            <a:avLst/>
          </a:prstGeom>
          <a:noFill/>
        </p:spPr>
        <p:txBody>
          <a:bodyPr wrap="square" rtlCol="0">
            <a:spAutoFit/>
          </a:bodyPr>
          <a:lstStyle/>
          <a:p>
            <a:r>
              <a:rPr kumimoji="1" lang="en-US" altLang="ja-JP" dirty="0"/>
              <a:t>t</a:t>
            </a:r>
            <a:r>
              <a:rPr kumimoji="1" lang="en-US" altLang="ja-JP" baseline="-25000" dirty="0"/>
              <a:t>1</a:t>
            </a:r>
            <a:endParaRPr kumimoji="1" lang="ja-JP" altLang="en-US" dirty="0"/>
          </a:p>
        </p:txBody>
      </p:sp>
      <p:sp>
        <p:nvSpPr>
          <p:cNvPr id="54" name="テキスト ボックス 53">
            <a:extLst>
              <a:ext uri="{FF2B5EF4-FFF2-40B4-BE49-F238E27FC236}">
                <a16:creationId xmlns:a16="http://schemas.microsoft.com/office/drawing/2014/main" id="{6C597C99-56D4-845F-6D84-91705BF3BA13}"/>
              </a:ext>
            </a:extLst>
          </p:cNvPr>
          <p:cNvSpPr txBox="1"/>
          <p:nvPr/>
        </p:nvSpPr>
        <p:spPr>
          <a:xfrm>
            <a:off x="4442862" y="2309381"/>
            <a:ext cx="543761" cy="469730"/>
          </a:xfrm>
          <a:prstGeom prst="rect">
            <a:avLst/>
          </a:prstGeom>
          <a:noFill/>
        </p:spPr>
        <p:txBody>
          <a:bodyPr wrap="square" rtlCol="0">
            <a:spAutoFit/>
          </a:bodyPr>
          <a:lstStyle/>
          <a:p>
            <a:r>
              <a:rPr kumimoji="1" lang="en-US" altLang="ja-JP" dirty="0"/>
              <a:t>t</a:t>
            </a:r>
            <a:r>
              <a:rPr kumimoji="1" lang="en-US" altLang="ja-JP" baseline="-25000" dirty="0"/>
              <a:t>2</a:t>
            </a:r>
            <a:endParaRPr kumimoji="1" lang="ja-JP" altLang="en-US" dirty="0"/>
          </a:p>
        </p:txBody>
      </p:sp>
      <p:sp>
        <p:nvSpPr>
          <p:cNvPr id="55" name="テキスト ボックス 54">
            <a:extLst>
              <a:ext uri="{FF2B5EF4-FFF2-40B4-BE49-F238E27FC236}">
                <a16:creationId xmlns:a16="http://schemas.microsoft.com/office/drawing/2014/main" id="{488AC01B-AA13-8CF4-BD0B-ED1F138524DC}"/>
              </a:ext>
            </a:extLst>
          </p:cNvPr>
          <p:cNvSpPr txBox="1"/>
          <p:nvPr/>
        </p:nvSpPr>
        <p:spPr>
          <a:xfrm>
            <a:off x="4398932" y="3474174"/>
            <a:ext cx="620313" cy="469730"/>
          </a:xfrm>
          <a:prstGeom prst="rect">
            <a:avLst/>
          </a:prstGeom>
          <a:noFill/>
        </p:spPr>
        <p:txBody>
          <a:bodyPr wrap="square">
            <a:spAutoFit/>
          </a:bodyPr>
          <a:lstStyle/>
          <a:p>
            <a:r>
              <a:rPr kumimoji="1" lang="en-US" altLang="ja-JP" dirty="0" err="1"/>
              <a:t>t</a:t>
            </a:r>
            <a:r>
              <a:rPr lang="en-US" altLang="ja-JP" baseline="-25000" dirty="0" err="1"/>
              <a:t>n</a:t>
            </a:r>
            <a:endParaRPr lang="ja-JP" altLang="en-US" dirty="0"/>
          </a:p>
        </p:txBody>
      </p:sp>
      <p:cxnSp>
        <p:nvCxnSpPr>
          <p:cNvPr id="76" name="直線矢印コネクタ 75">
            <a:extLst>
              <a:ext uri="{FF2B5EF4-FFF2-40B4-BE49-F238E27FC236}">
                <a16:creationId xmlns:a16="http://schemas.microsoft.com/office/drawing/2014/main" id="{CF639C0D-586A-F78A-0140-7496C2D93BEB}"/>
              </a:ext>
            </a:extLst>
          </p:cNvPr>
          <p:cNvCxnSpPr>
            <a:cxnSpLocks/>
          </p:cNvCxnSpPr>
          <p:nvPr/>
        </p:nvCxnSpPr>
        <p:spPr>
          <a:xfrm>
            <a:off x="3248430" y="2931527"/>
            <a:ext cx="138917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77" name="雲 76">
            <a:extLst>
              <a:ext uri="{FF2B5EF4-FFF2-40B4-BE49-F238E27FC236}">
                <a16:creationId xmlns:a16="http://schemas.microsoft.com/office/drawing/2014/main" id="{34083B39-4951-91A1-714B-B44533859431}"/>
              </a:ext>
            </a:extLst>
          </p:cNvPr>
          <p:cNvSpPr/>
          <p:nvPr/>
        </p:nvSpPr>
        <p:spPr>
          <a:xfrm rot="16200000">
            <a:off x="3010189" y="2467535"/>
            <a:ext cx="1623280" cy="845625"/>
          </a:xfrm>
          <a:prstGeom prst="cloud">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a:p>
        </p:txBody>
      </p:sp>
      <p:sp>
        <p:nvSpPr>
          <p:cNvPr id="78" name="テキスト ボックス 77">
            <a:extLst>
              <a:ext uri="{FF2B5EF4-FFF2-40B4-BE49-F238E27FC236}">
                <a16:creationId xmlns:a16="http://schemas.microsoft.com/office/drawing/2014/main" id="{67E9B028-56E9-EEDD-AAB0-F76F9DDEA20E}"/>
              </a:ext>
            </a:extLst>
          </p:cNvPr>
          <p:cNvSpPr txBox="1"/>
          <p:nvPr/>
        </p:nvSpPr>
        <p:spPr>
          <a:xfrm>
            <a:off x="3566009" y="2317942"/>
            <a:ext cx="461665" cy="1193569"/>
          </a:xfrm>
          <a:prstGeom prst="rect">
            <a:avLst/>
          </a:prstGeom>
          <a:noFill/>
        </p:spPr>
        <p:txBody>
          <a:bodyPr vert="eaVert" wrap="square" rtlCol="0">
            <a:spAutoFit/>
          </a:bodyPr>
          <a:lstStyle/>
          <a:p>
            <a:r>
              <a:rPr kumimoji="1" lang="ja-JP" altLang="en-US" b="1" dirty="0"/>
              <a:t>ノイズ付与</a:t>
            </a:r>
          </a:p>
        </p:txBody>
      </p:sp>
      <p:sp>
        <p:nvSpPr>
          <p:cNvPr id="95" name="スライド番号プレースホルダー 94">
            <a:extLst>
              <a:ext uri="{FF2B5EF4-FFF2-40B4-BE49-F238E27FC236}">
                <a16:creationId xmlns:a16="http://schemas.microsoft.com/office/drawing/2014/main" id="{AE7959E6-879D-5A12-1174-8D6B904249CB}"/>
              </a:ext>
            </a:extLst>
          </p:cNvPr>
          <p:cNvSpPr>
            <a:spLocks noGrp="1"/>
          </p:cNvSpPr>
          <p:nvPr>
            <p:ph type="sldNum" sz="quarter" idx="12"/>
          </p:nvPr>
        </p:nvSpPr>
        <p:spPr/>
        <p:txBody>
          <a:bodyPr/>
          <a:lstStyle/>
          <a:p>
            <a:fld id="{E154F753-E6D5-4771-B8B1-12E93CB86B83}" type="slidenum">
              <a:rPr kumimoji="1" lang="ja-JP" altLang="en-US" smtClean="0"/>
              <a:t>8</a:t>
            </a:fld>
            <a:endParaRPr kumimoji="1" lang="ja-JP" altLang="en-US"/>
          </a:p>
        </p:txBody>
      </p:sp>
      <p:sp>
        <p:nvSpPr>
          <p:cNvPr id="36" name="テキスト ボックス 35">
            <a:extLst>
              <a:ext uri="{FF2B5EF4-FFF2-40B4-BE49-F238E27FC236}">
                <a16:creationId xmlns:a16="http://schemas.microsoft.com/office/drawing/2014/main" id="{4C7E62C7-8789-FE07-455A-BC34B1F0DC92}"/>
              </a:ext>
            </a:extLst>
          </p:cNvPr>
          <p:cNvSpPr txBox="1"/>
          <p:nvPr/>
        </p:nvSpPr>
        <p:spPr>
          <a:xfrm>
            <a:off x="1141038" y="5170422"/>
            <a:ext cx="10187709" cy="461665"/>
          </a:xfrm>
          <a:prstGeom prst="rect">
            <a:avLst/>
          </a:prstGeom>
          <a:noFill/>
        </p:spPr>
        <p:txBody>
          <a:bodyPr wrap="square" rtlCol="0">
            <a:spAutoFit/>
          </a:bodyPr>
          <a:lstStyle/>
          <a:p>
            <a:r>
              <a:rPr kumimoji="1" lang="en-US" altLang="ja-JP" sz="2400" dirty="0"/>
              <a:t>Step 1-1. </a:t>
            </a:r>
            <a:r>
              <a:rPr kumimoji="1" lang="ja-JP" altLang="en-US" sz="2400" dirty="0"/>
              <a:t>最初は</a:t>
            </a:r>
            <a:r>
              <a:rPr kumimoji="1" lang="en-US" altLang="ja-JP" sz="2400" dirty="0"/>
              <a:t>2</a:t>
            </a:r>
            <a:r>
              <a:rPr kumimoji="1" lang="ja-JP" altLang="en-US" sz="2400" dirty="0"/>
              <a:t>値化項を用いずに学習し，ネットワーク全体を最適化する</a:t>
            </a:r>
            <a:endParaRPr kumimoji="1" lang="en-US" altLang="ja-JP" sz="2400" dirty="0"/>
          </a:p>
        </p:txBody>
      </p:sp>
      <p:grpSp>
        <p:nvGrpSpPr>
          <p:cNvPr id="154" name="グループ化 153">
            <a:extLst>
              <a:ext uri="{FF2B5EF4-FFF2-40B4-BE49-F238E27FC236}">
                <a16:creationId xmlns:a16="http://schemas.microsoft.com/office/drawing/2014/main" id="{07ADCF5F-5CAD-0632-04FA-47895187FCB8}"/>
              </a:ext>
            </a:extLst>
          </p:cNvPr>
          <p:cNvGrpSpPr/>
          <p:nvPr/>
        </p:nvGrpSpPr>
        <p:grpSpPr>
          <a:xfrm>
            <a:off x="2013483" y="2027009"/>
            <a:ext cx="1238008" cy="1787850"/>
            <a:chOff x="2013483" y="2027009"/>
            <a:chExt cx="1238008" cy="1787850"/>
          </a:xfrm>
        </p:grpSpPr>
        <p:pic>
          <p:nvPicPr>
            <p:cNvPr id="42" name="図 41">
              <a:extLst>
                <a:ext uri="{FF2B5EF4-FFF2-40B4-BE49-F238E27FC236}">
                  <a16:creationId xmlns:a16="http://schemas.microsoft.com/office/drawing/2014/main" id="{FD013BDB-A509-3FCA-1B6A-7692B878EF34}"/>
                </a:ext>
              </a:extLst>
            </p:cNvPr>
            <p:cNvPicPr>
              <a:picLocks/>
            </p:cNvPicPr>
            <p:nvPr/>
          </p:nvPicPr>
          <p:blipFill>
            <a:blip r:embed="rId5">
              <a:extLst>
                <a:ext uri="{28A0092B-C50C-407E-A947-70E740481C1C}">
                  <a14:useLocalDpi xmlns:a14="http://schemas.microsoft.com/office/drawing/2010/main" val="0"/>
                </a:ext>
              </a:extLst>
            </a:blip>
            <a:srcRect/>
            <a:stretch/>
          </p:blipFill>
          <p:spPr>
            <a:xfrm>
              <a:off x="2417667" y="2050859"/>
              <a:ext cx="833824" cy="1764000"/>
            </a:xfrm>
            <a:prstGeom prst="rect">
              <a:avLst/>
            </a:prstGeom>
            <a:scene3d>
              <a:camera prst="isometricLeftDown"/>
              <a:lightRig rig="threePt" dir="t"/>
            </a:scene3d>
          </p:spPr>
        </p:pic>
        <p:cxnSp>
          <p:nvCxnSpPr>
            <p:cNvPr id="43" name="直線コネクタ 42">
              <a:extLst>
                <a:ext uri="{FF2B5EF4-FFF2-40B4-BE49-F238E27FC236}">
                  <a16:creationId xmlns:a16="http://schemas.microsoft.com/office/drawing/2014/main" id="{76647C3E-E982-641B-109A-7C904F3E207B}"/>
                </a:ext>
              </a:extLst>
            </p:cNvPr>
            <p:cNvCxnSpPr>
              <a:cxnSpLocks/>
            </p:cNvCxnSpPr>
            <p:nvPr/>
          </p:nvCxnSpPr>
          <p:spPr>
            <a:xfrm>
              <a:off x="2143184" y="2041447"/>
              <a:ext cx="409168" cy="1419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0D9BFD3E-4709-9615-D4E1-11F422C97E30}"/>
                </a:ext>
              </a:extLst>
            </p:cNvPr>
            <p:cNvCxnSpPr>
              <a:cxnSpLocks/>
            </p:cNvCxnSpPr>
            <p:nvPr/>
          </p:nvCxnSpPr>
          <p:spPr>
            <a:xfrm>
              <a:off x="2727061" y="2360902"/>
              <a:ext cx="409168" cy="1419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46" name="図 45">
              <a:extLst>
                <a:ext uri="{FF2B5EF4-FFF2-40B4-BE49-F238E27FC236}">
                  <a16:creationId xmlns:a16="http://schemas.microsoft.com/office/drawing/2014/main" id="{8BD14F6C-80E8-368C-09BA-1A24D89CEDE5}"/>
                </a:ext>
              </a:extLst>
            </p:cNvPr>
            <p:cNvPicPr>
              <a:picLocks/>
            </p:cNvPicPr>
            <p:nvPr/>
          </p:nvPicPr>
          <p:blipFill>
            <a:blip r:embed="rId6">
              <a:extLst>
                <a:ext uri="{28A0092B-C50C-407E-A947-70E740481C1C}">
                  <a14:useLocalDpi xmlns:a14="http://schemas.microsoft.com/office/drawing/2010/main" val="0"/>
                </a:ext>
              </a:extLst>
            </a:blip>
            <a:srcRect/>
            <a:stretch/>
          </p:blipFill>
          <p:spPr>
            <a:xfrm>
              <a:off x="2013483" y="2027009"/>
              <a:ext cx="833867" cy="1764000"/>
            </a:xfrm>
            <a:prstGeom prst="rect">
              <a:avLst/>
            </a:prstGeom>
            <a:scene3d>
              <a:camera prst="isometricLeftDown"/>
              <a:lightRig rig="threePt" dir="t"/>
            </a:scene3d>
          </p:spPr>
        </p:pic>
        <p:cxnSp>
          <p:nvCxnSpPr>
            <p:cNvPr id="3" name="直線コネクタ 2">
              <a:extLst>
                <a:ext uri="{FF2B5EF4-FFF2-40B4-BE49-F238E27FC236}">
                  <a16:creationId xmlns:a16="http://schemas.microsoft.com/office/drawing/2014/main" id="{5213C731-4D28-5FF8-8B14-2483D83F669B}"/>
                </a:ext>
              </a:extLst>
            </p:cNvPr>
            <p:cNvCxnSpPr>
              <a:cxnSpLocks/>
            </p:cNvCxnSpPr>
            <p:nvPr/>
          </p:nvCxnSpPr>
          <p:spPr>
            <a:xfrm>
              <a:off x="2677277" y="3795698"/>
              <a:ext cx="409168" cy="1419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22" name="直方体 21">
            <a:extLst>
              <a:ext uri="{FF2B5EF4-FFF2-40B4-BE49-F238E27FC236}">
                <a16:creationId xmlns:a16="http://schemas.microsoft.com/office/drawing/2014/main" id="{6D1C3C85-7847-04F9-399B-B72E3F556C63}"/>
              </a:ext>
            </a:extLst>
          </p:cNvPr>
          <p:cNvSpPr/>
          <p:nvPr/>
        </p:nvSpPr>
        <p:spPr>
          <a:xfrm flipH="1">
            <a:off x="6258101" y="2613642"/>
            <a:ext cx="799519" cy="864892"/>
          </a:xfrm>
          <a:prstGeom prst="cube">
            <a:avLst>
              <a:gd name="adj" fmla="val 31123"/>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4729FC25-F304-08A3-BC7F-16E8BDAAEFA7}"/>
              </a:ext>
            </a:extLst>
          </p:cNvPr>
          <p:cNvCxnSpPr>
            <a:cxnSpLocks/>
            <a:endCxn id="25" idx="2"/>
          </p:cNvCxnSpPr>
          <p:nvPr/>
        </p:nvCxnSpPr>
        <p:spPr>
          <a:xfrm flipH="1" flipV="1">
            <a:off x="6123138" y="3103733"/>
            <a:ext cx="131813" cy="98864"/>
          </a:xfrm>
          <a:prstGeom prst="line">
            <a:avLst/>
          </a:prstGeom>
          <a:ln w="12700">
            <a:prstDash val="sysDot"/>
          </a:ln>
        </p:spPr>
        <p:style>
          <a:lnRef idx="1">
            <a:schemeClr val="dk1"/>
          </a:lnRef>
          <a:fillRef idx="0">
            <a:schemeClr val="dk1"/>
          </a:fillRef>
          <a:effectRef idx="0">
            <a:schemeClr val="dk1"/>
          </a:effectRef>
          <a:fontRef idx="minor">
            <a:schemeClr val="tx1"/>
          </a:fontRef>
        </p:style>
      </p:cxnSp>
      <p:sp>
        <p:nvSpPr>
          <p:cNvPr id="24" name="直方体 23">
            <a:extLst>
              <a:ext uri="{FF2B5EF4-FFF2-40B4-BE49-F238E27FC236}">
                <a16:creationId xmlns:a16="http://schemas.microsoft.com/office/drawing/2014/main" id="{0DCC2C93-EB81-14B4-0CDB-3CAABDF87DDB}"/>
              </a:ext>
            </a:extLst>
          </p:cNvPr>
          <p:cNvSpPr/>
          <p:nvPr/>
        </p:nvSpPr>
        <p:spPr>
          <a:xfrm flipH="1">
            <a:off x="5351584" y="2775588"/>
            <a:ext cx="803421" cy="525395"/>
          </a:xfrm>
          <a:prstGeom prst="cube">
            <a:avLst>
              <a:gd name="adj" fmla="val 31123"/>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5" name="直方体 24">
            <a:extLst>
              <a:ext uri="{FF2B5EF4-FFF2-40B4-BE49-F238E27FC236}">
                <a16:creationId xmlns:a16="http://schemas.microsoft.com/office/drawing/2014/main" id="{9C832A42-3612-E85E-9D05-5AF60CBAC072}"/>
              </a:ext>
            </a:extLst>
          </p:cNvPr>
          <p:cNvSpPr/>
          <p:nvPr/>
        </p:nvSpPr>
        <p:spPr>
          <a:xfrm flipH="1">
            <a:off x="5420435" y="3005221"/>
            <a:ext cx="702703" cy="157619"/>
          </a:xfrm>
          <a:prstGeom prst="cub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6" name="直方体 25">
            <a:extLst>
              <a:ext uri="{FF2B5EF4-FFF2-40B4-BE49-F238E27FC236}">
                <a16:creationId xmlns:a16="http://schemas.microsoft.com/office/drawing/2014/main" id="{37351998-BDED-AB98-3005-3AD02A3778BE}"/>
              </a:ext>
            </a:extLst>
          </p:cNvPr>
          <p:cNvSpPr/>
          <p:nvPr/>
        </p:nvSpPr>
        <p:spPr>
          <a:xfrm flipH="1">
            <a:off x="7215211" y="2458393"/>
            <a:ext cx="666266" cy="1081115"/>
          </a:xfrm>
          <a:prstGeom prst="cube">
            <a:avLst>
              <a:gd name="adj" fmla="val 31123"/>
            </a:avLst>
          </a:prstGeom>
          <a:solidFill>
            <a:schemeClr val="accent1">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7" name="直方体 26">
            <a:extLst>
              <a:ext uri="{FF2B5EF4-FFF2-40B4-BE49-F238E27FC236}">
                <a16:creationId xmlns:a16="http://schemas.microsoft.com/office/drawing/2014/main" id="{977A1C9D-68DC-D4CA-9929-C82A36986DFE}"/>
              </a:ext>
            </a:extLst>
          </p:cNvPr>
          <p:cNvSpPr/>
          <p:nvPr/>
        </p:nvSpPr>
        <p:spPr>
          <a:xfrm flipH="1">
            <a:off x="7328478" y="3191283"/>
            <a:ext cx="501930" cy="183888"/>
          </a:xfrm>
          <a:prstGeom prst="cub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8" name="直方体 27">
            <a:extLst>
              <a:ext uri="{FF2B5EF4-FFF2-40B4-BE49-F238E27FC236}">
                <a16:creationId xmlns:a16="http://schemas.microsoft.com/office/drawing/2014/main" id="{6983798A-C6F3-1321-36DD-723203B3FADB}"/>
              </a:ext>
            </a:extLst>
          </p:cNvPr>
          <p:cNvSpPr/>
          <p:nvPr/>
        </p:nvSpPr>
        <p:spPr>
          <a:xfrm flipH="1">
            <a:off x="8075240" y="2291707"/>
            <a:ext cx="566326" cy="1340583"/>
          </a:xfrm>
          <a:prstGeom prst="cube">
            <a:avLst>
              <a:gd name="adj" fmla="val 31123"/>
            </a:avLst>
          </a:prstGeom>
          <a:solidFill>
            <a:schemeClr val="accent1">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9" name="直方体 28">
            <a:extLst>
              <a:ext uri="{FF2B5EF4-FFF2-40B4-BE49-F238E27FC236}">
                <a16:creationId xmlns:a16="http://schemas.microsoft.com/office/drawing/2014/main" id="{D43969DA-8264-864A-EACC-13DC3EB3F57C}"/>
              </a:ext>
            </a:extLst>
          </p:cNvPr>
          <p:cNvSpPr/>
          <p:nvPr/>
        </p:nvSpPr>
        <p:spPr>
          <a:xfrm flipH="1">
            <a:off x="8157254" y="2569570"/>
            <a:ext cx="433073" cy="157619"/>
          </a:xfrm>
          <a:prstGeom prst="cub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0" name="直方体 29">
            <a:extLst>
              <a:ext uri="{FF2B5EF4-FFF2-40B4-BE49-F238E27FC236}">
                <a16:creationId xmlns:a16="http://schemas.microsoft.com/office/drawing/2014/main" id="{689A17FF-B44B-BEAF-6A0F-83B5670B5F1B}"/>
              </a:ext>
            </a:extLst>
          </p:cNvPr>
          <p:cNvSpPr/>
          <p:nvPr/>
        </p:nvSpPr>
        <p:spPr>
          <a:xfrm flipH="1">
            <a:off x="10237967" y="2102653"/>
            <a:ext cx="399760" cy="1744482"/>
          </a:xfrm>
          <a:prstGeom prst="cube">
            <a:avLst>
              <a:gd name="adj" fmla="val 31123"/>
            </a:avLst>
          </a:prstGeom>
          <a:solidFill>
            <a:schemeClr val="accent2">
              <a:lumMod val="20000"/>
              <a:lumOff val="8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1" name="直方体 30">
            <a:extLst>
              <a:ext uri="{FF2B5EF4-FFF2-40B4-BE49-F238E27FC236}">
                <a16:creationId xmlns:a16="http://schemas.microsoft.com/office/drawing/2014/main" id="{53145885-63FB-CC75-E0D6-CC4456AA4B67}"/>
              </a:ext>
            </a:extLst>
          </p:cNvPr>
          <p:cNvSpPr/>
          <p:nvPr/>
        </p:nvSpPr>
        <p:spPr>
          <a:xfrm flipH="1">
            <a:off x="10289518" y="3231703"/>
            <a:ext cx="299820" cy="315237"/>
          </a:xfrm>
          <a:prstGeom prst="cub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2" name="直方体 31">
            <a:extLst>
              <a:ext uri="{FF2B5EF4-FFF2-40B4-BE49-F238E27FC236}">
                <a16:creationId xmlns:a16="http://schemas.microsoft.com/office/drawing/2014/main" id="{B811658D-BBEF-146A-5633-4F973D921D19}"/>
              </a:ext>
            </a:extLst>
          </p:cNvPr>
          <p:cNvSpPr/>
          <p:nvPr/>
        </p:nvSpPr>
        <p:spPr>
          <a:xfrm flipH="1">
            <a:off x="9393409" y="2102653"/>
            <a:ext cx="566326" cy="1744482"/>
          </a:xfrm>
          <a:prstGeom prst="cube">
            <a:avLst>
              <a:gd name="adj" fmla="val 31123"/>
            </a:avLst>
          </a:prstGeom>
          <a:solidFill>
            <a:schemeClr val="accent2">
              <a:lumMod val="20000"/>
              <a:lumOff val="8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3" name="直方体 32">
            <a:extLst>
              <a:ext uri="{FF2B5EF4-FFF2-40B4-BE49-F238E27FC236}">
                <a16:creationId xmlns:a16="http://schemas.microsoft.com/office/drawing/2014/main" id="{C43A94F0-FDB8-8FD5-A72E-D5B2995A4C24}"/>
              </a:ext>
            </a:extLst>
          </p:cNvPr>
          <p:cNvSpPr/>
          <p:nvPr/>
        </p:nvSpPr>
        <p:spPr>
          <a:xfrm flipH="1">
            <a:off x="9478390" y="2714861"/>
            <a:ext cx="466386" cy="157619"/>
          </a:xfrm>
          <a:prstGeom prst="cub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EE041204-1A13-9889-E1FC-850CA31566BA}"/>
              </a:ext>
            </a:extLst>
          </p:cNvPr>
          <p:cNvSpPr/>
          <p:nvPr/>
        </p:nvSpPr>
        <p:spPr>
          <a:xfrm>
            <a:off x="8741514" y="2102653"/>
            <a:ext cx="566326" cy="1744482"/>
          </a:xfrm>
          <a:prstGeom prst="rect">
            <a:avLst/>
          </a:prstGeom>
          <a:solidFill>
            <a:schemeClr val="accent1">
              <a:lumMod val="20000"/>
              <a:lumOff val="80000"/>
            </a:schemeClr>
          </a:solidFill>
          <a:scene3d>
            <a:camera prst="isometricLeftDown"/>
            <a:lightRig rig="threePt" dir="t"/>
          </a:scene3d>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35" name="直方体 34">
            <a:extLst>
              <a:ext uri="{FF2B5EF4-FFF2-40B4-BE49-F238E27FC236}">
                <a16:creationId xmlns:a16="http://schemas.microsoft.com/office/drawing/2014/main" id="{F7A880CC-8659-69AD-5E38-8AEFD7B652E8}"/>
              </a:ext>
            </a:extLst>
          </p:cNvPr>
          <p:cNvSpPr/>
          <p:nvPr/>
        </p:nvSpPr>
        <p:spPr>
          <a:xfrm flipH="1">
            <a:off x="7253721" y="2614203"/>
            <a:ext cx="476834" cy="367777"/>
          </a:xfrm>
          <a:prstGeom prst="cub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7" name="直方体 36">
            <a:extLst>
              <a:ext uri="{FF2B5EF4-FFF2-40B4-BE49-F238E27FC236}">
                <a16:creationId xmlns:a16="http://schemas.microsoft.com/office/drawing/2014/main" id="{E56BC321-540C-692E-718E-1D9091996991}"/>
              </a:ext>
            </a:extLst>
          </p:cNvPr>
          <p:cNvSpPr/>
          <p:nvPr/>
        </p:nvSpPr>
        <p:spPr>
          <a:xfrm flipH="1">
            <a:off x="8172307" y="3054246"/>
            <a:ext cx="433073" cy="341507"/>
          </a:xfrm>
          <a:prstGeom prst="cub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2931A637-D1BC-40EF-7D75-3C54F3F18133}"/>
              </a:ext>
            </a:extLst>
          </p:cNvPr>
          <p:cNvSpPr/>
          <p:nvPr/>
        </p:nvSpPr>
        <p:spPr>
          <a:xfrm>
            <a:off x="8869069" y="2526851"/>
            <a:ext cx="166566" cy="281367"/>
          </a:xfrm>
          <a:prstGeom prst="rect">
            <a:avLst/>
          </a:prstGeom>
          <a:solidFill>
            <a:schemeClr val="accent1">
              <a:alpha val="50000"/>
            </a:schemeClr>
          </a:solidFill>
          <a:ln>
            <a:noFill/>
          </a:ln>
          <a:scene3d>
            <a:camera prst="isometricLeftDown"/>
            <a:lightRig rig="threePt" dir="t"/>
          </a:scene3d>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2D43A301-54A6-554C-CEA9-26397FF0EBD2}"/>
              </a:ext>
            </a:extLst>
          </p:cNvPr>
          <p:cNvSpPr/>
          <p:nvPr/>
        </p:nvSpPr>
        <p:spPr>
          <a:xfrm>
            <a:off x="8904325" y="3106848"/>
            <a:ext cx="299820" cy="506463"/>
          </a:xfrm>
          <a:prstGeom prst="rect">
            <a:avLst/>
          </a:prstGeom>
          <a:solidFill>
            <a:schemeClr val="accent3">
              <a:alpha val="50000"/>
            </a:schemeClr>
          </a:solidFill>
          <a:ln>
            <a:noFill/>
          </a:ln>
          <a:scene3d>
            <a:camera prst="isometricLeftDown"/>
            <a:lightRig rig="threePt" dir="t"/>
          </a:scene3d>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0EB97335-892D-6422-E155-1CBD70155037}"/>
              </a:ext>
            </a:extLst>
          </p:cNvPr>
          <p:cNvCxnSpPr>
            <a:cxnSpLocks/>
          </p:cNvCxnSpPr>
          <p:nvPr/>
        </p:nvCxnSpPr>
        <p:spPr>
          <a:xfrm>
            <a:off x="4811973" y="2021572"/>
            <a:ext cx="563225" cy="754017"/>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D5DCFF37-4847-2053-602A-BC0D8F6700E2}"/>
              </a:ext>
            </a:extLst>
          </p:cNvPr>
          <p:cNvCxnSpPr>
            <a:cxnSpLocks/>
          </p:cNvCxnSpPr>
          <p:nvPr/>
        </p:nvCxnSpPr>
        <p:spPr>
          <a:xfrm>
            <a:off x="4854453" y="2063710"/>
            <a:ext cx="651805" cy="879334"/>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66C35CD6-4F9D-78C2-1F9D-624E5139939A}"/>
              </a:ext>
            </a:extLst>
          </p:cNvPr>
          <p:cNvCxnSpPr>
            <a:cxnSpLocks/>
          </p:cNvCxnSpPr>
          <p:nvPr/>
        </p:nvCxnSpPr>
        <p:spPr>
          <a:xfrm flipV="1">
            <a:off x="4841183" y="3129905"/>
            <a:ext cx="516456" cy="660232"/>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784B6951-3369-9DC1-2FE2-C1F10863BD33}"/>
              </a:ext>
            </a:extLst>
          </p:cNvPr>
          <p:cNvCxnSpPr>
            <a:cxnSpLocks/>
          </p:cNvCxnSpPr>
          <p:nvPr/>
        </p:nvCxnSpPr>
        <p:spPr>
          <a:xfrm flipV="1">
            <a:off x="4810168" y="3262626"/>
            <a:ext cx="696090" cy="577696"/>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49" name="直線コネクタ 48">
            <a:extLst>
              <a:ext uri="{FF2B5EF4-FFF2-40B4-BE49-F238E27FC236}">
                <a16:creationId xmlns:a16="http://schemas.microsoft.com/office/drawing/2014/main" id="{8D0B89B7-4CED-C45A-2FFF-4A519EBB3A9E}"/>
              </a:ext>
            </a:extLst>
          </p:cNvPr>
          <p:cNvCxnSpPr>
            <a:cxnSpLocks/>
          </p:cNvCxnSpPr>
          <p:nvPr/>
        </p:nvCxnSpPr>
        <p:spPr>
          <a:xfrm flipV="1">
            <a:off x="6126288" y="2885397"/>
            <a:ext cx="375443" cy="152215"/>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50" name="直線コネクタ 49">
            <a:extLst>
              <a:ext uri="{FF2B5EF4-FFF2-40B4-BE49-F238E27FC236}">
                <a16:creationId xmlns:a16="http://schemas.microsoft.com/office/drawing/2014/main" id="{D70B8AAA-BCAE-DCB2-2F5D-0B231989DB49}"/>
              </a:ext>
            </a:extLst>
          </p:cNvPr>
          <p:cNvCxnSpPr>
            <a:cxnSpLocks/>
          </p:cNvCxnSpPr>
          <p:nvPr/>
        </p:nvCxnSpPr>
        <p:spPr>
          <a:xfrm flipV="1">
            <a:off x="6095918" y="2624763"/>
            <a:ext cx="159034" cy="380305"/>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57" name="直線コネクタ 56">
            <a:extLst>
              <a:ext uri="{FF2B5EF4-FFF2-40B4-BE49-F238E27FC236}">
                <a16:creationId xmlns:a16="http://schemas.microsoft.com/office/drawing/2014/main" id="{838E26EA-FCC6-B5DC-0FB8-4AFE2209CAA0}"/>
              </a:ext>
            </a:extLst>
          </p:cNvPr>
          <p:cNvCxnSpPr>
            <a:cxnSpLocks/>
          </p:cNvCxnSpPr>
          <p:nvPr/>
        </p:nvCxnSpPr>
        <p:spPr>
          <a:xfrm flipH="1" flipV="1">
            <a:off x="6121083" y="3170186"/>
            <a:ext cx="388732" cy="308349"/>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58" name="直線コネクタ 57">
            <a:extLst>
              <a:ext uri="{FF2B5EF4-FFF2-40B4-BE49-F238E27FC236}">
                <a16:creationId xmlns:a16="http://schemas.microsoft.com/office/drawing/2014/main" id="{6480B77C-20C7-9574-1F66-17528FB55C6E}"/>
              </a:ext>
            </a:extLst>
          </p:cNvPr>
          <p:cNvCxnSpPr>
            <a:cxnSpLocks/>
          </p:cNvCxnSpPr>
          <p:nvPr/>
        </p:nvCxnSpPr>
        <p:spPr>
          <a:xfrm flipH="1">
            <a:off x="6899228" y="2622909"/>
            <a:ext cx="356263" cy="110831"/>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59" name="直線コネクタ 58">
            <a:extLst>
              <a:ext uri="{FF2B5EF4-FFF2-40B4-BE49-F238E27FC236}">
                <a16:creationId xmlns:a16="http://schemas.microsoft.com/office/drawing/2014/main" id="{9AB91B35-3C50-1985-6ADD-B970C874F1CC}"/>
              </a:ext>
            </a:extLst>
          </p:cNvPr>
          <p:cNvCxnSpPr>
            <a:cxnSpLocks/>
          </p:cNvCxnSpPr>
          <p:nvPr/>
        </p:nvCxnSpPr>
        <p:spPr>
          <a:xfrm flipH="1">
            <a:off x="6982241" y="2707495"/>
            <a:ext cx="349696" cy="78220"/>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60" name="直線コネクタ 59">
            <a:extLst>
              <a:ext uri="{FF2B5EF4-FFF2-40B4-BE49-F238E27FC236}">
                <a16:creationId xmlns:a16="http://schemas.microsoft.com/office/drawing/2014/main" id="{9EBA6104-047F-27C8-A896-042B50B5312C}"/>
              </a:ext>
            </a:extLst>
          </p:cNvPr>
          <p:cNvCxnSpPr>
            <a:cxnSpLocks/>
          </p:cNvCxnSpPr>
          <p:nvPr/>
        </p:nvCxnSpPr>
        <p:spPr>
          <a:xfrm flipH="1" flipV="1">
            <a:off x="6972129" y="2943044"/>
            <a:ext cx="383855" cy="36253"/>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61" name="直線コネクタ 60">
            <a:extLst>
              <a:ext uri="{FF2B5EF4-FFF2-40B4-BE49-F238E27FC236}">
                <a16:creationId xmlns:a16="http://schemas.microsoft.com/office/drawing/2014/main" id="{5890FDAF-A01C-C47F-86A4-0009217B90D6}"/>
              </a:ext>
            </a:extLst>
          </p:cNvPr>
          <p:cNvCxnSpPr>
            <a:cxnSpLocks/>
          </p:cNvCxnSpPr>
          <p:nvPr/>
        </p:nvCxnSpPr>
        <p:spPr>
          <a:xfrm flipH="1">
            <a:off x="6972129" y="2883404"/>
            <a:ext cx="281592" cy="11586"/>
          </a:xfrm>
          <a:prstGeom prst="line">
            <a:avLst/>
          </a:prstGeom>
          <a:ln w="12700">
            <a:prstDash val="sysDot"/>
          </a:ln>
        </p:spPr>
        <p:style>
          <a:lnRef idx="1">
            <a:schemeClr val="dk1"/>
          </a:lnRef>
          <a:fillRef idx="0">
            <a:schemeClr val="dk1"/>
          </a:fillRef>
          <a:effectRef idx="0">
            <a:schemeClr val="dk1"/>
          </a:effectRef>
          <a:fontRef idx="minor">
            <a:schemeClr val="tx1"/>
          </a:fontRef>
        </p:style>
      </p:cxnSp>
      <p:sp>
        <p:nvSpPr>
          <p:cNvPr id="62" name="直方体 61">
            <a:extLst>
              <a:ext uri="{FF2B5EF4-FFF2-40B4-BE49-F238E27FC236}">
                <a16:creationId xmlns:a16="http://schemas.microsoft.com/office/drawing/2014/main" id="{2BA916DE-2123-2771-1D75-A46CD7C5FEF9}"/>
              </a:ext>
            </a:extLst>
          </p:cNvPr>
          <p:cNvSpPr/>
          <p:nvPr/>
        </p:nvSpPr>
        <p:spPr>
          <a:xfrm flipH="1">
            <a:off x="6319619" y="2724473"/>
            <a:ext cx="652510" cy="210158"/>
          </a:xfrm>
          <a:prstGeom prst="cub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cxnSp>
        <p:nvCxnSpPr>
          <p:cNvPr id="63" name="直線コネクタ 62">
            <a:extLst>
              <a:ext uri="{FF2B5EF4-FFF2-40B4-BE49-F238E27FC236}">
                <a16:creationId xmlns:a16="http://schemas.microsoft.com/office/drawing/2014/main" id="{DB92CAF7-2ED9-615A-61C0-52FCA1A79D7E}"/>
              </a:ext>
            </a:extLst>
          </p:cNvPr>
          <p:cNvCxnSpPr>
            <a:cxnSpLocks/>
          </p:cNvCxnSpPr>
          <p:nvPr/>
        </p:nvCxnSpPr>
        <p:spPr>
          <a:xfrm flipH="1" flipV="1">
            <a:off x="7834431" y="3373971"/>
            <a:ext cx="421572" cy="20389"/>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64" name="直線コネクタ 63">
            <a:extLst>
              <a:ext uri="{FF2B5EF4-FFF2-40B4-BE49-F238E27FC236}">
                <a16:creationId xmlns:a16="http://schemas.microsoft.com/office/drawing/2014/main" id="{3C825D4B-B055-0B0A-9000-FC285037A004}"/>
              </a:ext>
            </a:extLst>
          </p:cNvPr>
          <p:cNvCxnSpPr>
            <a:cxnSpLocks/>
          </p:cNvCxnSpPr>
          <p:nvPr/>
        </p:nvCxnSpPr>
        <p:spPr>
          <a:xfrm flipH="1">
            <a:off x="7835821" y="3303077"/>
            <a:ext cx="332548" cy="30234"/>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65" name="直線コネクタ 64">
            <a:extLst>
              <a:ext uri="{FF2B5EF4-FFF2-40B4-BE49-F238E27FC236}">
                <a16:creationId xmlns:a16="http://schemas.microsoft.com/office/drawing/2014/main" id="{054C9C4B-DA66-1D45-F595-02DE5E2ABE67}"/>
              </a:ext>
            </a:extLst>
          </p:cNvPr>
          <p:cNvCxnSpPr>
            <a:cxnSpLocks/>
          </p:cNvCxnSpPr>
          <p:nvPr/>
        </p:nvCxnSpPr>
        <p:spPr>
          <a:xfrm flipH="1">
            <a:off x="7779612" y="3062113"/>
            <a:ext cx="397355" cy="137100"/>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66" name="直線コネクタ 65">
            <a:extLst>
              <a:ext uri="{FF2B5EF4-FFF2-40B4-BE49-F238E27FC236}">
                <a16:creationId xmlns:a16="http://schemas.microsoft.com/office/drawing/2014/main" id="{845034CD-BF65-B3F3-B72A-0691D449CB70}"/>
              </a:ext>
            </a:extLst>
          </p:cNvPr>
          <p:cNvCxnSpPr>
            <a:cxnSpLocks/>
          </p:cNvCxnSpPr>
          <p:nvPr/>
        </p:nvCxnSpPr>
        <p:spPr>
          <a:xfrm flipH="1">
            <a:off x="7830408" y="3151730"/>
            <a:ext cx="425595" cy="87144"/>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67" name="直線コネクタ 66">
            <a:extLst>
              <a:ext uri="{FF2B5EF4-FFF2-40B4-BE49-F238E27FC236}">
                <a16:creationId xmlns:a16="http://schemas.microsoft.com/office/drawing/2014/main" id="{36FA72AB-E72B-1B4A-3228-371FF4D11C5D}"/>
              </a:ext>
            </a:extLst>
          </p:cNvPr>
          <p:cNvCxnSpPr>
            <a:cxnSpLocks/>
          </p:cNvCxnSpPr>
          <p:nvPr/>
        </p:nvCxnSpPr>
        <p:spPr>
          <a:xfrm flipH="1" flipV="1">
            <a:off x="8590328" y="2727480"/>
            <a:ext cx="419767" cy="86757"/>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68" name="直線コネクタ 67">
            <a:extLst>
              <a:ext uri="{FF2B5EF4-FFF2-40B4-BE49-F238E27FC236}">
                <a16:creationId xmlns:a16="http://schemas.microsoft.com/office/drawing/2014/main" id="{93BE8D24-2D76-F1F7-0025-5369DA0453AA}"/>
              </a:ext>
            </a:extLst>
          </p:cNvPr>
          <p:cNvCxnSpPr>
            <a:cxnSpLocks/>
          </p:cNvCxnSpPr>
          <p:nvPr/>
        </p:nvCxnSpPr>
        <p:spPr>
          <a:xfrm flipH="1">
            <a:off x="8590328" y="2585149"/>
            <a:ext cx="419767" cy="23176"/>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69" name="直線コネクタ 68">
            <a:extLst>
              <a:ext uri="{FF2B5EF4-FFF2-40B4-BE49-F238E27FC236}">
                <a16:creationId xmlns:a16="http://schemas.microsoft.com/office/drawing/2014/main" id="{7BFA6FF0-6357-36D6-7F6F-2C58AEED2DD9}"/>
              </a:ext>
            </a:extLst>
          </p:cNvPr>
          <p:cNvCxnSpPr>
            <a:cxnSpLocks/>
          </p:cNvCxnSpPr>
          <p:nvPr/>
        </p:nvCxnSpPr>
        <p:spPr>
          <a:xfrm flipH="1">
            <a:off x="8552884" y="2520832"/>
            <a:ext cx="340798" cy="51564"/>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70" name="直線コネクタ 69">
            <a:extLst>
              <a:ext uri="{FF2B5EF4-FFF2-40B4-BE49-F238E27FC236}">
                <a16:creationId xmlns:a16="http://schemas.microsoft.com/office/drawing/2014/main" id="{777464DE-7F7B-E6C1-B6FF-F9F8D7CAB74D}"/>
              </a:ext>
            </a:extLst>
          </p:cNvPr>
          <p:cNvCxnSpPr>
            <a:cxnSpLocks/>
          </p:cNvCxnSpPr>
          <p:nvPr/>
        </p:nvCxnSpPr>
        <p:spPr>
          <a:xfrm flipH="1" flipV="1">
            <a:off x="8595666" y="2700051"/>
            <a:ext cx="298016" cy="54858"/>
          </a:xfrm>
          <a:prstGeom prst="line">
            <a:avLst/>
          </a:prstGeom>
          <a:ln w="12700">
            <a:prstDash val="sysDot"/>
          </a:ln>
        </p:spPr>
        <p:style>
          <a:lnRef idx="1">
            <a:schemeClr val="dk1"/>
          </a:lnRef>
          <a:fillRef idx="0">
            <a:schemeClr val="dk1"/>
          </a:fillRef>
          <a:effectRef idx="0">
            <a:schemeClr val="dk1"/>
          </a:effectRef>
          <a:fontRef idx="minor">
            <a:schemeClr val="tx1"/>
          </a:fontRef>
        </p:style>
      </p:cxnSp>
      <p:sp>
        <p:nvSpPr>
          <p:cNvPr id="71" name="直方体 70">
            <a:extLst>
              <a:ext uri="{FF2B5EF4-FFF2-40B4-BE49-F238E27FC236}">
                <a16:creationId xmlns:a16="http://schemas.microsoft.com/office/drawing/2014/main" id="{3C93468F-76B5-0F1F-3D78-AB94395C997D}"/>
              </a:ext>
            </a:extLst>
          </p:cNvPr>
          <p:cNvSpPr/>
          <p:nvPr/>
        </p:nvSpPr>
        <p:spPr>
          <a:xfrm flipH="1">
            <a:off x="9503349" y="3402758"/>
            <a:ext cx="433073" cy="210158"/>
          </a:xfrm>
          <a:prstGeom prst="cub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2" name="直方体 71">
            <a:extLst>
              <a:ext uri="{FF2B5EF4-FFF2-40B4-BE49-F238E27FC236}">
                <a16:creationId xmlns:a16="http://schemas.microsoft.com/office/drawing/2014/main" id="{6EE3D0F3-FFD5-3AC7-BFD6-2319707A2206}"/>
              </a:ext>
            </a:extLst>
          </p:cNvPr>
          <p:cNvSpPr/>
          <p:nvPr/>
        </p:nvSpPr>
        <p:spPr>
          <a:xfrm flipH="1">
            <a:off x="10274863" y="2714861"/>
            <a:ext cx="299820" cy="157619"/>
          </a:xfrm>
          <a:prstGeom prst="cub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2F40D263-E013-CA95-03D2-BE956020CC4B}"/>
              </a:ext>
            </a:extLst>
          </p:cNvPr>
          <p:cNvCxnSpPr>
            <a:cxnSpLocks/>
          </p:cNvCxnSpPr>
          <p:nvPr/>
        </p:nvCxnSpPr>
        <p:spPr>
          <a:xfrm flipH="1" flipV="1">
            <a:off x="9161463" y="3596234"/>
            <a:ext cx="393138" cy="4463"/>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74" name="直線コネクタ 73">
            <a:extLst>
              <a:ext uri="{FF2B5EF4-FFF2-40B4-BE49-F238E27FC236}">
                <a16:creationId xmlns:a16="http://schemas.microsoft.com/office/drawing/2014/main" id="{41EBAAA5-FFA0-9C42-A1DE-2E214AE563CE}"/>
              </a:ext>
            </a:extLst>
          </p:cNvPr>
          <p:cNvCxnSpPr>
            <a:cxnSpLocks/>
          </p:cNvCxnSpPr>
          <p:nvPr/>
        </p:nvCxnSpPr>
        <p:spPr>
          <a:xfrm flipH="1" flipV="1">
            <a:off x="9175212" y="3247825"/>
            <a:ext cx="384702" cy="231451"/>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75" name="直線コネクタ 74">
            <a:extLst>
              <a:ext uri="{FF2B5EF4-FFF2-40B4-BE49-F238E27FC236}">
                <a16:creationId xmlns:a16="http://schemas.microsoft.com/office/drawing/2014/main" id="{6DDD6B43-C2E9-F799-1D27-546E08870B71}"/>
              </a:ext>
            </a:extLst>
          </p:cNvPr>
          <p:cNvCxnSpPr>
            <a:cxnSpLocks/>
          </p:cNvCxnSpPr>
          <p:nvPr/>
        </p:nvCxnSpPr>
        <p:spPr>
          <a:xfrm flipH="1" flipV="1">
            <a:off x="8968260" y="3101397"/>
            <a:ext cx="556367" cy="324144"/>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79" name="直線コネクタ 78">
            <a:extLst>
              <a:ext uri="{FF2B5EF4-FFF2-40B4-BE49-F238E27FC236}">
                <a16:creationId xmlns:a16="http://schemas.microsoft.com/office/drawing/2014/main" id="{126301DB-1B1F-0C3B-D443-AEFEC1B9B289}"/>
              </a:ext>
            </a:extLst>
          </p:cNvPr>
          <p:cNvCxnSpPr>
            <a:cxnSpLocks/>
          </p:cNvCxnSpPr>
          <p:nvPr/>
        </p:nvCxnSpPr>
        <p:spPr>
          <a:xfrm flipH="1" flipV="1">
            <a:off x="9166933" y="3540764"/>
            <a:ext cx="347040" cy="27800"/>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80" name="直線コネクタ 79">
            <a:extLst>
              <a:ext uri="{FF2B5EF4-FFF2-40B4-BE49-F238E27FC236}">
                <a16:creationId xmlns:a16="http://schemas.microsoft.com/office/drawing/2014/main" id="{5A94A13B-6C9E-94C6-12D6-44A6B840C4BA}"/>
              </a:ext>
            </a:extLst>
          </p:cNvPr>
          <p:cNvCxnSpPr>
            <a:cxnSpLocks/>
          </p:cNvCxnSpPr>
          <p:nvPr/>
        </p:nvCxnSpPr>
        <p:spPr>
          <a:xfrm flipH="1">
            <a:off x="9959735" y="2836644"/>
            <a:ext cx="330217" cy="0"/>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81" name="直線コネクタ 80">
            <a:extLst>
              <a:ext uri="{FF2B5EF4-FFF2-40B4-BE49-F238E27FC236}">
                <a16:creationId xmlns:a16="http://schemas.microsoft.com/office/drawing/2014/main" id="{D8DED2CD-5F41-0822-079B-C0AF4E5C3522}"/>
              </a:ext>
            </a:extLst>
          </p:cNvPr>
          <p:cNvCxnSpPr>
            <a:cxnSpLocks/>
          </p:cNvCxnSpPr>
          <p:nvPr/>
        </p:nvCxnSpPr>
        <p:spPr>
          <a:xfrm flipH="1">
            <a:off x="9952036" y="2753109"/>
            <a:ext cx="360309" cy="0"/>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82" name="直線コネクタ 81">
            <a:extLst>
              <a:ext uri="{FF2B5EF4-FFF2-40B4-BE49-F238E27FC236}">
                <a16:creationId xmlns:a16="http://schemas.microsoft.com/office/drawing/2014/main" id="{63541FFE-A9C0-6AD2-F78A-A782A6E507AF}"/>
              </a:ext>
            </a:extLst>
          </p:cNvPr>
          <p:cNvCxnSpPr>
            <a:cxnSpLocks/>
          </p:cNvCxnSpPr>
          <p:nvPr/>
        </p:nvCxnSpPr>
        <p:spPr>
          <a:xfrm flipH="1">
            <a:off x="9936422" y="2717158"/>
            <a:ext cx="338291" cy="5480"/>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83" name="直線コネクタ 82">
            <a:extLst>
              <a:ext uri="{FF2B5EF4-FFF2-40B4-BE49-F238E27FC236}">
                <a16:creationId xmlns:a16="http://schemas.microsoft.com/office/drawing/2014/main" id="{D58C4B43-AC7E-EED1-A6AF-AB7C9B258BF9}"/>
              </a:ext>
            </a:extLst>
          </p:cNvPr>
          <p:cNvCxnSpPr>
            <a:cxnSpLocks/>
          </p:cNvCxnSpPr>
          <p:nvPr/>
        </p:nvCxnSpPr>
        <p:spPr>
          <a:xfrm flipH="1">
            <a:off x="9968588" y="2871763"/>
            <a:ext cx="327205" cy="0"/>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84" name="直線コネクタ 83">
            <a:extLst>
              <a:ext uri="{FF2B5EF4-FFF2-40B4-BE49-F238E27FC236}">
                <a16:creationId xmlns:a16="http://schemas.microsoft.com/office/drawing/2014/main" id="{1E14C977-199D-4801-0EAA-60581AA5CDBC}"/>
              </a:ext>
            </a:extLst>
          </p:cNvPr>
          <p:cNvCxnSpPr>
            <a:cxnSpLocks/>
          </p:cNvCxnSpPr>
          <p:nvPr/>
        </p:nvCxnSpPr>
        <p:spPr>
          <a:xfrm flipH="1" flipV="1">
            <a:off x="10589338" y="3546941"/>
            <a:ext cx="947342" cy="256654"/>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85" name="直線コネクタ 84">
            <a:extLst>
              <a:ext uri="{FF2B5EF4-FFF2-40B4-BE49-F238E27FC236}">
                <a16:creationId xmlns:a16="http://schemas.microsoft.com/office/drawing/2014/main" id="{ACE5F324-7AEB-CEC1-C96D-0AA06C68BDF9}"/>
              </a:ext>
            </a:extLst>
          </p:cNvPr>
          <p:cNvCxnSpPr>
            <a:cxnSpLocks/>
            <a:endCxn id="120" idx="0"/>
          </p:cNvCxnSpPr>
          <p:nvPr/>
        </p:nvCxnSpPr>
        <p:spPr>
          <a:xfrm flipH="1">
            <a:off x="10586261" y="2391740"/>
            <a:ext cx="950419" cy="923412"/>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86" name="直線コネクタ 85">
            <a:extLst>
              <a:ext uri="{FF2B5EF4-FFF2-40B4-BE49-F238E27FC236}">
                <a16:creationId xmlns:a16="http://schemas.microsoft.com/office/drawing/2014/main" id="{5FF5A445-1207-30B8-D675-4CA13DB075EA}"/>
              </a:ext>
            </a:extLst>
          </p:cNvPr>
          <p:cNvCxnSpPr>
            <a:cxnSpLocks/>
          </p:cNvCxnSpPr>
          <p:nvPr/>
        </p:nvCxnSpPr>
        <p:spPr>
          <a:xfrm flipH="1">
            <a:off x="10522701" y="2100653"/>
            <a:ext cx="457719" cy="1143351"/>
          </a:xfrm>
          <a:prstGeom prst="line">
            <a:avLst/>
          </a:prstGeom>
          <a:ln w="12700">
            <a:prstDash val="sysDot"/>
          </a:ln>
        </p:spPr>
        <p:style>
          <a:lnRef idx="1">
            <a:schemeClr val="dk1"/>
          </a:lnRef>
          <a:fillRef idx="0">
            <a:schemeClr val="dk1"/>
          </a:fillRef>
          <a:effectRef idx="0">
            <a:schemeClr val="dk1"/>
          </a:effectRef>
          <a:fontRef idx="minor">
            <a:schemeClr val="tx1"/>
          </a:fontRef>
        </p:style>
      </p:cxnSp>
      <p:cxnSp>
        <p:nvCxnSpPr>
          <p:cNvPr id="87" name="直線コネクタ 86">
            <a:extLst>
              <a:ext uri="{FF2B5EF4-FFF2-40B4-BE49-F238E27FC236}">
                <a16:creationId xmlns:a16="http://schemas.microsoft.com/office/drawing/2014/main" id="{166C5F10-55FE-D694-490D-E523A77DCD87}"/>
              </a:ext>
            </a:extLst>
          </p:cNvPr>
          <p:cNvCxnSpPr>
            <a:cxnSpLocks/>
          </p:cNvCxnSpPr>
          <p:nvPr/>
        </p:nvCxnSpPr>
        <p:spPr>
          <a:xfrm flipH="1">
            <a:off x="10589338" y="3487200"/>
            <a:ext cx="391082" cy="0"/>
          </a:xfrm>
          <a:prstGeom prst="line">
            <a:avLst/>
          </a:prstGeom>
          <a:ln w="12700">
            <a:prstDash val="sysDot"/>
          </a:ln>
        </p:spPr>
        <p:style>
          <a:lnRef idx="1">
            <a:schemeClr val="dk1"/>
          </a:lnRef>
          <a:fillRef idx="0">
            <a:schemeClr val="dk1"/>
          </a:fillRef>
          <a:effectRef idx="0">
            <a:schemeClr val="dk1"/>
          </a:effectRef>
          <a:fontRef idx="minor">
            <a:schemeClr val="tx1"/>
          </a:fontRef>
        </p:style>
      </p:cxnSp>
      <p:sp>
        <p:nvSpPr>
          <p:cNvPr id="91" name="テキスト ボックス 90">
            <a:extLst>
              <a:ext uri="{FF2B5EF4-FFF2-40B4-BE49-F238E27FC236}">
                <a16:creationId xmlns:a16="http://schemas.microsoft.com/office/drawing/2014/main" id="{5C3765C3-88B7-8E91-12BD-42961582CD99}"/>
              </a:ext>
            </a:extLst>
          </p:cNvPr>
          <p:cNvSpPr txBox="1"/>
          <p:nvPr/>
        </p:nvSpPr>
        <p:spPr>
          <a:xfrm>
            <a:off x="5290806" y="2362185"/>
            <a:ext cx="923635" cy="400110"/>
          </a:xfrm>
          <a:prstGeom prst="rect">
            <a:avLst/>
          </a:prstGeom>
          <a:noFill/>
        </p:spPr>
        <p:txBody>
          <a:bodyPr wrap="square" rtlCol="0">
            <a:spAutoFit/>
          </a:bodyPr>
          <a:lstStyle/>
          <a:p>
            <a:pPr algn="ctr"/>
            <a:r>
              <a:rPr kumimoji="1" lang="en-US" altLang="ja-JP" sz="1000" dirty="0"/>
              <a:t>Feature</a:t>
            </a:r>
            <a:r>
              <a:rPr kumimoji="1" lang="ja-JP" altLang="en-US" sz="1000" dirty="0"/>
              <a:t> </a:t>
            </a:r>
            <a:r>
              <a:rPr kumimoji="1" lang="en-US" altLang="ja-JP" sz="1000" dirty="0"/>
              <a:t>map</a:t>
            </a:r>
          </a:p>
          <a:p>
            <a:pPr algn="ctr"/>
            <a:r>
              <a:rPr kumimoji="1" lang="en-US" altLang="ja-JP" sz="1000" dirty="0"/>
              <a:t>(512x2x2)</a:t>
            </a:r>
            <a:endParaRPr kumimoji="1" lang="ja-JP" altLang="en-US" sz="1000" dirty="0"/>
          </a:p>
        </p:txBody>
      </p:sp>
      <p:sp>
        <p:nvSpPr>
          <p:cNvPr id="92" name="テキスト ボックス 91">
            <a:extLst>
              <a:ext uri="{FF2B5EF4-FFF2-40B4-BE49-F238E27FC236}">
                <a16:creationId xmlns:a16="http://schemas.microsoft.com/office/drawing/2014/main" id="{63500F8B-DFF5-0A99-7A7F-AE49EC82B285}"/>
              </a:ext>
            </a:extLst>
          </p:cNvPr>
          <p:cNvSpPr txBox="1"/>
          <p:nvPr/>
        </p:nvSpPr>
        <p:spPr>
          <a:xfrm>
            <a:off x="5835730" y="2228038"/>
            <a:ext cx="1460226" cy="400110"/>
          </a:xfrm>
          <a:prstGeom prst="rect">
            <a:avLst/>
          </a:prstGeom>
          <a:noFill/>
        </p:spPr>
        <p:txBody>
          <a:bodyPr wrap="square" rtlCol="0">
            <a:spAutoFit/>
          </a:bodyPr>
          <a:lstStyle/>
          <a:p>
            <a:pPr algn="ctr"/>
            <a:r>
              <a:rPr kumimoji="1" lang="en-US" altLang="ja-JP" sz="1000" dirty="0"/>
              <a:t>Feature</a:t>
            </a:r>
            <a:r>
              <a:rPr kumimoji="1" lang="ja-JP" altLang="en-US" sz="1000" dirty="0"/>
              <a:t> </a:t>
            </a:r>
            <a:r>
              <a:rPr kumimoji="1" lang="en-US" altLang="ja-JP" sz="1000" dirty="0"/>
              <a:t>map</a:t>
            </a:r>
          </a:p>
          <a:p>
            <a:pPr algn="ctr"/>
            <a:r>
              <a:rPr kumimoji="1" lang="en-US" altLang="ja-JP" sz="1000" dirty="0"/>
              <a:t>(256x4x4)</a:t>
            </a:r>
            <a:endParaRPr kumimoji="1" lang="ja-JP" altLang="en-US" sz="1000" dirty="0"/>
          </a:p>
        </p:txBody>
      </p:sp>
      <p:sp>
        <p:nvSpPr>
          <p:cNvPr id="93" name="テキスト ボックス 92">
            <a:extLst>
              <a:ext uri="{FF2B5EF4-FFF2-40B4-BE49-F238E27FC236}">
                <a16:creationId xmlns:a16="http://schemas.microsoft.com/office/drawing/2014/main" id="{9F04CB75-8DB4-2348-5473-A3DF1F9A6DC0}"/>
              </a:ext>
            </a:extLst>
          </p:cNvPr>
          <p:cNvSpPr txBox="1"/>
          <p:nvPr/>
        </p:nvSpPr>
        <p:spPr>
          <a:xfrm>
            <a:off x="6844861" y="2089330"/>
            <a:ext cx="1322900" cy="400110"/>
          </a:xfrm>
          <a:prstGeom prst="rect">
            <a:avLst/>
          </a:prstGeom>
          <a:noFill/>
        </p:spPr>
        <p:txBody>
          <a:bodyPr wrap="square" rtlCol="0">
            <a:spAutoFit/>
          </a:bodyPr>
          <a:lstStyle/>
          <a:p>
            <a:pPr algn="ctr"/>
            <a:r>
              <a:rPr kumimoji="1" lang="en-US" altLang="ja-JP" sz="1000" dirty="0"/>
              <a:t>Feature</a:t>
            </a:r>
            <a:r>
              <a:rPr kumimoji="1" lang="ja-JP" altLang="en-US" sz="1000" dirty="0"/>
              <a:t> </a:t>
            </a:r>
            <a:r>
              <a:rPr kumimoji="1" lang="en-US" altLang="ja-JP" sz="1000" dirty="0"/>
              <a:t>map</a:t>
            </a:r>
          </a:p>
          <a:p>
            <a:pPr algn="ctr"/>
            <a:r>
              <a:rPr kumimoji="1" lang="en-US" altLang="ja-JP" sz="1000" dirty="0"/>
              <a:t>(128x8x8)</a:t>
            </a:r>
            <a:endParaRPr kumimoji="1" lang="ja-JP" altLang="en-US" sz="1000" dirty="0"/>
          </a:p>
        </p:txBody>
      </p:sp>
      <p:sp>
        <p:nvSpPr>
          <p:cNvPr id="96" name="テキスト ボックス 95">
            <a:extLst>
              <a:ext uri="{FF2B5EF4-FFF2-40B4-BE49-F238E27FC236}">
                <a16:creationId xmlns:a16="http://schemas.microsoft.com/office/drawing/2014/main" id="{C51F3180-39C7-30FD-24A2-230A0137772F}"/>
              </a:ext>
            </a:extLst>
          </p:cNvPr>
          <p:cNvSpPr txBox="1"/>
          <p:nvPr/>
        </p:nvSpPr>
        <p:spPr>
          <a:xfrm>
            <a:off x="7657564" y="1884706"/>
            <a:ext cx="1319465" cy="400110"/>
          </a:xfrm>
          <a:prstGeom prst="rect">
            <a:avLst/>
          </a:prstGeom>
          <a:noFill/>
        </p:spPr>
        <p:txBody>
          <a:bodyPr wrap="square" rtlCol="0">
            <a:spAutoFit/>
          </a:bodyPr>
          <a:lstStyle/>
          <a:p>
            <a:pPr algn="ctr"/>
            <a:r>
              <a:rPr kumimoji="1" lang="en-US" altLang="ja-JP" sz="1000" dirty="0"/>
              <a:t>Feature</a:t>
            </a:r>
            <a:r>
              <a:rPr kumimoji="1" lang="ja-JP" altLang="en-US" sz="1000" dirty="0"/>
              <a:t> </a:t>
            </a:r>
            <a:r>
              <a:rPr kumimoji="1" lang="en-US" altLang="ja-JP" sz="1000" dirty="0"/>
              <a:t>map</a:t>
            </a:r>
          </a:p>
          <a:p>
            <a:pPr algn="ctr"/>
            <a:r>
              <a:rPr kumimoji="1" lang="en-US" altLang="ja-JP" sz="1000" dirty="0"/>
              <a:t>(64x16x16)</a:t>
            </a:r>
            <a:endParaRPr kumimoji="1" lang="ja-JP" altLang="en-US" sz="1000" dirty="0"/>
          </a:p>
        </p:txBody>
      </p:sp>
      <p:sp>
        <p:nvSpPr>
          <p:cNvPr id="97" name="テキスト ボックス 96">
            <a:extLst>
              <a:ext uri="{FF2B5EF4-FFF2-40B4-BE49-F238E27FC236}">
                <a16:creationId xmlns:a16="http://schemas.microsoft.com/office/drawing/2014/main" id="{664D16DF-A919-385C-DABB-FC3FAE273CD8}"/>
              </a:ext>
            </a:extLst>
          </p:cNvPr>
          <p:cNvSpPr txBox="1"/>
          <p:nvPr/>
        </p:nvSpPr>
        <p:spPr>
          <a:xfrm>
            <a:off x="9040586" y="1599093"/>
            <a:ext cx="1319348" cy="400110"/>
          </a:xfrm>
          <a:prstGeom prst="rect">
            <a:avLst/>
          </a:prstGeom>
          <a:noFill/>
        </p:spPr>
        <p:txBody>
          <a:bodyPr wrap="square" rtlCol="0">
            <a:spAutoFit/>
          </a:bodyPr>
          <a:lstStyle/>
          <a:p>
            <a:pPr algn="ctr"/>
            <a:r>
              <a:rPr kumimoji="1" lang="en-US" altLang="ja-JP" sz="1000" dirty="0"/>
              <a:t>Feature</a:t>
            </a:r>
            <a:r>
              <a:rPr kumimoji="1" lang="ja-JP" altLang="en-US" sz="1000" dirty="0"/>
              <a:t> </a:t>
            </a:r>
            <a:r>
              <a:rPr kumimoji="1" lang="en-US" altLang="ja-JP" sz="1000" dirty="0"/>
              <a:t>map</a:t>
            </a:r>
          </a:p>
          <a:p>
            <a:pPr algn="ctr"/>
            <a:r>
              <a:rPr kumimoji="1" lang="en-US" altLang="ja-JP" sz="1000" dirty="0"/>
              <a:t>(64x32x32)</a:t>
            </a:r>
            <a:endParaRPr kumimoji="1" lang="ja-JP" altLang="en-US" sz="1000" dirty="0"/>
          </a:p>
        </p:txBody>
      </p:sp>
      <p:sp>
        <p:nvSpPr>
          <p:cNvPr id="98" name="テキスト ボックス 97">
            <a:extLst>
              <a:ext uri="{FF2B5EF4-FFF2-40B4-BE49-F238E27FC236}">
                <a16:creationId xmlns:a16="http://schemas.microsoft.com/office/drawing/2014/main" id="{2E7BCB44-0E91-C1ED-5D23-C4BE2EEBF563}"/>
              </a:ext>
            </a:extLst>
          </p:cNvPr>
          <p:cNvSpPr txBox="1"/>
          <p:nvPr/>
        </p:nvSpPr>
        <p:spPr>
          <a:xfrm>
            <a:off x="8168758" y="1583153"/>
            <a:ext cx="1391155" cy="400110"/>
          </a:xfrm>
          <a:prstGeom prst="rect">
            <a:avLst/>
          </a:prstGeom>
          <a:noFill/>
        </p:spPr>
        <p:txBody>
          <a:bodyPr wrap="square" rtlCol="0">
            <a:spAutoFit/>
          </a:bodyPr>
          <a:lstStyle/>
          <a:p>
            <a:pPr algn="ctr"/>
            <a:r>
              <a:rPr kumimoji="1" lang="en-US" altLang="ja-JP" sz="1000" dirty="0"/>
              <a:t>Feature</a:t>
            </a:r>
            <a:r>
              <a:rPr kumimoji="1" lang="ja-JP" altLang="en-US" sz="1000" dirty="0"/>
              <a:t> </a:t>
            </a:r>
            <a:r>
              <a:rPr kumimoji="1" lang="en-US" altLang="ja-JP" sz="1000" dirty="0"/>
              <a:t>map</a:t>
            </a:r>
          </a:p>
          <a:p>
            <a:pPr algn="ctr"/>
            <a:r>
              <a:rPr kumimoji="1" lang="en-US" altLang="ja-JP" sz="1000" dirty="0"/>
              <a:t>(1x32x32)</a:t>
            </a:r>
            <a:endParaRPr kumimoji="1" lang="ja-JP" altLang="en-US" sz="1000" dirty="0"/>
          </a:p>
        </p:txBody>
      </p:sp>
      <p:sp>
        <p:nvSpPr>
          <p:cNvPr id="99" name="テキスト ボックス 98">
            <a:extLst>
              <a:ext uri="{FF2B5EF4-FFF2-40B4-BE49-F238E27FC236}">
                <a16:creationId xmlns:a16="http://schemas.microsoft.com/office/drawing/2014/main" id="{641A70AB-D8F3-FE8A-1741-ECE2D49F922B}"/>
              </a:ext>
            </a:extLst>
          </p:cNvPr>
          <p:cNvSpPr txBox="1"/>
          <p:nvPr/>
        </p:nvSpPr>
        <p:spPr>
          <a:xfrm>
            <a:off x="9809529" y="1675412"/>
            <a:ext cx="1325952" cy="400110"/>
          </a:xfrm>
          <a:prstGeom prst="rect">
            <a:avLst/>
          </a:prstGeom>
          <a:noFill/>
        </p:spPr>
        <p:txBody>
          <a:bodyPr wrap="square" rtlCol="0">
            <a:spAutoFit/>
          </a:bodyPr>
          <a:lstStyle/>
          <a:p>
            <a:pPr algn="ctr"/>
            <a:r>
              <a:rPr kumimoji="1" lang="en-US" altLang="ja-JP" sz="1000" dirty="0"/>
              <a:t>Feature</a:t>
            </a:r>
            <a:r>
              <a:rPr kumimoji="1" lang="ja-JP" altLang="en-US" sz="1000" dirty="0"/>
              <a:t> </a:t>
            </a:r>
            <a:r>
              <a:rPr kumimoji="1" lang="en-US" altLang="ja-JP" sz="1000" dirty="0"/>
              <a:t>map</a:t>
            </a:r>
          </a:p>
          <a:p>
            <a:pPr algn="ctr"/>
            <a:r>
              <a:rPr kumimoji="1" lang="en-US" altLang="ja-JP" sz="1000" dirty="0"/>
              <a:t>(32x32x32)</a:t>
            </a:r>
            <a:endParaRPr kumimoji="1" lang="ja-JP" altLang="en-US" sz="1000" dirty="0"/>
          </a:p>
        </p:txBody>
      </p:sp>
      <p:sp>
        <p:nvSpPr>
          <p:cNvPr id="101" name="テキスト ボックス 100">
            <a:extLst>
              <a:ext uri="{FF2B5EF4-FFF2-40B4-BE49-F238E27FC236}">
                <a16:creationId xmlns:a16="http://schemas.microsoft.com/office/drawing/2014/main" id="{A0AFF821-FA4A-6DE6-5B75-EDE2EC218FF5}"/>
              </a:ext>
            </a:extLst>
          </p:cNvPr>
          <p:cNvSpPr txBox="1"/>
          <p:nvPr/>
        </p:nvSpPr>
        <p:spPr>
          <a:xfrm>
            <a:off x="5661037" y="3398745"/>
            <a:ext cx="1131725" cy="246221"/>
          </a:xfrm>
          <a:prstGeom prst="rect">
            <a:avLst/>
          </a:prstGeom>
          <a:noFill/>
        </p:spPr>
        <p:txBody>
          <a:bodyPr wrap="square" rtlCol="0">
            <a:spAutoFit/>
          </a:bodyPr>
          <a:lstStyle/>
          <a:p>
            <a:pPr algn="ctr"/>
            <a:r>
              <a:rPr kumimoji="1" lang="en-US" altLang="ja-JP" sz="1000" dirty="0"/>
              <a:t>2</a:t>
            </a:r>
            <a:r>
              <a:rPr kumimoji="1" lang="en-US" altLang="ja-JP" sz="1000" baseline="30000" dirty="0"/>
              <a:t>nd</a:t>
            </a:r>
            <a:r>
              <a:rPr kumimoji="1" lang="en-US" altLang="ja-JP" sz="1000" dirty="0"/>
              <a:t> TransConv</a:t>
            </a:r>
          </a:p>
        </p:txBody>
      </p:sp>
      <p:sp>
        <p:nvSpPr>
          <p:cNvPr id="102" name="テキスト ボックス 101">
            <a:extLst>
              <a:ext uri="{FF2B5EF4-FFF2-40B4-BE49-F238E27FC236}">
                <a16:creationId xmlns:a16="http://schemas.microsoft.com/office/drawing/2014/main" id="{1EF7B868-837F-2DC0-1B62-7D5A448955DE}"/>
              </a:ext>
            </a:extLst>
          </p:cNvPr>
          <p:cNvSpPr txBox="1"/>
          <p:nvPr/>
        </p:nvSpPr>
        <p:spPr>
          <a:xfrm>
            <a:off x="6509815" y="3534607"/>
            <a:ext cx="1194638" cy="246221"/>
          </a:xfrm>
          <a:prstGeom prst="rect">
            <a:avLst/>
          </a:prstGeom>
          <a:noFill/>
        </p:spPr>
        <p:txBody>
          <a:bodyPr wrap="square" rtlCol="0">
            <a:spAutoFit/>
          </a:bodyPr>
          <a:lstStyle/>
          <a:p>
            <a:pPr algn="ctr"/>
            <a:r>
              <a:rPr kumimoji="1" lang="en-US" altLang="ja-JP" sz="1000" dirty="0"/>
              <a:t>3</a:t>
            </a:r>
            <a:r>
              <a:rPr kumimoji="1" lang="en-US" altLang="ja-JP" sz="1000" baseline="30000" dirty="0"/>
              <a:t>rd</a:t>
            </a:r>
            <a:r>
              <a:rPr kumimoji="1" lang="en-US" altLang="ja-JP" sz="1000" dirty="0"/>
              <a:t>  TransConv</a:t>
            </a:r>
          </a:p>
        </p:txBody>
      </p:sp>
      <p:sp>
        <p:nvSpPr>
          <p:cNvPr id="103" name="テキスト ボックス 102">
            <a:extLst>
              <a:ext uri="{FF2B5EF4-FFF2-40B4-BE49-F238E27FC236}">
                <a16:creationId xmlns:a16="http://schemas.microsoft.com/office/drawing/2014/main" id="{D82AD395-2314-7067-CF5A-1AC71E6C9D87}"/>
              </a:ext>
            </a:extLst>
          </p:cNvPr>
          <p:cNvSpPr txBox="1"/>
          <p:nvPr/>
        </p:nvSpPr>
        <p:spPr>
          <a:xfrm>
            <a:off x="7486467" y="3605915"/>
            <a:ext cx="1194637" cy="246221"/>
          </a:xfrm>
          <a:prstGeom prst="rect">
            <a:avLst/>
          </a:prstGeom>
          <a:noFill/>
        </p:spPr>
        <p:txBody>
          <a:bodyPr wrap="square" rtlCol="0">
            <a:spAutoFit/>
          </a:bodyPr>
          <a:lstStyle/>
          <a:p>
            <a:pPr algn="ctr"/>
            <a:r>
              <a:rPr kumimoji="1" lang="en-US" altLang="ja-JP" sz="1000" dirty="0"/>
              <a:t>4</a:t>
            </a:r>
            <a:r>
              <a:rPr kumimoji="1" lang="en-US" altLang="ja-JP" sz="1000" baseline="30000" dirty="0"/>
              <a:t>th</a:t>
            </a:r>
            <a:r>
              <a:rPr kumimoji="1" lang="en-US" altLang="ja-JP" sz="1000" dirty="0"/>
              <a:t>  TransConv</a:t>
            </a:r>
          </a:p>
        </p:txBody>
      </p:sp>
      <p:sp>
        <p:nvSpPr>
          <p:cNvPr id="104" name="テキスト ボックス 103">
            <a:extLst>
              <a:ext uri="{FF2B5EF4-FFF2-40B4-BE49-F238E27FC236}">
                <a16:creationId xmlns:a16="http://schemas.microsoft.com/office/drawing/2014/main" id="{673A03AA-0881-CABE-CB43-9B8D5021FC02}"/>
              </a:ext>
            </a:extLst>
          </p:cNvPr>
          <p:cNvSpPr txBox="1"/>
          <p:nvPr/>
        </p:nvSpPr>
        <p:spPr>
          <a:xfrm>
            <a:off x="8290685" y="3815266"/>
            <a:ext cx="1176261" cy="246221"/>
          </a:xfrm>
          <a:prstGeom prst="rect">
            <a:avLst/>
          </a:prstGeom>
          <a:noFill/>
        </p:spPr>
        <p:txBody>
          <a:bodyPr wrap="square" rtlCol="0">
            <a:spAutoFit/>
          </a:bodyPr>
          <a:lstStyle/>
          <a:p>
            <a:pPr algn="ctr"/>
            <a:r>
              <a:rPr kumimoji="1" lang="en-US" altLang="ja-JP" sz="1000" dirty="0"/>
              <a:t>5</a:t>
            </a:r>
            <a:r>
              <a:rPr kumimoji="1" lang="en-US" altLang="ja-JP" sz="1000" baseline="30000" dirty="0"/>
              <a:t>th</a:t>
            </a:r>
            <a:r>
              <a:rPr kumimoji="1" lang="en-US" altLang="ja-JP" sz="1000" dirty="0"/>
              <a:t> TransConv</a:t>
            </a:r>
          </a:p>
        </p:txBody>
      </p:sp>
      <p:sp>
        <p:nvSpPr>
          <p:cNvPr id="105" name="テキスト ボックス 104">
            <a:extLst>
              <a:ext uri="{FF2B5EF4-FFF2-40B4-BE49-F238E27FC236}">
                <a16:creationId xmlns:a16="http://schemas.microsoft.com/office/drawing/2014/main" id="{84EE5E69-678F-417F-A2B6-349D14D0810D}"/>
              </a:ext>
            </a:extLst>
          </p:cNvPr>
          <p:cNvSpPr txBox="1"/>
          <p:nvPr/>
        </p:nvSpPr>
        <p:spPr>
          <a:xfrm>
            <a:off x="5428206" y="2961083"/>
            <a:ext cx="216725" cy="224590"/>
          </a:xfrm>
          <a:prstGeom prst="rect">
            <a:avLst/>
          </a:prstGeom>
          <a:noFill/>
        </p:spPr>
        <p:txBody>
          <a:bodyPr wrap="square" rtlCol="0">
            <a:spAutoFit/>
          </a:bodyPr>
          <a:lstStyle/>
          <a:p>
            <a:pPr algn="ctr"/>
            <a:r>
              <a:rPr kumimoji="1" lang="en-US" altLang="ja-JP" sz="1400" dirty="0"/>
              <a:t>2</a:t>
            </a:r>
          </a:p>
        </p:txBody>
      </p:sp>
      <p:sp>
        <p:nvSpPr>
          <p:cNvPr id="106" name="テキスト ボックス 105">
            <a:extLst>
              <a:ext uri="{FF2B5EF4-FFF2-40B4-BE49-F238E27FC236}">
                <a16:creationId xmlns:a16="http://schemas.microsoft.com/office/drawing/2014/main" id="{6BDF59C3-79ED-3148-B3DF-F65253831E3D}"/>
              </a:ext>
            </a:extLst>
          </p:cNvPr>
          <p:cNvSpPr txBox="1"/>
          <p:nvPr/>
        </p:nvSpPr>
        <p:spPr>
          <a:xfrm>
            <a:off x="5354367" y="2677817"/>
            <a:ext cx="216725" cy="224590"/>
          </a:xfrm>
          <a:prstGeom prst="rect">
            <a:avLst/>
          </a:prstGeom>
          <a:noFill/>
        </p:spPr>
        <p:txBody>
          <a:bodyPr wrap="square" rtlCol="0">
            <a:spAutoFit/>
          </a:bodyPr>
          <a:lstStyle/>
          <a:p>
            <a:pPr algn="ctr"/>
            <a:r>
              <a:rPr kumimoji="1" lang="en-US" altLang="ja-JP" sz="1400" dirty="0"/>
              <a:t>2</a:t>
            </a:r>
          </a:p>
        </p:txBody>
      </p:sp>
      <p:sp>
        <p:nvSpPr>
          <p:cNvPr id="107" name="テキスト ボックス 106">
            <a:extLst>
              <a:ext uri="{FF2B5EF4-FFF2-40B4-BE49-F238E27FC236}">
                <a16:creationId xmlns:a16="http://schemas.microsoft.com/office/drawing/2014/main" id="{D92FB242-678B-4E11-6A2A-47569677CD6F}"/>
              </a:ext>
            </a:extLst>
          </p:cNvPr>
          <p:cNvSpPr txBox="1"/>
          <p:nvPr/>
        </p:nvSpPr>
        <p:spPr>
          <a:xfrm>
            <a:off x="6240918" y="2591029"/>
            <a:ext cx="216725" cy="224590"/>
          </a:xfrm>
          <a:prstGeom prst="rect">
            <a:avLst/>
          </a:prstGeom>
          <a:noFill/>
        </p:spPr>
        <p:txBody>
          <a:bodyPr wrap="square" rtlCol="0">
            <a:spAutoFit/>
          </a:bodyPr>
          <a:lstStyle/>
          <a:p>
            <a:pPr algn="ctr"/>
            <a:r>
              <a:rPr kumimoji="1" lang="en-US" altLang="ja-JP" sz="1400" dirty="0"/>
              <a:t>4</a:t>
            </a:r>
          </a:p>
        </p:txBody>
      </p:sp>
      <p:sp>
        <p:nvSpPr>
          <p:cNvPr id="108" name="テキスト ボックス 107">
            <a:extLst>
              <a:ext uri="{FF2B5EF4-FFF2-40B4-BE49-F238E27FC236}">
                <a16:creationId xmlns:a16="http://schemas.microsoft.com/office/drawing/2014/main" id="{3A82686A-6880-92A2-BF0E-D1D4103680EB}"/>
              </a:ext>
            </a:extLst>
          </p:cNvPr>
          <p:cNvSpPr txBox="1"/>
          <p:nvPr/>
        </p:nvSpPr>
        <p:spPr>
          <a:xfrm>
            <a:off x="6423678" y="3045274"/>
            <a:ext cx="216725" cy="224590"/>
          </a:xfrm>
          <a:prstGeom prst="rect">
            <a:avLst/>
          </a:prstGeom>
          <a:noFill/>
        </p:spPr>
        <p:txBody>
          <a:bodyPr wrap="square" rtlCol="0">
            <a:spAutoFit/>
          </a:bodyPr>
          <a:lstStyle/>
          <a:p>
            <a:pPr algn="ctr"/>
            <a:r>
              <a:rPr kumimoji="1" lang="en-US" altLang="ja-JP" sz="1400" dirty="0"/>
              <a:t>4</a:t>
            </a:r>
          </a:p>
        </p:txBody>
      </p:sp>
      <p:sp>
        <p:nvSpPr>
          <p:cNvPr id="109" name="テキスト ボックス 108">
            <a:extLst>
              <a:ext uri="{FF2B5EF4-FFF2-40B4-BE49-F238E27FC236}">
                <a16:creationId xmlns:a16="http://schemas.microsoft.com/office/drawing/2014/main" id="{A00E00AD-E78C-9FDC-3B69-4C10656B6E14}"/>
              </a:ext>
            </a:extLst>
          </p:cNvPr>
          <p:cNvSpPr txBox="1"/>
          <p:nvPr/>
        </p:nvSpPr>
        <p:spPr>
          <a:xfrm>
            <a:off x="7203435" y="2549760"/>
            <a:ext cx="216725" cy="224590"/>
          </a:xfrm>
          <a:prstGeom prst="rect">
            <a:avLst/>
          </a:prstGeom>
          <a:noFill/>
        </p:spPr>
        <p:txBody>
          <a:bodyPr wrap="square" rtlCol="0">
            <a:spAutoFit/>
          </a:bodyPr>
          <a:lstStyle/>
          <a:p>
            <a:pPr algn="ctr"/>
            <a:r>
              <a:rPr kumimoji="1" lang="en-US" altLang="ja-JP" sz="1400" dirty="0"/>
              <a:t>4</a:t>
            </a:r>
          </a:p>
        </p:txBody>
      </p:sp>
      <p:sp>
        <p:nvSpPr>
          <p:cNvPr id="110" name="テキスト ボックス 109">
            <a:extLst>
              <a:ext uri="{FF2B5EF4-FFF2-40B4-BE49-F238E27FC236}">
                <a16:creationId xmlns:a16="http://schemas.microsoft.com/office/drawing/2014/main" id="{736E7D93-8212-637C-E0C5-C207638035FE}"/>
              </a:ext>
            </a:extLst>
          </p:cNvPr>
          <p:cNvSpPr txBox="1"/>
          <p:nvPr/>
        </p:nvSpPr>
        <p:spPr>
          <a:xfrm>
            <a:off x="8127977" y="2925306"/>
            <a:ext cx="216725" cy="224590"/>
          </a:xfrm>
          <a:prstGeom prst="rect">
            <a:avLst/>
          </a:prstGeom>
          <a:noFill/>
        </p:spPr>
        <p:txBody>
          <a:bodyPr wrap="square" rtlCol="0">
            <a:spAutoFit/>
          </a:bodyPr>
          <a:lstStyle/>
          <a:p>
            <a:pPr algn="ctr"/>
            <a:r>
              <a:rPr kumimoji="1" lang="en-US" altLang="ja-JP" sz="1400" dirty="0"/>
              <a:t>4</a:t>
            </a:r>
          </a:p>
        </p:txBody>
      </p:sp>
      <p:sp>
        <p:nvSpPr>
          <p:cNvPr id="111" name="テキスト ボックス 110">
            <a:extLst>
              <a:ext uri="{FF2B5EF4-FFF2-40B4-BE49-F238E27FC236}">
                <a16:creationId xmlns:a16="http://schemas.microsoft.com/office/drawing/2014/main" id="{D8104B26-FB7F-04FE-B665-9E2B3A0D2230}"/>
              </a:ext>
            </a:extLst>
          </p:cNvPr>
          <p:cNvSpPr txBox="1"/>
          <p:nvPr/>
        </p:nvSpPr>
        <p:spPr>
          <a:xfrm>
            <a:off x="7260119" y="2748795"/>
            <a:ext cx="216725" cy="224590"/>
          </a:xfrm>
          <a:prstGeom prst="rect">
            <a:avLst/>
          </a:prstGeom>
          <a:noFill/>
        </p:spPr>
        <p:txBody>
          <a:bodyPr wrap="square" rtlCol="0">
            <a:spAutoFit/>
          </a:bodyPr>
          <a:lstStyle/>
          <a:p>
            <a:pPr algn="ctr"/>
            <a:r>
              <a:rPr kumimoji="1" lang="en-US" altLang="ja-JP" sz="1400" dirty="0"/>
              <a:t>4</a:t>
            </a:r>
          </a:p>
        </p:txBody>
      </p:sp>
      <p:sp>
        <p:nvSpPr>
          <p:cNvPr id="112" name="テキスト ボックス 111">
            <a:extLst>
              <a:ext uri="{FF2B5EF4-FFF2-40B4-BE49-F238E27FC236}">
                <a16:creationId xmlns:a16="http://schemas.microsoft.com/office/drawing/2014/main" id="{4ACFDE5E-8C51-EC0F-B771-1208F9FF1B45}"/>
              </a:ext>
            </a:extLst>
          </p:cNvPr>
          <p:cNvSpPr txBox="1"/>
          <p:nvPr/>
        </p:nvSpPr>
        <p:spPr>
          <a:xfrm>
            <a:off x="8873878" y="2391740"/>
            <a:ext cx="216725" cy="224590"/>
          </a:xfrm>
          <a:prstGeom prst="rect">
            <a:avLst/>
          </a:prstGeom>
          <a:noFill/>
        </p:spPr>
        <p:txBody>
          <a:bodyPr wrap="square" rtlCol="0">
            <a:spAutoFit/>
          </a:bodyPr>
          <a:lstStyle/>
          <a:p>
            <a:pPr algn="ctr"/>
            <a:r>
              <a:rPr kumimoji="1" lang="en-US" altLang="ja-JP" sz="1400" dirty="0"/>
              <a:t>4</a:t>
            </a:r>
          </a:p>
        </p:txBody>
      </p:sp>
      <p:sp>
        <p:nvSpPr>
          <p:cNvPr id="113" name="テキスト ボックス 112">
            <a:extLst>
              <a:ext uri="{FF2B5EF4-FFF2-40B4-BE49-F238E27FC236}">
                <a16:creationId xmlns:a16="http://schemas.microsoft.com/office/drawing/2014/main" id="{AC93447B-FBCF-504A-02E4-F03889F77B7D}"/>
              </a:ext>
            </a:extLst>
          </p:cNvPr>
          <p:cNvSpPr txBox="1"/>
          <p:nvPr/>
        </p:nvSpPr>
        <p:spPr>
          <a:xfrm>
            <a:off x="8182379" y="3151174"/>
            <a:ext cx="216725" cy="224590"/>
          </a:xfrm>
          <a:prstGeom prst="rect">
            <a:avLst/>
          </a:prstGeom>
          <a:noFill/>
        </p:spPr>
        <p:txBody>
          <a:bodyPr wrap="square" rtlCol="0">
            <a:spAutoFit/>
          </a:bodyPr>
          <a:lstStyle/>
          <a:p>
            <a:pPr algn="ctr"/>
            <a:r>
              <a:rPr kumimoji="1" lang="en-US" altLang="ja-JP" sz="1400" dirty="0"/>
              <a:t>4</a:t>
            </a:r>
          </a:p>
        </p:txBody>
      </p:sp>
      <p:sp>
        <p:nvSpPr>
          <p:cNvPr id="114" name="テキスト ボックス 113">
            <a:extLst>
              <a:ext uri="{FF2B5EF4-FFF2-40B4-BE49-F238E27FC236}">
                <a16:creationId xmlns:a16="http://schemas.microsoft.com/office/drawing/2014/main" id="{0596F9FD-386F-7655-5DD6-E6735B7FF0C4}"/>
              </a:ext>
            </a:extLst>
          </p:cNvPr>
          <p:cNvSpPr txBox="1"/>
          <p:nvPr/>
        </p:nvSpPr>
        <p:spPr>
          <a:xfrm>
            <a:off x="8926048" y="2579061"/>
            <a:ext cx="216725" cy="224590"/>
          </a:xfrm>
          <a:prstGeom prst="rect">
            <a:avLst/>
          </a:prstGeom>
          <a:noFill/>
        </p:spPr>
        <p:txBody>
          <a:bodyPr wrap="square" rtlCol="0">
            <a:spAutoFit/>
          </a:bodyPr>
          <a:lstStyle/>
          <a:p>
            <a:pPr algn="ctr"/>
            <a:r>
              <a:rPr kumimoji="1" lang="en-US" altLang="ja-JP" sz="1400" dirty="0"/>
              <a:t>4</a:t>
            </a:r>
          </a:p>
        </p:txBody>
      </p:sp>
      <p:sp>
        <p:nvSpPr>
          <p:cNvPr id="115" name="テキスト ボックス 114">
            <a:extLst>
              <a:ext uri="{FF2B5EF4-FFF2-40B4-BE49-F238E27FC236}">
                <a16:creationId xmlns:a16="http://schemas.microsoft.com/office/drawing/2014/main" id="{45A82B0C-AD72-B99B-93E3-DF11FDA10AC7}"/>
              </a:ext>
            </a:extLst>
          </p:cNvPr>
          <p:cNvSpPr txBox="1"/>
          <p:nvPr/>
        </p:nvSpPr>
        <p:spPr>
          <a:xfrm>
            <a:off x="8960992" y="2977219"/>
            <a:ext cx="216725" cy="224590"/>
          </a:xfrm>
          <a:prstGeom prst="rect">
            <a:avLst/>
          </a:prstGeom>
          <a:noFill/>
        </p:spPr>
        <p:txBody>
          <a:bodyPr wrap="square" rtlCol="0">
            <a:spAutoFit/>
          </a:bodyPr>
          <a:lstStyle/>
          <a:p>
            <a:pPr algn="ctr"/>
            <a:r>
              <a:rPr kumimoji="1" lang="en-US" altLang="ja-JP" sz="1400" dirty="0"/>
              <a:t>9</a:t>
            </a:r>
          </a:p>
        </p:txBody>
      </p:sp>
      <p:sp>
        <p:nvSpPr>
          <p:cNvPr id="116" name="テキスト ボックス 115">
            <a:extLst>
              <a:ext uri="{FF2B5EF4-FFF2-40B4-BE49-F238E27FC236}">
                <a16:creationId xmlns:a16="http://schemas.microsoft.com/office/drawing/2014/main" id="{751BB312-5CC4-5018-2252-329226D9ED81}"/>
              </a:ext>
            </a:extLst>
          </p:cNvPr>
          <p:cNvSpPr txBox="1"/>
          <p:nvPr/>
        </p:nvSpPr>
        <p:spPr>
          <a:xfrm>
            <a:off x="9091115" y="3305593"/>
            <a:ext cx="216725" cy="224590"/>
          </a:xfrm>
          <a:prstGeom prst="rect">
            <a:avLst/>
          </a:prstGeom>
          <a:noFill/>
        </p:spPr>
        <p:txBody>
          <a:bodyPr wrap="square" rtlCol="0">
            <a:spAutoFit/>
          </a:bodyPr>
          <a:lstStyle/>
          <a:p>
            <a:pPr algn="ctr"/>
            <a:r>
              <a:rPr kumimoji="1" lang="en-US" altLang="ja-JP" sz="1400" dirty="0"/>
              <a:t>9</a:t>
            </a:r>
          </a:p>
        </p:txBody>
      </p:sp>
      <p:sp>
        <p:nvSpPr>
          <p:cNvPr id="117" name="テキスト ボックス 116">
            <a:extLst>
              <a:ext uri="{FF2B5EF4-FFF2-40B4-BE49-F238E27FC236}">
                <a16:creationId xmlns:a16="http://schemas.microsoft.com/office/drawing/2014/main" id="{E9E970FF-60D6-642F-D2D6-4F0BB90A3A73}"/>
              </a:ext>
            </a:extLst>
          </p:cNvPr>
          <p:cNvSpPr txBox="1"/>
          <p:nvPr/>
        </p:nvSpPr>
        <p:spPr>
          <a:xfrm>
            <a:off x="9788439" y="2587236"/>
            <a:ext cx="216725" cy="224590"/>
          </a:xfrm>
          <a:prstGeom prst="rect">
            <a:avLst/>
          </a:prstGeom>
          <a:noFill/>
        </p:spPr>
        <p:txBody>
          <a:bodyPr wrap="square" rtlCol="0">
            <a:spAutoFit/>
          </a:bodyPr>
          <a:lstStyle/>
          <a:p>
            <a:pPr algn="ctr"/>
            <a:r>
              <a:rPr kumimoji="1" lang="en-US" altLang="ja-JP" sz="1400" dirty="0"/>
              <a:t>1</a:t>
            </a:r>
          </a:p>
        </p:txBody>
      </p:sp>
      <p:sp>
        <p:nvSpPr>
          <p:cNvPr id="118" name="テキスト ボックス 117">
            <a:extLst>
              <a:ext uri="{FF2B5EF4-FFF2-40B4-BE49-F238E27FC236}">
                <a16:creationId xmlns:a16="http://schemas.microsoft.com/office/drawing/2014/main" id="{D04510A1-67AF-E37B-5414-B8A0ACF26B52}"/>
              </a:ext>
            </a:extLst>
          </p:cNvPr>
          <p:cNvSpPr txBox="1"/>
          <p:nvPr/>
        </p:nvSpPr>
        <p:spPr>
          <a:xfrm>
            <a:off x="9838109" y="2711440"/>
            <a:ext cx="216725" cy="224590"/>
          </a:xfrm>
          <a:prstGeom prst="rect">
            <a:avLst/>
          </a:prstGeom>
          <a:noFill/>
        </p:spPr>
        <p:txBody>
          <a:bodyPr wrap="square" rtlCol="0">
            <a:spAutoFit/>
          </a:bodyPr>
          <a:lstStyle/>
          <a:p>
            <a:pPr algn="ctr"/>
            <a:r>
              <a:rPr kumimoji="1" lang="en-US" altLang="ja-JP" sz="1400" dirty="0"/>
              <a:t>1</a:t>
            </a:r>
          </a:p>
        </p:txBody>
      </p:sp>
      <p:sp>
        <p:nvSpPr>
          <p:cNvPr id="119" name="テキスト ボックス 118">
            <a:extLst>
              <a:ext uri="{FF2B5EF4-FFF2-40B4-BE49-F238E27FC236}">
                <a16:creationId xmlns:a16="http://schemas.microsoft.com/office/drawing/2014/main" id="{99CBA76B-C3E5-C04C-9CBD-48577FDFEA36}"/>
              </a:ext>
            </a:extLst>
          </p:cNvPr>
          <p:cNvSpPr txBox="1"/>
          <p:nvPr/>
        </p:nvSpPr>
        <p:spPr>
          <a:xfrm>
            <a:off x="10409241" y="3158685"/>
            <a:ext cx="216725" cy="224590"/>
          </a:xfrm>
          <a:prstGeom prst="rect">
            <a:avLst/>
          </a:prstGeom>
          <a:noFill/>
        </p:spPr>
        <p:txBody>
          <a:bodyPr wrap="square" rtlCol="0">
            <a:spAutoFit/>
          </a:bodyPr>
          <a:lstStyle/>
          <a:p>
            <a:pPr algn="ctr"/>
            <a:r>
              <a:rPr kumimoji="1" lang="en-US" altLang="ja-JP" sz="1400" dirty="0"/>
              <a:t>5</a:t>
            </a:r>
          </a:p>
        </p:txBody>
      </p:sp>
      <p:sp>
        <p:nvSpPr>
          <p:cNvPr id="120" name="テキスト ボックス 119">
            <a:extLst>
              <a:ext uri="{FF2B5EF4-FFF2-40B4-BE49-F238E27FC236}">
                <a16:creationId xmlns:a16="http://schemas.microsoft.com/office/drawing/2014/main" id="{8602957F-52FB-A470-948E-C7FF5F3D3652}"/>
              </a:ext>
            </a:extLst>
          </p:cNvPr>
          <p:cNvSpPr txBox="1"/>
          <p:nvPr/>
        </p:nvSpPr>
        <p:spPr>
          <a:xfrm>
            <a:off x="10477898" y="3315152"/>
            <a:ext cx="216725" cy="224590"/>
          </a:xfrm>
          <a:prstGeom prst="rect">
            <a:avLst/>
          </a:prstGeom>
          <a:noFill/>
        </p:spPr>
        <p:txBody>
          <a:bodyPr wrap="square" rtlCol="0">
            <a:spAutoFit/>
          </a:bodyPr>
          <a:lstStyle/>
          <a:p>
            <a:pPr algn="ctr"/>
            <a:r>
              <a:rPr kumimoji="1" lang="en-US" altLang="ja-JP" sz="1400" dirty="0"/>
              <a:t>5</a:t>
            </a:r>
          </a:p>
        </p:txBody>
      </p:sp>
      <p:sp>
        <p:nvSpPr>
          <p:cNvPr id="144" name="左中かっこ 143">
            <a:extLst>
              <a:ext uri="{FF2B5EF4-FFF2-40B4-BE49-F238E27FC236}">
                <a16:creationId xmlns:a16="http://schemas.microsoft.com/office/drawing/2014/main" id="{9926EB08-5E2F-603B-E82B-DF85C3D71E57}"/>
              </a:ext>
            </a:extLst>
          </p:cNvPr>
          <p:cNvSpPr/>
          <p:nvPr/>
        </p:nvSpPr>
        <p:spPr>
          <a:xfrm rot="16200000">
            <a:off x="1988714" y="3045248"/>
            <a:ext cx="263536" cy="2208527"/>
          </a:xfrm>
          <a:prstGeom prst="leftBrace">
            <a:avLst/>
          </a:prstGeom>
          <a:ln w="38100">
            <a:solidFill>
              <a:schemeClr val="accent6"/>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kumimoji="1" lang="ja-JP" altLang="en-US" dirty="0"/>
          </a:p>
        </p:txBody>
      </p:sp>
      <p:sp>
        <p:nvSpPr>
          <p:cNvPr id="145" name="テキスト ボックス 144">
            <a:extLst>
              <a:ext uri="{FF2B5EF4-FFF2-40B4-BE49-F238E27FC236}">
                <a16:creationId xmlns:a16="http://schemas.microsoft.com/office/drawing/2014/main" id="{72EFC149-CA3F-3F0D-3CB3-20E600732C50}"/>
              </a:ext>
            </a:extLst>
          </p:cNvPr>
          <p:cNvSpPr txBox="1"/>
          <p:nvPr/>
        </p:nvSpPr>
        <p:spPr>
          <a:xfrm>
            <a:off x="1161635" y="4237076"/>
            <a:ext cx="2153004" cy="400110"/>
          </a:xfrm>
          <a:prstGeom prst="rect">
            <a:avLst/>
          </a:prstGeom>
          <a:noFill/>
        </p:spPr>
        <p:txBody>
          <a:bodyPr wrap="square" rtlCol="0">
            <a:spAutoFit/>
          </a:bodyPr>
          <a:lstStyle/>
          <a:p>
            <a:r>
              <a:rPr kumimoji="1" lang="ja-JP" altLang="en-US" sz="2000" dirty="0"/>
              <a:t>相関演算に相当</a:t>
            </a:r>
          </a:p>
        </p:txBody>
      </p:sp>
      <p:sp>
        <p:nvSpPr>
          <p:cNvPr id="147" name="左中かっこ 146">
            <a:extLst>
              <a:ext uri="{FF2B5EF4-FFF2-40B4-BE49-F238E27FC236}">
                <a16:creationId xmlns:a16="http://schemas.microsoft.com/office/drawing/2014/main" id="{CCD0F384-3742-C689-0A55-B88B3DCDD38C}"/>
              </a:ext>
            </a:extLst>
          </p:cNvPr>
          <p:cNvSpPr/>
          <p:nvPr/>
        </p:nvSpPr>
        <p:spPr>
          <a:xfrm rot="16200000">
            <a:off x="10121762" y="3292763"/>
            <a:ext cx="93821" cy="1744542"/>
          </a:xfrm>
          <a:prstGeom prst="leftBrace">
            <a:avLst/>
          </a:prstGeom>
          <a:ln w="38100">
            <a:solidFill>
              <a:schemeClr val="accent2"/>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dirty="0"/>
          </a:p>
        </p:txBody>
      </p:sp>
      <p:sp>
        <p:nvSpPr>
          <p:cNvPr id="148" name="左中かっこ 147">
            <a:extLst>
              <a:ext uri="{FF2B5EF4-FFF2-40B4-BE49-F238E27FC236}">
                <a16:creationId xmlns:a16="http://schemas.microsoft.com/office/drawing/2014/main" id="{0A57B9FE-B811-CE26-CA06-9B39D1AB27BD}"/>
              </a:ext>
            </a:extLst>
          </p:cNvPr>
          <p:cNvSpPr/>
          <p:nvPr/>
        </p:nvSpPr>
        <p:spPr>
          <a:xfrm rot="16200000">
            <a:off x="7059192" y="2035912"/>
            <a:ext cx="147305" cy="4227198"/>
          </a:xfrm>
          <a:prstGeom prst="leftBrace">
            <a:avLst/>
          </a:prstGeom>
          <a:ln w="38100"/>
        </p:spPr>
        <p:style>
          <a:lnRef idx="1">
            <a:schemeClr val="accent5"/>
          </a:lnRef>
          <a:fillRef idx="0">
            <a:schemeClr val="accent5"/>
          </a:fillRef>
          <a:effectRef idx="0">
            <a:schemeClr val="accent5"/>
          </a:effectRef>
          <a:fontRef idx="minor">
            <a:schemeClr val="tx1"/>
          </a:fontRef>
        </p:style>
        <p:txBody>
          <a:bodyPr rtlCol="0" anchor="ctr"/>
          <a:lstStyle/>
          <a:p>
            <a:pPr algn="ctr"/>
            <a:endParaRPr kumimoji="1" lang="ja-JP" altLang="en-US"/>
          </a:p>
        </p:txBody>
      </p:sp>
      <p:sp>
        <p:nvSpPr>
          <p:cNvPr id="149" name="テキスト ボックス 148">
            <a:extLst>
              <a:ext uri="{FF2B5EF4-FFF2-40B4-BE49-F238E27FC236}">
                <a16:creationId xmlns:a16="http://schemas.microsoft.com/office/drawing/2014/main" id="{ABB8659E-0C18-382C-C0FD-7026BED36BCB}"/>
              </a:ext>
            </a:extLst>
          </p:cNvPr>
          <p:cNvSpPr txBox="1"/>
          <p:nvPr/>
        </p:nvSpPr>
        <p:spPr>
          <a:xfrm>
            <a:off x="9137839" y="4246893"/>
            <a:ext cx="2248392" cy="400110"/>
          </a:xfrm>
          <a:prstGeom prst="rect">
            <a:avLst/>
          </a:prstGeom>
          <a:noFill/>
        </p:spPr>
        <p:txBody>
          <a:bodyPr wrap="square" rtlCol="0">
            <a:spAutoFit/>
          </a:bodyPr>
          <a:lstStyle/>
          <a:p>
            <a:pPr algn="ctr"/>
            <a:r>
              <a:rPr kumimoji="1" lang="ja-JP" altLang="en-US" sz="2000" dirty="0"/>
              <a:t>超解像</a:t>
            </a:r>
            <a:r>
              <a:rPr kumimoji="1" lang="en-US" altLang="ja-JP" sz="2000" dirty="0"/>
              <a:t>:SRCNN[4]</a:t>
            </a:r>
            <a:endParaRPr kumimoji="1" lang="ja-JP" altLang="en-US" sz="2000" dirty="0"/>
          </a:p>
        </p:txBody>
      </p:sp>
      <p:sp>
        <p:nvSpPr>
          <p:cNvPr id="155" name="テキスト ボックス 154">
            <a:extLst>
              <a:ext uri="{FF2B5EF4-FFF2-40B4-BE49-F238E27FC236}">
                <a16:creationId xmlns:a16="http://schemas.microsoft.com/office/drawing/2014/main" id="{8F007538-C23D-5E21-ACB1-3537D17F08D3}"/>
              </a:ext>
            </a:extLst>
          </p:cNvPr>
          <p:cNvSpPr txBox="1"/>
          <p:nvPr/>
        </p:nvSpPr>
        <p:spPr>
          <a:xfrm>
            <a:off x="9137839" y="3808749"/>
            <a:ext cx="973805" cy="261610"/>
          </a:xfrm>
          <a:prstGeom prst="rect">
            <a:avLst/>
          </a:prstGeom>
          <a:noFill/>
        </p:spPr>
        <p:txBody>
          <a:bodyPr wrap="square" rtlCol="0">
            <a:spAutoFit/>
          </a:bodyPr>
          <a:lstStyle/>
          <a:p>
            <a:pPr algn="ctr"/>
            <a:r>
              <a:rPr kumimoji="1" lang="en-US" altLang="ja-JP" sz="1050" dirty="0"/>
              <a:t>1</a:t>
            </a:r>
            <a:r>
              <a:rPr kumimoji="1" lang="en-US" altLang="ja-JP" sz="1050" baseline="30000" dirty="0"/>
              <a:t>st</a:t>
            </a:r>
            <a:r>
              <a:rPr kumimoji="1" lang="en-US" altLang="ja-JP" sz="1050" dirty="0"/>
              <a:t> Conv</a:t>
            </a:r>
          </a:p>
        </p:txBody>
      </p:sp>
      <p:sp>
        <p:nvSpPr>
          <p:cNvPr id="156" name="テキスト ボックス 155">
            <a:extLst>
              <a:ext uri="{FF2B5EF4-FFF2-40B4-BE49-F238E27FC236}">
                <a16:creationId xmlns:a16="http://schemas.microsoft.com/office/drawing/2014/main" id="{8066F139-7CDE-AD3B-9239-27736F93F24F}"/>
              </a:ext>
            </a:extLst>
          </p:cNvPr>
          <p:cNvSpPr txBox="1"/>
          <p:nvPr/>
        </p:nvSpPr>
        <p:spPr>
          <a:xfrm>
            <a:off x="9824601" y="3803595"/>
            <a:ext cx="864945" cy="261610"/>
          </a:xfrm>
          <a:prstGeom prst="rect">
            <a:avLst/>
          </a:prstGeom>
          <a:noFill/>
        </p:spPr>
        <p:txBody>
          <a:bodyPr wrap="square" rtlCol="0">
            <a:spAutoFit/>
          </a:bodyPr>
          <a:lstStyle/>
          <a:p>
            <a:pPr algn="ctr"/>
            <a:r>
              <a:rPr kumimoji="1" lang="en-US" altLang="ja-JP" sz="1050" dirty="0"/>
              <a:t>2</a:t>
            </a:r>
            <a:r>
              <a:rPr kumimoji="1" lang="en-US" altLang="ja-JP" sz="1050" baseline="30000" dirty="0"/>
              <a:t>nd</a:t>
            </a:r>
            <a:r>
              <a:rPr kumimoji="1" lang="en-US" altLang="ja-JP" sz="1050" dirty="0"/>
              <a:t> Conv</a:t>
            </a:r>
          </a:p>
        </p:txBody>
      </p:sp>
      <p:sp>
        <p:nvSpPr>
          <p:cNvPr id="157" name="テキスト ボックス 156">
            <a:extLst>
              <a:ext uri="{FF2B5EF4-FFF2-40B4-BE49-F238E27FC236}">
                <a16:creationId xmlns:a16="http://schemas.microsoft.com/office/drawing/2014/main" id="{AF880C73-4414-65D9-121A-7C05BD6DC785}"/>
              </a:ext>
            </a:extLst>
          </p:cNvPr>
          <p:cNvSpPr txBox="1"/>
          <p:nvPr/>
        </p:nvSpPr>
        <p:spPr>
          <a:xfrm>
            <a:off x="10404526" y="3816861"/>
            <a:ext cx="1058749" cy="261610"/>
          </a:xfrm>
          <a:prstGeom prst="rect">
            <a:avLst/>
          </a:prstGeom>
          <a:noFill/>
        </p:spPr>
        <p:txBody>
          <a:bodyPr wrap="square" rtlCol="0">
            <a:spAutoFit/>
          </a:bodyPr>
          <a:lstStyle/>
          <a:p>
            <a:pPr algn="ctr"/>
            <a:r>
              <a:rPr kumimoji="1" lang="en-US" altLang="ja-JP" sz="1050" dirty="0"/>
              <a:t>3</a:t>
            </a:r>
            <a:r>
              <a:rPr kumimoji="1" lang="en-US" altLang="ja-JP" sz="1050" baseline="30000" dirty="0"/>
              <a:t>rd</a:t>
            </a:r>
            <a:r>
              <a:rPr kumimoji="1" lang="en-US" altLang="ja-JP" sz="1050" dirty="0"/>
              <a:t>  Conv</a:t>
            </a:r>
          </a:p>
        </p:txBody>
      </p:sp>
      <p:sp>
        <p:nvSpPr>
          <p:cNvPr id="159" name="テキスト ボックス 158">
            <a:extLst>
              <a:ext uri="{FF2B5EF4-FFF2-40B4-BE49-F238E27FC236}">
                <a16:creationId xmlns:a16="http://schemas.microsoft.com/office/drawing/2014/main" id="{0116F814-1A78-5C44-8C54-036D1A23213F}"/>
              </a:ext>
            </a:extLst>
          </p:cNvPr>
          <p:cNvSpPr txBox="1"/>
          <p:nvPr/>
        </p:nvSpPr>
        <p:spPr>
          <a:xfrm>
            <a:off x="4812381" y="3466676"/>
            <a:ext cx="1083972" cy="246221"/>
          </a:xfrm>
          <a:prstGeom prst="rect">
            <a:avLst/>
          </a:prstGeom>
          <a:noFill/>
        </p:spPr>
        <p:txBody>
          <a:bodyPr wrap="square" rtlCol="0">
            <a:spAutoFit/>
          </a:bodyPr>
          <a:lstStyle/>
          <a:p>
            <a:pPr algn="ctr"/>
            <a:r>
              <a:rPr kumimoji="1" lang="en-US" altLang="ja-JP" sz="1000" dirty="0"/>
              <a:t>1</a:t>
            </a:r>
            <a:r>
              <a:rPr kumimoji="1" lang="en-US" altLang="ja-JP" sz="1000" baseline="30000" dirty="0"/>
              <a:t>st</a:t>
            </a:r>
            <a:r>
              <a:rPr kumimoji="1" lang="en-US" altLang="ja-JP" sz="1000" dirty="0"/>
              <a:t> TransConv</a:t>
            </a:r>
          </a:p>
        </p:txBody>
      </p:sp>
      <p:sp>
        <p:nvSpPr>
          <p:cNvPr id="160" name="テキスト ボックス 159">
            <a:extLst>
              <a:ext uri="{FF2B5EF4-FFF2-40B4-BE49-F238E27FC236}">
                <a16:creationId xmlns:a16="http://schemas.microsoft.com/office/drawing/2014/main" id="{BD84907B-5623-825F-61E0-1EDA2FEBD7C6}"/>
              </a:ext>
            </a:extLst>
          </p:cNvPr>
          <p:cNvSpPr txBox="1"/>
          <p:nvPr/>
        </p:nvSpPr>
        <p:spPr>
          <a:xfrm>
            <a:off x="5872289" y="4237076"/>
            <a:ext cx="3293757" cy="400110"/>
          </a:xfrm>
          <a:prstGeom prst="rect">
            <a:avLst/>
          </a:prstGeom>
          <a:noFill/>
        </p:spPr>
        <p:txBody>
          <a:bodyPr wrap="square" rtlCol="0">
            <a:spAutoFit/>
          </a:bodyPr>
          <a:lstStyle/>
          <a:p>
            <a:r>
              <a:rPr kumimoji="1" lang="en-US" altLang="ja-JP" sz="2000" dirty="0"/>
              <a:t>DCGAN[3]</a:t>
            </a:r>
            <a:r>
              <a:rPr kumimoji="1" lang="ja-JP" altLang="en-US" sz="2000" dirty="0"/>
              <a:t>の</a:t>
            </a:r>
            <a:r>
              <a:rPr kumimoji="1" lang="en-US" altLang="ja-JP" sz="2000" dirty="0"/>
              <a:t>Generator</a:t>
            </a:r>
            <a:r>
              <a:rPr kumimoji="1" lang="ja-JP" altLang="en-US" sz="2000" dirty="0"/>
              <a:t>部分</a:t>
            </a:r>
            <a:endParaRPr kumimoji="1" lang="en-US" altLang="ja-JP" sz="2000" dirty="0"/>
          </a:p>
        </p:txBody>
      </p:sp>
      <p:pic>
        <p:nvPicPr>
          <p:cNvPr id="173" name="Picture 2">
            <a:extLst>
              <a:ext uri="{FF2B5EF4-FFF2-40B4-BE49-F238E27FC236}">
                <a16:creationId xmlns:a16="http://schemas.microsoft.com/office/drawing/2014/main" id="{65C8E88D-366C-8500-8B83-B027ED2A39A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71" r="-971"/>
          <a:stretch/>
        </p:blipFill>
        <p:spPr bwMode="auto">
          <a:xfrm>
            <a:off x="10861446" y="2032930"/>
            <a:ext cx="833868" cy="1785659"/>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sp>
        <p:nvSpPr>
          <p:cNvPr id="17" name="テキスト ボックス 16">
            <a:extLst>
              <a:ext uri="{FF2B5EF4-FFF2-40B4-BE49-F238E27FC236}">
                <a16:creationId xmlns:a16="http://schemas.microsoft.com/office/drawing/2014/main" id="{82E28630-FE7F-32F2-5377-6FCBB75D1446}"/>
              </a:ext>
            </a:extLst>
          </p:cNvPr>
          <p:cNvSpPr txBox="1"/>
          <p:nvPr/>
        </p:nvSpPr>
        <p:spPr>
          <a:xfrm>
            <a:off x="1016218" y="6105620"/>
            <a:ext cx="9095426" cy="261610"/>
          </a:xfrm>
          <a:prstGeom prst="rect">
            <a:avLst/>
          </a:prstGeom>
          <a:noFill/>
        </p:spPr>
        <p:txBody>
          <a:bodyPr wrap="square">
            <a:spAutoFit/>
          </a:bodyPr>
          <a:lstStyle/>
          <a:p>
            <a:r>
              <a:rPr kumimoji="1" lang="en-US" altLang="ja-JP" sz="1100" b="0" i="0" u="none" strike="noStrike" kern="1200" cap="none" spc="0" normalizeH="0" baseline="0" noProof="0" dirty="0">
                <a:ln>
                  <a:noFill/>
                </a:ln>
                <a:solidFill>
                  <a:prstClr val="black"/>
                </a:solidFill>
                <a:effectLst/>
                <a:uLnTx/>
                <a:uFillTx/>
                <a:latin typeface="Arial" panose="020B0604020202020204"/>
                <a:ea typeface="ＭＳ Ｐゴシック" panose="020B0600070205080204" pitchFamily="50" charset="-128"/>
                <a:cs typeface="+mn-cs"/>
              </a:rPr>
              <a:t>[3] </a:t>
            </a:r>
            <a:r>
              <a:rPr kumimoji="1" lang="da-DK" altLang="ja-JP" sz="1100" b="0" i="0" u="none" strike="noStrike" kern="1200" cap="none" spc="0" normalizeH="0" baseline="0" noProof="0" dirty="0">
                <a:ln>
                  <a:noFill/>
                </a:ln>
                <a:solidFill>
                  <a:prstClr val="black"/>
                </a:solidFill>
                <a:effectLst/>
                <a:uLnTx/>
                <a:uFillTx/>
                <a:latin typeface="Arial" panose="020B0604020202020204"/>
                <a:ea typeface="ＭＳ Ｐゴシック" panose="020B0600070205080204" pitchFamily="50" charset="-128"/>
                <a:cs typeface="+mn-cs"/>
              </a:rPr>
              <a:t>A. Radford, et al., arXiv:1511.06434 (2015).</a:t>
            </a:r>
            <a:r>
              <a:rPr kumimoji="1" lang="ja-JP" altLang="en-US" sz="1100" dirty="0">
                <a:solidFill>
                  <a:prstClr val="black"/>
                </a:solidFill>
                <a:latin typeface="Arial" panose="020B0604020202020204"/>
                <a:ea typeface="ＭＳ Ｐゴシック" panose="020B0600070205080204" pitchFamily="50" charset="-128"/>
              </a:rPr>
              <a:t> </a:t>
            </a:r>
            <a:r>
              <a:rPr kumimoji="1" lang="en-US" altLang="ja-JP" sz="1100" b="0" i="0" u="none" strike="noStrike" kern="1200" cap="none" spc="0" normalizeH="0" baseline="0" noProof="0" dirty="0">
                <a:ln>
                  <a:noFill/>
                </a:ln>
                <a:solidFill>
                  <a:prstClr val="black"/>
                </a:solidFill>
                <a:effectLst/>
                <a:uLnTx/>
                <a:uFillTx/>
                <a:latin typeface="Arial" panose="020B0604020202020204"/>
                <a:ea typeface="ＭＳ Ｐゴシック" panose="020B0600070205080204" pitchFamily="50" charset="-128"/>
                <a:cs typeface="+mn-cs"/>
              </a:rPr>
              <a:t>[</a:t>
            </a:r>
            <a:r>
              <a:rPr kumimoji="1" lang="en-US" altLang="ja-JP" sz="1100" dirty="0">
                <a:solidFill>
                  <a:prstClr val="black"/>
                </a:solidFill>
                <a:latin typeface="Arial" panose="020B0604020202020204"/>
                <a:ea typeface="ＭＳ Ｐゴシック" panose="020B0600070205080204" pitchFamily="50" charset="-128"/>
              </a:rPr>
              <a:t>4</a:t>
            </a:r>
            <a:r>
              <a:rPr kumimoji="1" lang="en-US" altLang="ja-JP" sz="1100" b="0" i="0" u="none" strike="noStrike" kern="1200" cap="none" spc="0" normalizeH="0" baseline="0" noProof="0" dirty="0">
                <a:ln>
                  <a:noFill/>
                </a:ln>
                <a:solidFill>
                  <a:prstClr val="black"/>
                </a:solidFill>
                <a:effectLst/>
                <a:uLnTx/>
                <a:uFillTx/>
                <a:latin typeface="Arial" panose="020B0604020202020204"/>
                <a:ea typeface="ＭＳ Ｐゴシック" panose="020B0600070205080204" pitchFamily="50" charset="-128"/>
                <a:cs typeface="+mn-cs"/>
              </a:rPr>
              <a:t>] </a:t>
            </a:r>
            <a:r>
              <a:rPr kumimoji="1" lang="en-US" altLang="ja-JP" sz="1100" b="0" i="0" u="none" strike="noStrike" kern="1200" cap="none" spc="0" normalizeH="0" baseline="0" noProof="0" dirty="0">
                <a:ln>
                  <a:noFill/>
                </a:ln>
                <a:solidFill>
                  <a:prstClr val="black"/>
                </a:solidFill>
                <a:effectLst/>
                <a:uLnTx/>
                <a:uFillTx/>
                <a:ea typeface="ＭＳ Ｐゴシック" panose="020B0600070205080204" pitchFamily="50" charset="-128"/>
                <a:cs typeface="+mn-cs"/>
              </a:rPr>
              <a:t>C. Dong, et al.: </a:t>
            </a:r>
            <a:r>
              <a:rPr lang="fi-FI" altLang="ja-JP" sz="1100" b="0" i="0" dirty="0">
                <a:effectLst/>
              </a:rPr>
              <a:t>IEEE Trans. Pattern Anal. Mach</a:t>
            </a:r>
            <a:r>
              <a:rPr kumimoji="1" lang="en-US" altLang="ja-JP" sz="1100" b="0" i="0" u="none" strike="noStrike" kern="1200" cap="none" spc="0" normalizeH="0" baseline="0" noProof="0" dirty="0">
                <a:ln>
                  <a:noFill/>
                </a:ln>
                <a:solidFill>
                  <a:prstClr val="black"/>
                </a:solidFill>
                <a:effectLst/>
                <a:uLnTx/>
                <a:uFillTx/>
                <a:ea typeface="ＭＳ Ｐゴシック" panose="020B0600070205080204" pitchFamily="50" charset="-128"/>
                <a:cs typeface="+mn-cs"/>
              </a:rPr>
              <a:t>, 38(2), 295-307(2016).</a:t>
            </a:r>
            <a:endParaRPr lang="ja-JP" altLang="en-US" dirty="0"/>
          </a:p>
        </p:txBody>
      </p:sp>
    </p:spTree>
    <p:extLst>
      <p:ext uri="{BB962C8B-B14F-4D97-AF65-F5344CB8AC3E}">
        <p14:creationId xmlns:p14="http://schemas.microsoft.com/office/powerpoint/2010/main" val="423290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7310A1-B631-81FC-8382-9ED428A05C4E}"/>
              </a:ext>
            </a:extLst>
          </p:cNvPr>
          <p:cNvSpPr>
            <a:spLocks noGrp="1"/>
          </p:cNvSpPr>
          <p:nvPr>
            <p:ph type="title"/>
          </p:nvPr>
        </p:nvSpPr>
        <p:spPr/>
        <p:txBody>
          <a:bodyPr/>
          <a:lstStyle/>
          <a:p>
            <a:r>
              <a:rPr lang="ja-JP" altLang="en-US" dirty="0"/>
              <a:t>提案手法：</a:t>
            </a:r>
            <a:r>
              <a:rPr lang="en-US" altLang="ja-JP" dirty="0"/>
              <a:t>step1. </a:t>
            </a:r>
            <a:r>
              <a:rPr lang="ja-JP" altLang="en-US" dirty="0"/>
              <a:t>符号化パターンの設計</a:t>
            </a:r>
            <a:endParaRPr kumimoji="1" lang="ja-JP" altLang="en-US" dirty="0"/>
          </a:p>
        </p:txBody>
      </p:sp>
      <p:sp>
        <p:nvSpPr>
          <p:cNvPr id="16" name="吹き出し: 線 15">
            <a:extLst>
              <a:ext uri="{FF2B5EF4-FFF2-40B4-BE49-F238E27FC236}">
                <a16:creationId xmlns:a16="http://schemas.microsoft.com/office/drawing/2014/main" id="{EF4A8917-A09D-649D-2BD3-AAACA5CE9F2F}"/>
              </a:ext>
            </a:extLst>
          </p:cNvPr>
          <p:cNvSpPr/>
          <p:nvPr/>
        </p:nvSpPr>
        <p:spPr>
          <a:xfrm>
            <a:off x="1391483" y="3809710"/>
            <a:ext cx="3400780" cy="1194028"/>
          </a:xfrm>
          <a:prstGeom prst="borderCallout1">
            <a:avLst>
              <a:gd name="adj1" fmla="val 666"/>
              <a:gd name="adj2" fmla="val 42375"/>
              <a:gd name="adj3" fmla="val -36567"/>
              <a:gd name="adj4" fmla="val 52470"/>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BC5AC92D-BEB0-CC07-9E70-BBD24A3BE349}"/>
              </a:ext>
            </a:extLst>
          </p:cNvPr>
          <p:cNvSpPr txBox="1"/>
          <p:nvPr/>
        </p:nvSpPr>
        <p:spPr>
          <a:xfrm>
            <a:off x="2141765" y="3739666"/>
            <a:ext cx="2138174" cy="343952"/>
          </a:xfrm>
          <a:prstGeom prst="rect">
            <a:avLst/>
          </a:prstGeom>
          <a:noFill/>
        </p:spPr>
        <p:txBody>
          <a:bodyPr wrap="square">
            <a:spAutoFit/>
          </a:bodyPr>
          <a:lstStyle/>
          <a:p>
            <a:pPr algn="ctr"/>
            <a:r>
              <a:rPr lang="en-US" altLang="ja-JP" dirty="0">
                <a:cs typeface="Times New Roman" panose="02020603050405020304" pitchFamily="18" charset="0"/>
              </a:rPr>
              <a:t>Learned patterns</a:t>
            </a:r>
            <a:endParaRPr kumimoji="1" lang="ja-JP" altLang="en-US" sz="1800" dirty="0">
              <a:cs typeface="Times New Roman" panose="02020603050405020304" pitchFamily="18" charset="0"/>
            </a:endParaRPr>
          </a:p>
        </p:txBody>
      </p:sp>
      <p:pic>
        <p:nvPicPr>
          <p:cNvPr id="37" name="図 36">
            <a:extLst>
              <a:ext uri="{FF2B5EF4-FFF2-40B4-BE49-F238E27FC236}">
                <a16:creationId xmlns:a16="http://schemas.microsoft.com/office/drawing/2014/main" id="{41CD4F2E-8680-3BDC-0636-174F75D95A41}"/>
              </a:ext>
            </a:extLst>
          </p:cNvPr>
          <p:cNvPicPr>
            <a:picLocks noChangeAspect="1"/>
          </p:cNvPicPr>
          <p:nvPr/>
        </p:nvPicPr>
        <p:blipFill>
          <a:blip r:embed="rId3"/>
          <a:stretch>
            <a:fillRect/>
          </a:stretch>
        </p:blipFill>
        <p:spPr>
          <a:xfrm>
            <a:off x="2354366" y="4181448"/>
            <a:ext cx="799368" cy="790122"/>
          </a:xfrm>
          <a:prstGeom prst="rect">
            <a:avLst/>
          </a:prstGeom>
        </p:spPr>
      </p:pic>
      <p:pic>
        <p:nvPicPr>
          <p:cNvPr id="38" name="図 37">
            <a:extLst>
              <a:ext uri="{FF2B5EF4-FFF2-40B4-BE49-F238E27FC236}">
                <a16:creationId xmlns:a16="http://schemas.microsoft.com/office/drawing/2014/main" id="{030E377B-0EA1-6B3B-1F23-893189DEB330}"/>
              </a:ext>
            </a:extLst>
          </p:cNvPr>
          <p:cNvPicPr>
            <a:picLocks noChangeAspect="1"/>
          </p:cNvPicPr>
          <p:nvPr/>
        </p:nvPicPr>
        <p:blipFill>
          <a:blip r:embed="rId4"/>
          <a:stretch>
            <a:fillRect/>
          </a:stretch>
        </p:blipFill>
        <p:spPr>
          <a:xfrm>
            <a:off x="3939049" y="4182219"/>
            <a:ext cx="799368" cy="790122"/>
          </a:xfrm>
          <a:prstGeom prst="rect">
            <a:avLst/>
          </a:prstGeom>
        </p:spPr>
      </p:pic>
      <p:pic>
        <p:nvPicPr>
          <p:cNvPr id="39" name="図 38">
            <a:extLst>
              <a:ext uri="{FF2B5EF4-FFF2-40B4-BE49-F238E27FC236}">
                <a16:creationId xmlns:a16="http://schemas.microsoft.com/office/drawing/2014/main" id="{11BAEF2A-F0EA-7BCC-CD9E-45C48A135299}"/>
              </a:ext>
            </a:extLst>
          </p:cNvPr>
          <p:cNvPicPr>
            <a:picLocks noChangeAspect="1"/>
          </p:cNvPicPr>
          <p:nvPr/>
        </p:nvPicPr>
        <p:blipFill>
          <a:blip r:embed="rId5"/>
          <a:stretch>
            <a:fillRect/>
          </a:stretch>
        </p:blipFill>
        <p:spPr>
          <a:xfrm>
            <a:off x="1467819" y="4183723"/>
            <a:ext cx="799368" cy="790122"/>
          </a:xfrm>
          <a:prstGeom prst="rect">
            <a:avLst/>
          </a:prstGeom>
        </p:spPr>
      </p:pic>
      <p:sp>
        <p:nvSpPr>
          <p:cNvPr id="47" name="テキスト ボックス 46">
            <a:extLst>
              <a:ext uri="{FF2B5EF4-FFF2-40B4-BE49-F238E27FC236}">
                <a16:creationId xmlns:a16="http://schemas.microsoft.com/office/drawing/2014/main" id="{480BC3A3-87B4-C77F-2014-D958FEC5F84B}"/>
              </a:ext>
            </a:extLst>
          </p:cNvPr>
          <p:cNvSpPr txBox="1"/>
          <p:nvPr/>
        </p:nvSpPr>
        <p:spPr>
          <a:xfrm>
            <a:off x="1731995" y="3871722"/>
            <a:ext cx="427475" cy="343952"/>
          </a:xfrm>
          <a:prstGeom prst="rect">
            <a:avLst/>
          </a:prstGeom>
          <a:noFill/>
        </p:spPr>
        <p:txBody>
          <a:bodyPr wrap="square" rtlCol="0">
            <a:spAutoFit/>
          </a:bodyPr>
          <a:lstStyle/>
          <a:p>
            <a:r>
              <a:rPr kumimoji="1" lang="en-US" altLang="ja-JP" dirty="0"/>
              <a:t>t</a:t>
            </a:r>
            <a:r>
              <a:rPr kumimoji="1" lang="en-US" altLang="ja-JP" baseline="-25000" dirty="0"/>
              <a:t>1</a:t>
            </a:r>
            <a:endParaRPr kumimoji="1" lang="ja-JP" altLang="en-US" dirty="0"/>
          </a:p>
        </p:txBody>
      </p:sp>
      <p:sp>
        <p:nvSpPr>
          <p:cNvPr id="49" name="テキスト ボックス 48">
            <a:extLst>
              <a:ext uri="{FF2B5EF4-FFF2-40B4-BE49-F238E27FC236}">
                <a16:creationId xmlns:a16="http://schemas.microsoft.com/office/drawing/2014/main" id="{3E13CF52-4136-5449-1AE8-A777A7E9915A}"/>
              </a:ext>
            </a:extLst>
          </p:cNvPr>
          <p:cNvSpPr txBox="1"/>
          <p:nvPr/>
        </p:nvSpPr>
        <p:spPr>
          <a:xfrm>
            <a:off x="4167246" y="3844407"/>
            <a:ext cx="454198" cy="343952"/>
          </a:xfrm>
          <a:prstGeom prst="rect">
            <a:avLst/>
          </a:prstGeom>
          <a:noFill/>
        </p:spPr>
        <p:txBody>
          <a:bodyPr wrap="square">
            <a:spAutoFit/>
          </a:bodyPr>
          <a:lstStyle/>
          <a:p>
            <a:r>
              <a:rPr kumimoji="1" lang="en-US" altLang="ja-JP" dirty="0" err="1"/>
              <a:t>t</a:t>
            </a:r>
            <a:r>
              <a:rPr lang="en-US" altLang="ja-JP" baseline="-25000" dirty="0" err="1"/>
              <a:t>n</a:t>
            </a:r>
            <a:endParaRPr lang="ja-JP" altLang="en-US" dirty="0"/>
          </a:p>
        </p:txBody>
      </p:sp>
      <p:sp>
        <p:nvSpPr>
          <p:cNvPr id="50" name="テキスト ボックス 49">
            <a:extLst>
              <a:ext uri="{FF2B5EF4-FFF2-40B4-BE49-F238E27FC236}">
                <a16:creationId xmlns:a16="http://schemas.microsoft.com/office/drawing/2014/main" id="{1B6D6BB5-5562-E3C1-04F2-A33BAF158E0A}"/>
              </a:ext>
            </a:extLst>
          </p:cNvPr>
          <p:cNvSpPr txBox="1"/>
          <p:nvPr/>
        </p:nvSpPr>
        <p:spPr>
          <a:xfrm>
            <a:off x="3317326" y="4392422"/>
            <a:ext cx="527088" cy="343952"/>
          </a:xfrm>
          <a:prstGeom prst="rect">
            <a:avLst/>
          </a:prstGeom>
          <a:noFill/>
        </p:spPr>
        <p:txBody>
          <a:bodyPr wrap="square" rtlCol="0">
            <a:spAutoFit/>
          </a:bodyPr>
          <a:lstStyle/>
          <a:p>
            <a:r>
              <a:rPr kumimoji="1" lang="ja-JP" altLang="en-US" dirty="0"/>
              <a:t>・・・</a:t>
            </a:r>
          </a:p>
        </p:txBody>
      </p:sp>
      <p:cxnSp>
        <p:nvCxnSpPr>
          <p:cNvPr id="4" name="直線矢印コネクタ 3">
            <a:extLst>
              <a:ext uri="{FF2B5EF4-FFF2-40B4-BE49-F238E27FC236}">
                <a16:creationId xmlns:a16="http://schemas.microsoft.com/office/drawing/2014/main" id="{00CD9D44-737F-2B3D-F3E4-F9E0A4736768}"/>
              </a:ext>
            </a:extLst>
          </p:cNvPr>
          <p:cNvCxnSpPr>
            <a:cxnSpLocks/>
          </p:cNvCxnSpPr>
          <p:nvPr/>
        </p:nvCxnSpPr>
        <p:spPr>
          <a:xfrm>
            <a:off x="6155597" y="2898869"/>
            <a:ext cx="369381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四角形: 角を丸くする 4">
            <a:extLst>
              <a:ext uri="{FF2B5EF4-FFF2-40B4-BE49-F238E27FC236}">
                <a16:creationId xmlns:a16="http://schemas.microsoft.com/office/drawing/2014/main" id="{D0FED2E4-1F06-7EEE-3CE6-D8CFCE23E6DA}"/>
              </a:ext>
            </a:extLst>
          </p:cNvPr>
          <p:cNvSpPr/>
          <p:nvPr/>
        </p:nvSpPr>
        <p:spPr>
          <a:xfrm>
            <a:off x="4853490" y="939464"/>
            <a:ext cx="2164143" cy="49224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t>誤差</a:t>
            </a:r>
            <a:r>
              <a:rPr kumimoji="1" lang="en-US" altLang="ja-JP" b="1" dirty="0"/>
              <a:t>+2</a:t>
            </a:r>
            <a:r>
              <a:rPr kumimoji="1" lang="ja-JP" altLang="en-US" b="1" dirty="0"/>
              <a:t>値化項</a:t>
            </a:r>
          </a:p>
        </p:txBody>
      </p:sp>
      <p:cxnSp>
        <p:nvCxnSpPr>
          <p:cNvPr id="6" name="コネクタ: カギ線 5">
            <a:extLst>
              <a:ext uri="{FF2B5EF4-FFF2-40B4-BE49-F238E27FC236}">
                <a16:creationId xmlns:a16="http://schemas.microsoft.com/office/drawing/2014/main" id="{52F1F41F-518A-D7B1-73A9-446CD7189727}"/>
              </a:ext>
            </a:extLst>
          </p:cNvPr>
          <p:cNvCxnSpPr>
            <a:cxnSpLocks/>
            <a:stCxn id="11" idx="0"/>
            <a:endCxn id="5" idx="1"/>
          </p:cNvCxnSpPr>
          <p:nvPr/>
        </p:nvCxnSpPr>
        <p:spPr>
          <a:xfrm rot="5400000" flipH="1" flipV="1">
            <a:off x="3089291" y="-296161"/>
            <a:ext cx="282453" cy="3245945"/>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コネクタ: カギ線 6">
            <a:extLst>
              <a:ext uri="{FF2B5EF4-FFF2-40B4-BE49-F238E27FC236}">
                <a16:creationId xmlns:a16="http://schemas.microsoft.com/office/drawing/2014/main" id="{2279CDF3-8F04-4D95-E77A-6A78476FA663}"/>
              </a:ext>
            </a:extLst>
          </p:cNvPr>
          <p:cNvCxnSpPr>
            <a:cxnSpLocks/>
            <a:stCxn id="13" idx="0"/>
            <a:endCxn id="5" idx="3"/>
          </p:cNvCxnSpPr>
          <p:nvPr/>
        </p:nvCxnSpPr>
        <p:spPr>
          <a:xfrm rot="16200000" flipV="1">
            <a:off x="8475771" y="-272553"/>
            <a:ext cx="282453" cy="3198727"/>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a:extLst>
              <a:ext uri="{FF2B5EF4-FFF2-40B4-BE49-F238E27FC236}">
                <a16:creationId xmlns:a16="http://schemas.microsoft.com/office/drawing/2014/main" id="{40708445-FD0B-BE25-7B91-A1249C6C68E1}"/>
              </a:ext>
            </a:extLst>
          </p:cNvPr>
          <p:cNvPicPr>
            <a:picLocks noChangeAspect="1"/>
          </p:cNvPicPr>
          <p:nvPr/>
        </p:nvPicPr>
        <p:blipFill>
          <a:blip r:embed="rId6"/>
          <a:stretch>
            <a:fillRect/>
          </a:stretch>
        </p:blipFill>
        <p:spPr>
          <a:xfrm flipH="1">
            <a:off x="5715577" y="1985404"/>
            <a:ext cx="112423" cy="1826931"/>
          </a:xfrm>
          <a:prstGeom prst="rect">
            <a:avLst/>
          </a:prstGeom>
        </p:spPr>
      </p:pic>
      <p:cxnSp>
        <p:nvCxnSpPr>
          <p:cNvPr id="9" name="直線矢印コネクタ 8">
            <a:extLst>
              <a:ext uri="{FF2B5EF4-FFF2-40B4-BE49-F238E27FC236}">
                <a16:creationId xmlns:a16="http://schemas.microsoft.com/office/drawing/2014/main" id="{81AC8A8A-D8C9-4A2C-015A-29C7FA6DBAE8}"/>
              </a:ext>
            </a:extLst>
          </p:cNvPr>
          <p:cNvCxnSpPr>
            <a:cxnSpLocks/>
          </p:cNvCxnSpPr>
          <p:nvPr/>
        </p:nvCxnSpPr>
        <p:spPr>
          <a:xfrm>
            <a:off x="3330397" y="1194176"/>
            <a:ext cx="0" cy="2849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2C227A43-5E61-28DD-25C4-06EE1CA9D31A}"/>
              </a:ext>
            </a:extLst>
          </p:cNvPr>
          <p:cNvCxnSpPr>
            <a:cxnSpLocks/>
          </p:cNvCxnSpPr>
          <p:nvPr/>
        </p:nvCxnSpPr>
        <p:spPr>
          <a:xfrm>
            <a:off x="8053125" y="1175519"/>
            <a:ext cx="0" cy="3109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E836BA26-C794-1EED-5127-85D3C99A1234}"/>
              </a:ext>
            </a:extLst>
          </p:cNvPr>
          <p:cNvSpPr txBox="1"/>
          <p:nvPr/>
        </p:nvSpPr>
        <p:spPr>
          <a:xfrm>
            <a:off x="1078830" y="1468037"/>
            <a:ext cx="1057429" cy="369332"/>
          </a:xfrm>
          <a:prstGeom prst="rect">
            <a:avLst/>
          </a:prstGeom>
          <a:noFill/>
        </p:spPr>
        <p:txBody>
          <a:bodyPr wrap="square">
            <a:spAutoFit/>
          </a:bodyPr>
          <a:lstStyle/>
          <a:p>
            <a:pPr algn="ctr"/>
            <a:r>
              <a:rPr kumimoji="1" lang="en-US" altLang="ja-JP" sz="1800" dirty="0">
                <a:cs typeface="Times New Roman" panose="02020603050405020304" pitchFamily="18" charset="0"/>
              </a:rPr>
              <a:t>input</a:t>
            </a:r>
            <a:endParaRPr kumimoji="1" lang="ja-JP" altLang="en-US" sz="1800" dirty="0">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BE69D6B5-B0C4-5BAB-075D-933CC68BE95C}"/>
              </a:ext>
            </a:extLst>
          </p:cNvPr>
          <p:cNvSpPr txBox="1"/>
          <p:nvPr/>
        </p:nvSpPr>
        <p:spPr>
          <a:xfrm>
            <a:off x="5112360" y="1468037"/>
            <a:ext cx="1483029" cy="369332"/>
          </a:xfrm>
          <a:prstGeom prst="rect">
            <a:avLst/>
          </a:prstGeom>
          <a:noFill/>
        </p:spPr>
        <p:txBody>
          <a:bodyPr wrap="square">
            <a:spAutoFit/>
          </a:bodyPr>
          <a:lstStyle/>
          <a:p>
            <a:pPr algn="ctr"/>
            <a:r>
              <a:rPr kumimoji="1" lang="en-US" altLang="ja-JP" dirty="0">
                <a:cs typeface="Times New Roman" panose="02020603050405020304" pitchFamily="18" charset="0"/>
              </a:rPr>
              <a:t>s</a:t>
            </a:r>
            <a:r>
              <a:rPr kumimoji="1" lang="en-US" altLang="ja-JP" sz="1800" dirty="0">
                <a:cs typeface="Times New Roman" panose="02020603050405020304" pitchFamily="18" charset="0"/>
              </a:rPr>
              <a:t>i</a:t>
            </a:r>
            <a:r>
              <a:rPr lang="en-US" altLang="ja-JP" dirty="0">
                <a:cs typeface="Times New Roman" panose="02020603050405020304" pitchFamily="18" charset="0"/>
              </a:rPr>
              <a:t>gnal</a:t>
            </a:r>
            <a:endParaRPr kumimoji="1" lang="ja-JP" altLang="en-US" sz="1800" dirty="0">
              <a:cs typeface="Times New Roman" panose="02020603050405020304" pitchFamily="18" charset="0"/>
            </a:endParaRPr>
          </a:p>
        </p:txBody>
      </p:sp>
      <p:sp>
        <p:nvSpPr>
          <p:cNvPr id="13" name="テキスト ボックス 12">
            <a:extLst>
              <a:ext uri="{FF2B5EF4-FFF2-40B4-BE49-F238E27FC236}">
                <a16:creationId xmlns:a16="http://schemas.microsoft.com/office/drawing/2014/main" id="{8C79749A-C22E-0AE1-12E3-7D198ACF3B2D}"/>
              </a:ext>
            </a:extLst>
          </p:cNvPr>
          <p:cNvSpPr txBox="1"/>
          <p:nvPr/>
        </p:nvSpPr>
        <p:spPr>
          <a:xfrm>
            <a:off x="9474845" y="1468037"/>
            <a:ext cx="1483029" cy="369332"/>
          </a:xfrm>
          <a:prstGeom prst="rect">
            <a:avLst/>
          </a:prstGeom>
          <a:noFill/>
        </p:spPr>
        <p:txBody>
          <a:bodyPr wrap="square">
            <a:spAutoFit/>
          </a:bodyPr>
          <a:lstStyle/>
          <a:p>
            <a:pPr algn="ctr"/>
            <a:r>
              <a:rPr kumimoji="1" lang="en-US" altLang="ja-JP" sz="1800" dirty="0">
                <a:cs typeface="Times New Roman" panose="02020603050405020304" pitchFamily="18" charset="0"/>
              </a:rPr>
              <a:t>output</a:t>
            </a:r>
            <a:endParaRPr kumimoji="1" lang="ja-JP" altLang="en-US" sz="1800" dirty="0">
              <a:cs typeface="Times New Roman" panose="02020603050405020304" pitchFamily="18" charset="0"/>
            </a:endParaRPr>
          </a:p>
        </p:txBody>
      </p:sp>
      <p:pic>
        <p:nvPicPr>
          <p:cNvPr id="14" name="Picture 2">
            <a:extLst>
              <a:ext uri="{FF2B5EF4-FFF2-40B4-BE49-F238E27FC236}">
                <a16:creationId xmlns:a16="http://schemas.microsoft.com/office/drawing/2014/main" id="{3D4AED69-1819-DEF5-8CD0-6023A1BFFF5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471" r="-971"/>
          <a:stretch/>
        </p:blipFill>
        <p:spPr bwMode="auto">
          <a:xfrm>
            <a:off x="9908816" y="2006039"/>
            <a:ext cx="833869" cy="1785659"/>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A998F932-84AF-A531-72EB-49B4EAD7FCA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471" r="-971"/>
          <a:stretch/>
        </p:blipFill>
        <p:spPr bwMode="auto">
          <a:xfrm>
            <a:off x="1266530" y="2006039"/>
            <a:ext cx="833868" cy="1785659"/>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sp>
        <p:nvSpPr>
          <p:cNvPr id="18" name="テキスト ボックス 17">
            <a:extLst>
              <a:ext uri="{FF2B5EF4-FFF2-40B4-BE49-F238E27FC236}">
                <a16:creationId xmlns:a16="http://schemas.microsoft.com/office/drawing/2014/main" id="{30C6AEA8-5DA9-598C-48DA-4F8267192889}"/>
              </a:ext>
            </a:extLst>
          </p:cNvPr>
          <p:cNvSpPr txBox="1"/>
          <p:nvPr/>
        </p:nvSpPr>
        <p:spPr>
          <a:xfrm>
            <a:off x="1970539" y="1468037"/>
            <a:ext cx="3090299" cy="369332"/>
          </a:xfrm>
          <a:prstGeom prst="rect">
            <a:avLst/>
          </a:prstGeom>
          <a:noFill/>
        </p:spPr>
        <p:txBody>
          <a:bodyPr wrap="square">
            <a:spAutoFit/>
          </a:bodyPr>
          <a:lstStyle/>
          <a:p>
            <a:pPr algn="ctr"/>
            <a:r>
              <a:rPr lang="en-US" altLang="ja-JP" dirty="0"/>
              <a:t>encoding patterns</a:t>
            </a:r>
            <a:endParaRPr lang="ja-JP" altLang="en-US" dirty="0"/>
          </a:p>
        </p:txBody>
      </p:sp>
      <p:sp>
        <p:nvSpPr>
          <p:cNvPr id="19" name="テキスト ボックス 18">
            <a:extLst>
              <a:ext uri="{FF2B5EF4-FFF2-40B4-BE49-F238E27FC236}">
                <a16:creationId xmlns:a16="http://schemas.microsoft.com/office/drawing/2014/main" id="{976EAF77-7186-8FBC-1C25-FD827570D6A5}"/>
              </a:ext>
            </a:extLst>
          </p:cNvPr>
          <p:cNvSpPr txBox="1"/>
          <p:nvPr/>
        </p:nvSpPr>
        <p:spPr>
          <a:xfrm>
            <a:off x="6925304" y="1468037"/>
            <a:ext cx="2255643" cy="369332"/>
          </a:xfrm>
          <a:prstGeom prst="rect">
            <a:avLst/>
          </a:prstGeom>
          <a:noFill/>
        </p:spPr>
        <p:txBody>
          <a:bodyPr wrap="square">
            <a:spAutoFit/>
          </a:bodyPr>
          <a:lstStyle/>
          <a:p>
            <a:pPr algn="ctr"/>
            <a:r>
              <a:rPr kumimoji="1" lang="en-US" altLang="ja-JP" dirty="0">
                <a:cs typeface="Times New Roman" panose="02020603050405020304" pitchFamily="18" charset="0"/>
              </a:rPr>
              <a:t>d</a:t>
            </a:r>
            <a:r>
              <a:rPr kumimoji="1" lang="en-US" altLang="ja-JP" sz="1800" dirty="0">
                <a:cs typeface="Times New Roman" panose="02020603050405020304" pitchFamily="18" charset="0"/>
              </a:rPr>
              <a:t>ecoder</a:t>
            </a:r>
          </a:p>
        </p:txBody>
      </p:sp>
      <p:sp>
        <p:nvSpPr>
          <p:cNvPr id="20" name="フローチャート: 和接合 19">
            <a:extLst>
              <a:ext uri="{FF2B5EF4-FFF2-40B4-BE49-F238E27FC236}">
                <a16:creationId xmlns:a16="http://schemas.microsoft.com/office/drawing/2014/main" id="{E2509861-6016-0A2C-84F7-7A0DD61599F6}"/>
              </a:ext>
            </a:extLst>
          </p:cNvPr>
          <p:cNvSpPr/>
          <p:nvPr/>
        </p:nvSpPr>
        <p:spPr>
          <a:xfrm>
            <a:off x="2132262" y="2653850"/>
            <a:ext cx="498443" cy="490039"/>
          </a:xfrm>
          <a:prstGeom prst="flowChartSummingJunction">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C90D479C-9460-5A4A-4835-E68A437984B7}"/>
              </a:ext>
            </a:extLst>
          </p:cNvPr>
          <p:cNvSpPr txBox="1"/>
          <p:nvPr/>
        </p:nvSpPr>
        <p:spPr>
          <a:xfrm>
            <a:off x="2970654" y="2041858"/>
            <a:ext cx="741972" cy="469730"/>
          </a:xfrm>
          <a:prstGeom prst="rect">
            <a:avLst/>
          </a:prstGeom>
          <a:noFill/>
        </p:spPr>
        <p:txBody>
          <a:bodyPr wrap="square" rtlCol="0">
            <a:spAutoFit/>
          </a:bodyPr>
          <a:lstStyle/>
          <a:p>
            <a:endParaRPr kumimoji="1" lang="ja-JP" altLang="en-US" dirty="0"/>
          </a:p>
        </p:txBody>
      </p:sp>
      <p:pic>
        <p:nvPicPr>
          <p:cNvPr id="42" name="図 41">
            <a:extLst>
              <a:ext uri="{FF2B5EF4-FFF2-40B4-BE49-F238E27FC236}">
                <a16:creationId xmlns:a16="http://schemas.microsoft.com/office/drawing/2014/main" id="{FD013BDB-A509-3FCA-1B6A-7692B878EF34}"/>
              </a:ext>
            </a:extLst>
          </p:cNvPr>
          <p:cNvPicPr>
            <a:picLocks/>
          </p:cNvPicPr>
          <p:nvPr/>
        </p:nvPicPr>
        <p:blipFill>
          <a:blip r:embed="rId3"/>
          <a:stretch>
            <a:fillRect/>
          </a:stretch>
        </p:blipFill>
        <p:spPr>
          <a:xfrm>
            <a:off x="3114353" y="2004101"/>
            <a:ext cx="833824" cy="1785659"/>
          </a:xfrm>
          <a:prstGeom prst="rect">
            <a:avLst/>
          </a:prstGeom>
          <a:scene3d>
            <a:camera prst="isometricLeftDown"/>
            <a:lightRig rig="threePt" dir="t"/>
          </a:scene3d>
        </p:spPr>
      </p:pic>
      <p:cxnSp>
        <p:nvCxnSpPr>
          <p:cNvPr id="43" name="直線コネクタ 42">
            <a:extLst>
              <a:ext uri="{FF2B5EF4-FFF2-40B4-BE49-F238E27FC236}">
                <a16:creationId xmlns:a16="http://schemas.microsoft.com/office/drawing/2014/main" id="{76647C3E-E982-641B-109A-7C904F3E207B}"/>
              </a:ext>
            </a:extLst>
          </p:cNvPr>
          <p:cNvCxnSpPr>
            <a:cxnSpLocks/>
          </p:cNvCxnSpPr>
          <p:nvPr/>
        </p:nvCxnSpPr>
        <p:spPr>
          <a:xfrm>
            <a:off x="2839870" y="2008789"/>
            <a:ext cx="409168" cy="1419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0D9BFD3E-4709-9615-D4E1-11F422C97E30}"/>
              </a:ext>
            </a:extLst>
          </p:cNvPr>
          <p:cNvCxnSpPr>
            <a:cxnSpLocks/>
          </p:cNvCxnSpPr>
          <p:nvPr/>
        </p:nvCxnSpPr>
        <p:spPr>
          <a:xfrm>
            <a:off x="3423747" y="2328244"/>
            <a:ext cx="409168" cy="1419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FF683363-9CC9-4D3D-ECA7-BC57B278282F}"/>
              </a:ext>
            </a:extLst>
          </p:cNvPr>
          <p:cNvCxnSpPr>
            <a:cxnSpLocks/>
          </p:cNvCxnSpPr>
          <p:nvPr/>
        </p:nvCxnSpPr>
        <p:spPr>
          <a:xfrm>
            <a:off x="3398179" y="3770415"/>
            <a:ext cx="409168" cy="1419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46" name="図 45">
            <a:extLst>
              <a:ext uri="{FF2B5EF4-FFF2-40B4-BE49-F238E27FC236}">
                <a16:creationId xmlns:a16="http://schemas.microsoft.com/office/drawing/2014/main" id="{8BD14F6C-80E8-368C-09BA-1A24D89CEDE5}"/>
              </a:ext>
            </a:extLst>
          </p:cNvPr>
          <p:cNvPicPr>
            <a:picLocks noChangeAspect="1"/>
          </p:cNvPicPr>
          <p:nvPr/>
        </p:nvPicPr>
        <p:blipFill>
          <a:blip r:embed="rId5"/>
          <a:stretch>
            <a:fillRect/>
          </a:stretch>
        </p:blipFill>
        <p:spPr>
          <a:xfrm>
            <a:off x="2710169" y="2007978"/>
            <a:ext cx="833867" cy="1785659"/>
          </a:xfrm>
          <a:prstGeom prst="rect">
            <a:avLst/>
          </a:prstGeom>
          <a:scene3d>
            <a:camera prst="isometricLeftDown"/>
            <a:lightRig rig="threePt" dir="t"/>
          </a:scene3d>
        </p:spPr>
      </p:pic>
      <p:sp>
        <p:nvSpPr>
          <p:cNvPr id="51" name="テキスト ボックス 50">
            <a:extLst>
              <a:ext uri="{FF2B5EF4-FFF2-40B4-BE49-F238E27FC236}">
                <a16:creationId xmlns:a16="http://schemas.microsoft.com/office/drawing/2014/main" id="{9E6EDC92-AB9E-6763-4844-534C7E5E350A}"/>
              </a:ext>
            </a:extLst>
          </p:cNvPr>
          <p:cNvSpPr txBox="1"/>
          <p:nvPr/>
        </p:nvSpPr>
        <p:spPr>
          <a:xfrm>
            <a:off x="2501889" y="1773924"/>
            <a:ext cx="543761" cy="469730"/>
          </a:xfrm>
          <a:prstGeom prst="rect">
            <a:avLst/>
          </a:prstGeom>
          <a:noFill/>
        </p:spPr>
        <p:txBody>
          <a:bodyPr wrap="square" rtlCol="0">
            <a:spAutoFit/>
          </a:bodyPr>
          <a:lstStyle/>
          <a:p>
            <a:r>
              <a:rPr kumimoji="1" lang="en-US" altLang="ja-JP" dirty="0"/>
              <a:t>t</a:t>
            </a:r>
            <a:r>
              <a:rPr kumimoji="1" lang="en-US" altLang="ja-JP" baseline="-25000" dirty="0"/>
              <a:t>1</a:t>
            </a:r>
            <a:endParaRPr kumimoji="1" lang="ja-JP" altLang="en-US" dirty="0"/>
          </a:p>
        </p:txBody>
      </p:sp>
      <p:sp>
        <p:nvSpPr>
          <p:cNvPr id="52" name="テキスト ボックス 51">
            <a:extLst>
              <a:ext uri="{FF2B5EF4-FFF2-40B4-BE49-F238E27FC236}">
                <a16:creationId xmlns:a16="http://schemas.microsoft.com/office/drawing/2014/main" id="{C3F1D381-E586-A5C5-4AAE-E8F30CEC66A5}"/>
              </a:ext>
            </a:extLst>
          </p:cNvPr>
          <p:cNvSpPr txBox="1"/>
          <p:nvPr/>
        </p:nvSpPr>
        <p:spPr>
          <a:xfrm>
            <a:off x="3330397" y="1730407"/>
            <a:ext cx="577754" cy="469730"/>
          </a:xfrm>
          <a:prstGeom prst="rect">
            <a:avLst/>
          </a:prstGeom>
          <a:noFill/>
        </p:spPr>
        <p:txBody>
          <a:bodyPr wrap="square">
            <a:spAutoFit/>
          </a:bodyPr>
          <a:lstStyle/>
          <a:p>
            <a:r>
              <a:rPr kumimoji="1" lang="en-US" altLang="ja-JP" dirty="0" err="1"/>
              <a:t>t</a:t>
            </a:r>
            <a:r>
              <a:rPr lang="en-US" altLang="ja-JP" baseline="-25000" dirty="0" err="1"/>
              <a:t>n</a:t>
            </a:r>
            <a:endParaRPr lang="ja-JP" altLang="en-US" dirty="0"/>
          </a:p>
        </p:txBody>
      </p:sp>
      <p:sp>
        <p:nvSpPr>
          <p:cNvPr id="53" name="テキスト ボックス 52">
            <a:extLst>
              <a:ext uri="{FF2B5EF4-FFF2-40B4-BE49-F238E27FC236}">
                <a16:creationId xmlns:a16="http://schemas.microsoft.com/office/drawing/2014/main" id="{6210F9A4-A169-EFA3-B439-28604F130AE3}"/>
              </a:ext>
            </a:extLst>
          </p:cNvPr>
          <p:cNvSpPr txBox="1"/>
          <p:nvPr/>
        </p:nvSpPr>
        <p:spPr>
          <a:xfrm>
            <a:off x="5410319" y="1894919"/>
            <a:ext cx="543761" cy="469730"/>
          </a:xfrm>
          <a:prstGeom prst="rect">
            <a:avLst/>
          </a:prstGeom>
          <a:noFill/>
        </p:spPr>
        <p:txBody>
          <a:bodyPr wrap="square" rtlCol="0">
            <a:spAutoFit/>
          </a:bodyPr>
          <a:lstStyle/>
          <a:p>
            <a:r>
              <a:rPr kumimoji="1" lang="en-US" altLang="ja-JP" dirty="0"/>
              <a:t>t</a:t>
            </a:r>
            <a:r>
              <a:rPr kumimoji="1" lang="en-US" altLang="ja-JP" baseline="-25000" dirty="0"/>
              <a:t>1</a:t>
            </a:r>
            <a:endParaRPr kumimoji="1" lang="ja-JP" altLang="en-US" dirty="0"/>
          </a:p>
        </p:txBody>
      </p:sp>
      <p:sp>
        <p:nvSpPr>
          <p:cNvPr id="54" name="テキスト ボックス 53">
            <a:extLst>
              <a:ext uri="{FF2B5EF4-FFF2-40B4-BE49-F238E27FC236}">
                <a16:creationId xmlns:a16="http://schemas.microsoft.com/office/drawing/2014/main" id="{6C597C99-56D4-845F-6D84-91705BF3BA13}"/>
              </a:ext>
            </a:extLst>
          </p:cNvPr>
          <p:cNvSpPr txBox="1"/>
          <p:nvPr/>
        </p:nvSpPr>
        <p:spPr>
          <a:xfrm>
            <a:off x="5411691" y="2276723"/>
            <a:ext cx="543761" cy="469730"/>
          </a:xfrm>
          <a:prstGeom prst="rect">
            <a:avLst/>
          </a:prstGeom>
          <a:noFill/>
        </p:spPr>
        <p:txBody>
          <a:bodyPr wrap="square" rtlCol="0">
            <a:spAutoFit/>
          </a:bodyPr>
          <a:lstStyle/>
          <a:p>
            <a:r>
              <a:rPr kumimoji="1" lang="en-US" altLang="ja-JP" dirty="0"/>
              <a:t>t</a:t>
            </a:r>
            <a:r>
              <a:rPr kumimoji="1" lang="en-US" altLang="ja-JP" baseline="-25000" dirty="0"/>
              <a:t>2</a:t>
            </a:r>
            <a:endParaRPr kumimoji="1" lang="ja-JP" altLang="en-US" dirty="0"/>
          </a:p>
        </p:txBody>
      </p:sp>
      <p:sp>
        <p:nvSpPr>
          <p:cNvPr id="55" name="テキスト ボックス 54">
            <a:extLst>
              <a:ext uri="{FF2B5EF4-FFF2-40B4-BE49-F238E27FC236}">
                <a16:creationId xmlns:a16="http://schemas.microsoft.com/office/drawing/2014/main" id="{488AC01B-AA13-8CF4-BD0B-ED1F138524DC}"/>
              </a:ext>
            </a:extLst>
          </p:cNvPr>
          <p:cNvSpPr txBox="1"/>
          <p:nvPr/>
        </p:nvSpPr>
        <p:spPr>
          <a:xfrm>
            <a:off x="5367761" y="3441516"/>
            <a:ext cx="620313" cy="469730"/>
          </a:xfrm>
          <a:prstGeom prst="rect">
            <a:avLst/>
          </a:prstGeom>
          <a:noFill/>
        </p:spPr>
        <p:txBody>
          <a:bodyPr wrap="square">
            <a:spAutoFit/>
          </a:bodyPr>
          <a:lstStyle/>
          <a:p>
            <a:r>
              <a:rPr kumimoji="1" lang="en-US" altLang="ja-JP" dirty="0" err="1"/>
              <a:t>t</a:t>
            </a:r>
            <a:r>
              <a:rPr lang="en-US" altLang="ja-JP" baseline="-25000" dirty="0" err="1"/>
              <a:t>n</a:t>
            </a:r>
            <a:endParaRPr lang="ja-JP" altLang="en-US" dirty="0"/>
          </a:p>
        </p:txBody>
      </p:sp>
      <p:cxnSp>
        <p:nvCxnSpPr>
          <p:cNvPr id="56" name="直線コネクタ 55">
            <a:extLst>
              <a:ext uri="{FF2B5EF4-FFF2-40B4-BE49-F238E27FC236}">
                <a16:creationId xmlns:a16="http://schemas.microsoft.com/office/drawing/2014/main" id="{723DC2C0-FA4C-4BF5-7AA6-BF514B69AA9E}"/>
              </a:ext>
            </a:extLst>
          </p:cNvPr>
          <p:cNvCxnSpPr>
            <a:cxnSpLocks/>
          </p:cNvCxnSpPr>
          <p:nvPr/>
        </p:nvCxnSpPr>
        <p:spPr>
          <a:xfrm>
            <a:off x="3035973" y="2154881"/>
            <a:ext cx="409168" cy="1419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CF639C0D-586A-F78A-0140-7496C2D93BEB}"/>
              </a:ext>
            </a:extLst>
          </p:cNvPr>
          <p:cNvCxnSpPr>
            <a:cxnSpLocks/>
          </p:cNvCxnSpPr>
          <p:nvPr/>
        </p:nvCxnSpPr>
        <p:spPr>
          <a:xfrm>
            <a:off x="3945116" y="2898869"/>
            <a:ext cx="138917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77" name="雲 76">
            <a:extLst>
              <a:ext uri="{FF2B5EF4-FFF2-40B4-BE49-F238E27FC236}">
                <a16:creationId xmlns:a16="http://schemas.microsoft.com/office/drawing/2014/main" id="{34083B39-4951-91A1-714B-B44533859431}"/>
              </a:ext>
            </a:extLst>
          </p:cNvPr>
          <p:cNvSpPr/>
          <p:nvPr/>
        </p:nvSpPr>
        <p:spPr>
          <a:xfrm rot="16200000">
            <a:off x="3706875" y="2434877"/>
            <a:ext cx="1623280" cy="845625"/>
          </a:xfrm>
          <a:prstGeom prst="cloud">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a:p>
        </p:txBody>
      </p:sp>
      <p:sp>
        <p:nvSpPr>
          <p:cNvPr id="78" name="テキスト ボックス 77">
            <a:extLst>
              <a:ext uri="{FF2B5EF4-FFF2-40B4-BE49-F238E27FC236}">
                <a16:creationId xmlns:a16="http://schemas.microsoft.com/office/drawing/2014/main" id="{67E9B028-56E9-EEDD-AAB0-F76F9DDEA20E}"/>
              </a:ext>
            </a:extLst>
          </p:cNvPr>
          <p:cNvSpPr txBox="1"/>
          <p:nvPr/>
        </p:nvSpPr>
        <p:spPr>
          <a:xfrm>
            <a:off x="4162537" y="2258397"/>
            <a:ext cx="594054" cy="1778947"/>
          </a:xfrm>
          <a:prstGeom prst="rect">
            <a:avLst/>
          </a:prstGeom>
          <a:noFill/>
        </p:spPr>
        <p:txBody>
          <a:bodyPr vert="eaVert" wrap="square" rtlCol="0">
            <a:spAutoFit/>
          </a:bodyPr>
          <a:lstStyle/>
          <a:p>
            <a:r>
              <a:rPr kumimoji="1" lang="ja-JP" altLang="en-US" b="1" dirty="0"/>
              <a:t>ノイズ付与</a:t>
            </a:r>
          </a:p>
        </p:txBody>
      </p:sp>
      <p:grpSp>
        <p:nvGrpSpPr>
          <p:cNvPr id="94" name="グループ化 93">
            <a:extLst>
              <a:ext uri="{FF2B5EF4-FFF2-40B4-BE49-F238E27FC236}">
                <a16:creationId xmlns:a16="http://schemas.microsoft.com/office/drawing/2014/main" id="{F23E1894-944B-3891-906A-0B717D4C1B62}"/>
              </a:ext>
            </a:extLst>
          </p:cNvPr>
          <p:cNvGrpSpPr/>
          <p:nvPr/>
        </p:nvGrpSpPr>
        <p:grpSpPr>
          <a:xfrm>
            <a:off x="6602251" y="2086394"/>
            <a:ext cx="2713982" cy="1584710"/>
            <a:chOff x="6415603" y="1094002"/>
            <a:chExt cx="1810782" cy="1246001"/>
          </a:xfrm>
        </p:grpSpPr>
        <p:sp>
          <p:nvSpPr>
            <p:cNvPr id="88" name="台形 87">
              <a:extLst>
                <a:ext uri="{FF2B5EF4-FFF2-40B4-BE49-F238E27FC236}">
                  <a16:creationId xmlns:a16="http://schemas.microsoft.com/office/drawing/2014/main" id="{FFD37CAF-5E58-DC25-E9AA-CA3D7459D08F}"/>
                </a:ext>
              </a:extLst>
            </p:cNvPr>
            <p:cNvSpPr/>
            <p:nvPr/>
          </p:nvSpPr>
          <p:spPr>
            <a:xfrm rot="16200000">
              <a:off x="6697993" y="811612"/>
              <a:ext cx="1246001" cy="1810782"/>
            </a:xfrm>
            <a:prstGeom prst="trapezoi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89" name="テキスト ボックス 88">
              <a:extLst>
                <a:ext uri="{FF2B5EF4-FFF2-40B4-BE49-F238E27FC236}">
                  <a16:creationId xmlns:a16="http://schemas.microsoft.com/office/drawing/2014/main" id="{EEE88E45-1327-7F57-74A6-33C813947252}"/>
                </a:ext>
              </a:extLst>
            </p:cNvPr>
            <p:cNvSpPr txBox="1"/>
            <p:nvPr/>
          </p:nvSpPr>
          <p:spPr>
            <a:xfrm>
              <a:off x="6482277" y="1521644"/>
              <a:ext cx="1739674" cy="290393"/>
            </a:xfrm>
            <a:prstGeom prst="rect">
              <a:avLst/>
            </a:prstGeom>
            <a:noFill/>
          </p:spPr>
          <p:txBody>
            <a:bodyPr wrap="square">
              <a:spAutoFit/>
            </a:bodyPr>
            <a:lstStyle/>
            <a:p>
              <a:pPr algn="ctr"/>
              <a:r>
                <a:rPr kumimoji="1" lang="ja-JP" altLang="en-US" dirty="0">
                  <a:cs typeface="Times New Roman" panose="02020603050405020304" pitchFamily="18" charset="0"/>
                </a:rPr>
                <a:t>再構成モデル</a:t>
              </a:r>
              <a:endParaRPr kumimoji="1" lang="ja-JP" altLang="en-US" sz="1800" dirty="0">
                <a:cs typeface="Times New Roman" panose="02020603050405020304" pitchFamily="18" charset="0"/>
              </a:endParaRPr>
            </a:p>
          </p:txBody>
        </p:sp>
      </p:grpSp>
      <p:sp>
        <p:nvSpPr>
          <p:cNvPr id="95" name="スライド番号プレースホルダー 94">
            <a:extLst>
              <a:ext uri="{FF2B5EF4-FFF2-40B4-BE49-F238E27FC236}">
                <a16:creationId xmlns:a16="http://schemas.microsoft.com/office/drawing/2014/main" id="{AE7959E6-879D-5A12-1174-8D6B904249CB}"/>
              </a:ext>
            </a:extLst>
          </p:cNvPr>
          <p:cNvSpPr>
            <a:spLocks noGrp="1"/>
          </p:cNvSpPr>
          <p:nvPr>
            <p:ph type="sldNum" sz="quarter" idx="12"/>
          </p:nvPr>
        </p:nvSpPr>
        <p:spPr/>
        <p:txBody>
          <a:bodyPr/>
          <a:lstStyle/>
          <a:p>
            <a:fld id="{E154F753-E6D5-4771-B8B1-12E93CB86B83}" type="slidenum">
              <a:rPr kumimoji="1" lang="ja-JP" altLang="en-US" smtClean="0"/>
              <a:t>9</a:t>
            </a:fld>
            <a:endParaRPr kumimoji="1" lang="ja-JP" altLang="en-US"/>
          </a:p>
        </p:txBody>
      </p:sp>
      <p:sp>
        <p:nvSpPr>
          <p:cNvPr id="3" name="テキスト ボックス 2">
            <a:extLst>
              <a:ext uri="{FF2B5EF4-FFF2-40B4-BE49-F238E27FC236}">
                <a16:creationId xmlns:a16="http://schemas.microsoft.com/office/drawing/2014/main" id="{F9AF1E0F-5AF3-77E1-5CA3-163CE40C2C7B}"/>
              </a:ext>
            </a:extLst>
          </p:cNvPr>
          <p:cNvSpPr txBox="1"/>
          <p:nvPr/>
        </p:nvSpPr>
        <p:spPr>
          <a:xfrm>
            <a:off x="1141038" y="5170422"/>
            <a:ext cx="10187709" cy="830997"/>
          </a:xfrm>
          <a:prstGeom prst="rect">
            <a:avLst/>
          </a:prstGeom>
          <a:noFill/>
        </p:spPr>
        <p:txBody>
          <a:bodyPr wrap="square" rtlCol="0">
            <a:spAutoFit/>
          </a:bodyPr>
          <a:lstStyle/>
          <a:p>
            <a:r>
              <a:rPr kumimoji="1" lang="en-US" altLang="ja-JP" sz="2400" dirty="0"/>
              <a:t>Step 1-1. </a:t>
            </a:r>
            <a:r>
              <a:rPr kumimoji="1" lang="ja-JP" altLang="en-US" sz="2400" dirty="0"/>
              <a:t>最初は</a:t>
            </a:r>
            <a:r>
              <a:rPr kumimoji="1" lang="en-US" altLang="ja-JP" sz="2400" dirty="0"/>
              <a:t>2</a:t>
            </a:r>
            <a:r>
              <a:rPr kumimoji="1" lang="ja-JP" altLang="en-US" sz="2400" dirty="0"/>
              <a:t>値化項を用いずに学習し，ネットワーク全体を最適化する</a:t>
            </a:r>
            <a:endParaRPr kumimoji="1" lang="en-US" altLang="ja-JP" sz="2400" dirty="0"/>
          </a:p>
          <a:p>
            <a:r>
              <a:rPr kumimoji="1" lang="en-US" altLang="ja-JP" sz="2400" dirty="0"/>
              <a:t>Step 1-2. 2</a:t>
            </a:r>
            <a:r>
              <a:rPr kumimoji="1" lang="ja-JP" altLang="en-US" sz="2400" dirty="0"/>
              <a:t>値化を行う正則化項を導入し，再びネットワークを最適化する</a:t>
            </a:r>
          </a:p>
        </p:txBody>
      </p:sp>
    </p:spTree>
    <p:extLst>
      <p:ext uri="{BB962C8B-B14F-4D97-AF65-F5344CB8AC3E}">
        <p14:creationId xmlns:p14="http://schemas.microsoft.com/office/powerpoint/2010/main" val="17654705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6.9"/>
</p:tagLst>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32238</TotalTime>
  <Words>5801</Words>
  <Application>Microsoft Office PowerPoint</Application>
  <PresentationFormat>ワイド画面</PresentationFormat>
  <Paragraphs>893</Paragraphs>
  <Slides>29</Slides>
  <Notes>22</Notes>
  <HiddenSlides>4</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29</vt:i4>
      </vt:variant>
    </vt:vector>
  </HeadingPairs>
  <TitlesOfParts>
    <vt:vector size="37" baseType="lpstr">
      <vt:lpstr>ＭＳ Ｐゴシック</vt:lpstr>
      <vt:lpstr>Söhne</vt:lpstr>
      <vt:lpstr>游ゴシック</vt:lpstr>
      <vt:lpstr>Arial</vt:lpstr>
      <vt:lpstr>Cambria Math</vt:lpstr>
      <vt:lpstr>Times New Roman</vt:lpstr>
      <vt:lpstr>Wingdings</vt:lpstr>
      <vt:lpstr>Office テーマ</vt:lpstr>
      <vt:lpstr>時分割パターン学習ネットワークによる 高ノイズ耐性シングルピクセルイメージング</vt:lpstr>
      <vt:lpstr>概要</vt:lpstr>
      <vt:lpstr>研究背景：イメージングにおけるノイズ</vt:lpstr>
      <vt:lpstr>Single-pixel imaging(SPI)と深層学習</vt:lpstr>
      <vt:lpstr>大気ゆらぎを想定した学習の課題</vt:lpstr>
      <vt:lpstr>研究目的</vt:lpstr>
      <vt:lpstr>提案手法　Time-Division Pattern Learning(TDPL) Network</vt:lpstr>
      <vt:lpstr>提案手法：step1. 符号化パターンの設計</vt:lpstr>
      <vt:lpstr>提案手法：step1. 符号化パターンの設計</vt:lpstr>
      <vt:lpstr>提案手法：step 2 ＆ step 3</vt:lpstr>
      <vt:lpstr>学習条件</vt:lpstr>
      <vt:lpstr>シミュレーション結果</vt:lpstr>
      <vt:lpstr>まとめと今後の予定</vt:lpstr>
      <vt:lpstr>付録</vt:lpstr>
      <vt:lpstr>Single-pixel imaging(SPI)</vt:lpstr>
      <vt:lpstr>先行研究：SPIと深層学習の融合</vt:lpstr>
      <vt:lpstr>再構成モデルの多層化</vt:lpstr>
      <vt:lpstr>2値化のための正則化項の導入</vt:lpstr>
      <vt:lpstr>正則化項</vt:lpstr>
      <vt:lpstr>想定するノイズ</vt:lpstr>
      <vt:lpstr>大気揺らぎの付与</vt:lpstr>
      <vt:lpstr>大気ゆらぎ付与の問題点</vt:lpstr>
      <vt:lpstr>大気ゆらぎ付与の問題点</vt:lpstr>
      <vt:lpstr>シミュレーション手順</vt:lpstr>
      <vt:lpstr>シミュレーション手順</vt:lpstr>
      <vt:lpstr>シミュレーション条件:ガウシアンノイズ</vt:lpstr>
      <vt:lpstr>定義式</vt:lpstr>
      <vt:lpstr>シミュレーション結果：ガウシアンノイズ</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発表資料</dc:title>
  <dc:creator>s2010323</dc:creator>
  <cp:lastModifiedBy>s2010323</cp:lastModifiedBy>
  <cp:revision>279</cp:revision>
  <dcterms:created xsi:type="dcterms:W3CDTF">2023-10-23T02:44:28Z</dcterms:created>
  <dcterms:modified xsi:type="dcterms:W3CDTF">2023-11-28T07:54:16Z</dcterms:modified>
</cp:coreProperties>
</file>