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CE3F4"/>
    <a:srgbClr val="D0DAF0"/>
    <a:srgbClr val="14213D"/>
    <a:srgbClr val="FCA311"/>
    <a:srgbClr val="E5E5E5"/>
    <a:srgbClr val="E3F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AB93-8E03-9327-21CB-59792192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D118-54EE-5894-0B92-733533CCF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6614D-A719-09B9-B232-9CDBAF9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7FB60-9DF1-96A4-1FEA-301E792D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09EF7-191B-C1EB-9867-49BA4F6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788BF-8C33-18A6-17BC-DD1ED9F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849E36-67FA-54BD-B86B-AEEE9915B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D2E2A-AF70-E15F-A4A5-C647826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8F10D-108A-98D1-C4A0-63B18418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9B7FD-BE8E-9B4C-7368-3D23491C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CACD2A-D773-1D10-3B40-D40687868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E0EE90-C77B-D7A7-DF5D-3381ED4FB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3E6A2-984F-27D6-48CB-276C111E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95492-54A7-BA29-2129-054161A7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5D40F-23C4-098D-3852-4677BA1E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3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BA27-6C34-71C2-FAB4-75F68AFD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A2E4C-FC01-85AF-CC23-525C57F7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445E0-0F22-DBCA-668A-B087E716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D50E2-B8C2-9BBF-D787-F07E1156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2EEF1-8197-B822-5B37-F733DE1A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BBCB-126E-26C6-6491-520CFB80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5FCF9F-48AC-6F23-354F-6899B7AC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6FB001-0A31-EAF7-C971-D588F67F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D739-05A0-63D2-85CF-C2AD828C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57D7C-F801-DA84-091D-B60F8785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A52E7-C754-FFD8-8A1A-01F4CFD0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8EB58-3AF5-363D-4CA0-6C2D4F6E3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54D28-7C30-8D01-AB6E-3F416D1D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10B28-F2F7-58A7-C990-5CD9A4D0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C348C1-2BA3-6AC2-6CF8-8AEA453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9C3902-63B0-BE91-D11F-2CD4101C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55A7-E4B3-0179-C9BB-F8DFCD50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434318-7FDF-F20C-9A24-9012A187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48D2C7-2685-9249-7BC0-0993443B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2F1D97-6596-5196-8A54-641E1E2C3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24E68A-79E5-8897-FBBF-E01899F84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EA8686-FB70-88B9-B760-1E4BF640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2F3B91-2B25-129F-EF93-04A5E3B7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E9FD08-DE2D-576D-A468-5BC4E8C6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4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BA3D-141A-C773-D84B-267A0167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B02874-8B1B-2434-6A8E-6AEF69A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F347E4-30B2-5B77-A6D0-677F27C2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AA5294-76F6-AC1E-FB51-46B82916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00D39D-AC84-7F5A-0A3B-BEB1D033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018E4-0877-CFC2-65D8-7C2E659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9742B3-3C81-9333-22B0-25EA19A8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4FC02-B2F9-51F1-AFBB-EAC05F7A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F46AA-F267-4417-B127-49ECACDC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D91361-B459-A7A9-A22C-B427354C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04DCA-FE0C-FEB6-3767-0AD68DD0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6144B-41DB-E9FC-6EA4-B3315AAA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7B460-EC5D-A88F-CA44-62232DB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2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63576-4C97-5510-A5A9-7CA76FFF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5839B4-2060-648E-F9BF-6178C712A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D1427-F89D-8033-AB62-0253764B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5EA47-F064-EF6A-C419-380255A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F5F18E-CFA2-D22C-652F-096F08E3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29A12B-30D8-E100-7766-233D72C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5D55CA-C057-B738-37C3-DA50B681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42981-8B6C-7DD8-EE24-873BE4CF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888BE-8B97-3030-6023-E4242AD75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FAD3-E65D-4ADA-AD49-AAB9614F8995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9B632-B59B-1A24-CB1E-BFA54D9BA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FFB5F-D4D1-733E-411A-6CB420535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1F67-B17E-4972-BB82-29F025D763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9.sv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sv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1964467-1BB0-38DA-55B7-D02DCAB077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9680" y="0"/>
            <a:ext cx="14891680" cy="7475623"/>
          </a:xfrm>
          <a:prstGeom prst="rect">
            <a:avLst/>
          </a:prstGeom>
        </p:spPr>
      </p:pic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F9581D28-B49B-BF5D-914A-C71899AF8444}"/>
              </a:ext>
            </a:extLst>
          </p:cNvPr>
          <p:cNvSpPr/>
          <p:nvPr/>
        </p:nvSpPr>
        <p:spPr>
          <a:xfrm rot="16200000">
            <a:off x="4908883" y="192503"/>
            <a:ext cx="7475621" cy="7090614"/>
          </a:xfrm>
          <a:prstGeom prst="triangle">
            <a:avLst>
              <a:gd name="adj" fmla="val 100000"/>
            </a:avLst>
          </a:prstGeom>
          <a:solidFill>
            <a:srgbClr val="14213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213D"/>
              </a:solidFill>
            </a:endParaRP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4192BB37-F4AD-3BDD-F56D-568FA06F49F9}"/>
              </a:ext>
            </a:extLst>
          </p:cNvPr>
          <p:cNvSpPr/>
          <p:nvPr/>
        </p:nvSpPr>
        <p:spPr>
          <a:xfrm>
            <a:off x="4716379" y="192500"/>
            <a:ext cx="7475621" cy="7283119"/>
          </a:xfrm>
          <a:prstGeom prst="triangle">
            <a:avLst>
              <a:gd name="adj" fmla="val 100000"/>
            </a:avLst>
          </a:prstGeom>
          <a:solidFill>
            <a:srgbClr val="14213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82C6D1-FB7F-C7BB-4B56-018D33FDDFFF}"/>
              </a:ext>
            </a:extLst>
          </p:cNvPr>
          <p:cNvSpPr txBox="1"/>
          <p:nvPr/>
        </p:nvSpPr>
        <p:spPr>
          <a:xfrm rot="16200000">
            <a:off x="11282780" y="5948780"/>
            <a:ext cx="14798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C0CC265-709C-5C81-C53F-6A754A0DE2F9}"/>
              </a:ext>
            </a:extLst>
          </p:cNvPr>
          <p:cNvCxnSpPr>
            <a:cxnSpLocks/>
          </p:cNvCxnSpPr>
          <p:nvPr/>
        </p:nvCxnSpPr>
        <p:spPr>
          <a:xfrm>
            <a:off x="11880446" y="5464610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4F28639-E184-996D-4CCD-4610F106822B}"/>
              </a:ext>
            </a:extLst>
          </p:cNvPr>
          <p:cNvCxnSpPr>
            <a:cxnSpLocks/>
          </p:cNvCxnSpPr>
          <p:nvPr/>
        </p:nvCxnSpPr>
        <p:spPr>
          <a:xfrm>
            <a:off x="11880446" y="6190079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A365ABA-16A9-9CE0-A813-0EC79C80CD1B}"/>
              </a:ext>
            </a:extLst>
          </p:cNvPr>
          <p:cNvSpPr/>
          <p:nvPr/>
        </p:nvSpPr>
        <p:spPr>
          <a:xfrm>
            <a:off x="11853446" y="6091057"/>
            <a:ext cx="54000" cy="5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14F3BC-4191-1CD4-581B-EC23F0F4C526}"/>
              </a:ext>
            </a:extLst>
          </p:cNvPr>
          <p:cNvSpPr txBox="1"/>
          <p:nvPr/>
        </p:nvSpPr>
        <p:spPr>
          <a:xfrm>
            <a:off x="9310479" y="3260756"/>
            <a:ext cx="2523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+mj-lt"/>
              </a:rPr>
              <a:t>HACKATON NAVI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+mj-lt"/>
              </a:rPr>
              <a:t>2022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9C0DF6-EF64-4B62-2917-3972AF8CBF39}"/>
              </a:ext>
            </a:extLst>
          </p:cNvPr>
          <p:cNvSpPr txBox="1"/>
          <p:nvPr/>
        </p:nvSpPr>
        <p:spPr>
          <a:xfrm>
            <a:off x="10147964" y="6034355"/>
            <a:ext cx="176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  <a:latin typeface="+mj-lt"/>
              </a:rPr>
              <a:t>Edgard Lopes</a:t>
            </a:r>
          </a:p>
          <a:p>
            <a:pPr algn="r"/>
            <a:r>
              <a:rPr lang="pt-BR" sz="1200" b="1" dirty="0">
                <a:solidFill>
                  <a:schemeClr val="bg1"/>
                </a:solidFill>
                <a:latin typeface="+mj-lt"/>
              </a:rPr>
              <a:t>Geovanna Ferreira</a:t>
            </a:r>
          </a:p>
          <a:p>
            <a:pPr algn="r"/>
            <a:r>
              <a:rPr lang="pt-BR" sz="1200" b="1" dirty="0">
                <a:solidFill>
                  <a:schemeClr val="bg1"/>
                </a:solidFill>
                <a:latin typeface="+mj-lt"/>
              </a:rPr>
              <a:t>Rafael Sato</a:t>
            </a:r>
          </a:p>
          <a:p>
            <a:pPr algn="r"/>
            <a:r>
              <a:rPr lang="pt-BR" sz="1200" b="1" dirty="0">
                <a:solidFill>
                  <a:schemeClr val="bg1"/>
                </a:solidFill>
                <a:latin typeface="+mj-lt"/>
              </a:rPr>
              <a:t>Tomás Bailez</a:t>
            </a:r>
          </a:p>
        </p:txBody>
      </p:sp>
    </p:spTree>
    <p:extLst>
      <p:ext uri="{BB962C8B-B14F-4D97-AF65-F5344CB8AC3E}">
        <p14:creationId xmlns:p14="http://schemas.microsoft.com/office/powerpoint/2010/main" val="15748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5663F4-3F1C-4328-03C2-DBADCA471A6B}"/>
              </a:ext>
            </a:extLst>
          </p:cNvPr>
          <p:cNvSpPr/>
          <p:nvPr/>
        </p:nvSpPr>
        <p:spPr>
          <a:xfrm>
            <a:off x="0" y="0"/>
            <a:ext cx="12192000" cy="7153835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7200" b="1" dirty="0">
                <a:solidFill>
                  <a:srgbClr val="E5E5E5"/>
                </a:solidFill>
                <a:latin typeface="+mj-lt"/>
              </a:rPr>
              <a:t>Como melhorar a dinâmica financeira do mercado de energia e ao mesmo tempo deixá-lo mais sustentável?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38B483-BF76-EF7F-C896-4B3426FC4A15}"/>
              </a:ext>
            </a:extLst>
          </p:cNvPr>
          <p:cNvSpPr txBox="1"/>
          <p:nvPr/>
        </p:nvSpPr>
        <p:spPr>
          <a:xfrm rot="16200000">
            <a:off x="11282780" y="5948780"/>
            <a:ext cx="14798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25B0A69-8DFC-F8BA-A9D1-4DB418A0EF52}"/>
              </a:ext>
            </a:extLst>
          </p:cNvPr>
          <p:cNvCxnSpPr>
            <a:cxnSpLocks/>
          </p:cNvCxnSpPr>
          <p:nvPr/>
        </p:nvCxnSpPr>
        <p:spPr>
          <a:xfrm>
            <a:off x="11880446" y="5464610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8C00D1F-7AC7-3CF8-DEFA-7F8A50EF4B5D}"/>
              </a:ext>
            </a:extLst>
          </p:cNvPr>
          <p:cNvCxnSpPr>
            <a:cxnSpLocks/>
          </p:cNvCxnSpPr>
          <p:nvPr/>
        </p:nvCxnSpPr>
        <p:spPr>
          <a:xfrm>
            <a:off x="11880446" y="6190079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8C48584-458A-CD5E-0E0B-999A1F18FB2B}"/>
              </a:ext>
            </a:extLst>
          </p:cNvPr>
          <p:cNvSpPr/>
          <p:nvPr/>
        </p:nvSpPr>
        <p:spPr>
          <a:xfrm>
            <a:off x="11853446" y="6091057"/>
            <a:ext cx="54000" cy="5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5663F4-3F1C-4328-03C2-DBADCA471A6B}"/>
              </a:ext>
            </a:extLst>
          </p:cNvPr>
          <p:cNvSpPr/>
          <p:nvPr/>
        </p:nvSpPr>
        <p:spPr>
          <a:xfrm>
            <a:off x="0" y="0"/>
            <a:ext cx="12192000" cy="1251284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4400" b="1" dirty="0">
                <a:solidFill>
                  <a:srgbClr val="E5E5E5"/>
                </a:solidFill>
                <a:latin typeface="+mj-lt"/>
              </a:rPr>
              <a:t>E-Cred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881C7DB-5B18-767D-AABD-4C712C1F6B13}"/>
              </a:ext>
            </a:extLst>
          </p:cNvPr>
          <p:cNvGrpSpPr/>
          <p:nvPr/>
        </p:nvGrpSpPr>
        <p:grpSpPr>
          <a:xfrm>
            <a:off x="1039505" y="1504077"/>
            <a:ext cx="10615683" cy="914400"/>
            <a:chOff x="1135039" y="1626907"/>
            <a:chExt cx="10615683" cy="91440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D49B85C-CF30-780D-7172-FD46C9193A8D}"/>
                </a:ext>
              </a:extLst>
            </p:cNvPr>
            <p:cNvSpPr txBox="1"/>
            <p:nvPr/>
          </p:nvSpPr>
          <p:spPr>
            <a:xfrm>
              <a:off x="1950103" y="1641062"/>
              <a:ext cx="9800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Plataforma para compra e venda de créditos</a:t>
              </a:r>
            </a:p>
          </p:txBody>
        </p:sp>
        <p:pic>
          <p:nvPicPr>
            <p:cNvPr id="3" name="Gráfico 2" descr="Moedas estrutura de tópicos">
              <a:extLst>
                <a:ext uri="{FF2B5EF4-FFF2-40B4-BE49-F238E27FC236}">
                  <a16:creationId xmlns:a16="http://schemas.microsoft.com/office/drawing/2014/main" id="{2E201442-A8C4-321E-E68B-B52974290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5039" y="1626907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B12D0A-F12C-1577-A16B-BD0D275814B9}"/>
              </a:ext>
            </a:extLst>
          </p:cNvPr>
          <p:cNvSpPr/>
          <p:nvPr/>
        </p:nvSpPr>
        <p:spPr>
          <a:xfrm>
            <a:off x="0" y="6641432"/>
            <a:ext cx="2181726" cy="236898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01100D-6447-6AE4-80F3-A5527FFF753A}"/>
              </a:ext>
            </a:extLst>
          </p:cNvPr>
          <p:cNvSpPr txBox="1"/>
          <p:nvPr/>
        </p:nvSpPr>
        <p:spPr>
          <a:xfrm rot="16200000">
            <a:off x="11282780" y="5756276"/>
            <a:ext cx="147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14213D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8CB720-BC07-9268-45DD-0B39F5931D98}"/>
              </a:ext>
            </a:extLst>
          </p:cNvPr>
          <p:cNvCxnSpPr>
            <a:cxnSpLocks/>
          </p:cNvCxnSpPr>
          <p:nvPr/>
        </p:nvCxnSpPr>
        <p:spPr>
          <a:xfrm>
            <a:off x="11880446" y="5272106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933DA9F-5BB1-816C-E5A8-836837AF1D99}"/>
              </a:ext>
            </a:extLst>
          </p:cNvPr>
          <p:cNvCxnSpPr>
            <a:cxnSpLocks/>
          </p:cNvCxnSpPr>
          <p:nvPr/>
        </p:nvCxnSpPr>
        <p:spPr>
          <a:xfrm>
            <a:off x="11880446" y="5997575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A0C0DD1A-6150-C8D9-860C-6FA1ACFBB689}"/>
              </a:ext>
            </a:extLst>
          </p:cNvPr>
          <p:cNvSpPr/>
          <p:nvPr/>
        </p:nvSpPr>
        <p:spPr>
          <a:xfrm>
            <a:off x="11853446" y="5898553"/>
            <a:ext cx="54000" cy="54000"/>
          </a:xfrm>
          <a:prstGeom prst="ellipse">
            <a:avLst/>
          </a:prstGeom>
          <a:noFill/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7759B3E-EA0F-999C-84E6-1154A31B8B05}"/>
              </a:ext>
            </a:extLst>
          </p:cNvPr>
          <p:cNvSpPr/>
          <p:nvPr/>
        </p:nvSpPr>
        <p:spPr>
          <a:xfrm>
            <a:off x="2181726" y="6641432"/>
            <a:ext cx="10010274" cy="23689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983A6F-9B4A-99A1-111A-12D7CE7D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060" y="2495419"/>
            <a:ext cx="3985122" cy="39681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878915-6B97-4E42-A85D-B20A8F9AB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617" y="2495418"/>
            <a:ext cx="4055374" cy="39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5663F4-3F1C-4328-03C2-DBADCA471A6B}"/>
              </a:ext>
            </a:extLst>
          </p:cNvPr>
          <p:cNvSpPr/>
          <p:nvPr/>
        </p:nvSpPr>
        <p:spPr>
          <a:xfrm>
            <a:off x="0" y="0"/>
            <a:ext cx="12192000" cy="1251284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4400" b="1" dirty="0">
                <a:solidFill>
                  <a:srgbClr val="E5E5E5"/>
                </a:solidFill>
                <a:latin typeface="+mj-lt"/>
              </a:rPr>
              <a:t>E-Cred</a:t>
            </a:r>
          </a:p>
        </p:txBody>
      </p:sp>
      <p:sp>
        <p:nvSpPr>
          <p:cNvPr id="39" name="Google Shape;380;p31">
            <a:extLst>
              <a:ext uri="{FF2B5EF4-FFF2-40B4-BE49-F238E27FC236}">
                <a16:creationId xmlns:a16="http://schemas.microsoft.com/office/drawing/2014/main" id="{432B9022-014B-EC6C-2100-E391089CE823}"/>
              </a:ext>
            </a:extLst>
          </p:cNvPr>
          <p:cNvSpPr txBox="1">
            <a:spLocks/>
          </p:cNvSpPr>
          <p:nvPr/>
        </p:nvSpPr>
        <p:spPr>
          <a:xfrm>
            <a:off x="730766" y="2781880"/>
            <a:ext cx="5004574" cy="1200329"/>
          </a:xfrm>
          <a:prstGeom prst="rect">
            <a:avLst/>
          </a:prstGeom>
          <a:noFill/>
          <a:ln>
            <a:solidFill>
              <a:srgbClr val="14213D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pt-BR" sz="2400" dirty="0">
                <a:latin typeface="Bodoni MT Condensed" panose="02070606080606020203" pitchFamily="18" charset="0"/>
              </a:rPr>
              <a:t>Plataforma virtual controlada pela distribuidora de energia, que possibilitará a troca de créditos de energia entre produtor e consumidor.</a:t>
            </a:r>
          </a:p>
        </p:txBody>
      </p:sp>
      <p:sp>
        <p:nvSpPr>
          <p:cNvPr id="43" name="Google Shape;380;p31">
            <a:extLst>
              <a:ext uri="{FF2B5EF4-FFF2-40B4-BE49-F238E27FC236}">
                <a16:creationId xmlns:a16="http://schemas.microsoft.com/office/drawing/2014/main" id="{730B9D69-F040-BEA5-87F2-1A3EFAD59444}"/>
              </a:ext>
            </a:extLst>
          </p:cNvPr>
          <p:cNvSpPr txBox="1">
            <a:spLocks/>
          </p:cNvSpPr>
          <p:nvPr/>
        </p:nvSpPr>
        <p:spPr>
          <a:xfrm>
            <a:off x="6855879" y="2786560"/>
            <a:ext cx="4958010" cy="830997"/>
          </a:xfrm>
          <a:prstGeom prst="rect">
            <a:avLst/>
          </a:prstGeom>
          <a:noFill/>
          <a:ln>
            <a:solidFill>
              <a:srgbClr val="14213D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14213D"/>
                </a:solidFill>
                <a:latin typeface="Bodoni MT Condensed" panose="02070606080606020203" pitchFamily="18" charset="0"/>
              </a:defRPr>
            </a:lvl1pPr>
            <a:lvl2pPr marL="914400" marR="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2pPr>
            <a:lvl3pPr marL="1371600" marR="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3pPr>
            <a:lvl4pPr marL="1828800" marR="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4pPr>
            <a:lvl5pPr marL="2286000" marR="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5pPr>
            <a:lvl6pPr marL="2743200" marR="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6pPr>
            <a:lvl7pPr marL="3200400" marR="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7pPr>
            <a:lvl8pPr marL="3657600" marR="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8pPr>
            <a:lvl9pPr marL="4114800" marR="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9pPr>
          </a:lstStyle>
          <a:p>
            <a:r>
              <a:rPr lang="pt-BR" dirty="0"/>
              <a:t>Otimizar a venda de crédito entre produtor e consumidor.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6EBA1E0-EFCF-5C73-BEB9-7545FF9F9098}"/>
              </a:ext>
            </a:extLst>
          </p:cNvPr>
          <p:cNvGrpSpPr/>
          <p:nvPr/>
        </p:nvGrpSpPr>
        <p:grpSpPr>
          <a:xfrm>
            <a:off x="426754" y="1419871"/>
            <a:ext cx="5335090" cy="914400"/>
            <a:chOff x="417095" y="1553906"/>
            <a:chExt cx="5335090" cy="914400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84C7DC5-CADE-5756-42C2-67F85116F6FB}"/>
                </a:ext>
              </a:extLst>
            </p:cNvPr>
            <p:cNvSpPr txBox="1"/>
            <p:nvPr/>
          </p:nvSpPr>
          <p:spPr>
            <a:xfrm>
              <a:off x="1192294" y="1736165"/>
              <a:ext cx="4559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Solução Tecnológica</a:t>
              </a:r>
            </a:p>
          </p:txBody>
        </p:sp>
        <p:pic>
          <p:nvPicPr>
            <p:cNvPr id="3" name="Gráfico 2" descr="Lâmpada com preenchimento sólido">
              <a:extLst>
                <a:ext uri="{FF2B5EF4-FFF2-40B4-BE49-F238E27FC236}">
                  <a16:creationId xmlns:a16="http://schemas.microsoft.com/office/drawing/2014/main" id="{5C8A9DE0-479B-13D5-7CD9-7D7E70BE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95" y="1553906"/>
              <a:ext cx="914400" cy="914400"/>
            </a:xfrm>
            <a:prstGeom prst="rect">
              <a:avLst/>
            </a:prstGeom>
          </p:spPr>
        </p:pic>
      </p:grpSp>
      <p:sp>
        <p:nvSpPr>
          <p:cNvPr id="55" name="Google Shape;380;p31">
            <a:extLst>
              <a:ext uri="{FF2B5EF4-FFF2-40B4-BE49-F238E27FC236}">
                <a16:creationId xmlns:a16="http://schemas.microsoft.com/office/drawing/2014/main" id="{41B5B2AF-8A2A-23B5-2B57-D32C5E9E7AA9}"/>
              </a:ext>
            </a:extLst>
          </p:cNvPr>
          <p:cNvSpPr txBox="1">
            <a:spLocks/>
          </p:cNvSpPr>
          <p:nvPr/>
        </p:nvSpPr>
        <p:spPr>
          <a:xfrm>
            <a:off x="706579" y="5009251"/>
            <a:ext cx="5004574" cy="461665"/>
          </a:xfrm>
          <a:prstGeom prst="rect">
            <a:avLst/>
          </a:prstGeom>
          <a:noFill/>
          <a:ln>
            <a:solidFill>
              <a:srgbClr val="14213D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" sz="2400" dirty="0">
                <a:latin typeface="Bodoni MT Condensed" panose="02070606080606020203" pitchFamily="18" charset="0"/>
              </a:rPr>
              <a:t>Todos ganham: consumidor, produtor e distribuidoras</a:t>
            </a:r>
          </a:p>
        </p:txBody>
      </p:sp>
      <p:sp>
        <p:nvSpPr>
          <p:cNvPr id="56" name="Google Shape;380;p31">
            <a:extLst>
              <a:ext uri="{FF2B5EF4-FFF2-40B4-BE49-F238E27FC236}">
                <a16:creationId xmlns:a16="http://schemas.microsoft.com/office/drawing/2014/main" id="{3B63AEE0-57C9-20B9-5661-6AB482B22832}"/>
              </a:ext>
            </a:extLst>
          </p:cNvPr>
          <p:cNvSpPr txBox="1">
            <a:spLocks/>
          </p:cNvSpPr>
          <p:nvPr/>
        </p:nvSpPr>
        <p:spPr>
          <a:xfrm>
            <a:off x="730766" y="4305646"/>
            <a:ext cx="5004574" cy="461665"/>
          </a:xfrm>
          <a:prstGeom prst="rect">
            <a:avLst/>
          </a:prstGeom>
          <a:noFill/>
          <a:ln>
            <a:solidFill>
              <a:srgbClr val="14213D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pt-BR" sz="2400" dirty="0">
                <a:latin typeface="Bodoni MT Condensed" panose="02070606080606020203" pitchFamily="18" charset="0"/>
              </a:rPr>
              <a:t>Rede</a:t>
            </a:r>
            <a:r>
              <a:rPr lang="en" sz="2400" dirty="0">
                <a:latin typeface="Bodoni MT Condensed" panose="02070606080606020203" pitchFamily="18" charset="0"/>
              </a:rPr>
              <a:t> Integrada com GDs;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495B9A7E-3FEB-F759-6A50-4D2CFF1C1F9D}"/>
              </a:ext>
            </a:extLst>
          </p:cNvPr>
          <p:cNvGrpSpPr/>
          <p:nvPr/>
        </p:nvGrpSpPr>
        <p:grpSpPr>
          <a:xfrm>
            <a:off x="193616" y="3130782"/>
            <a:ext cx="550402" cy="510778"/>
            <a:chOff x="5927287" y="5819564"/>
            <a:chExt cx="655090" cy="51077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99700ED-95E0-2EB8-0D55-DC159A84B948}"/>
                </a:ext>
              </a:extLst>
            </p:cNvPr>
            <p:cNvSpPr/>
            <p:nvPr/>
          </p:nvSpPr>
          <p:spPr>
            <a:xfrm>
              <a:off x="5998807" y="5833919"/>
              <a:ext cx="539010" cy="461665"/>
            </a:xfrm>
            <a:prstGeom prst="roundRect">
              <a:avLst/>
            </a:prstGeom>
            <a:solidFill>
              <a:srgbClr val="14213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5C4870EB-7A36-0790-5EBD-8E9D8AF7961E}"/>
                </a:ext>
              </a:extLst>
            </p:cNvPr>
            <p:cNvSpPr txBox="1"/>
            <p:nvPr/>
          </p:nvSpPr>
          <p:spPr>
            <a:xfrm>
              <a:off x="5927287" y="5819564"/>
              <a:ext cx="655090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sp>
        <p:nvSpPr>
          <p:cNvPr id="77" name="Google Shape;380;p31">
            <a:extLst>
              <a:ext uri="{FF2B5EF4-FFF2-40B4-BE49-F238E27FC236}">
                <a16:creationId xmlns:a16="http://schemas.microsoft.com/office/drawing/2014/main" id="{4F77DD4C-34E1-1D84-3B50-0467470D9BB9}"/>
              </a:ext>
            </a:extLst>
          </p:cNvPr>
          <p:cNvSpPr txBox="1">
            <a:spLocks/>
          </p:cNvSpPr>
          <p:nvPr/>
        </p:nvSpPr>
        <p:spPr>
          <a:xfrm>
            <a:off x="6832215" y="3925389"/>
            <a:ext cx="4997567" cy="1200329"/>
          </a:xfrm>
          <a:prstGeom prst="rect">
            <a:avLst/>
          </a:prstGeom>
          <a:noFill/>
          <a:ln>
            <a:solidFill>
              <a:srgbClr val="14213D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rgbClr val="14213D"/>
                </a:solidFill>
                <a:latin typeface="Bodoni MT Condensed" panose="02070606080606020203" pitchFamily="18" charset="0"/>
              </a:defRPr>
            </a:lvl1pPr>
            <a:lvl2pPr marL="914400" marR="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2pPr>
            <a:lvl3pPr marL="1371600" marR="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3pPr>
            <a:lvl4pPr marL="1828800" marR="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4pPr>
            <a:lvl5pPr marL="2286000" marR="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5pPr>
            <a:lvl6pPr marL="2743200" marR="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6pPr>
            <a:lvl7pPr marL="3200400" marR="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7pPr>
            <a:lvl8pPr marL="3657600" marR="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8pPr>
            <a:lvl9pPr marL="4114800" marR="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</a:defRPr>
            </a:lvl9pPr>
          </a:lstStyle>
          <a:p>
            <a:r>
              <a:rPr lang="pt-BR" dirty="0"/>
              <a:t>A compra do crédito seria um mecanismo de proteção contra as oscilações do sistema energético (ex.: crises climáticas, períodos de seca).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34523F0-FA65-FDAD-7998-2DBF2421CF67}"/>
              </a:ext>
            </a:extLst>
          </p:cNvPr>
          <p:cNvSpPr/>
          <p:nvPr/>
        </p:nvSpPr>
        <p:spPr>
          <a:xfrm>
            <a:off x="286852" y="3195248"/>
            <a:ext cx="358210" cy="344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áfico 82" descr="Lâmpada com preenchimento sólido">
            <a:extLst>
              <a:ext uri="{FF2B5EF4-FFF2-40B4-BE49-F238E27FC236}">
                <a16:creationId xmlns:a16="http://schemas.microsoft.com/office/drawing/2014/main" id="{78E4814A-5286-31C9-0D25-88914110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243" y="3202059"/>
            <a:ext cx="326525" cy="326525"/>
          </a:xfrm>
          <a:prstGeom prst="rect">
            <a:avLst/>
          </a:prstGeom>
        </p:spPr>
      </p:pic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DE01614-F4A9-B64C-C039-56DC26A5D036}"/>
              </a:ext>
            </a:extLst>
          </p:cNvPr>
          <p:cNvGrpSpPr/>
          <p:nvPr/>
        </p:nvGrpSpPr>
        <p:grpSpPr>
          <a:xfrm>
            <a:off x="194485" y="4299903"/>
            <a:ext cx="550402" cy="510778"/>
            <a:chOff x="5927287" y="5819564"/>
            <a:chExt cx="655090" cy="510778"/>
          </a:xfrm>
        </p:grpSpPr>
        <p:sp>
          <p:nvSpPr>
            <p:cNvPr id="85" name="Elipse 59">
              <a:extLst>
                <a:ext uri="{FF2B5EF4-FFF2-40B4-BE49-F238E27FC236}">
                  <a16:creationId xmlns:a16="http://schemas.microsoft.com/office/drawing/2014/main" id="{CA5712A0-0BE0-389F-4658-14356143207E}"/>
                </a:ext>
              </a:extLst>
            </p:cNvPr>
            <p:cNvSpPr/>
            <p:nvPr/>
          </p:nvSpPr>
          <p:spPr>
            <a:xfrm>
              <a:off x="5998807" y="5833919"/>
              <a:ext cx="539010" cy="461665"/>
            </a:xfrm>
            <a:prstGeom prst="roundRect">
              <a:avLst/>
            </a:prstGeom>
            <a:solidFill>
              <a:srgbClr val="14213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A9A0E6B-C6FF-A2CB-A7BC-4392AE393E67}"/>
                </a:ext>
              </a:extLst>
            </p:cNvPr>
            <p:cNvSpPr txBox="1"/>
            <p:nvPr/>
          </p:nvSpPr>
          <p:spPr>
            <a:xfrm>
              <a:off x="5927287" y="5819564"/>
              <a:ext cx="655090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sp>
        <p:nvSpPr>
          <p:cNvPr id="87" name="Elipse 86">
            <a:extLst>
              <a:ext uri="{FF2B5EF4-FFF2-40B4-BE49-F238E27FC236}">
                <a16:creationId xmlns:a16="http://schemas.microsoft.com/office/drawing/2014/main" id="{FBD34CCF-4328-0728-39D8-F60BCA96660E}"/>
              </a:ext>
            </a:extLst>
          </p:cNvPr>
          <p:cNvSpPr/>
          <p:nvPr/>
        </p:nvSpPr>
        <p:spPr>
          <a:xfrm>
            <a:off x="287721" y="4364369"/>
            <a:ext cx="358210" cy="344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8" name="Gráfico 87" descr="Lâmpada com preenchimento sólido">
            <a:extLst>
              <a:ext uri="{FF2B5EF4-FFF2-40B4-BE49-F238E27FC236}">
                <a16:creationId xmlns:a16="http://schemas.microsoft.com/office/drawing/2014/main" id="{A145D960-6903-853D-7CA0-0F90F1C63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12" y="4371180"/>
            <a:ext cx="326525" cy="326525"/>
          </a:xfrm>
          <a:prstGeom prst="rect">
            <a:avLst/>
          </a:prstGeom>
        </p:spPr>
      </p:pic>
      <p:grpSp>
        <p:nvGrpSpPr>
          <p:cNvPr id="89" name="Agrupar 88">
            <a:extLst>
              <a:ext uri="{FF2B5EF4-FFF2-40B4-BE49-F238E27FC236}">
                <a16:creationId xmlns:a16="http://schemas.microsoft.com/office/drawing/2014/main" id="{A52F900D-D993-A08A-7EE6-925C12D9DFC0}"/>
              </a:ext>
            </a:extLst>
          </p:cNvPr>
          <p:cNvGrpSpPr/>
          <p:nvPr/>
        </p:nvGrpSpPr>
        <p:grpSpPr>
          <a:xfrm>
            <a:off x="171212" y="5004360"/>
            <a:ext cx="550402" cy="510778"/>
            <a:chOff x="5927287" y="5819564"/>
            <a:chExt cx="655090" cy="510778"/>
          </a:xfrm>
        </p:grpSpPr>
        <p:sp>
          <p:nvSpPr>
            <p:cNvPr id="90" name="Elipse 59">
              <a:extLst>
                <a:ext uri="{FF2B5EF4-FFF2-40B4-BE49-F238E27FC236}">
                  <a16:creationId xmlns:a16="http://schemas.microsoft.com/office/drawing/2014/main" id="{CD6BA975-2ADC-812D-8449-162B86C5BEE5}"/>
                </a:ext>
              </a:extLst>
            </p:cNvPr>
            <p:cNvSpPr/>
            <p:nvPr/>
          </p:nvSpPr>
          <p:spPr>
            <a:xfrm>
              <a:off x="5998807" y="5833919"/>
              <a:ext cx="539010" cy="461665"/>
            </a:xfrm>
            <a:prstGeom prst="roundRect">
              <a:avLst/>
            </a:prstGeom>
            <a:solidFill>
              <a:srgbClr val="14213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85CB95C-AF06-2036-9365-35F5CDE3CE37}"/>
                </a:ext>
              </a:extLst>
            </p:cNvPr>
            <p:cNvSpPr txBox="1"/>
            <p:nvPr/>
          </p:nvSpPr>
          <p:spPr>
            <a:xfrm>
              <a:off x="5927287" y="5819564"/>
              <a:ext cx="655090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2EDA1149-EC69-561C-E024-102491F3AA9D}"/>
              </a:ext>
            </a:extLst>
          </p:cNvPr>
          <p:cNvSpPr/>
          <p:nvPr/>
        </p:nvSpPr>
        <p:spPr>
          <a:xfrm>
            <a:off x="264448" y="5068826"/>
            <a:ext cx="358210" cy="344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3" name="Gráfico 92" descr="Lâmpada com preenchimento sólido">
            <a:extLst>
              <a:ext uri="{FF2B5EF4-FFF2-40B4-BE49-F238E27FC236}">
                <a16:creationId xmlns:a16="http://schemas.microsoft.com/office/drawing/2014/main" id="{3391E80C-2DEB-0805-42C1-6C70C876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39" y="5075637"/>
            <a:ext cx="326525" cy="326525"/>
          </a:xfrm>
          <a:prstGeom prst="rect">
            <a:avLst/>
          </a:prstGeom>
        </p:spPr>
      </p:pic>
      <p:grpSp>
        <p:nvGrpSpPr>
          <p:cNvPr id="94" name="Agrupar 93">
            <a:extLst>
              <a:ext uri="{FF2B5EF4-FFF2-40B4-BE49-F238E27FC236}">
                <a16:creationId xmlns:a16="http://schemas.microsoft.com/office/drawing/2014/main" id="{C343BFDF-6D52-F22C-6CF1-3A719089C1C5}"/>
              </a:ext>
            </a:extLst>
          </p:cNvPr>
          <p:cNvGrpSpPr/>
          <p:nvPr/>
        </p:nvGrpSpPr>
        <p:grpSpPr>
          <a:xfrm>
            <a:off x="6309093" y="3005597"/>
            <a:ext cx="550402" cy="510778"/>
            <a:chOff x="5927287" y="5819564"/>
            <a:chExt cx="655090" cy="510778"/>
          </a:xfrm>
        </p:grpSpPr>
        <p:sp>
          <p:nvSpPr>
            <p:cNvPr id="95" name="Elipse 59">
              <a:extLst>
                <a:ext uri="{FF2B5EF4-FFF2-40B4-BE49-F238E27FC236}">
                  <a16:creationId xmlns:a16="http://schemas.microsoft.com/office/drawing/2014/main" id="{6092F72B-FD48-B418-8E1B-FFB138886629}"/>
                </a:ext>
              </a:extLst>
            </p:cNvPr>
            <p:cNvSpPr/>
            <p:nvPr/>
          </p:nvSpPr>
          <p:spPr>
            <a:xfrm>
              <a:off x="5998807" y="5833919"/>
              <a:ext cx="539010" cy="461665"/>
            </a:xfrm>
            <a:prstGeom prst="roundRect">
              <a:avLst/>
            </a:prstGeom>
            <a:solidFill>
              <a:srgbClr val="14213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2648C13D-FC2D-3704-8841-11F19436B936}"/>
                </a:ext>
              </a:extLst>
            </p:cNvPr>
            <p:cNvSpPr txBox="1"/>
            <p:nvPr/>
          </p:nvSpPr>
          <p:spPr>
            <a:xfrm>
              <a:off x="5927287" y="5819564"/>
              <a:ext cx="655090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sp>
        <p:nvSpPr>
          <p:cNvPr id="97" name="Elipse 96">
            <a:extLst>
              <a:ext uri="{FF2B5EF4-FFF2-40B4-BE49-F238E27FC236}">
                <a16:creationId xmlns:a16="http://schemas.microsoft.com/office/drawing/2014/main" id="{D83597BC-7FBB-3101-388A-7C3C5C77F12F}"/>
              </a:ext>
            </a:extLst>
          </p:cNvPr>
          <p:cNvSpPr/>
          <p:nvPr/>
        </p:nvSpPr>
        <p:spPr>
          <a:xfrm>
            <a:off x="6402329" y="3070063"/>
            <a:ext cx="358210" cy="344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D7D15381-A204-4876-80B7-609C9313401F}"/>
              </a:ext>
            </a:extLst>
          </p:cNvPr>
          <p:cNvGrpSpPr/>
          <p:nvPr/>
        </p:nvGrpSpPr>
        <p:grpSpPr>
          <a:xfrm>
            <a:off x="6248400" y="1706305"/>
            <a:ext cx="6094965" cy="646331"/>
            <a:chOff x="6284385" y="1667749"/>
            <a:chExt cx="6094965" cy="646331"/>
          </a:xfrm>
        </p:grpSpPr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C8CDCA19-B4EF-69C2-4001-2900577506F4}"/>
                </a:ext>
              </a:extLst>
            </p:cNvPr>
            <p:cNvSpPr txBox="1"/>
            <p:nvPr/>
          </p:nvSpPr>
          <p:spPr>
            <a:xfrm>
              <a:off x="7047627" y="1667749"/>
              <a:ext cx="5331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Novo modelo de negócio</a:t>
              </a:r>
            </a:p>
          </p:txBody>
        </p: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FEDF26A2-6F2D-26E3-B5B8-8B3CB2D19786}"/>
                </a:ext>
              </a:extLst>
            </p:cNvPr>
            <p:cNvGrpSpPr/>
            <p:nvPr/>
          </p:nvGrpSpPr>
          <p:grpSpPr>
            <a:xfrm>
              <a:off x="6284385" y="1687940"/>
              <a:ext cx="763242" cy="605951"/>
              <a:chOff x="6242232" y="2823049"/>
              <a:chExt cx="763242" cy="605951"/>
            </a:xfrm>
          </p:grpSpPr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358D74DF-B5DD-C386-9623-86B21F6AC947}"/>
                  </a:ext>
                </a:extLst>
              </p:cNvPr>
              <p:cNvSpPr/>
              <p:nvPr/>
            </p:nvSpPr>
            <p:spPr>
              <a:xfrm>
                <a:off x="6275797" y="2823049"/>
                <a:ext cx="655090" cy="605951"/>
              </a:xfrm>
              <a:prstGeom prst="ellipse">
                <a:avLst/>
              </a:prstGeom>
              <a:noFill/>
              <a:ln w="57150">
                <a:solidFill>
                  <a:srgbClr val="1421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D670B60E-C099-C2CE-1F03-9CA470544A94}"/>
                  </a:ext>
                </a:extLst>
              </p:cNvPr>
              <p:cNvSpPr txBox="1"/>
              <p:nvPr/>
            </p:nvSpPr>
            <p:spPr>
              <a:xfrm>
                <a:off x="6242232" y="2880308"/>
                <a:ext cx="763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rgbClr val="14213D"/>
                    </a:solidFill>
                    <a:latin typeface="Britannic Bold" panose="020B0903060703020204" pitchFamily="34" charset="0"/>
                  </a:rPr>
                  <a:t>New</a:t>
                </a:r>
              </a:p>
            </p:txBody>
          </p:sp>
        </p:grp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3A263DE-E9A4-43DC-C292-E4806E85B1F0}"/>
              </a:ext>
            </a:extLst>
          </p:cNvPr>
          <p:cNvGrpSpPr/>
          <p:nvPr/>
        </p:nvGrpSpPr>
        <p:grpSpPr>
          <a:xfrm>
            <a:off x="6385540" y="3089843"/>
            <a:ext cx="483035" cy="300618"/>
            <a:chOff x="6186881" y="2823049"/>
            <a:chExt cx="1029207" cy="60595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33F2036-EF09-1B34-7AF9-95DF274C72DE}"/>
                </a:ext>
              </a:extLst>
            </p:cNvPr>
            <p:cNvSpPr/>
            <p:nvPr/>
          </p:nvSpPr>
          <p:spPr>
            <a:xfrm>
              <a:off x="6275797" y="2823049"/>
              <a:ext cx="655090" cy="605951"/>
            </a:xfrm>
            <a:prstGeom prst="ellipse">
              <a:avLst/>
            </a:prstGeom>
            <a:noFill/>
            <a:ln w="9525">
              <a:solidFill>
                <a:srgbClr val="1421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357E053-548F-29E4-82FA-98A502C13B7C}"/>
                </a:ext>
              </a:extLst>
            </p:cNvPr>
            <p:cNvSpPr txBox="1"/>
            <p:nvPr/>
          </p:nvSpPr>
          <p:spPr>
            <a:xfrm>
              <a:off x="6186881" y="2918070"/>
              <a:ext cx="1029207" cy="49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New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D33E9FFB-D6C3-8C0C-94B3-028A77AF88CB}"/>
              </a:ext>
            </a:extLst>
          </p:cNvPr>
          <p:cNvGrpSpPr/>
          <p:nvPr/>
        </p:nvGrpSpPr>
        <p:grpSpPr>
          <a:xfrm>
            <a:off x="6281965" y="4283274"/>
            <a:ext cx="550402" cy="510778"/>
            <a:chOff x="5927287" y="5819564"/>
            <a:chExt cx="655090" cy="510778"/>
          </a:xfrm>
        </p:grpSpPr>
        <p:sp>
          <p:nvSpPr>
            <p:cNvPr id="106" name="Elipse 59">
              <a:extLst>
                <a:ext uri="{FF2B5EF4-FFF2-40B4-BE49-F238E27FC236}">
                  <a16:creationId xmlns:a16="http://schemas.microsoft.com/office/drawing/2014/main" id="{E22A8775-09B4-AA35-56F6-DD963AA4E48B}"/>
                </a:ext>
              </a:extLst>
            </p:cNvPr>
            <p:cNvSpPr/>
            <p:nvPr/>
          </p:nvSpPr>
          <p:spPr>
            <a:xfrm>
              <a:off x="5998807" y="5833919"/>
              <a:ext cx="539010" cy="461665"/>
            </a:xfrm>
            <a:prstGeom prst="roundRect">
              <a:avLst/>
            </a:prstGeom>
            <a:solidFill>
              <a:srgbClr val="14213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C0DF6B7-2EF9-6600-C476-1BD88F3696E4}"/>
                </a:ext>
              </a:extLst>
            </p:cNvPr>
            <p:cNvSpPr txBox="1"/>
            <p:nvPr/>
          </p:nvSpPr>
          <p:spPr>
            <a:xfrm>
              <a:off x="5927287" y="5819564"/>
              <a:ext cx="655090" cy="51077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</p:grpSp>
      <p:sp>
        <p:nvSpPr>
          <p:cNvPr id="108" name="Elipse 107">
            <a:extLst>
              <a:ext uri="{FF2B5EF4-FFF2-40B4-BE49-F238E27FC236}">
                <a16:creationId xmlns:a16="http://schemas.microsoft.com/office/drawing/2014/main" id="{B23B7EB4-C1FF-97EC-662D-9FDC5D826870}"/>
              </a:ext>
            </a:extLst>
          </p:cNvPr>
          <p:cNvSpPr/>
          <p:nvPr/>
        </p:nvSpPr>
        <p:spPr>
          <a:xfrm>
            <a:off x="6375201" y="4347740"/>
            <a:ext cx="358210" cy="344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DDECA738-DF5A-EB28-010B-99A9E953259F}"/>
              </a:ext>
            </a:extLst>
          </p:cNvPr>
          <p:cNvGrpSpPr/>
          <p:nvPr/>
        </p:nvGrpSpPr>
        <p:grpSpPr>
          <a:xfrm>
            <a:off x="6358412" y="4367520"/>
            <a:ext cx="483035" cy="300618"/>
            <a:chOff x="6186881" y="2823049"/>
            <a:chExt cx="1029207" cy="60595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12011768-065B-FCB6-BC47-57887A32A36E}"/>
                </a:ext>
              </a:extLst>
            </p:cNvPr>
            <p:cNvSpPr/>
            <p:nvPr/>
          </p:nvSpPr>
          <p:spPr>
            <a:xfrm>
              <a:off x="6275797" y="2823049"/>
              <a:ext cx="655090" cy="605951"/>
            </a:xfrm>
            <a:prstGeom prst="ellipse">
              <a:avLst/>
            </a:prstGeom>
            <a:noFill/>
            <a:ln w="9525">
              <a:solidFill>
                <a:srgbClr val="1421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986CAAB-94AA-BC7C-1854-1B1BCD74926D}"/>
                </a:ext>
              </a:extLst>
            </p:cNvPr>
            <p:cNvSpPr txBox="1"/>
            <p:nvPr/>
          </p:nvSpPr>
          <p:spPr>
            <a:xfrm>
              <a:off x="6186881" y="2918070"/>
              <a:ext cx="1029207" cy="49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New</a:t>
              </a:r>
            </a:p>
          </p:txBody>
        </p:sp>
      </p:grp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6A6F4896-CF7D-F910-509C-DC4AB6E8FDEF}"/>
              </a:ext>
            </a:extLst>
          </p:cNvPr>
          <p:cNvSpPr/>
          <p:nvPr/>
        </p:nvSpPr>
        <p:spPr>
          <a:xfrm>
            <a:off x="0" y="6624998"/>
            <a:ext cx="4186989" cy="236898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75D66A0-A505-C8A3-AC67-78150900505C}"/>
              </a:ext>
            </a:extLst>
          </p:cNvPr>
          <p:cNvSpPr txBox="1"/>
          <p:nvPr/>
        </p:nvSpPr>
        <p:spPr>
          <a:xfrm rot="16200000">
            <a:off x="11282780" y="5756276"/>
            <a:ext cx="147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14213D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50E0CCA6-9725-5ABF-74D8-1DA85D0C2BE1}"/>
              </a:ext>
            </a:extLst>
          </p:cNvPr>
          <p:cNvCxnSpPr>
            <a:cxnSpLocks/>
          </p:cNvCxnSpPr>
          <p:nvPr/>
        </p:nvCxnSpPr>
        <p:spPr>
          <a:xfrm>
            <a:off x="11880446" y="5272106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7E934C90-CA25-506B-E8DF-402BE9B1FC24}"/>
              </a:ext>
            </a:extLst>
          </p:cNvPr>
          <p:cNvCxnSpPr>
            <a:cxnSpLocks/>
          </p:cNvCxnSpPr>
          <p:nvPr/>
        </p:nvCxnSpPr>
        <p:spPr>
          <a:xfrm>
            <a:off x="11880446" y="5997575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>
            <a:extLst>
              <a:ext uri="{FF2B5EF4-FFF2-40B4-BE49-F238E27FC236}">
                <a16:creationId xmlns:a16="http://schemas.microsoft.com/office/drawing/2014/main" id="{0D8D5CCA-B776-F30A-8538-8E9803855600}"/>
              </a:ext>
            </a:extLst>
          </p:cNvPr>
          <p:cNvSpPr/>
          <p:nvPr/>
        </p:nvSpPr>
        <p:spPr>
          <a:xfrm>
            <a:off x="11853446" y="5898553"/>
            <a:ext cx="54000" cy="54000"/>
          </a:xfrm>
          <a:prstGeom prst="ellipse">
            <a:avLst/>
          </a:prstGeom>
          <a:noFill/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F96AECE5-B4F7-F172-AB6F-384A35F1AA5A}"/>
              </a:ext>
            </a:extLst>
          </p:cNvPr>
          <p:cNvSpPr/>
          <p:nvPr/>
        </p:nvSpPr>
        <p:spPr>
          <a:xfrm>
            <a:off x="4186988" y="6624998"/>
            <a:ext cx="8005011" cy="253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5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5663F4-3F1C-4328-03C2-DBADCA471A6B}"/>
              </a:ext>
            </a:extLst>
          </p:cNvPr>
          <p:cNvSpPr/>
          <p:nvPr/>
        </p:nvSpPr>
        <p:spPr>
          <a:xfrm>
            <a:off x="18803" y="-1090"/>
            <a:ext cx="12192000" cy="1251284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4400" b="1" dirty="0">
                <a:solidFill>
                  <a:srgbClr val="E5E5E5"/>
                </a:solidFill>
                <a:latin typeface="+mj-lt"/>
              </a:rPr>
              <a:t>E-Cred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83865CD-1B40-C7E8-D1B5-0A3489158086}"/>
              </a:ext>
            </a:extLst>
          </p:cNvPr>
          <p:cNvGrpSpPr/>
          <p:nvPr/>
        </p:nvGrpSpPr>
        <p:grpSpPr>
          <a:xfrm>
            <a:off x="2942605" y="1413398"/>
            <a:ext cx="5706290" cy="914400"/>
            <a:chOff x="3147321" y="2409685"/>
            <a:chExt cx="5706290" cy="914400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D49B85C-CF30-780D-7172-FD46C9193A8D}"/>
                </a:ext>
              </a:extLst>
            </p:cNvPr>
            <p:cNvSpPr txBox="1"/>
            <p:nvPr/>
          </p:nvSpPr>
          <p:spPr>
            <a:xfrm>
              <a:off x="4048073" y="2543720"/>
              <a:ext cx="4805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Mas como funcionará?</a:t>
              </a:r>
            </a:p>
          </p:txBody>
        </p:sp>
        <p:pic>
          <p:nvPicPr>
            <p:cNvPr id="6" name="Gráfico 5" descr="Internet com preenchimento sólido">
              <a:extLst>
                <a:ext uri="{FF2B5EF4-FFF2-40B4-BE49-F238E27FC236}">
                  <a16:creationId xmlns:a16="http://schemas.microsoft.com/office/drawing/2014/main" id="{D32CB212-23C2-4078-ADA1-1B54B8C29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47321" y="2409685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Fluxograma: Processo Alternativo 14">
            <a:extLst>
              <a:ext uri="{FF2B5EF4-FFF2-40B4-BE49-F238E27FC236}">
                <a16:creationId xmlns:a16="http://schemas.microsoft.com/office/drawing/2014/main" id="{32D862CA-48A4-3507-2E64-C57AD6C5F69F}"/>
              </a:ext>
            </a:extLst>
          </p:cNvPr>
          <p:cNvSpPr/>
          <p:nvPr/>
        </p:nvSpPr>
        <p:spPr>
          <a:xfrm>
            <a:off x="5295438" y="2880285"/>
            <a:ext cx="2021422" cy="906832"/>
          </a:xfrm>
          <a:prstGeom prst="flowChartAlternateProcess">
            <a:avLst/>
          </a:prstGeom>
          <a:noFill/>
          <a:ln>
            <a:solidFill>
              <a:srgbClr val="14213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14213D"/>
                </a:solidFill>
                <a:latin typeface="Bodoni MT Condensed" panose="02070606080606020203" pitchFamily="18" charset="0"/>
              </a:rPr>
              <a:t>Produtor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8671725-A96E-A8F9-EEF8-595BF670D12A}"/>
              </a:ext>
            </a:extLst>
          </p:cNvPr>
          <p:cNvSpPr/>
          <p:nvPr/>
        </p:nvSpPr>
        <p:spPr>
          <a:xfrm>
            <a:off x="9198707" y="5224801"/>
            <a:ext cx="2021422" cy="906832"/>
          </a:xfrm>
          <a:prstGeom prst="roundRect">
            <a:avLst/>
          </a:prstGeom>
          <a:noFill/>
          <a:ln>
            <a:solidFill>
              <a:srgbClr val="14213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14213D"/>
                </a:solidFill>
                <a:latin typeface="Bodoni MT Condensed" panose="02070606080606020203" pitchFamily="18" charset="0"/>
              </a:rPr>
              <a:t>Distribuidor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30181A3-6523-8EB7-0B09-2E2E87A4A078}"/>
              </a:ext>
            </a:extLst>
          </p:cNvPr>
          <p:cNvSpPr/>
          <p:nvPr/>
        </p:nvSpPr>
        <p:spPr>
          <a:xfrm>
            <a:off x="1286967" y="5248578"/>
            <a:ext cx="2021422" cy="920033"/>
          </a:xfrm>
          <a:prstGeom prst="roundRect">
            <a:avLst/>
          </a:prstGeom>
          <a:noFill/>
          <a:ln>
            <a:solidFill>
              <a:srgbClr val="14213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14213D"/>
                </a:solidFill>
                <a:latin typeface="Bodoni MT Condensed" panose="02070606080606020203" pitchFamily="18" charset="0"/>
              </a:rPr>
              <a:t>Consumidor</a:t>
            </a:r>
          </a:p>
        </p:txBody>
      </p:sp>
      <p:sp>
        <p:nvSpPr>
          <p:cNvPr id="20" name="Raio 19">
            <a:extLst>
              <a:ext uri="{FF2B5EF4-FFF2-40B4-BE49-F238E27FC236}">
                <a16:creationId xmlns:a16="http://schemas.microsoft.com/office/drawing/2014/main" id="{6FC75710-55B3-FF4E-6EEF-0CF4740C0AAA}"/>
              </a:ext>
            </a:extLst>
          </p:cNvPr>
          <p:cNvSpPr/>
          <p:nvPr/>
        </p:nvSpPr>
        <p:spPr>
          <a:xfrm rot="21051764">
            <a:off x="8673371" y="3691983"/>
            <a:ext cx="435935" cy="521659"/>
          </a:xfrm>
          <a:prstGeom prst="lightningBol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>
              <a:solidFill>
                <a:srgbClr val="14213D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D6E3C83-2DCC-B03A-09A2-A66B5169E3CA}"/>
              </a:ext>
            </a:extLst>
          </p:cNvPr>
          <p:cNvSpPr txBox="1"/>
          <p:nvPr/>
        </p:nvSpPr>
        <p:spPr>
          <a:xfrm flipH="1">
            <a:off x="535667" y="2327798"/>
            <a:ext cx="1551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Os créditos comprados pelo consumidor são válidos para desconto na fatura de energia por 60 meses (contados da data da compra).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C9052D-2104-0F1E-4205-0D1C9C136A7A}"/>
              </a:ext>
            </a:extLst>
          </p:cNvPr>
          <p:cNvSpPr txBox="1"/>
          <p:nvPr/>
        </p:nvSpPr>
        <p:spPr>
          <a:xfrm flipH="1">
            <a:off x="8339246" y="2637825"/>
            <a:ext cx="1040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Produtor joga o seu excesso de energia na rede.</a:t>
            </a:r>
          </a:p>
        </p:txBody>
      </p:sp>
      <p:pic>
        <p:nvPicPr>
          <p:cNvPr id="24" name="Gráfico 23" descr="Moedas estrutura de tópicos">
            <a:extLst>
              <a:ext uri="{FF2B5EF4-FFF2-40B4-BE49-F238E27FC236}">
                <a16:creationId xmlns:a16="http://schemas.microsoft.com/office/drawing/2014/main" id="{88E9F948-D10A-73F7-C92E-E56FBE376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1422" y="4244946"/>
            <a:ext cx="424887" cy="42488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1199E4-DF01-96D3-D951-7598601615DF}"/>
              </a:ext>
            </a:extLst>
          </p:cNvPr>
          <p:cNvSpPr txBox="1"/>
          <p:nvPr/>
        </p:nvSpPr>
        <p:spPr>
          <a:xfrm flipH="1">
            <a:off x="7073607" y="3956946"/>
            <a:ext cx="118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Produtor recebe créditos por isso.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2FE1E0-87D9-F576-09FA-E2C9A8FBFC89}"/>
              </a:ext>
            </a:extLst>
          </p:cNvPr>
          <p:cNvSpPr txBox="1"/>
          <p:nvPr/>
        </p:nvSpPr>
        <p:spPr>
          <a:xfrm flipH="1">
            <a:off x="4817044" y="5285088"/>
            <a:ext cx="366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Distribuidor transmite a energia ao consumidor.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17DF9D1-A7E6-3FD7-44B0-EC5256F0E575}"/>
              </a:ext>
            </a:extLst>
          </p:cNvPr>
          <p:cNvSpPr txBox="1"/>
          <p:nvPr/>
        </p:nvSpPr>
        <p:spPr>
          <a:xfrm flipH="1">
            <a:off x="1163728" y="3977893"/>
            <a:ext cx="1483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As transações de compra e venda de crédito são feitas por meio do E-Cred.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6A0AC93-2760-46CD-0197-A0E9C684218A}"/>
              </a:ext>
            </a:extLst>
          </p:cNvPr>
          <p:cNvCxnSpPr>
            <a:cxnSpLocks/>
          </p:cNvCxnSpPr>
          <p:nvPr/>
        </p:nvCxnSpPr>
        <p:spPr>
          <a:xfrm>
            <a:off x="7636864" y="3213113"/>
            <a:ext cx="2346157" cy="1723244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CBD0573-B78B-A5D7-75CE-F34F41F2B9B3}"/>
              </a:ext>
            </a:extLst>
          </p:cNvPr>
          <p:cNvCxnSpPr>
            <a:cxnSpLocks/>
          </p:cNvCxnSpPr>
          <p:nvPr/>
        </p:nvCxnSpPr>
        <p:spPr>
          <a:xfrm flipH="1" flipV="1">
            <a:off x="7394871" y="3444810"/>
            <a:ext cx="2266886" cy="1698603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29FFD8F-C34A-7C34-7B88-4778416AA8A4}"/>
              </a:ext>
            </a:extLst>
          </p:cNvPr>
          <p:cNvCxnSpPr>
            <a:cxnSpLocks/>
          </p:cNvCxnSpPr>
          <p:nvPr/>
        </p:nvCxnSpPr>
        <p:spPr>
          <a:xfrm flipH="1">
            <a:off x="3753050" y="5580998"/>
            <a:ext cx="5106199" cy="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aio 60">
            <a:extLst>
              <a:ext uri="{FF2B5EF4-FFF2-40B4-BE49-F238E27FC236}">
                <a16:creationId xmlns:a16="http://schemas.microsoft.com/office/drawing/2014/main" id="{22C5C2AB-540B-5142-92D2-B6BCD822AEFA}"/>
              </a:ext>
            </a:extLst>
          </p:cNvPr>
          <p:cNvSpPr/>
          <p:nvPr/>
        </p:nvSpPr>
        <p:spPr>
          <a:xfrm rot="4364917">
            <a:off x="7681733" y="5024258"/>
            <a:ext cx="435935" cy="521659"/>
          </a:xfrm>
          <a:prstGeom prst="lightningBol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>
              <a:solidFill>
                <a:srgbClr val="14213D"/>
              </a:solidFill>
              <a:latin typeface="Bodoni MT Condensed" panose="02070606080606020203" pitchFamily="18" charset="0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847EE177-DFEB-D149-296E-4BACA6DAFD80}"/>
              </a:ext>
            </a:extLst>
          </p:cNvPr>
          <p:cNvCxnSpPr>
            <a:cxnSpLocks/>
          </p:cNvCxnSpPr>
          <p:nvPr/>
        </p:nvCxnSpPr>
        <p:spPr>
          <a:xfrm flipH="1">
            <a:off x="3438419" y="3787117"/>
            <a:ext cx="1771534" cy="1610214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5FF08D0-7A99-08BF-A214-71B42854C09B}"/>
              </a:ext>
            </a:extLst>
          </p:cNvPr>
          <p:cNvCxnSpPr>
            <a:cxnSpLocks/>
          </p:cNvCxnSpPr>
          <p:nvPr/>
        </p:nvCxnSpPr>
        <p:spPr>
          <a:xfrm flipV="1">
            <a:off x="3252541" y="3429000"/>
            <a:ext cx="1851087" cy="1647636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AE2A588-AEC3-886E-EC4C-F5DBEB6BDFD2}"/>
              </a:ext>
            </a:extLst>
          </p:cNvPr>
          <p:cNvGrpSpPr/>
          <p:nvPr/>
        </p:nvGrpSpPr>
        <p:grpSpPr>
          <a:xfrm>
            <a:off x="3498927" y="4100364"/>
            <a:ext cx="1180246" cy="969913"/>
            <a:chOff x="3103285" y="286603"/>
            <a:chExt cx="1180246" cy="969913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2CD7D8E-D2C2-2AC0-0EB9-0B7D8817C627}"/>
                </a:ext>
              </a:extLst>
            </p:cNvPr>
            <p:cNvSpPr/>
            <p:nvPr/>
          </p:nvSpPr>
          <p:spPr>
            <a:xfrm>
              <a:off x="3204203" y="286603"/>
              <a:ext cx="1079328" cy="921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>
                <a:solidFill>
                  <a:srgbClr val="14213D"/>
                </a:solidFill>
                <a:latin typeface="Bodoni MT Condensed" panose="02070606080606020203" pitchFamily="18" charset="0"/>
              </a:endParaRPr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35BF6245-26FB-CC4C-8DC2-F3934EE5795E}"/>
                </a:ext>
              </a:extLst>
            </p:cNvPr>
            <p:cNvGrpSpPr/>
            <p:nvPr/>
          </p:nvGrpSpPr>
          <p:grpSpPr>
            <a:xfrm>
              <a:off x="3103285" y="342116"/>
              <a:ext cx="1145447" cy="914400"/>
              <a:chOff x="3299311" y="3851765"/>
              <a:chExt cx="925892" cy="585492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D2DC3AF5-60A6-554F-AB61-D948EF9D67F6}"/>
                  </a:ext>
                </a:extLst>
              </p:cNvPr>
              <p:cNvGrpSpPr/>
              <p:nvPr/>
            </p:nvGrpSpPr>
            <p:grpSpPr>
              <a:xfrm>
                <a:off x="3299311" y="3851765"/>
                <a:ext cx="593655" cy="351521"/>
                <a:chOff x="-82725" y="1346745"/>
                <a:chExt cx="2535073" cy="2535073"/>
              </a:xfrm>
              <a:solidFill>
                <a:srgbClr val="14213D"/>
              </a:solidFill>
            </p:grpSpPr>
            <p:pic>
              <p:nvPicPr>
                <p:cNvPr id="36" name="Gráfico 35" descr="Carrinho de compras com preenchimento sólido">
                  <a:extLst>
                    <a:ext uri="{FF2B5EF4-FFF2-40B4-BE49-F238E27FC236}">
                      <a16:creationId xmlns:a16="http://schemas.microsoft.com/office/drawing/2014/main" id="{EA64A1DB-B598-9CAA-EC56-789F80AEBC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287" y="2169745"/>
                  <a:ext cx="1041467" cy="1041467"/>
                </a:xfrm>
                <a:prstGeom prst="ellipse">
                  <a:avLst/>
                </a:prstGeom>
              </p:spPr>
            </p:pic>
            <p:pic>
              <p:nvPicPr>
                <p:cNvPr id="37" name="Gráfico 36" descr="Smartphone estrutura de tópicos">
                  <a:extLst>
                    <a:ext uri="{FF2B5EF4-FFF2-40B4-BE49-F238E27FC236}">
                      <a16:creationId xmlns:a16="http://schemas.microsoft.com/office/drawing/2014/main" id="{583A2109-8952-DBB6-EE43-2FB1043721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2725" y="1346745"/>
                  <a:ext cx="2535073" cy="2535073"/>
                </a:xfrm>
                <a:prstGeom prst="ellipse">
                  <a:avLst/>
                </a:prstGeom>
              </p:spPr>
            </p:pic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FBE80058-6B35-4C14-165E-8FAFEDD73841}"/>
                  </a:ext>
                </a:extLst>
              </p:cNvPr>
              <p:cNvGrpSpPr/>
              <p:nvPr/>
            </p:nvGrpSpPr>
            <p:grpSpPr>
              <a:xfrm>
                <a:off x="3703805" y="3917558"/>
                <a:ext cx="521398" cy="369333"/>
                <a:chOff x="1315546" y="669364"/>
                <a:chExt cx="1111312" cy="1105787"/>
              </a:xfrm>
              <a:solidFill>
                <a:srgbClr val="14213D"/>
              </a:solidFill>
            </p:grpSpPr>
            <p:pic>
              <p:nvPicPr>
                <p:cNvPr id="34" name="Gráfico 33" descr="Monitor com preenchimento sólido">
                  <a:extLst>
                    <a:ext uri="{FF2B5EF4-FFF2-40B4-BE49-F238E27FC236}">
                      <a16:creationId xmlns:a16="http://schemas.microsoft.com/office/drawing/2014/main" id="{16A2B2A5-187D-0306-4BF7-4BA0A96A5F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5546" y="669364"/>
                  <a:ext cx="1111312" cy="1105787"/>
                </a:xfrm>
                <a:prstGeom prst="ellipse">
                  <a:avLst/>
                </a:prstGeom>
              </p:spPr>
            </p:pic>
            <p:pic>
              <p:nvPicPr>
                <p:cNvPr id="35" name="Gráfico 34" descr="Carrinho de compras com preenchimento sólido">
                  <a:extLst>
                    <a:ext uri="{FF2B5EF4-FFF2-40B4-BE49-F238E27FC236}">
                      <a16:creationId xmlns:a16="http://schemas.microsoft.com/office/drawing/2014/main" id="{2C738D5A-345A-CDE7-E2A2-96481B668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34" y="922295"/>
                  <a:ext cx="494293" cy="491835"/>
                </a:xfrm>
                <a:prstGeom prst="ellipse">
                  <a:avLst/>
                </a:prstGeom>
              </p:spPr>
            </p:pic>
          </p:grpSp>
          <p:pic>
            <p:nvPicPr>
              <p:cNvPr id="33" name="Gráfico 32" descr="Moedas estrutura de tópicos">
                <a:extLst>
                  <a:ext uri="{FF2B5EF4-FFF2-40B4-BE49-F238E27FC236}">
                    <a16:creationId xmlns:a16="http://schemas.microsoft.com/office/drawing/2014/main" id="{D85AADF9-3B3D-1F8E-53DA-AE51C63A7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26789" y="4140217"/>
                <a:ext cx="297598" cy="297040"/>
              </a:xfrm>
              <a:prstGeom prst="ellipse">
                <a:avLst/>
              </a:prstGeom>
            </p:spPr>
          </p:pic>
        </p:grpSp>
      </p:grpSp>
      <p:pic>
        <p:nvPicPr>
          <p:cNvPr id="69" name="Gráfico 68" descr="Seta: reta com preenchimento sólido">
            <a:extLst>
              <a:ext uri="{FF2B5EF4-FFF2-40B4-BE49-F238E27FC236}">
                <a16:creationId xmlns:a16="http://schemas.microsoft.com/office/drawing/2014/main" id="{0206BA65-4C15-993B-6BAB-C0732DA1C9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133641">
            <a:off x="2099660" y="3070899"/>
            <a:ext cx="1504143" cy="667402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203709-2A8C-350B-2727-ACDF439480A4}"/>
              </a:ext>
            </a:extLst>
          </p:cNvPr>
          <p:cNvSpPr txBox="1"/>
          <p:nvPr/>
        </p:nvSpPr>
        <p:spPr>
          <a:xfrm flipH="1">
            <a:off x="3691313" y="332612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Produtor vende os créditos.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FDC06F-E93C-8D80-0229-3F05108C0DCD}"/>
              </a:ext>
            </a:extLst>
          </p:cNvPr>
          <p:cNvSpPr txBox="1"/>
          <p:nvPr/>
        </p:nvSpPr>
        <p:spPr>
          <a:xfrm flipH="1">
            <a:off x="4581757" y="4393804"/>
            <a:ext cx="1103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Consumidor compra os créditos.</a:t>
            </a:r>
          </a:p>
        </p:txBody>
      </p:sp>
      <p:pic>
        <p:nvPicPr>
          <p:cNvPr id="75" name="Gráfico 74" descr="Seta: reta com preenchimento sólido">
            <a:extLst>
              <a:ext uri="{FF2B5EF4-FFF2-40B4-BE49-F238E27FC236}">
                <a16:creationId xmlns:a16="http://schemas.microsoft.com/office/drawing/2014/main" id="{3F4DEA80-725E-5075-58FF-D70F0CF4FE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962275">
            <a:off x="2403567" y="3857425"/>
            <a:ext cx="1238206" cy="667402"/>
          </a:xfrm>
          <a:prstGeom prst="rect">
            <a:avLst/>
          </a:prstGeom>
        </p:spPr>
      </p:pic>
      <p:sp>
        <p:nvSpPr>
          <p:cNvPr id="90" name="CaixaDeTexto 89">
            <a:extLst>
              <a:ext uri="{FF2B5EF4-FFF2-40B4-BE49-F238E27FC236}">
                <a16:creationId xmlns:a16="http://schemas.microsoft.com/office/drawing/2014/main" id="{AC6B5DD2-B988-8F36-38FB-B942C76C62A6}"/>
              </a:ext>
            </a:extLst>
          </p:cNvPr>
          <p:cNvSpPr txBox="1"/>
          <p:nvPr/>
        </p:nvSpPr>
        <p:spPr>
          <a:xfrm flipH="1">
            <a:off x="4868233" y="5839284"/>
            <a:ext cx="366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14213D"/>
                </a:solidFill>
                <a:latin typeface="Bodoni MT Condensed" panose="02070606080606020203" pitchFamily="18" charset="0"/>
              </a:rPr>
              <a:t>Troca os créditos por desconto na fatura de energia.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E99FBFDD-7DCB-8AF2-BA3E-1090A14ECB3C}"/>
              </a:ext>
            </a:extLst>
          </p:cNvPr>
          <p:cNvCxnSpPr>
            <a:cxnSpLocks/>
          </p:cNvCxnSpPr>
          <p:nvPr/>
        </p:nvCxnSpPr>
        <p:spPr>
          <a:xfrm>
            <a:off x="3753050" y="5882725"/>
            <a:ext cx="5138288" cy="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áfico 93" descr="Moedas estrutura de tópicos">
            <a:extLst>
              <a:ext uri="{FF2B5EF4-FFF2-40B4-BE49-F238E27FC236}">
                <a16:creationId xmlns:a16="http://schemas.microsoft.com/office/drawing/2014/main" id="{488FC869-8EA3-D69B-EBAD-655BA236E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0994" y="5886780"/>
            <a:ext cx="424887" cy="424887"/>
          </a:xfrm>
          <a:prstGeom prst="rect">
            <a:avLst/>
          </a:prstGeom>
        </p:spPr>
      </p:pic>
      <p:pic>
        <p:nvPicPr>
          <p:cNvPr id="96" name="Gráfico 95" descr="Selo deixar de seguir com preenchimento sólido">
            <a:extLst>
              <a:ext uri="{FF2B5EF4-FFF2-40B4-BE49-F238E27FC236}">
                <a16:creationId xmlns:a16="http://schemas.microsoft.com/office/drawing/2014/main" id="{CB8D3E85-FE13-F98B-2609-BDBA3CCCB8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53865" y="5919552"/>
            <a:ext cx="338554" cy="338554"/>
          </a:xfrm>
          <a:prstGeom prst="rect">
            <a:avLst/>
          </a:prstGeom>
        </p:spPr>
      </p:pic>
      <p:sp>
        <p:nvSpPr>
          <p:cNvPr id="97" name="Retângulo 96">
            <a:extLst>
              <a:ext uri="{FF2B5EF4-FFF2-40B4-BE49-F238E27FC236}">
                <a16:creationId xmlns:a16="http://schemas.microsoft.com/office/drawing/2014/main" id="{036A538C-E20B-E2D1-2202-4499378060C5}"/>
              </a:ext>
            </a:extLst>
          </p:cNvPr>
          <p:cNvSpPr/>
          <p:nvPr/>
        </p:nvSpPr>
        <p:spPr>
          <a:xfrm>
            <a:off x="0" y="6606196"/>
            <a:ext cx="8141422" cy="2557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7DD15B75-D0EC-41CC-8D38-7D5CDD39AA7C}"/>
              </a:ext>
            </a:extLst>
          </p:cNvPr>
          <p:cNvSpPr txBox="1"/>
          <p:nvPr/>
        </p:nvSpPr>
        <p:spPr>
          <a:xfrm rot="16200000">
            <a:off x="11282780" y="5756276"/>
            <a:ext cx="147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14213D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D3BA023C-10FB-5FA6-2286-004AB500B18C}"/>
              </a:ext>
            </a:extLst>
          </p:cNvPr>
          <p:cNvCxnSpPr>
            <a:cxnSpLocks/>
          </p:cNvCxnSpPr>
          <p:nvPr/>
        </p:nvCxnSpPr>
        <p:spPr>
          <a:xfrm>
            <a:off x="11880446" y="5272106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60C7FA61-92F5-F227-E32D-8C39F781A820}"/>
              </a:ext>
            </a:extLst>
          </p:cNvPr>
          <p:cNvCxnSpPr>
            <a:cxnSpLocks/>
          </p:cNvCxnSpPr>
          <p:nvPr/>
        </p:nvCxnSpPr>
        <p:spPr>
          <a:xfrm>
            <a:off x="11880446" y="5997575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BF0422A7-DEC0-EB4A-3984-3EADDD9D8AB2}"/>
              </a:ext>
            </a:extLst>
          </p:cNvPr>
          <p:cNvSpPr/>
          <p:nvPr/>
        </p:nvSpPr>
        <p:spPr>
          <a:xfrm>
            <a:off x="11853446" y="5898553"/>
            <a:ext cx="54000" cy="54000"/>
          </a:xfrm>
          <a:prstGeom prst="ellipse">
            <a:avLst/>
          </a:prstGeom>
          <a:noFill/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7DBFA913-0CEB-EBA7-6C9B-0CD4DE1DC215}"/>
              </a:ext>
            </a:extLst>
          </p:cNvPr>
          <p:cNvSpPr/>
          <p:nvPr/>
        </p:nvSpPr>
        <p:spPr>
          <a:xfrm>
            <a:off x="8141422" y="6606196"/>
            <a:ext cx="4050578" cy="25609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34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5663F4-3F1C-4328-03C2-DBADCA471A6B}"/>
              </a:ext>
            </a:extLst>
          </p:cNvPr>
          <p:cNvSpPr/>
          <p:nvPr/>
        </p:nvSpPr>
        <p:spPr>
          <a:xfrm>
            <a:off x="0" y="0"/>
            <a:ext cx="12192000" cy="1251284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4400" b="1" dirty="0">
                <a:solidFill>
                  <a:srgbClr val="E5E5E5"/>
                </a:solidFill>
                <a:latin typeface="+mj-lt"/>
              </a:rPr>
              <a:t>E - </a:t>
            </a:r>
            <a:r>
              <a:rPr lang="pt-BR" sz="4400" b="1" dirty="0" err="1">
                <a:solidFill>
                  <a:srgbClr val="E5E5E5"/>
                </a:solidFill>
                <a:latin typeface="+mj-lt"/>
              </a:rPr>
              <a:t>Cred</a:t>
            </a:r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33D4B6-97D5-759C-5CB6-741D95AA9D3E}"/>
              </a:ext>
            </a:extLst>
          </p:cNvPr>
          <p:cNvSpPr txBox="1"/>
          <p:nvPr/>
        </p:nvSpPr>
        <p:spPr>
          <a:xfrm rot="16200000">
            <a:off x="11282780" y="5756276"/>
            <a:ext cx="147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14213D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DC50DAA-6EDB-18FF-8C41-7B4A4AE5E87B}"/>
              </a:ext>
            </a:extLst>
          </p:cNvPr>
          <p:cNvCxnSpPr>
            <a:cxnSpLocks/>
          </p:cNvCxnSpPr>
          <p:nvPr/>
        </p:nvCxnSpPr>
        <p:spPr>
          <a:xfrm>
            <a:off x="11880446" y="5272106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C7D1315-7659-E6F8-3405-2477C93893AF}"/>
              </a:ext>
            </a:extLst>
          </p:cNvPr>
          <p:cNvCxnSpPr>
            <a:cxnSpLocks/>
          </p:cNvCxnSpPr>
          <p:nvPr/>
        </p:nvCxnSpPr>
        <p:spPr>
          <a:xfrm>
            <a:off x="11880446" y="5997575"/>
            <a:ext cx="0" cy="585787"/>
          </a:xfrm>
          <a:prstGeom prst="line">
            <a:avLst/>
          </a:prstGeom>
          <a:ln>
            <a:solidFill>
              <a:srgbClr val="142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38BAAA7-A2C3-4ABC-D770-03A7C018C628}"/>
              </a:ext>
            </a:extLst>
          </p:cNvPr>
          <p:cNvSpPr/>
          <p:nvPr/>
        </p:nvSpPr>
        <p:spPr>
          <a:xfrm>
            <a:off x="11853446" y="5898553"/>
            <a:ext cx="54000" cy="54000"/>
          </a:xfrm>
          <a:prstGeom prst="ellipse">
            <a:avLst/>
          </a:prstGeom>
          <a:noFill/>
          <a:ln>
            <a:solidFill>
              <a:srgbClr val="142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A424102-E341-674E-DFCD-F74BDBC8A7F5}"/>
              </a:ext>
            </a:extLst>
          </p:cNvPr>
          <p:cNvGrpSpPr/>
          <p:nvPr/>
        </p:nvGrpSpPr>
        <p:grpSpPr>
          <a:xfrm>
            <a:off x="706860" y="1510623"/>
            <a:ext cx="5706290" cy="914400"/>
            <a:chOff x="3147321" y="2409685"/>
            <a:chExt cx="5706290" cy="914400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BF4098C-D635-5FAB-41AA-660F3319C469}"/>
                </a:ext>
              </a:extLst>
            </p:cNvPr>
            <p:cNvSpPr txBox="1"/>
            <p:nvPr/>
          </p:nvSpPr>
          <p:spPr>
            <a:xfrm>
              <a:off x="4048073" y="2543720"/>
              <a:ext cx="4805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Como divulgaremos</a:t>
              </a:r>
            </a:p>
          </p:txBody>
        </p:sp>
        <p:pic>
          <p:nvPicPr>
            <p:cNvPr id="17" name="Gráfico 16" descr="Internet com preenchimento sólido">
              <a:extLst>
                <a:ext uri="{FF2B5EF4-FFF2-40B4-BE49-F238E27FC236}">
                  <a16:creationId xmlns:a16="http://schemas.microsoft.com/office/drawing/2014/main" id="{B745E21E-DC95-6289-1F74-6E9719F2C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47321" y="2409685"/>
              <a:ext cx="914400" cy="914400"/>
            </a:xfrm>
            <a:prstGeom prst="rect">
              <a:avLst/>
            </a:prstGeom>
          </p:spPr>
        </p:pic>
      </p:grpSp>
      <p:sp>
        <p:nvSpPr>
          <p:cNvPr id="29" name="Google Shape;380;p31">
            <a:extLst>
              <a:ext uri="{FF2B5EF4-FFF2-40B4-BE49-F238E27FC236}">
                <a16:creationId xmlns:a16="http://schemas.microsoft.com/office/drawing/2014/main" id="{AE40C23E-305A-6226-4B51-B8A05040A3F8}"/>
              </a:ext>
            </a:extLst>
          </p:cNvPr>
          <p:cNvSpPr txBox="1">
            <a:spLocks/>
          </p:cNvSpPr>
          <p:nvPr/>
        </p:nvSpPr>
        <p:spPr>
          <a:xfrm>
            <a:off x="974017" y="2684362"/>
            <a:ext cx="4550917" cy="95410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pt-BR" sz="2800" dirty="0">
                <a:latin typeface="Bodoni MT Condensed" panose="02070606080606020203" pitchFamily="18" charset="0"/>
              </a:rPr>
              <a:t>Divulgação por meio da distribuidora interessada no produto.</a:t>
            </a:r>
          </a:p>
        </p:txBody>
      </p:sp>
      <p:sp>
        <p:nvSpPr>
          <p:cNvPr id="47" name="Google Shape;380;p31">
            <a:extLst>
              <a:ext uri="{FF2B5EF4-FFF2-40B4-BE49-F238E27FC236}">
                <a16:creationId xmlns:a16="http://schemas.microsoft.com/office/drawing/2014/main" id="{9DD94B0A-8A34-BFAF-DB78-48B39A3BA7DF}"/>
              </a:ext>
            </a:extLst>
          </p:cNvPr>
          <p:cNvSpPr txBox="1">
            <a:spLocks/>
          </p:cNvSpPr>
          <p:nvPr/>
        </p:nvSpPr>
        <p:spPr>
          <a:xfrm>
            <a:off x="7543292" y="3014964"/>
            <a:ext cx="3930065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pt-BR" sz="2800" dirty="0">
                <a:latin typeface="Bodoni MT Condensed" panose="02070606080606020203" pitchFamily="18" charset="0"/>
              </a:rPr>
              <a:t>Aumentar o número de </a:t>
            </a:r>
            <a:r>
              <a:rPr lang="pt-BR" sz="2800" dirty="0" err="1">
                <a:latin typeface="Bodoni MT Condensed" panose="02070606080606020203" pitchFamily="18" charset="0"/>
              </a:rPr>
              <a:t>GDs</a:t>
            </a:r>
            <a:r>
              <a:rPr lang="pt-BR" sz="2800" dirty="0">
                <a:latin typeface="Bodoni MT Condensed" panose="02070606080606020203" pitchFamily="18" charset="0"/>
              </a:rPr>
              <a:t>.</a:t>
            </a:r>
          </a:p>
        </p:txBody>
      </p:sp>
      <p:sp>
        <p:nvSpPr>
          <p:cNvPr id="52" name="Google Shape;380;p31">
            <a:extLst>
              <a:ext uri="{FF2B5EF4-FFF2-40B4-BE49-F238E27FC236}">
                <a16:creationId xmlns:a16="http://schemas.microsoft.com/office/drawing/2014/main" id="{8C3A2AA9-8137-5EEB-3955-EFABA411772A}"/>
              </a:ext>
            </a:extLst>
          </p:cNvPr>
          <p:cNvSpPr txBox="1">
            <a:spLocks/>
          </p:cNvSpPr>
          <p:nvPr/>
        </p:nvSpPr>
        <p:spPr>
          <a:xfrm>
            <a:off x="7467965" y="4107370"/>
            <a:ext cx="3930065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pt-BR" sz="2800" dirty="0">
                <a:latin typeface="Bodoni MT Condensed" panose="02070606080606020203" pitchFamily="18" charset="0"/>
              </a:rPr>
              <a:t>Aumentar a produção de energia.</a:t>
            </a:r>
          </a:p>
        </p:txBody>
      </p:sp>
      <p:sp>
        <p:nvSpPr>
          <p:cNvPr id="57" name="Google Shape;380;p31">
            <a:extLst>
              <a:ext uri="{FF2B5EF4-FFF2-40B4-BE49-F238E27FC236}">
                <a16:creationId xmlns:a16="http://schemas.microsoft.com/office/drawing/2014/main" id="{FF5D5E89-CA1C-24A5-6CE5-86FFA02775A4}"/>
              </a:ext>
            </a:extLst>
          </p:cNvPr>
          <p:cNvSpPr txBox="1">
            <a:spLocks/>
          </p:cNvSpPr>
          <p:nvPr/>
        </p:nvSpPr>
        <p:spPr>
          <a:xfrm>
            <a:off x="7467965" y="5284888"/>
            <a:ext cx="3930065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600">
                <a:solidFill>
                  <a:srgbClr val="14213D"/>
                </a:solidFill>
                <a:latin typeface="Britannic Bold" panose="020B0903060703020204" pitchFamily="34" charset="0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pt-BR" sz="2800" dirty="0">
                <a:latin typeface="Bodoni MT Condensed" panose="02070606080606020203" pitchFamily="18" charset="0"/>
              </a:rPr>
              <a:t>Otimizar financeiramente o mercado.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C5E104B-ED11-C4C3-5B9D-751D7C97C161}"/>
              </a:ext>
            </a:extLst>
          </p:cNvPr>
          <p:cNvGrpSpPr/>
          <p:nvPr/>
        </p:nvGrpSpPr>
        <p:grpSpPr>
          <a:xfrm>
            <a:off x="7543292" y="1619807"/>
            <a:ext cx="3026778" cy="914400"/>
            <a:chOff x="6562173" y="1422958"/>
            <a:chExt cx="3026778" cy="914400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6B779CA-F126-D9F3-09DE-51BF2962D5AE}"/>
                </a:ext>
              </a:extLst>
            </p:cNvPr>
            <p:cNvSpPr txBox="1"/>
            <p:nvPr/>
          </p:nvSpPr>
          <p:spPr>
            <a:xfrm>
              <a:off x="7394685" y="1556992"/>
              <a:ext cx="219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14213D"/>
                  </a:solidFill>
                  <a:latin typeface="Britannic Bold" panose="020B0903060703020204" pitchFamily="34" charset="0"/>
                </a:rPr>
                <a:t>Potencial</a:t>
              </a:r>
            </a:p>
          </p:txBody>
        </p:sp>
        <p:pic>
          <p:nvPicPr>
            <p:cNvPr id="68" name="Gráfico 67" descr="Gráfico de barras com tendência ascendente com preenchimento sólido">
              <a:extLst>
                <a:ext uri="{FF2B5EF4-FFF2-40B4-BE49-F238E27FC236}">
                  <a16:creationId xmlns:a16="http://schemas.microsoft.com/office/drawing/2014/main" id="{62CD2F67-9E34-0F7C-A042-AF152E4E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2173" y="1422958"/>
              <a:ext cx="914400" cy="914400"/>
            </a:xfrm>
            <a:prstGeom prst="rect">
              <a:avLst/>
            </a:prstGeom>
          </p:spPr>
        </p:pic>
      </p:grpSp>
      <p:pic>
        <p:nvPicPr>
          <p:cNvPr id="71" name="Gráfico 70" descr="Internet com preenchimento sólido">
            <a:extLst>
              <a:ext uri="{FF2B5EF4-FFF2-40B4-BE49-F238E27FC236}">
                <a16:creationId xmlns:a16="http://schemas.microsoft.com/office/drawing/2014/main" id="{4CE8CB05-92DC-0FCB-EE74-0EDBE9C4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6953" y="3862352"/>
            <a:ext cx="2410611" cy="2410611"/>
          </a:xfrm>
          <a:prstGeom prst="rect">
            <a:avLst/>
          </a:prstGeom>
        </p:spPr>
      </p:pic>
      <p:pic>
        <p:nvPicPr>
          <p:cNvPr id="73" name="Gráfico 72" descr="Grupo de pessoas com preenchimento sólido">
            <a:extLst>
              <a:ext uri="{FF2B5EF4-FFF2-40B4-BE49-F238E27FC236}">
                <a16:creationId xmlns:a16="http://schemas.microsoft.com/office/drawing/2014/main" id="{CAF34323-58F1-2543-00C7-20F9B545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860" y="3860657"/>
            <a:ext cx="2093093" cy="2093093"/>
          </a:xfrm>
          <a:prstGeom prst="rect">
            <a:avLst/>
          </a:prstGeom>
        </p:spPr>
      </p:pic>
      <p:pic>
        <p:nvPicPr>
          <p:cNvPr id="75" name="Gráfico 74" descr="Seta: reta com preenchimento sólido">
            <a:extLst>
              <a:ext uri="{FF2B5EF4-FFF2-40B4-BE49-F238E27FC236}">
                <a16:creationId xmlns:a16="http://schemas.microsoft.com/office/drawing/2014/main" id="{80A131B8-438D-FD07-57AC-5BE9E0E2F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821935" y="3427299"/>
            <a:ext cx="666669" cy="706110"/>
          </a:xfrm>
          <a:prstGeom prst="rect">
            <a:avLst/>
          </a:prstGeom>
        </p:spPr>
      </p:pic>
      <p:pic>
        <p:nvPicPr>
          <p:cNvPr id="76" name="Gráfico 75" descr="Seta: reta com preenchimento sólido">
            <a:extLst>
              <a:ext uri="{FF2B5EF4-FFF2-40B4-BE49-F238E27FC236}">
                <a16:creationId xmlns:a16="http://schemas.microsoft.com/office/drawing/2014/main" id="{F4744653-1DF0-2874-88E6-F3C1431B6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871119" y="4598498"/>
            <a:ext cx="666669" cy="706110"/>
          </a:xfrm>
          <a:prstGeom prst="rect">
            <a:avLst/>
          </a:prstGeom>
        </p:spPr>
      </p:pic>
      <p:sp>
        <p:nvSpPr>
          <p:cNvPr id="77" name="Retângulo 76">
            <a:extLst>
              <a:ext uri="{FF2B5EF4-FFF2-40B4-BE49-F238E27FC236}">
                <a16:creationId xmlns:a16="http://schemas.microsoft.com/office/drawing/2014/main" id="{96AD7A1F-2CF7-23B0-D8D6-0E0FE0463F80}"/>
              </a:ext>
            </a:extLst>
          </p:cNvPr>
          <p:cNvSpPr/>
          <p:nvPr/>
        </p:nvSpPr>
        <p:spPr>
          <a:xfrm>
            <a:off x="0" y="6608534"/>
            <a:ext cx="12192000" cy="2557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pt-BR" sz="4400" b="1" dirty="0">
              <a:solidFill>
                <a:srgbClr val="E5E5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3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5663F4-3F1C-4328-03C2-DBADCA471A6B}"/>
              </a:ext>
            </a:extLst>
          </p:cNvPr>
          <p:cNvSpPr/>
          <p:nvPr/>
        </p:nvSpPr>
        <p:spPr>
          <a:xfrm>
            <a:off x="-112295" y="0"/>
            <a:ext cx="12309979" cy="7153835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pt-BR" sz="6600" b="1" dirty="0">
              <a:solidFill>
                <a:srgbClr val="E5E5E5"/>
              </a:solidFill>
              <a:latin typeface="+mj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38B483-BF76-EF7F-C896-4B3426FC4A15}"/>
              </a:ext>
            </a:extLst>
          </p:cNvPr>
          <p:cNvSpPr txBox="1"/>
          <p:nvPr/>
        </p:nvSpPr>
        <p:spPr>
          <a:xfrm rot="16200000">
            <a:off x="11282780" y="5948780"/>
            <a:ext cx="14798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 BERKLEY" panose="02000000000000000000" pitchFamily="2" charset="0"/>
              </a:rPr>
              <a:t>Rabo de Galo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25B0A69-8DFC-F8BA-A9D1-4DB418A0EF52}"/>
              </a:ext>
            </a:extLst>
          </p:cNvPr>
          <p:cNvCxnSpPr>
            <a:cxnSpLocks/>
          </p:cNvCxnSpPr>
          <p:nvPr/>
        </p:nvCxnSpPr>
        <p:spPr>
          <a:xfrm>
            <a:off x="11880446" y="5464610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8C00D1F-7AC7-3CF8-DEFA-7F8A50EF4B5D}"/>
              </a:ext>
            </a:extLst>
          </p:cNvPr>
          <p:cNvCxnSpPr>
            <a:cxnSpLocks/>
          </p:cNvCxnSpPr>
          <p:nvPr/>
        </p:nvCxnSpPr>
        <p:spPr>
          <a:xfrm>
            <a:off x="11880446" y="6190079"/>
            <a:ext cx="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8C48584-458A-CD5E-0E0B-999A1F18FB2B}"/>
              </a:ext>
            </a:extLst>
          </p:cNvPr>
          <p:cNvSpPr/>
          <p:nvPr/>
        </p:nvSpPr>
        <p:spPr>
          <a:xfrm>
            <a:off x="11853446" y="6091057"/>
            <a:ext cx="54000" cy="5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7AA5FF-48BA-AB8A-6E48-1BC8499A5D7C}"/>
              </a:ext>
            </a:extLst>
          </p:cNvPr>
          <p:cNvSpPr/>
          <p:nvPr/>
        </p:nvSpPr>
        <p:spPr>
          <a:xfrm>
            <a:off x="-58990" y="0"/>
            <a:ext cx="12309979" cy="7153835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pt-BR" sz="6600" b="1" dirty="0">
              <a:solidFill>
                <a:srgbClr val="E5E5E5"/>
              </a:solidFill>
              <a:latin typeface="+mj-lt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403ED60-4FA5-FD17-4DDE-EE042C7B2D1C}"/>
              </a:ext>
            </a:extLst>
          </p:cNvPr>
          <p:cNvGrpSpPr/>
          <p:nvPr/>
        </p:nvGrpSpPr>
        <p:grpSpPr>
          <a:xfrm>
            <a:off x="1907136" y="2468921"/>
            <a:ext cx="8235031" cy="2215992"/>
            <a:chOff x="1907136" y="2468921"/>
            <a:chExt cx="8235031" cy="221599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3C10A30-B9D5-E9C8-7676-3F363091B236}"/>
                </a:ext>
              </a:extLst>
            </p:cNvPr>
            <p:cNvSpPr txBox="1"/>
            <p:nvPr/>
          </p:nvSpPr>
          <p:spPr>
            <a:xfrm>
              <a:off x="1907136" y="2468921"/>
              <a:ext cx="8235031" cy="2215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800" dirty="0">
                  <a:solidFill>
                    <a:schemeClr val="bg1"/>
                  </a:solidFill>
                  <a:latin typeface="AR BERKLEY" panose="02000000000000000000" pitchFamily="2" charset="0"/>
                </a:rPr>
                <a:t>Rabo de Galo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FBFDED7-3A4D-AFEC-0D1B-B039C065C7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69577" y="942201"/>
              <a:ext cx="0" cy="3259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6D388C1-07BA-9FB9-8DBC-EE22B19D71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32604" y="942201"/>
              <a:ext cx="0" cy="3259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5C23CE0-7154-4F9B-483F-497454B91856}"/>
                </a:ext>
              </a:extLst>
            </p:cNvPr>
            <p:cNvSpPr/>
            <p:nvPr/>
          </p:nvSpPr>
          <p:spPr>
            <a:xfrm rot="5400000">
              <a:off x="6012514" y="2403040"/>
              <a:ext cx="160415" cy="3594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6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 BERKLEY</vt:lpstr>
      <vt:lpstr>Arial</vt:lpstr>
      <vt:lpstr>Bodoni MT Condensed</vt:lpstr>
      <vt:lpstr>Britannic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Edgard Lopes</dc:creator>
  <cp:lastModifiedBy>Edgard Lopes</cp:lastModifiedBy>
  <cp:revision>4</cp:revision>
  <dcterms:created xsi:type="dcterms:W3CDTF">2022-06-05T20:18:39Z</dcterms:created>
  <dcterms:modified xsi:type="dcterms:W3CDTF">2022-06-05T23:35:40Z</dcterms:modified>
</cp:coreProperties>
</file>