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A35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howGuides="1">
      <p:cViewPr varScale="1">
        <p:scale>
          <a:sx n="101" d="100"/>
          <a:sy n="101" d="100"/>
        </p:scale>
        <p:origin x="126" y="31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FFDF2A45-821F-4AF2-84C7-A926956FD8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B1011-95E0-40D4-A0D1-DCF1D5720ACE}"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FDF2A45-821F-4AF2-84C7-A926956FD8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B1011-95E0-40D4-A0D1-DCF1D5720ACE}"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FDF2A45-821F-4AF2-84C7-A926956FD8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B1011-95E0-40D4-A0D1-DCF1D5720AC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FFDF2A45-821F-4AF2-84C7-A926956FD8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B1011-95E0-40D4-A0D1-DCF1D5720ACE}"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FDF2A45-821F-4AF2-84C7-A926956FD89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B1011-95E0-40D4-A0D1-DCF1D5720ACE}"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FFDF2A45-821F-4AF2-84C7-A926956FD89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BB1011-95E0-40D4-A0D1-DCF1D5720ACE}"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FFDF2A45-821F-4AF2-84C7-A926956FD89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BB1011-95E0-40D4-A0D1-DCF1D5720ACE}"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FFDF2A45-821F-4AF2-84C7-A926956FD89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BB1011-95E0-40D4-A0D1-DCF1D5720ACE}"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DF2A45-821F-4AF2-84C7-A926956FD89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BB1011-95E0-40D4-A0D1-DCF1D5720ACE}"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FDF2A45-821F-4AF2-84C7-A926956FD89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BB1011-95E0-40D4-A0D1-DCF1D5720ACE}"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FDF2A45-821F-4AF2-84C7-A926956FD89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BB1011-95E0-40D4-A0D1-DCF1D5720ACE}"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A356C"/>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FDF2A45-821F-4AF2-84C7-A926956FD89A}"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BB1011-95E0-40D4-A0D1-DCF1D5720ACE}"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10515600" cy="473075"/>
          </a:xfrm>
        </p:spPr>
        <p:txBody>
          <a:bodyPr>
            <a:normAutofit fontScale="90000"/>
          </a:bodyPr>
          <a:lstStyle/>
          <a:p>
            <a:r>
              <a:rPr lang="en-US" b="1">
                <a:solidFill>
                  <a:schemeClr val="bg1"/>
                </a:solidFill>
                <a:latin typeface="Bahnschrift" panose="020B0502040204020203" charset="0"/>
                <a:cs typeface="Bahnschrift" panose="020B0502040204020203" charset="0"/>
              </a:rPr>
              <a:t>Pima Indians Diabetes</a:t>
            </a:r>
            <a:endParaRPr lang="en-US" b="1">
              <a:solidFill>
                <a:schemeClr val="bg1"/>
              </a:solidFill>
              <a:latin typeface="Bahnschrift" panose="020B0502040204020203" charset="0"/>
              <a:cs typeface="Bahnschrift" panose="020B0502040204020203" charset="0"/>
            </a:endParaRPr>
          </a:p>
        </p:txBody>
      </p:sp>
      <p:sp>
        <p:nvSpPr>
          <p:cNvPr id="3" name="Content Placeholder 2"/>
          <p:cNvSpPr>
            <a:spLocks noGrp="1"/>
          </p:cNvSpPr>
          <p:nvPr>
            <p:ph sz="half" idx="1"/>
          </p:nvPr>
        </p:nvSpPr>
        <p:spPr>
          <a:xfrm>
            <a:off x="685800" y="1066800"/>
            <a:ext cx="10820400" cy="5562600"/>
          </a:xfrm>
        </p:spPr>
        <p:txBody>
          <a:bodyPr>
            <a:normAutofit/>
          </a:bodyPr>
          <a:lstStyle/>
          <a:p>
            <a:pPr marL="0" indent="0">
              <a:buNone/>
            </a:pPr>
            <a:r>
              <a:rPr lang="en-US" sz="2000" b="1">
                <a:solidFill>
                  <a:schemeClr val="bg1"/>
                </a:solidFill>
                <a:latin typeface="Bahnschrift" panose="020B0502040204020203" charset="0"/>
                <a:cs typeface="Bahnschrift" panose="020B0502040204020203" charset="0"/>
              </a:rPr>
              <a:t>1. Định nghĩa vấn đề (Define Problem):</a:t>
            </a:r>
            <a:endParaRPr lang="en-US" sz="2000">
              <a:solidFill>
                <a:schemeClr val="bg1"/>
              </a:solidFill>
              <a:latin typeface="Bahnschrift" panose="020B0502040204020203" charset="0"/>
              <a:cs typeface="Bahnschrift" panose="020B0502040204020203" charset="0"/>
            </a:endParaRPr>
          </a:p>
          <a:p>
            <a:pPr marL="0" indent="0">
              <a:buNone/>
            </a:pPr>
            <a:r>
              <a:rPr lang="vi-VN" sz="1500" b="1">
                <a:solidFill>
                  <a:schemeClr val="bg1"/>
                </a:solidFill>
                <a:latin typeface="Bahnschrift" panose="020B0502040204020203" charset="0"/>
                <a:cs typeface="Bahnschrift" panose="020B0502040204020203" charset="0"/>
              </a:rPr>
              <a:t>Mô tả</a:t>
            </a:r>
            <a:r>
              <a:rPr lang="vi-VN" sz="1500">
                <a:solidFill>
                  <a:schemeClr val="bg1"/>
                </a:solidFill>
                <a:latin typeface="Bahnschrift" panose="020B0502040204020203" charset="0"/>
                <a:cs typeface="Bahnschrift" panose="020B0502040204020203" charset="0"/>
              </a:rPr>
              <a:t>:</a:t>
            </a:r>
            <a:endParaRPr lang="en-US" sz="1500">
              <a:solidFill>
                <a:schemeClr val="bg1"/>
              </a:solidFill>
              <a:latin typeface="Bahnschrift" panose="020B0502040204020203" charset="0"/>
              <a:cs typeface="Bahnschrift" panose="020B0502040204020203" charset="0"/>
            </a:endParaRPr>
          </a:p>
          <a:p>
            <a:r>
              <a:rPr lang="vi-VN" sz="1300">
                <a:solidFill>
                  <a:schemeClr val="bg1"/>
                </a:solidFill>
                <a:latin typeface="Bahnschrift" panose="020B0502040204020203" charset="0"/>
                <a:cs typeface="Bahnschrift" panose="020B0502040204020203" charset="0"/>
              </a:rPr>
              <a:t>Bộ dữ liệu chứa thông tin sức khỏe của 768 phụ nữ người Pima (Arizona, Mỹ), từ 21 tuổi trở lên.</a:t>
            </a:r>
            <a:endParaRPr lang="vi-VN" sz="1300">
              <a:solidFill>
                <a:schemeClr val="bg1"/>
              </a:solidFill>
              <a:latin typeface="Bahnschrift" panose="020B0502040204020203" charset="0"/>
              <a:cs typeface="Bahnschrift" panose="020B0502040204020203" charset="0"/>
            </a:endParaRPr>
          </a:p>
          <a:p>
            <a:r>
              <a:rPr lang="vi-VN" sz="1300">
                <a:solidFill>
                  <a:schemeClr val="bg1"/>
                </a:solidFill>
                <a:latin typeface="Bahnschrift" panose="020B0502040204020203" charset="0"/>
                <a:cs typeface="Bahnschrift" panose="020B0502040204020203" charset="0"/>
              </a:rPr>
              <a:t>Mục tiêu là dự đoán một người có mắc bệnh tiểu đường type 2 hay không dựa trên các đặc trưng y tế.</a:t>
            </a:r>
            <a:endParaRPr lang="vi-VN" sz="1300">
              <a:solidFill>
                <a:schemeClr val="bg1"/>
              </a:solidFill>
              <a:latin typeface="Bahnschrift" panose="020B0502040204020203" charset="0"/>
              <a:cs typeface="Bahnschrift" panose="020B0502040204020203" charset="0"/>
            </a:endParaRPr>
          </a:p>
          <a:p>
            <a:pPr marL="0" indent="0">
              <a:buNone/>
            </a:pPr>
            <a:r>
              <a:rPr lang="en-US" sz="1500" b="1">
                <a:solidFill>
                  <a:schemeClr val="bg1"/>
                </a:solidFill>
                <a:latin typeface="Bahnschrift" panose="020B0502040204020203" charset="0"/>
                <a:cs typeface="Bahnschrift" panose="020B0502040204020203" charset="0"/>
              </a:rPr>
              <a:t>Dữ liệu vào:</a:t>
            </a:r>
            <a:endParaRPr lang="en-US" sz="1500" b="1">
              <a:solidFill>
                <a:schemeClr val="bg1"/>
              </a:solidFill>
              <a:latin typeface="Bahnschrift" panose="020B0502040204020203" charset="0"/>
              <a:cs typeface="Bahnschrift" panose="020B0502040204020203" charset="0"/>
            </a:endParaRPr>
          </a:p>
          <a:p>
            <a:r>
              <a:rPr lang="vi-VN" sz="1300">
                <a:solidFill>
                  <a:schemeClr val="bg1"/>
                </a:solidFill>
                <a:latin typeface="Bahnschrift" panose="020B0502040204020203" charset="0"/>
                <a:cs typeface="Bahnschrift" panose="020B0502040204020203" charset="0"/>
              </a:rPr>
              <a:t>Pregnancies: số lần mang thai</a:t>
            </a:r>
            <a:endParaRPr lang="vi-VN" sz="1300">
              <a:solidFill>
                <a:schemeClr val="bg1"/>
              </a:solidFill>
              <a:latin typeface="Bahnschrift" panose="020B0502040204020203" charset="0"/>
              <a:cs typeface="Bahnschrift" panose="020B0502040204020203" charset="0"/>
            </a:endParaRPr>
          </a:p>
          <a:p>
            <a:r>
              <a:rPr lang="vi-VN" sz="1300">
                <a:solidFill>
                  <a:schemeClr val="bg1"/>
                </a:solidFill>
                <a:latin typeface="Bahnschrift" panose="020B0502040204020203" charset="0"/>
                <a:cs typeface="Bahnschrift" panose="020B0502040204020203" charset="0"/>
              </a:rPr>
              <a:t>Glucose: nồng độ glucose huyết tương sau nghiệm pháp dung nạp glucose (mg/dl)</a:t>
            </a:r>
            <a:endParaRPr lang="vi-VN" sz="1300">
              <a:solidFill>
                <a:schemeClr val="bg1"/>
              </a:solidFill>
              <a:latin typeface="Bahnschrift" panose="020B0502040204020203" charset="0"/>
              <a:cs typeface="Bahnschrift" panose="020B0502040204020203" charset="0"/>
            </a:endParaRPr>
          </a:p>
          <a:p>
            <a:r>
              <a:rPr lang="vi-VN" sz="1300">
                <a:solidFill>
                  <a:schemeClr val="bg1"/>
                </a:solidFill>
                <a:latin typeface="Bahnschrift" panose="020B0502040204020203" charset="0"/>
                <a:cs typeface="Bahnschrift" panose="020B0502040204020203" charset="0"/>
              </a:rPr>
              <a:t>BloodPressure: huyết áp tâm trương (mm Hg)</a:t>
            </a:r>
            <a:endParaRPr lang="vi-VN" sz="1300">
              <a:solidFill>
                <a:schemeClr val="bg1"/>
              </a:solidFill>
              <a:latin typeface="Bahnschrift" panose="020B0502040204020203" charset="0"/>
              <a:cs typeface="Bahnschrift" panose="020B0502040204020203" charset="0"/>
            </a:endParaRPr>
          </a:p>
          <a:p>
            <a:r>
              <a:rPr lang="vi-VN" sz="1300">
                <a:solidFill>
                  <a:schemeClr val="bg1"/>
                </a:solidFill>
                <a:latin typeface="Bahnschrift" panose="020B0502040204020203" charset="0"/>
                <a:cs typeface="Bahnschrift" panose="020B0502040204020203" charset="0"/>
              </a:rPr>
              <a:t>SkinThickness: độ dày nếp gấp da (mm)</a:t>
            </a:r>
            <a:endParaRPr lang="vi-VN" sz="1300">
              <a:solidFill>
                <a:schemeClr val="bg1"/>
              </a:solidFill>
              <a:latin typeface="Bahnschrift" panose="020B0502040204020203" charset="0"/>
              <a:cs typeface="Bahnschrift" panose="020B0502040204020203" charset="0"/>
            </a:endParaRPr>
          </a:p>
          <a:p>
            <a:r>
              <a:rPr lang="vi-VN" sz="1300">
                <a:solidFill>
                  <a:schemeClr val="bg1"/>
                </a:solidFill>
                <a:latin typeface="Bahnschrift" panose="020B0502040204020203" charset="0"/>
                <a:cs typeface="Bahnschrift" panose="020B0502040204020203" charset="0"/>
              </a:rPr>
              <a:t>Insulin: insulin huyết thanh 2 giờ (mu U/ml)</a:t>
            </a:r>
            <a:endParaRPr lang="vi-VN" sz="1300">
              <a:solidFill>
                <a:schemeClr val="bg1"/>
              </a:solidFill>
              <a:latin typeface="Bahnschrift" panose="020B0502040204020203" charset="0"/>
              <a:cs typeface="Bahnschrift" panose="020B0502040204020203" charset="0"/>
            </a:endParaRPr>
          </a:p>
          <a:p>
            <a:r>
              <a:rPr lang="vi-VN" sz="1300">
                <a:solidFill>
                  <a:schemeClr val="bg1"/>
                </a:solidFill>
                <a:latin typeface="Bahnschrift" panose="020B0502040204020203" charset="0"/>
                <a:cs typeface="Bahnschrift" panose="020B0502040204020203" charset="0"/>
              </a:rPr>
              <a:t>BMI: chỉ số khối cơ thể = cân nặng / (chiều cao²)</a:t>
            </a:r>
            <a:endParaRPr lang="vi-VN" sz="1300">
              <a:solidFill>
                <a:schemeClr val="bg1"/>
              </a:solidFill>
              <a:latin typeface="Bahnschrift" panose="020B0502040204020203" charset="0"/>
              <a:cs typeface="Bahnschrift" panose="020B0502040204020203" charset="0"/>
            </a:endParaRPr>
          </a:p>
          <a:p>
            <a:r>
              <a:rPr lang="vi-VN" sz="1300">
                <a:solidFill>
                  <a:schemeClr val="bg1"/>
                </a:solidFill>
                <a:latin typeface="Bahnschrift" panose="020B0502040204020203" charset="0"/>
                <a:cs typeface="Bahnschrift" panose="020B0502040204020203" charset="0"/>
              </a:rPr>
              <a:t>DiabetesPedigreeFunction: chỉ số di truyền tiểu đường (gia đình)</a:t>
            </a:r>
            <a:endParaRPr lang="vi-VN" sz="1300">
              <a:solidFill>
                <a:schemeClr val="bg1"/>
              </a:solidFill>
              <a:latin typeface="Bahnschrift" panose="020B0502040204020203" charset="0"/>
              <a:cs typeface="Bahnschrift" panose="020B0502040204020203" charset="0"/>
            </a:endParaRPr>
          </a:p>
          <a:p>
            <a:r>
              <a:rPr lang="vi-VN" sz="1300">
                <a:solidFill>
                  <a:schemeClr val="bg1"/>
                </a:solidFill>
                <a:latin typeface="Bahnschrift" panose="020B0502040204020203" charset="0"/>
                <a:cs typeface="Bahnschrift" panose="020B0502040204020203" charset="0"/>
              </a:rPr>
              <a:t>Age: tuổi (năm)</a:t>
            </a:r>
            <a:endParaRPr lang="vi-VN" sz="1300">
              <a:solidFill>
                <a:schemeClr val="bg1"/>
              </a:solidFill>
              <a:latin typeface="Bahnschrift" panose="020B0502040204020203" charset="0"/>
              <a:cs typeface="Bahnschrift" panose="020B0502040204020203" charset="0"/>
            </a:endParaRPr>
          </a:p>
          <a:p>
            <a:pPr marL="0" indent="0">
              <a:buNone/>
            </a:pPr>
            <a:r>
              <a:rPr lang="en-US" sz="1500" b="1">
                <a:solidFill>
                  <a:schemeClr val="bg1"/>
                </a:solidFill>
                <a:latin typeface="Bahnschrift" panose="020B0502040204020203" charset="0"/>
                <a:cs typeface="Bahnschrift" panose="020B0502040204020203" charset="0"/>
              </a:rPr>
              <a:t>Kết quả:</a:t>
            </a:r>
            <a:endParaRPr lang="en-US" sz="1500" b="1">
              <a:solidFill>
                <a:schemeClr val="bg1"/>
              </a:solidFill>
              <a:latin typeface="Bahnschrift" panose="020B0502040204020203" charset="0"/>
              <a:cs typeface="Bahnschrift" panose="020B0502040204020203" charset="0"/>
            </a:endParaRPr>
          </a:p>
          <a:p>
            <a:r>
              <a:rPr lang="vi-VN" sz="1300">
                <a:solidFill>
                  <a:schemeClr val="bg1"/>
                </a:solidFill>
                <a:latin typeface="Bahnschrift" panose="020B0502040204020203" charset="0"/>
                <a:cs typeface="Bahnschrift" panose="020B0502040204020203" charset="0"/>
              </a:rPr>
              <a:t>Outcome (cột thứ 9):</a:t>
            </a:r>
            <a:endParaRPr lang="vi-VN" sz="1300">
              <a:solidFill>
                <a:schemeClr val="bg1"/>
              </a:solidFill>
              <a:latin typeface="Bahnschrift" panose="020B0502040204020203" charset="0"/>
              <a:cs typeface="Bahnschrift" panose="020B0502040204020203" charset="0"/>
            </a:endParaRPr>
          </a:p>
          <a:p>
            <a:pPr marL="0" indent="0">
              <a:buNone/>
            </a:pPr>
            <a:r>
              <a:rPr lang="en-US" sz="1300">
                <a:solidFill>
                  <a:schemeClr val="bg1"/>
                </a:solidFill>
                <a:latin typeface="Bahnschrift" panose="020B0502040204020203" charset="0"/>
                <a:cs typeface="Bahnschrift" panose="020B0502040204020203" charset="0"/>
              </a:rPr>
              <a:t>	</a:t>
            </a:r>
            <a:r>
              <a:rPr lang="vi-VN" sz="1300">
                <a:solidFill>
                  <a:schemeClr val="bg1"/>
                </a:solidFill>
                <a:latin typeface="Bahnschrift" panose="020B0502040204020203" charset="0"/>
                <a:cs typeface="Bahnschrift" panose="020B0502040204020203" charset="0"/>
              </a:rPr>
              <a:t>0 = không bị tiểu đường</a:t>
            </a:r>
            <a:endParaRPr lang="vi-VN" sz="1300">
              <a:solidFill>
                <a:schemeClr val="bg1"/>
              </a:solidFill>
              <a:latin typeface="Bahnschrift" panose="020B0502040204020203" charset="0"/>
              <a:cs typeface="Bahnschrift" panose="020B0502040204020203" charset="0"/>
            </a:endParaRPr>
          </a:p>
          <a:p>
            <a:pPr marL="0" indent="0">
              <a:buNone/>
            </a:pPr>
            <a:r>
              <a:rPr lang="en-US" sz="1300">
                <a:solidFill>
                  <a:schemeClr val="bg1"/>
                </a:solidFill>
                <a:latin typeface="Bahnschrift" panose="020B0502040204020203" charset="0"/>
                <a:cs typeface="Bahnschrift" panose="020B0502040204020203" charset="0"/>
              </a:rPr>
              <a:t>	</a:t>
            </a:r>
            <a:r>
              <a:rPr lang="vi-VN" sz="1300">
                <a:solidFill>
                  <a:schemeClr val="bg1"/>
                </a:solidFill>
                <a:latin typeface="Bahnschrift" panose="020B0502040204020203" charset="0"/>
                <a:cs typeface="Bahnschrift" panose="020B0502040204020203" charset="0"/>
              </a:rPr>
              <a:t>1 = bị tiểu đường</a:t>
            </a:r>
            <a:endParaRPr lang="vi-VN" sz="1300">
              <a:solidFill>
                <a:schemeClr val="bg1"/>
              </a:solidFill>
              <a:latin typeface="Bahnschrift" panose="020B0502040204020203" charset="0"/>
              <a:cs typeface="Bahnschrift" panose="020B0502040204020203" charset="0"/>
            </a:endParaRPr>
          </a:p>
          <a:p>
            <a:pPr marL="0" indent="0">
              <a:buNone/>
            </a:pPr>
            <a:endParaRPr lang="en-US" sz="1300" b="1">
              <a:solidFill>
                <a:schemeClr val="bg1"/>
              </a:solidFill>
              <a:latin typeface="Bahnschrift" panose="020B0502040204020203" charset="0"/>
              <a:cs typeface="Bahnschrift" panose="020B0502040204020203" charset="0"/>
            </a:endParaRPr>
          </a:p>
          <a:p>
            <a:pPr marL="0" indent="0">
              <a:buNone/>
            </a:pPr>
            <a:endParaRPr lang="en-US" sz="1300">
              <a:solidFill>
                <a:schemeClr val="bg1"/>
              </a:solidFill>
              <a:latin typeface="Bahnschrift" panose="020B0502040204020203" charset="0"/>
              <a:cs typeface="Bahnschrift" panose="020B0502040204020203" charset="0"/>
            </a:endParaRPr>
          </a:p>
          <a:p>
            <a:pPr marL="0" indent="0">
              <a:buNone/>
            </a:pPr>
            <a:endParaRPr lang="en-US" sz="1300">
              <a:solidFill>
                <a:schemeClr val="bg1"/>
              </a:solidFill>
              <a:latin typeface="Bahnschrift" panose="020B0502040204020203" charset="0"/>
              <a:cs typeface="Bahnschrift"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71500" y="228600"/>
            <a:ext cx="11049000" cy="3138170"/>
          </a:xfrm>
          <a:prstGeom prst="rect">
            <a:avLst/>
          </a:prstGeom>
          <a:noFill/>
        </p:spPr>
        <p:txBody>
          <a:bodyPr wrap="square" rtlCol="0">
            <a:spAutoFit/>
          </a:bodyPr>
          <a:lstStyle/>
          <a:p>
            <a:r>
              <a:rPr lang="pt-BR" b="1">
                <a:solidFill>
                  <a:schemeClr val="bg1">
                    <a:lumMod val="95000"/>
                  </a:schemeClr>
                </a:solidFill>
                <a:latin typeface="Bahnschrift" panose="020B0502040204020203" charset="0"/>
                <a:cs typeface="Bahnschrift" panose="020B0502040204020203" charset="0"/>
              </a:rPr>
              <a:t>3.2. Hiển thị dữ liệu (Visualize Data):</a:t>
            </a:r>
            <a:endParaRPr lang="pt-BR">
              <a:solidFill>
                <a:schemeClr val="bg1">
                  <a:lumMod val="95000"/>
                </a:schemeClr>
              </a:solidFill>
              <a:latin typeface="Bahnschrift" panose="020B0502040204020203" charset="0"/>
              <a:cs typeface="Bahnschrift" panose="020B0502040204020203" charset="0"/>
            </a:endParaRPr>
          </a:p>
          <a:p>
            <a:pPr marL="342900" indent="-342900">
              <a:buAutoNum type="arabicParenBoth"/>
            </a:pPr>
            <a:r>
              <a:rPr lang="vi-VN" sz="1500" b="1">
                <a:solidFill>
                  <a:schemeClr val="bg1">
                    <a:lumMod val="95000"/>
                  </a:schemeClr>
                </a:solidFill>
                <a:latin typeface="Bahnschrift" panose="020B0502040204020203" charset="0"/>
                <a:cs typeface="Bahnschrift" panose="020B0502040204020203" charset="0"/>
              </a:rPr>
              <a:t>Hiển thị trên từng tính chất đơn (Univariate Plots)</a:t>
            </a:r>
            <a:r>
              <a:rPr lang="en-US" sz="1500" b="1">
                <a:solidFill>
                  <a:schemeClr val="bg1">
                    <a:lumMod val="95000"/>
                  </a:schemeClr>
                </a:solidFill>
                <a:latin typeface="Bahnschrift" panose="020B0502040204020203" charset="0"/>
                <a:cs typeface="Bahnschrift" panose="020B0502040204020203" charset="0"/>
              </a:rPr>
              <a:t>:</a:t>
            </a:r>
            <a:endParaRPr lang="en-US" sz="1500" b="1">
              <a:solidFill>
                <a:schemeClr val="bg1">
                  <a:lumMod val="95000"/>
                </a:schemeClr>
              </a:solidFill>
              <a:latin typeface="Bahnschrift" panose="020B0502040204020203" charset="0"/>
              <a:cs typeface="Bahnschrift" panose="020B0502040204020203" charset="0"/>
            </a:endParaRPr>
          </a:p>
          <a:p>
            <a:r>
              <a:rPr lang="vi-VN" sz="1500" u="sng">
                <a:solidFill>
                  <a:schemeClr val="bg1">
                    <a:lumMod val="95000"/>
                  </a:schemeClr>
                </a:solidFill>
                <a:latin typeface="Bahnschrift" panose="020B0502040204020203" charset="0"/>
                <a:cs typeface="Bahnschrift" panose="020B0502040204020203" charset="0"/>
              </a:rPr>
              <a:t>Box and whisker plots</a:t>
            </a:r>
            <a:endParaRPr lang="vi-VN" sz="1500" u="sng">
              <a:solidFill>
                <a:schemeClr val="bg1">
                  <a:lumMod val="95000"/>
                </a:schemeClr>
              </a:solidFill>
              <a:latin typeface="Bahnschrift" panose="020B0502040204020203" charset="0"/>
              <a:cs typeface="Bahnschrift" panose="020B0502040204020203" charset="0"/>
            </a:endParaRPr>
          </a:p>
          <a:p>
            <a:r>
              <a:rPr lang="vi-VN" sz="1500">
                <a:solidFill>
                  <a:schemeClr val="bg1">
                    <a:lumMod val="95000"/>
                  </a:schemeClr>
                </a:solidFill>
                <a:latin typeface="Bahnschrift" panose="020B0502040204020203" charset="0"/>
                <a:cs typeface="Bahnschrift" panose="020B0502040204020203" charset="0"/>
              </a:rPr>
              <a:t>https://www.simplypsychology.org/boxplots.html</a:t>
            </a:r>
            <a:endParaRPr lang="vi-VN" sz="1500">
              <a:solidFill>
                <a:schemeClr val="bg1">
                  <a:lumMod val="95000"/>
                </a:schemeClr>
              </a:solidFill>
              <a:latin typeface="Bahnschrift" panose="020B0502040204020203" charset="0"/>
              <a:cs typeface="Bahnschrift" panose="020B0502040204020203" charset="0"/>
            </a:endParaRPr>
          </a:p>
          <a:p>
            <a:r>
              <a:rPr lang="vi-VN" sz="1500">
                <a:solidFill>
                  <a:schemeClr val="bg1">
                    <a:lumMod val="95000"/>
                  </a:schemeClr>
                </a:solidFill>
                <a:latin typeface="Bahnschrift" panose="020B0502040204020203" charset="0"/>
                <a:cs typeface="Bahnschrift" panose="020B0502040204020203" charset="0"/>
              </a:rPr>
              <a:t>+ So sánh các trung vị (median) tương ứng của mỗi ô hộp (box plot). Nếu đường trung vị của một ô hộp nằm bên ngoài ô của một ô hộp so sánh, thì có thể có sự khác biệt giữa hai nhóm.</a:t>
            </a:r>
            <a:endParaRPr lang="vi-VN" sz="1500">
              <a:solidFill>
                <a:schemeClr val="bg1">
                  <a:lumMod val="95000"/>
                </a:schemeClr>
              </a:solidFill>
              <a:latin typeface="Bahnschrift" panose="020B0502040204020203" charset="0"/>
              <a:cs typeface="Bahnschrift" panose="020B0502040204020203" charset="0"/>
            </a:endParaRPr>
          </a:p>
          <a:p>
            <a:r>
              <a:rPr lang="vi-VN" sz="1500">
                <a:solidFill>
                  <a:schemeClr val="bg1">
                    <a:lumMod val="95000"/>
                  </a:schemeClr>
                </a:solidFill>
                <a:latin typeface="Bahnschrift" panose="020B0502040204020203" charset="0"/>
                <a:cs typeface="Bahnschrift" panose="020B0502040204020203" charset="0"/>
              </a:rPr>
              <a:t>+ So sánh chiều dài hộp để kiểm tra cách dữ liệu được phân tán giữa mỗi mẫu. Hộp càng dài thì dữ liệu càng phân tán. Dữ liệu càng nhỏ càng ít bị phân tán.</a:t>
            </a:r>
            <a:endParaRPr lang="vi-VN" sz="1500">
              <a:solidFill>
                <a:schemeClr val="bg1">
                  <a:lumMod val="95000"/>
                </a:schemeClr>
              </a:solidFill>
              <a:latin typeface="Bahnschrift" panose="020B0502040204020203" charset="0"/>
              <a:cs typeface="Bahnschrift" panose="020B0502040204020203" charset="0"/>
            </a:endParaRPr>
          </a:p>
          <a:p>
            <a:r>
              <a:rPr lang="vi-VN" sz="1500">
                <a:solidFill>
                  <a:schemeClr val="bg1">
                    <a:lumMod val="95000"/>
                  </a:schemeClr>
                </a:solidFill>
                <a:latin typeface="Bahnschrift" panose="020B0502040204020203" charset="0"/>
                <a:cs typeface="Bahnschrift" panose="020B0502040204020203" charset="0"/>
              </a:rPr>
              <a:t>+ Một ngoại lệ (outlier) được định nghĩa là một điểm dữ liệu nằm bên ngoài phần rìa (whiskers) của ô hộp.</a:t>
            </a:r>
            <a:endParaRPr lang="vi-VN" sz="1500">
              <a:solidFill>
                <a:schemeClr val="bg1">
                  <a:lumMod val="95000"/>
                </a:schemeClr>
              </a:solidFill>
              <a:latin typeface="Bahnschrift" panose="020B0502040204020203" charset="0"/>
              <a:cs typeface="Bahnschrift" panose="020B0502040204020203" charset="0"/>
            </a:endParaRPr>
          </a:p>
          <a:p>
            <a:r>
              <a:rPr lang="vi-VN" sz="1500">
                <a:solidFill>
                  <a:schemeClr val="bg1">
                    <a:lumMod val="95000"/>
                  </a:schemeClr>
                </a:solidFill>
                <a:latin typeface="Bahnschrift" panose="020B0502040204020203" charset="0"/>
                <a:cs typeface="Bahnschrift" panose="020B0502040204020203" charset="0"/>
              </a:rPr>
              <a:t>+ Kiểm tra hướng lệch của dữ liệu (cân đối, các phần tử tập trung trái, phải).</a:t>
            </a:r>
            <a:endParaRPr lang="vi-VN" sz="1500">
              <a:solidFill>
                <a:schemeClr val="bg1">
                  <a:lumMod val="95000"/>
                </a:schemeClr>
              </a:solidFill>
              <a:latin typeface="Bahnschrift" panose="020B0502040204020203" charset="0"/>
              <a:cs typeface="Bahnschrift" panose="020B0502040204020203" charset="0"/>
            </a:endParaRPr>
          </a:p>
          <a:p>
            <a:r>
              <a:rPr lang="vi-VN" sz="1500">
                <a:solidFill>
                  <a:schemeClr val="bg1">
                    <a:lumMod val="95000"/>
                  </a:schemeClr>
                </a:solidFill>
                <a:latin typeface="Bahnschrift" panose="020B0502040204020203" charset="0"/>
                <a:cs typeface="Bahnschrift" panose="020B0502040204020203" charset="0"/>
              </a:rPr>
              <a:t>    + Median ở giữa hộp và râu (whiskers) ở hai bên như nhau thì phân bố là đối xứng.</a:t>
            </a:r>
            <a:endParaRPr lang="vi-VN" sz="1500">
              <a:solidFill>
                <a:schemeClr val="bg1">
                  <a:lumMod val="95000"/>
                </a:schemeClr>
              </a:solidFill>
              <a:latin typeface="Bahnschrift" panose="020B0502040204020203" charset="0"/>
              <a:cs typeface="Bahnschrift" panose="020B0502040204020203" charset="0"/>
            </a:endParaRPr>
          </a:p>
          <a:p>
            <a:r>
              <a:rPr lang="vi-VN" sz="1500">
                <a:solidFill>
                  <a:schemeClr val="bg1">
                    <a:lumMod val="95000"/>
                  </a:schemeClr>
                </a:solidFill>
                <a:latin typeface="Bahnschrift" panose="020B0502040204020203" charset="0"/>
                <a:cs typeface="Bahnschrift" panose="020B0502040204020203" charset="0"/>
              </a:rPr>
              <a:t>    + Median ở gần đáy hộp hơn và nếu râu ngắn hơn ở đầu dưới của hộp, thì phân phối là lệch dương (lệch phải).</a:t>
            </a:r>
            <a:endParaRPr lang="vi-VN" sz="1500">
              <a:solidFill>
                <a:schemeClr val="bg1">
                  <a:lumMod val="95000"/>
                </a:schemeClr>
              </a:solidFill>
              <a:latin typeface="Bahnschrift" panose="020B0502040204020203" charset="0"/>
              <a:cs typeface="Bahnschrift" panose="020B0502040204020203" charset="0"/>
            </a:endParaRPr>
          </a:p>
          <a:p>
            <a:r>
              <a:rPr lang="vi-VN" sz="1500">
                <a:solidFill>
                  <a:schemeClr val="bg1">
                    <a:lumMod val="95000"/>
                  </a:schemeClr>
                </a:solidFill>
                <a:latin typeface="Bahnschrift" panose="020B0502040204020203" charset="0"/>
                <a:cs typeface="Bahnschrift" panose="020B0502040204020203" charset="0"/>
              </a:rPr>
              <a:t>    + Median ở gần đầu hộp hơn và nếu râu ngắn hơn ở đầu trên của hộp, thì phân bố bị lệch âm (lệch trái).</a:t>
            </a:r>
            <a:endParaRPr lang="vi-VN" sz="1500">
              <a:solidFill>
                <a:schemeClr val="bg1">
                  <a:lumMod val="95000"/>
                </a:schemeClr>
              </a:solidFill>
              <a:latin typeface="Bahnschrift" panose="020B0502040204020203" charset="0"/>
              <a:cs typeface="Bahnschrift" panose="020B0502040204020203" charset="0"/>
            </a:endParaRPr>
          </a:p>
        </p:txBody>
      </p:sp>
      <p:pic>
        <p:nvPicPr>
          <p:cNvPr id="12" name="Picture 11"/>
          <p:cNvPicPr>
            <a:picLocks noChangeAspect="1"/>
          </p:cNvPicPr>
          <p:nvPr/>
        </p:nvPicPr>
        <p:blipFill>
          <a:blip r:embed="rId1"/>
          <a:stretch>
            <a:fillRect/>
          </a:stretch>
        </p:blipFill>
        <p:spPr>
          <a:xfrm>
            <a:off x="2895600" y="3429000"/>
            <a:ext cx="6858000" cy="329905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3196590" y="304800"/>
            <a:ext cx="5737276" cy="2938463"/>
          </a:xfrm>
          <a:prstGeom prst="rect">
            <a:avLst/>
          </a:prstGeom>
        </p:spPr>
      </p:pic>
      <p:pic>
        <p:nvPicPr>
          <p:cNvPr id="7" name="Picture 6"/>
          <p:cNvPicPr>
            <a:picLocks noChangeAspect="1"/>
          </p:cNvPicPr>
          <p:nvPr/>
        </p:nvPicPr>
        <p:blipFill>
          <a:blip r:embed="rId2"/>
          <a:stretch>
            <a:fillRect/>
          </a:stretch>
        </p:blipFill>
        <p:spPr>
          <a:xfrm>
            <a:off x="3047859" y="3581400"/>
            <a:ext cx="6034834" cy="30908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28600"/>
            <a:ext cx="10134600" cy="369332"/>
          </a:xfrm>
          <a:prstGeom prst="rect">
            <a:avLst/>
          </a:prstGeom>
          <a:noFill/>
        </p:spPr>
        <p:txBody>
          <a:bodyPr wrap="square" rtlCol="0">
            <a:spAutoFit/>
          </a:bodyPr>
          <a:lstStyle/>
          <a:p>
            <a:r>
              <a:rPr lang="en-US" b="1">
                <a:solidFill>
                  <a:schemeClr val="bg1">
                    <a:lumMod val="95000"/>
                  </a:schemeClr>
                </a:solidFill>
              </a:rPr>
              <a:t>Biểu đồ Histogram:</a:t>
            </a:r>
            <a:endParaRPr lang="en-US" b="1">
              <a:solidFill>
                <a:schemeClr val="bg1">
                  <a:lumMod val="95000"/>
                </a:schemeClr>
              </a:solidFill>
            </a:endParaRPr>
          </a:p>
        </p:txBody>
      </p:sp>
      <p:pic>
        <p:nvPicPr>
          <p:cNvPr id="4" name="Picture 3"/>
          <p:cNvPicPr>
            <a:picLocks noChangeAspect="1"/>
          </p:cNvPicPr>
          <p:nvPr/>
        </p:nvPicPr>
        <p:blipFill>
          <a:blip r:embed="rId1"/>
          <a:stretch>
            <a:fillRect/>
          </a:stretch>
        </p:blipFill>
        <p:spPr>
          <a:xfrm>
            <a:off x="1295400" y="990600"/>
            <a:ext cx="9391650" cy="50101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304800"/>
            <a:ext cx="10515600" cy="553998"/>
          </a:xfrm>
          <a:prstGeom prst="rect">
            <a:avLst/>
          </a:prstGeom>
          <a:noFill/>
        </p:spPr>
        <p:txBody>
          <a:bodyPr wrap="square" rtlCol="0">
            <a:spAutoFit/>
          </a:bodyPr>
          <a:lstStyle/>
          <a:p>
            <a:r>
              <a:rPr lang="en-US" sz="1500" b="1">
                <a:solidFill>
                  <a:schemeClr val="bg1">
                    <a:lumMod val="95000"/>
                  </a:schemeClr>
                </a:solidFill>
              </a:rPr>
              <a:t>(2) Hiển thị nhiều tính chất (Multivariate Plots):</a:t>
            </a:r>
            <a:endParaRPr lang="en-US" sz="1500">
              <a:solidFill>
                <a:schemeClr val="bg1">
                  <a:lumMod val="95000"/>
                </a:schemeClr>
              </a:solidFill>
            </a:endParaRPr>
          </a:p>
          <a:p>
            <a:endParaRPr lang="en-US" sz="1500">
              <a:solidFill>
                <a:schemeClr val="bg1">
                  <a:lumMod val="95000"/>
                </a:schemeClr>
              </a:solidFill>
            </a:endParaRPr>
          </a:p>
        </p:txBody>
      </p:sp>
      <p:pic>
        <p:nvPicPr>
          <p:cNvPr id="4" name="Picture 3"/>
          <p:cNvPicPr>
            <a:picLocks noChangeAspect="1"/>
          </p:cNvPicPr>
          <p:nvPr/>
        </p:nvPicPr>
        <p:blipFill>
          <a:blip r:embed="rId1"/>
          <a:stretch>
            <a:fillRect/>
          </a:stretch>
        </p:blipFill>
        <p:spPr>
          <a:xfrm>
            <a:off x="573568" y="914400"/>
            <a:ext cx="6629400" cy="4744900"/>
          </a:xfrm>
          <a:prstGeom prst="rect">
            <a:avLst/>
          </a:prstGeom>
        </p:spPr>
      </p:pic>
      <p:sp>
        <p:nvSpPr>
          <p:cNvPr id="7" name="TextBox 6"/>
          <p:cNvSpPr txBox="1"/>
          <p:nvPr/>
        </p:nvSpPr>
        <p:spPr>
          <a:xfrm>
            <a:off x="7710805" y="913765"/>
            <a:ext cx="3463925" cy="1383030"/>
          </a:xfrm>
          <a:prstGeom prst="rect">
            <a:avLst/>
          </a:prstGeom>
        </p:spPr>
        <p:style>
          <a:lnRef idx="2">
            <a:schemeClr val="accent4"/>
          </a:lnRef>
          <a:fillRef idx="1">
            <a:schemeClr val="lt1"/>
          </a:fillRef>
          <a:effectRef idx="0">
            <a:schemeClr val="accent4"/>
          </a:effectRef>
          <a:fontRef idx="minor">
            <a:schemeClr val="dk1"/>
          </a:fontRef>
        </p:style>
        <p:txBody>
          <a:bodyPr wrap="square" rtlCol="0">
            <a:noAutofit/>
          </a:bodyPr>
          <a:lstStyle/>
          <a:p>
            <a:r>
              <a:rPr lang="vi-VN" sz="1300"/>
              <a:t>+ Các cặp tính chất có độ tương quan cao hơn các cặp khác:  </a:t>
            </a:r>
            <a:endParaRPr lang="vi-VN" sz="1300"/>
          </a:p>
          <a:p>
            <a:r>
              <a:rPr lang="vi-VN" sz="1300"/>
              <a:t>    + (Glucose, Outcome) ≈ 0.47  </a:t>
            </a:r>
            <a:endParaRPr lang="vi-VN" sz="1300"/>
          </a:p>
          <a:p>
            <a:r>
              <a:rPr lang="vi-VN" sz="1300"/>
              <a:t>    + (BMI, Outcome) ≈ 0.29  </a:t>
            </a:r>
            <a:endParaRPr lang="vi-VN" sz="1300"/>
          </a:p>
          <a:p>
            <a:r>
              <a:rPr lang="vi-VN" sz="1300"/>
              <a:t>    + (Age, Outcome) ≈ 0.24 </a:t>
            </a:r>
            <a:endParaRPr lang="en-US" sz="1300"/>
          </a:p>
        </p:txBody>
      </p:sp>
      <p:pic>
        <p:nvPicPr>
          <p:cNvPr id="9" name="Picture 8"/>
          <p:cNvPicPr>
            <a:picLocks noChangeAspect="1"/>
          </p:cNvPicPr>
          <p:nvPr/>
        </p:nvPicPr>
        <p:blipFill>
          <a:blip r:embed="rId2"/>
          <a:stretch>
            <a:fillRect/>
          </a:stretch>
        </p:blipFill>
        <p:spPr>
          <a:xfrm>
            <a:off x="7696200" y="2504908"/>
            <a:ext cx="4330185" cy="40181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83002" y="256969"/>
            <a:ext cx="9906000" cy="1861185"/>
          </a:xfrm>
          <a:prstGeom prst="rect">
            <a:avLst/>
          </a:prstGeom>
          <a:noFill/>
        </p:spPr>
        <p:txBody>
          <a:bodyPr wrap="square">
            <a:spAutoFit/>
          </a:bodyPr>
          <a:lstStyle/>
          <a:p>
            <a:r>
              <a:rPr lang="it-IT" b="1">
                <a:solidFill>
                  <a:schemeClr val="bg1">
                    <a:lumMod val="95000"/>
                  </a:schemeClr>
                </a:solidFill>
                <a:latin typeface="Bahnschrift" panose="020B0502040204020203" charset="0"/>
                <a:cs typeface="Bahnschrift" panose="020B0502040204020203" charset="0"/>
              </a:rPr>
              <a:t>4. Chuẩn bị dữ liệu (Prepare Data):</a:t>
            </a:r>
            <a:endParaRPr lang="it-IT" b="1">
              <a:solidFill>
                <a:schemeClr val="bg1">
                  <a:lumMod val="95000"/>
                </a:schemeClr>
              </a:solidFill>
              <a:latin typeface="Bahnschrift" panose="020B0502040204020203" charset="0"/>
              <a:cs typeface="Bahnschrift" panose="020B0502040204020203" charset="0"/>
            </a:endParaRPr>
          </a:p>
          <a:p>
            <a:r>
              <a:rPr lang="en-US" sz="1500" b="1">
                <a:solidFill>
                  <a:schemeClr val="bg1">
                    <a:lumMod val="95000"/>
                  </a:schemeClr>
                </a:solidFill>
                <a:latin typeface="Bahnschrift" panose="020B0502040204020203" charset="0"/>
                <a:cs typeface="Bahnschrift" panose="020B0502040204020203" charset="0"/>
              </a:rPr>
              <a:t>4.1. Làm sạch dữ liệu (Data Cleaning):</a:t>
            </a:r>
            <a:endParaRPr lang="en-US" sz="1500">
              <a:solidFill>
                <a:schemeClr val="bg1">
                  <a:lumMod val="95000"/>
                </a:schemeClr>
              </a:solidFill>
              <a:latin typeface="Bahnschrift" panose="020B0502040204020203" charset="0"/>
              <a:cs typeface="Bahnschrift" panose="020B0502040204020203" charset="0"/>
            </a:endParaRPr>
          </a:p>
          <a:p>
            <a:r>
              <a:rPr lang="en-US" sz="1500" b="1">
                <a:solidFill>
                  <a:schemeClr val="bg1">
                    <a:lumMod val="95000"/>
                  </a:schemeClr>
                </a:solidFill>
                <a:latin typeface="Bahnschrift" panose="020B0502040204020203" charset="0"/>
                <a:cs typeface="Bahnschrift" panose="020B0502040204020203" charset="0"/>
              </a:rPr>
              <a:t>(1) Tạo bảng dữ liệu làm sạch:</a:t>
            </a:r>
            <a:endParaRPr lang="en-US" sz="15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 Chỉ giữ lại các cột Input, Ouput</a:t>
            </a:r>
            <a:endParaRPr lang="en-US" sz="1300">
              <a:solidFill>
                <a:schemeClr val="bg1">
                  <a:lumMod val="95000"/>
                </a:schemeClr>
              </a:solidFill>
              <a:latin typeface="Bahnschrift" panose="020B0502040204020203" charset="0"/>
              <a:cs typeface="Bahnschrift" panose="020B0502040204020203" charset="0"/>
            </a:endParaRPr>
          </a:p>
          <a:p>
            <a:r>
              <a:rPr lang="vi-VN" sz="1300">
                <a:solidFill>
                  <a:schemeClr val="bg1">
                    <a:lumMod val="95000"/>
                  </a:schemeClr>
                </a:solidFill>
                <a:latin typeface="Bahnschrift" panose="020B0502040204020203" charset="0"/>
                <a:cs typeface="Bahnschrift" panose="020B0502040204020203" charset="0"/>
              </a:rPr>
              <a:t>Kích thước dữ liệu sau khi chọn cột: (768, 9)</a:t>
            </a:r>
            <a:endParaRPr lang="en-US" sz="1300">
              <a:solidFill>
                <a:schemeClr val="bg1">
                  <a:lumMod val="95000"/>
                </a:schemeClr>
              </a:solidFill>
              <a:latin typeface="Bahnschrift" panose="020B0502040204020203" charset="0"/>
              <a:cs typeface="Bahnschrift" panose="020B0502040204020203" charset="0"/>
            </a:endParaRPr>
          </a:p>
          <a:p>
            <a:endParaRPr lang="en-US" sz="1300" b="1">
              <a:solidFill>
                <a:schemeClr val="bg1">
                  <a:lumMod val="95000"/>
                </a:schemeClr>
              </a:solidFill>
              <a:latin typeface="Bahnschrift" panose="020B0502040204020203" charset="0"/>
              <a:cs typeface="Bahnschrift" panose="020B0502040204020203" charset="0"/>
            </a:endParaRPr>
          </a:p>
          <a:p>
            <a:r>
              <a:rPr lang="en-US" sz="1500" b="1">
                <a:solidFill>
                  <a:schemeClr val="bg1">
                    <a:lumMod val="95000"/>
                  </a:schemeClr>
                </a:solidFill>
                <a:latin typeface="Bahnschrift" panose="020B0502040204020203" charset="0"/>
                <a:cs typeface="Bahnschrift" panose="020B0502040204020203" charset="0"/>
              </a:rPr>
              <a:t>(2) Xóa dữ liệu trùng nhau:</a:t>
            </a:r>
            <a:endParaRPr lang="en-US" sz="1500">
              <a:solidFill>
                <a:schemeClr val="bg1">
                  <a:lumMod val="95000"/>
                </a:schemeClr>
              </a:solidFill>
              <a:latin typeface="Bahnschrift" panose="020B0502040204020203" charset="0"/>
              <a:cs typeface="Bahnschrift" panose="020B0502040204020203" charset="0"/>
            </a:endParaRPr>
          </a:p>
          <a:p>
            <a:endParaRPr lang="en-US" sz="1500" b="1">
              <a:solidFill>
                <a:schemeClr val="bg1">
                  <a:lumMod val="95000"/>
                </a:schemeClr>
              </a:solidFill>
              <a:latin typeface="Bahnschrift" panose="020B0502040204020203" charset="0"/>
              <a:cs typeface="Bahnschrift" panose="020B0502040204020203" charset="0"/>
            </a:endParaRPr>
          </a:p>
        </p:txBody>
      </p:sp>
      <p:graphicFrame>
        <p:nvGraphicFramePr>
          <p:cNvPr id="10" name="Table 9"/>
          <p:cNvGraphicFramePr>
            <a:graphicFrameLocks noGrp="1"/>
          </p:cNvGraphicFramePr>
          <p:nvPr/>
        </p:nvGraphicFramePr>
        <p:xfrm>
          <a:off x="593066" y="1981201"/>
          <a:ext cx="11049000" cy="3353071"/>
        </p:xfrm>
        <a:graphic>
          <a:graphicData uri="http://schemas.openxmlformats.org/drawingml/2006/table">
            <a:tbl>
              <a:tblPr firstRow="1" bandRow="1">
                <a:tableStyleId>{9D7B26C5-4107-4FEC-AEDC-1716B250A1EF}</a:tableStyleId>
              </a:tblPr>
              <a:tblGrid>
                <a:gridCol w="1104900"/>
                <a:gridCol w="1219200"/>
                <a:gridCol w="990600"/>
                <a:gridCol w="1371600"/>
                <a:gridCol w="1295400"/>
                <a:gridCol w="685800"/>
                <a:gridCol w="685800"/>
                <a:gridCol w="2362200"/>
                <a:gridCol w="457200"/>
                <a:gridCol w="876300"/>
              </a:tblGrid>
              <a:tr h="335551">
                <a:tc>
                  <a:txBody>
                    <a:bodyPr/>
                    <a:lstStyle/>
                    <a:p>
                      <a:pPr algn="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Pregnancies</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Glucose</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BloodPressure</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SkinThickness</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Insulin</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BMI</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DiabetesPedigreeFunction</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Age</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Outcome</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8424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0</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148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33.6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0.627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50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8424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1</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85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26.6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0.351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8424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2</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183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23.3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0.672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8424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3</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89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94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28.1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0.167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8424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4</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137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40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168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43.1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2.288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8424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8424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763</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101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48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180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32.9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0.171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8424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764</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122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36.8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0.340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8424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765</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121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112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26.2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0.245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8424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766</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126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30.1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0.349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47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8424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767</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93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30.4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0.315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bl>
          </a:graphicData>
        </a:graphic>
      </p:graphicFrame>
      <p:sp>
        <p:nvSpPr>
          <p:cNvPr id="14" name="TextBox 13"/>
          <p:cNvSpPr txBox="1"/>
          <p:nvPr/>
        </p:nvSpPr>
        <p:spPr>
          <a:xfrm>
            <a:off x="990600" y="5334272"/>
            <a:ext cx="6094520" cy="292388"/>
          </a:xfrm>
          <a:prstGeom prst="rect">
            <a:avLst/>
          </a:prstGeom>
          <a:noFill/>
        </p:spPr>
        <p:txBody>
          <a:bodyPr wrap="square">
            <a:spAutoFit/>
          </a:bodyPr>
          <a:lstStyle/>
          <a:p>
            <a:r>
              <a:rPr lang="en-US" sz="1300">
                <a:solidFill>
                  <a:schemeClr val="bg1">
                    <a:lumMod val="95000"/>
                  </a:schemeClr>
                </a:solidFill>
                <a:latin typeface="Bahnschrift" panose="020B0502040204020203" charset="0"/>
                <a:cs typeface="Bahnschrift" panose="020B0502040204020203" charset="0"/>
              </a:rPr>
              <a:t>768 rows × 9 columns</a:t>
            </a:r>
            <a:endParaRPr lang="en-US" sz="1300">
              <a:solidFill>
                <a:schemeClr val="bg1">
                  <a:lumMod val="95000"/>
                </a:schemeClr>
              </a:solidFill>
              <a:latin typeface="Bahnschrift" panose="020B0502040204020203" charset="0"/>
              <a:cs typeface="Bahnschrift" panose="020B0502040204020203" charset="0"/>
            </a:endParaRPr>
          </a:p>
        </p:txBody>
      </p:sp>
      <p:sp>
        <p:nvSpPr>
          <p:cNvPr id="16" name="TextBox 15"/>
          <p:cNvSpPr txBox="1"/>
          <p:nvPr/>
        </p:nvSpPr>
        <p:spPr>
          <a:xfrm>
            <a:off x="583002" y="5725180"/>
            <a:ext cx="6094520" cy="523220"/>
          </a:xfrm>
          <a:prstGeom prst="rect">
            <a:avLst/>
          </a:prstGeom>
          <a:noFill/>
        </p:spPr>
        <p:txBody>
          <a:bodyPr wrap="square">
            <a:spAutoFit/>
          </a:bodyPr>
          <a:lstStyle/>
          <a:p>
            <a:r>
              <a:rPr lang="en-US" sz="1500" b="1">
                <a:solidFill>
                  <a:schemeClr val="bg1">
                    <a:lumMod val="95000"/>
                  </a:schemeClr>
                </a:solidFill>
                <a:latin typeface="Bahnschrift" panose="020B0502040204020203" charset="0"/>
                <a:cs typeface="Bahnschrift" panose="020B0502040204020203" charset="0"/>
              </a:rPr>
              <a:t>(3) Xử lý giá trị rỗng, không hợp lệ:</a:t>
            </a:r>
            <a:endParaRPr lang="en-US" sz="1500" b="1">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 Có giá trị Null: False + Có giá trị Nan: False</a:t>
            </a:r>
            <a:endParaRPr lang="en-US" sz="1300" b="1">
              <a:solidFill>
                <a:schemeClr val="bg1">
                  <a:lumMod val="95000"/>
                </a:schemeClr>
              </a:solidFill>
              <a:latin typeface="Bahnschrift" panose="020B0502040204020203" charset="0"/>
              <a:cs typeface="Bahnschrift" panose="020B0502040204020203"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609600" y="381000"/>
            <a:ext cx="6094520" cy="1922145"/>
          </a:xfrm>
          <a:prstGeom prst="rect">
            <a:avLst/>
          </a:prstGeom>
          <a:noFill/>
        </p:spPr>
        <p:txBody>
          <a:bodyPr wrap="square">
            <a:spAutoFit/>
          </a:bodyPr>
          <a:lstStyle/>
          <a:p>
            <a:r>
              <a:rPr lang="vi-VN" sz="1500" b="1">
                <a:solidFill>
                  <a:schemeClr val="bg1">
                    <a:lumMod val="95000"/>
                  </a:schemeClr>
                </a:solidFill>
                <a:latin typeface="Bahnschrift" panose="020B0502040204020203" charset="0"/>
                <a:cs typeface="Bahnschrift" panose="020B0502040204020203" charset="0"/>
              </a:rPr>
              <a:t>##### Example</a:t>
            </a:r>
            <a:endParaRPr lang="vi-VN" sz="1500" b="1">
              <a:solidFill>
                <a:schemeClr val="bg1">
                  <a:lumMod val="95000"/>
                </a:schemeClr>
              </a:solidFill>
              <a:latin typeface="Bahnschrift" panose="020B0502040204020203" charset="0"/>
              <a:cs typeface="Bahnschrift" panose="020B0502040204020203" charset="0"/>
            </a:endParaRPr>
          </a:p>
          <a:p>
            <a:r>
              <a:rPr lang="vi-VN" sz="1300">
                <a:solidFill>
                  <a:schemeClr val="bg1">
                    <a:lumMod val="95000"/>
                  </a:schemeClr>
                </a:solidFill>
                <a:latin typeface="Bahnschrift" panose="020B0502040204020203" charset="0"/>
                <a:cs typeface="Bahnschrift" panose="020B0502040204020203" charset="0"/>
              </a:rPr>
              <a:t>Nếu có dữ liệu Null, hay Nan thì chúng ta có các cách giải quyết sau:</a:t>
            </a:r>
            <a:endParaRPr lang="vi-VN" sz="13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   </a:t>
            </a:r>
            <a:r>
              <a:rPr lang="vi-VN" sz="1300">
                <a:solidFill>
                  <a:schemeClr val="bg1">
                    <a:lumMod val="95000"/>
                  </a:schemeClr>
                </a:solidFill>
                <a:latin typeface="Bahnschrift" panose="020B0502040204020203" charset="0"/>
                <a:cs typeface="Bahnschrift" panose="020B0502040204020203" charset="0"/>
              </a:rPr>
              <a:t>+ Chúng ta xóa bỏ cột tính chất vi phạm: </a:t>
            </a:r>
            <a:endParaRPr lang="vi-VN" sz="1300">
              <a:solidFill>
                <a:schemeClr val="bg1">
                  <a:lumMod val="95000"/>
                </a:schemeClr>
              </a:solidFill>
              <a:latin typeface="Bahnschrift" panose="020B0502040204020203" charset="0"/>
              <a:cs typeface="Bahnschrift" panose="020B0502040204020203" charset="0"/>
            </a:endParaRPr>
          </a:p>
          <a:p>
            <a:r>
              <a:rPr lang="vi-VN" sz="1300">
                <a:solidFill>
                  <a:schemeClr val="bg1">
                    <a:lumMod val="95000"/>
                  </a:schemeClr>
                </a:solidFill>
                <a:latin typeface="Bahnschrift" panose="020B0502040204020203" charset="0"/>
                <a:cs typeface="Bahnschrift" panose="020B0502040204020203" charset="0"/>
              </a:rPr>
              <a:t>df_clean.drop("cột_vi_phạm", axis=1)</a:t>
            </a:r>
            <a:endParaRPr lang="vi-VN" sz="13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   </a:t>
            </a:r>
            <a:r>
              <a:rPr lang="vi-VN" sz="1300">
                <a:solidFill>
                  <a:schemeClr val="bg1">
                    <a:lumMod val="95000"/>
                  </a:schemeClr>
                </a:solidFill>
                <a:latin typeface="Bahnschrift" panose="020B0502040204020203" charset="0"/>
                <a:cs typeface="Bahnschrift" panose="020B0502040204020203" charset="0"/>
              </a:rPr>
              <a:t>+ Chúng ta xóa bỏ các dòng vi phạm: </a:t>
            </a:r>
            <a:endParaRPr lang="vi-VN" sz="1300">
              <a:solidFill>
                <a:schemeClr val="bg1">
                  <a:lumMod val="95000"/>
                </a:schemeClr>
              </a:solidFill>
              <a:latin typeface="Bahnschrift" panose="020B0502040204020203" charset="0"/>
              <a:cs typeface="Bahnschrift" panose="020B0502040204020203" charset="0"/>
            </a:endParaRPr>
          </a:p>
          <a:p>
            <a:r>
              <a:rPr lang="vi-VN" sz="1300">
                <a:solidFill>
                  <a:schemeClr val="bg1">
                    <a:lumMod val="95000"/>
                  </a:schemeClr>
                </a:solidFill>
                <a:latin typeface="Bahnschrift" panose="020B0502040204020203" charset="0"/>
                <a:cs typeface="Bahnschrift" panose="020B0502040204020203" charset="0"/>
              </a:rPr>
              <a:t>df_clean.dropna(subset=["cột_vi_phạm", ...])</a:t>
            </a:r>
            <a:endParaRPr lang="vi-VN" sz="13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   </a:t>
            </a:r>
            <a:r>
              <a:rPr lang="vi-VN" sz="1300">
                <a:solidFill>
                  <a:schemeClr val="bg1">
                    <a:lumMod val="95000"/>
                  </a:schemeClr>
                </a:solidFill>
                <a:latin typeface="Bahnschrift" panose="020B0502040204020203" charset="0"/>
                <a:cs typeface="Bahnschrift" panose="020B0502040204020203" charset="0"/>
              </a:rPr>
              <a:t>+ Điền giá trị hằng số (như số 0), hoặc nội suy bằng phần tử median:</a:t>
            </a:r>
            <a:endParaRPr lang="vi-VN" sz="1300">
              <a:solidFill>
                <a:schemeClr val="bg1">
                  <a:lumMod val="95000"/>
                </a:schemeClr>
              </a:solidFill>
              <a:latin typeface="Bahnschrift" panose="020B0502040204020203" charset="0"/>
              <a:cs typeface="Bahnschrift" panose="020B0502040204020203" charset="0"/>
            </a:endParaRPr>
          </a:p>
          <a:p>
            <a:r>
              <a:rPr lang="vi-VN" sz="1300">
                <a:solidFill>
                  <a:schemeClr val="bg1">
                    <a:lumMod val="95000"/>
                  </a:schemeClr>
                </a:solidFill>
                <a:latin typeface="Bahnschrift" panose="020B0502040204020203" charset="0"/>
                <a:cs typeface="Bahnschrift" panose="020B0502040204020203" charset="0"/>
              </a:rPr>
              <a:t>median = df_clean["cột_vi_phạm"].median()</a:t>
            </a:r>
            <a:endParaRPr lang="vi-VN" sz="1300">
              <a:solidFill>
                <a:schemeClr val="bg1">
                  <a:lumMod val="95000"/>
                </a:schemeClr>
              </a:solidFill>
              <a:latin typeface="Bahnschrift" panose="020B0502040204020203" charset="0"/>
              <a:cs typeface="Bahnschrift" panose="020B0502040204020203" charset="0"/>
            </a:endParaRPr>
          </a:p>
          <a:p>
            <a:r>
              <a:rPr lang="vi-VN" sz="1300">
                <a:solidFill>
                  <a:schemeClr val="bg1">
                    <a:lumMod val="95000"/>
                  </a:schemeClr>
                </a:solidFill>
                <a:latin typeface="Bahnschrift" panose="020B0502040204020203" charset="0"/>
                <a:cs typeface="Bahnschrift" panose="020B0502040204020203" charset="0"/>
              </a:rPr>
              <a:t>df_clean["cột_vi_phạm"].fillna(median, inplace=True)</a:t>
            </a:r>
            <a:endParaRPr lang="vi-VN" sz="1300">
              <a:solidFill>
                <a:schemeClr val="bg1">
                  <a:lumMod val="95000"/>
                </a:schemeClr>
              </a:solidFill>
              <a:latin typeface="Bahnschrift" panose="020B0502040204020203" charset="0"/>
              <a:cs typeface="Bahnschrift" panose="020B0502040204020203" charset="0"/>
            </a:endParaRPr>
          </a:p>
        </p:txBody>
      </p:sp>
      <p:sp>
        <p:nvSpPr>
          <p:cNvPr id="5" name="TextBox 4"/>
          <p:cNvSpPr txBox="1"/>
          <p:nvPr/>
        </p:nvSpPr>
        <p:spPr>
          <a:xfrm>
            <a:off x="609600" y="2514600"/>
            <a:ext cx="4648200" cy="22929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300">
                <a:latin typeface="Arial" panose="020B0604020202020204" pitchFamily="34" charset="0"/>
                <a:cs typeface="Arial" panose="020B0604020202020204" pitchFamily="34" charset="0"/>
              </a:rPr>
              <a:t>	Country	Age	Salary	Purchased</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0	France	44.0	72000.0	No</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1	Spain	27.0	48000.0	Yes</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2	Germany	30.0	54000.0	No</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3	Spain	38.0	61000.0	No</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4	Germany	40.0	NaN	Yes</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5	France	35.0	58000.0	Yes</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6	Spain	NaN	52000.0	No</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7	France	48.0	79000.0	Yes</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8	Germany	50.0	83000.0	No</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9	France	37.0	67000.0	Yes</a:t>
            </a:r>
            <a:endParaRPr lang="en-US" sz="1300">
              <a:latin typeface="Arial" panose="020B0604020202020204" pitchFamily="34" charset="0"/>
              <a:cs typeface="Arial" panose="020B0604020202020204" pitchFamily="34" charset="0"/>
            </a:endParaRPr>
          </a:p>
        </p:txBody>
      </p:sp>
      <p:sp>
        <p:nvSpPr>
          <p:cNvPr id="7" name="TextBox 6"/>
          <p:cNvSpPr txBox="1"/>
          <p:nvPr/>
        </p:nvSpPr>
        <p:spPr>
          <a:xfrm>
            <a:off x="7391400" y="145465"/>
            <a:ext cx="4648200" cy="22929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300">
                <a:latin typeface="Arial" panose="020B0604020202020204" pitchFamily="34" charset="0"/>
                <a:cs typeface="Arial" panose="020B0604020202020204" pitchFamily="34" charset="0"/>
              </a:rPr>
              <a:t>	Country	Age	Purchased</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0	France	44.0	No</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1	Spain	27.0	Yes</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2	Germany	30.0	No</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3	Spain	38.0	No</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4	Germany	40.0	Yes</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5	France	35.0	Yes</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6	Spain	NaN	No</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7	France	48.0	Yes</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8	Germany	50.0	No</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9	France	37.0	Yes</a:t>
            </a:r>
            <a:endParaRPr lang="en-US" sz="1300">
              <a:latin typeface="Arial" panose="020B0604020202020204" pitchFamily="34" charset="0"/>
              <a:cs typeface="Arial" panose="020B0604020202020204" pitchFamily="34" charset="0"/>
            </a:endParaRPr>
          </a:p>
        </p:txBody>
      </p:sp>
      <p:sp>
        <p:nvSpPr>
          <p:cNvPr id="9" name="TextBox 8"/>
          <p:cNvSpPr txBox="1"/>
          <p:nvPr/>
        </p:nvSpPr>
        <p:spPr>
          <a:xfrm>
            <a:off x="7396411" y="2485845"/>
            <a:ext cx="4638178" cy="1892826"/>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300">
                <a:latin typeface="Arial" panose="020B0604020202020204" pitchFamily="34" charset="0"/>
                <a:cs typeface="Arial" panose="020B0604020202020204" pitchFamily="34" charset="0"/>
              </a:rPr>
              <a:t>	Country	Age	Salary	Purchased</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0	France	44.0	72000.0	No</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1	Spain	27.0	48000.0	Yes</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2	Germany	30.0	54000.0	No</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3	Spain	38.0	61000.0	No</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5	France	35.0	58000.0	Yes</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7	France	48.0	79000.0	Yes</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8	Germany	50.0	83000.0	No</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9	France	37.0	67000.0	Yes</a:t>
            </a:r>
            <a:endParaRPr lang="en-US" sz="1300">
              <a:latin typeface="Arial" panose="020B0604020202020204" pitchFamily="34" charset="0"/>
              <a:cs typeface="Arial" panose="020B0604020202020204" pitchFamily="34" charset="0"/>
            </a:endParaRPr>
          </a:p>
        </p:txBody>
      </p:sp>
      <p:sp>
        <p:nvSpPr>
          <p:cNvPr id="11" name="TextBox 10"/>
          <p:cNvSpPr txBox="1"/>
          <p:nvPr/>
        </p:nvSpPr>
        <p:spPr>
          <a:xfrm>
            <a:off x="7391400" y="4435416"/>
            <a:ext cx="4648200" cy="22929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sz="1300">
                <a:latin typeface="Arial" panose="020B0604020202020204" pitchFamily="34" charset="0"/>
                <a:cs typeface="Arial" panose="020B0604020202020204" pitchFamily="34" charset="0"/>
              </a:rPr>
              <a:t>Country	Age	Salary	Purchased</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0	France	44.0	72000.0	No</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1	Spain	27.0	48000.0	Yes</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2	Germany	30.0	54000.0	No</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3	Spain	38.0	61000.0	No</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4	Germany	40.0	61000.0	Yes</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5	France	35.0	58000.0	Yes</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6	Spain	0.0	52000.0	No</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7	France	48.0	79000.0	Yes</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8	Germany	50.0	83000.0	No</a:t>
            </a:r>
            <a:endParaRPr lang="en-US" sz="1300">
              <a:latin typeface="Arial" panose="020B0604020202020204" pitchFamily="34" charset="0"/>
              <a:cs typeface="Arial" panose="020B0604020202020204" pitchFamily="34" charset="0"/>
            </a:endParaRPr>
          </a:p>
          <a:p>
            <a:r>
              <a:rPr lang="en-US" sz="1300">
                <a:latin typeface="Arial" panose="020B0604020202020204" pitchFamily="34" charset="0"/>
                <a:cs typeface="Arial" panose="020B0604020202020204" pitchFamily="34" charset="0"/>
              </a:rPr>
              <a:t>9	France	37.0	67000.0	Yes</a:t>
            </a:r>
            <a:endParaRPr lang="en-US" sz="1300">
              <a:latin typeface="Arial" panose="020B0604020202020204" pitchFamily="34" charset="0"/>
              <a:cs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04800"/>
            <a:ext cx="6094562" cy="953135"/>
          </a:xfrm>
          <a:prstGeom prst="rect">
            <a:avLst/>
          </a:prstGeom>
          <a:noFill/>
        </p:spPr>
        <p:txBody>
          <a:bodyPr wrap="square">
            <a:spAutoFit/>
          </a:bodyPr>
          <a:lstStyle/>
          <a:p>
            <a:r>
              <a:rPr lang="en-US" sz="1500" b="1">
                <a:solidFill>
                  <a:schemeClr val="bg1">
                    <a:lumMod val="95000"/>
                  </a:schemeClr>
                </a:solidFill>
                <a:latin typeface="Bahnschrift" panose="020B0502040204020203" charset="0"/>
                <a:cs typeface="Bahnschrift" panose="020B0502040204020203" charset="0"/>
              </a:rPr>
              <a:t>4.2. Biến đổi dữ liệu (Data Transforms):</a:t>
            </a:r>
            <a:endParaRPr lang="en-US" sz="1500" b="1">
              <a:solidFill>
                <a:schemeClr val="bg1">
                  <a:lumMod val="95000"/>
                </a:schemeClr>
              </a:solidFill>
              <a:latin typeface="Bahnschrift" panose="020B0502040204020203" charset="0"/>
              <a:cs typeface="Bahnschrift" panose="020B0502040204020203" charset="0"/>
            </a:endParaRPr>
          </a:p>
          <a:p>
            <a:r>
              <a:rPr lang="en-US" sz="1500" b="1">
                <a:solidFill>
                  <a:schemeClr val="bg1">
                    <a:lumMod val="95000"/>
                  </a:schemeClr>
                </a:solidFill>
                <a:latin typeface="Bahnschrift" panose="020B0502040204020203" charset="0"/>
                <a:cs typeface="Bahnschrift" panose="020B0502040204020203" charset="0"/>
              </a:rPr>
              <a:t>(1) Chuyển đổi dữ liệu danh mục (Category) thành dữ liệu số:</a:t>
            </a:r>
            <a:endParaRPr lang="en-US" sz="15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   [0 1]</a:t>
            </a:r>
            <a:endParaRPr lang="en-US" sz="1300">
              <a:solidFill>
                <a:schemeClr val="bg1">
                  <a:lumMod val="95000"/>
                </a:schemeClr>
              </a:solidFill>
              <a:latin typeface="Bahnschrift" panose="020B0502040204020203" charset="0"/>
              <a:cs typeface="Bahnschrift" panose="020B0502040204020203" charset="0"/>
            </a:endParaRPr>
          </a:p>
          <a:p>
            <a:endParaRPr lang="en-US" sz="1300">
              <a:solidFill>
                <a:schemeClr val="bg1">
                  <a:lumMod val="95000"/>
                </a:schemeClr>
              </a:solidFill>
              <a:latin typeface="Bahnschrift" panose="020B0502040204020203" charset="0"/>
              <a:cs typeface="Bahnschrift" panose="020B0502040204020203" charset="0"/>
            </a:endParaRPr>
          </a:p>
        </p:txBody>
      </p:sp>
      <p:sp>
        <p:nvSpPr>
          <p:cNvPr id="7" name="TextBox 6"/>
          <p:cNvSpPr txBox="1"/>
          <p:nvPr/>
        </p:nvSpPr>
        <p:spPr>
          <a:xfrm>
            <a:off x="533400" y="1022332"/>
            <a:ext cx="4800600" cy="5816977"/>
          </a:xfrm>
          <a:prstGeom prst="rect">
            <a:avLst/>
          </a:prstGeom>
          <a:noFill/>
        </p:spPr>
        <p:txBody>
          <a:bodyPr wrap="square">
            <a:spAutoFit/>
          </a:bodyPr>
          <a:lstStyle/>
          <a:p>
            <a:r>
              <a:rPr lang="en-US" sz="1200">
                <a:solidFill>
                  <a:schemeClr val="bg1">
                    <a:lumMod val="95000"/>
                  </a:schemeClr>
                </a:solidFill>
                <a:latin typeface="Bahnschrift" panose="020B0502040204020203" charset="0"/>
                <a:cs typeface="Bahnschrift" panose="020B0502040204020203" charset="0"/>
              </a:rPr>
              <a:t>array([1, 0, 1, 0, 1, 0, 1, 0, 1, 1, 0, 1, 0, 1, 1, 1, 1, 1, 0, 1, 0, 0,</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1, 1, 1, 1, 1, 0, 0, 0, 0, 1, 0, 0, 0, 0, 0, 1, 1, 1, 0, 0, 0, 1,</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0, 1, 0, 0, 1, 0, 0, 0, 0, 1, 0, 0, 1, 0, 0, 0, 0, 1, 0, 0, 1, 0,</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1, 0, 0, 0, 1, 0, 1, 0, 0, 0, 0, 0, 1, 0, 0, 0, 0, 0, 1, 0, 0, 0,</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1, 0, 0, 0, 0, 1, 0, 0, 0, 0, 0, 1, 1, 0, 0, 0, 0, 0, 0, 0, 0, 1,</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1, 1, 0, 0, 1, 1, 1, 0, 0, 0, 1, 0, 0, 0, 1, 1, 0, 0, 1, 1, 1, 1,</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1, 0, 0, 0, 0, 0, 0, 0, 0, 0, 0, 1, 0, 0, 0, 0, 0, 0, 0, 0, 1, 0,</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1, 1, 0, 0, 0, 1, 0, 0, 0, 0, 1, 1, 0, 0, 0, 0, 1, 1, 0, 0, 0, 1,</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0, 1, 0, 1, 0, 0, 0, 0, 0, 1, 1, 1, 1, 1, 0, 0, 1, 1, 0, 1, 0, 1,</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1, 1, 0, 0, 0, 0, 0, 0, 1, 1, 0, 1, 0, 0, 0, 1, 1, 1, 1, 0, 1, 1,</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1, 1, 0, 0, 0, 0, 0, 1, 0, 0, 1, 1, 0, 0, 0, 1, 1, 1, 1, 0, 0, 0,</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1, 1, 0, 1, 0, 0, 0, 0, 0, 0, 0, 0, 1, 1, 0, 0, 0, 1, 0, 1, 0, 0,</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1, 0, 1, 0, 0, 1, 1, 0, 0, 0, 0, 0, 1, 0, 0, 0, 1, 0, 0, 1, 1, 0,</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0, 1, 0, 0, 0, 1, 1, 1, 0, 0, 1, 0, 1, 0, 1, 1, 0, 1, 0, 0, 1, 0,</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1, 1, 0, 0, 1, 0, 1, 0, 0, 1, 0, 1, 0, 1, 1, 1, 0, 0, 1, 0, 1, 0,</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0, 0, 1, 0, 0, 0, 0, 1, 1, 1, 0, 0, 0, 0, 0, 0, 0, 0, 0, 1, 0, 0,</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0, 0, 0, 1, 1, 1, 0, 1, 1, 0, 0, 1, 0, 0, 1, 0, 0, 1, 1, 0, 0, 0,</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0, 1, 0, 0, 1, 0, 0, 0, 0, 0, 0, 0, 1, 1, 1, 0, 0, 1, 0, 0, 1, 0,</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0, 1, 0, 1, 1, 0, 1, 0, 1, 0, 1, 0, 1, 1, 0, 0, 0, 0, 1, 1, 0, 1,</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0, 1, 0, 0, 0, 0, 1, 1, 0, 1, 0, 1, 0, 0, 0, 0, 0, 1, 0, 0, 0, 0,</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1, 0, 0, 1, 1, 1, 0, 0, 1, 0, 0, 1, 0, 0, 0, 1, 0, 0, 1, 0, 0, 0,</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0, 0, 0, 0, 0, 0, 1, 0, 0, 0, 0, 0, 0, 0, 1, 0, 0, 0, 1, 0, 0, 0,</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1, 1, 0, 0, 0, 0, 0, 0, 0, 1, 0, 0, 0, 0, 1, 0, 0, 0, 1, 0, 0, 0,</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1, 0, 0, 0, 1, 0, 0, 0, 0, 1, 1, 0, 0, 0, 0, 0, 0, 1, 0, 0, 0, 0,</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0, 0, 0, 0, 0, 0, 0, 1, 0, 0, 0, 1, 1, 1, 1, 0, 0, 1, 1, 0, 0, 0,</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0, 1, 1, 1, 1, 0, 1, 1, 0, 0, 0, 0, 0, 0, 0, 1, 1, 0, 1, 0, 0, 1,</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0, 1, 0, 0, 0, 0, 0, 1, 0, 1, 0, 1, 0, 1, 1, 0, 0, 0, 0, 1, 1, 0,</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0, 0, 1, 0, 1, 1, 0, 0, 1, 0, 0, 1, 1, 0, 0, 1, 0, 0, 1, 0, 0, 0,</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0, 0, 0, 0, 1, 1, 1, 0, 0, 0, 0, 0, 0, 1, 1, 0, 0, 1, 0, 0, 1, 0,</a:t>
            </a:r>
            <a:endParaRPr lang="en-US" sz="1200">
              <a:solidFill>
                <a:schemeClr val="bg1">
                  <a:lumMod val="95000"/>
                </a:schemeClr>
              </a:solidFill>
              <a:latin typeface="Bahnschrift" panose="020B0502040204020203" charset="0"/>
              <a:cs typeface="Bahnschrift" panose="020B0502040204020203" charset="0"/>
            </a:endParaRPr>
          </a:p>
          <a:p>
            <a:r>
              <a:rPr lang="en-US" sz="1200">
                <a:solidFill>
                  <a:schemeClr val="bg1">
                    <a:lumMod val="95000"/>
                  </a:schemeClr>
                </a:solidFill>
                <a:latin typeface="Bahnschrift" panose="020B0502040204020203" charset="0"/>
                <a:cs typeface="Bahnschrift" panose="020B0502040204020203" charset="0"/>
              </a:rPr>
              <a:t>       1, 1, 1, 0, 0, 1, 1, 1, 0, 1, 0, 1, 0, 1, 0, 0, 0, 0, 1, 0])</a:t>
            </a:r>
            <a:endParaRPr lang="en-US" sz="1200">
              <a:solidFill>
                <a:schemeClr val="bg1">
                  <a:lumMod val="95000"/>
                </a:schemeClr>
              </a:solidFill>
              <a:latin typeface="Bahnschrift" panose="020B0502040204020203" charset="0"/>
              <a:cs typeface="Bahnschrift" panose="020B0502040204020203" charset="0"/>
            </a:endParaRPr>
          </a:p>
        </p:txBody>
      </p:sp>
      <p:graphicFrame>
        <p:nvGraphicFramePr>
          <p:cNvPr id="8" name="Table 7"/>
          <p:cNvGraphicFramePr>
            <a:graphicFrameLocks noGrp="1"/>
          </p:cNvGraphicFramePr>
          <p:nvPr/>
        </p:nvGraphicFramePr>
        <p:xfrm>
          <a:off x="5029200" y="1022332"/>
          <a:ext cx="6858000" cy="5334142"/>
        </p:xfrm>
        <a:graphic>
          <a:graphicData uri="http://schemas.openxmlformats.org/drawingml/2006/table">
            <a:tbl>
              <a:tblPr firstRow="1" bandRow="1">
                <a:tableStyleId>{9D7B26C5-4107-4FEC-AEDC-1716B250A1EF}</a:tableStyleId>
              </a:tblPr>
              <a:tblGrid>
                <a:gridCol w="381000"/>
                <a:gridCol w="914400"/>
                <a:gridCol w="762000"/>
                <a:gridCol w="685800"/>
                <a:gridCol w="685800"/>
                <a:gridCol w="685800"/>
                <a:gridCol w="685800"/>
                <a:gridCol w="685800"/>
                <a:gridCol w="685800"/>
                <a:gridCol w="685800"/>
              </a:tblGrid>
              <a:tr h="1246300">
                <a:tc>
                  <a:txBody>
                    <a:bodyPr/>
                    <a:lstStyle/>
                    <a:p>
                      <a:pPr algn="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Pregnancies</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Glucose</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BloodPressure</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SkinThickness</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Insulin</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BMI</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DiabetesPedigreeFunction</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Age</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Outcome</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87607">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0</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148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33.6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0.627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50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87607">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1</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85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26.6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0.351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87607">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2</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183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23.3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0.672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87607">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3</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89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94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28.1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0.167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87607">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4</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137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40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168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43.1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2.288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87607">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87607">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763</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101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48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180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32.9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0.171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87607">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764</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122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36.8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0.340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87607">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765</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121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112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26.2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0.245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87607">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766</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126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30.1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0.349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47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87607">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767</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93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30.4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0.315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bl>
          </a:graphicData>
        </a:graphic>
      </p:graphicFrame>
      <p:sp>
        <p:nvSpPr>
          <p:cNvPr id="10" name="TextBox 9"/>
          <p:cNvSpPr txBox="1"/>
          <p:nvPr/>
        </p:nvSpPr>
        <p:spPr>
          <a:xfrm>
            <a:off x="5341189" y="6356474"/>
            <a:ext cx="1753319" cy="292388"/>
          </a:xfrm>
          <a:prstGeom prst="rect">
            <a:avLst/>
          </a:prstGeom>
          <a:noFill/>
        </p:spPr>
        <p:txBody>
          <a:bodyPr wrap="square">
            <a:spAutoFit/>
          </a:bodyPr>
          <a:lstStyle/>
          <a:p>
            <a:r>
              <a:rPr lang="en-US" sz="1300">
                <a:solidFill>
                  <a:schemeClr val="bg1">
                    <a:lumMod val="95000"/>
                  </a:schemeClr>
                </a:solidFill>
                <a:latin typeface="Bahnschrift" panose="020B0502040204020203" charset="0"/>
                <a:cs typeface="Bahnschrift" panose="020B0502040204020203" charset="0"/>
              </a:rPr>
              <a:t>768 rows × 9 columns</a:t>
            </a:r>
            <a:endParaRPr lang="en-US" sz="1300">
              <a:solidFill>
                <a:schemeClr val="bg1">
                  <a:lumMod val="95000"/>
                </a:schemeClr>
              </a:solidFill>
              <a:latin typeface="Bahnschrift" panose="020B0502040204020203" charset="0"/>
              <a:cs typeface="Bahnschrift" panose="020B0502040204020203"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3400" y="304800"/>
            <a:ext cx="3124200" cy="723275"/>
          </a:xfrm>
          <a:prstGeom prst="rect">
            <a:avLst/>
          </a:prstGeom>
          <a:noFill/>
        </p:spPr>
        <p:txBody>
          <a:bodyPr wrap="square">
            <a:spAutoFit/>
          </a:bodyPr>
          <a:lstStyle/>
          <a:p>
            <a:r>
              <a:rPr lang="en-US" sz="1500" b="1"/>
              <a:t>Example</a:t>
            </a:r>
            <a:endParaRPr lang="en-US" sz="1500" b="1"/>
          </a:p>
          <a:p>
            <a:r>
              <a:rPr lang="en-US" sz="1300"/>
              <a:t>['No' 'Yes’] </a:t>
            </a:r>
            <a:endParaRPr lang="en-US" sz="1300"/>
          </a:p>
          <a:p>
            <a:r>
              <a:rPr lang="en-US" sz="1300"/>
              <a:t>[0 1 0 0 1 1 0 1 0 1]</a:t>
            </a:r>
            <a:endParaRPr lang="en-US" sz="1300" b="1"/>
          </a:p>
        </p:txBody>
      </p:sp>
      <p:sp>
        <p:nvSpPr>
          <p:cNvPr id="6" name="TextBox 5"/>
          <p:cNvSpPr txBox="1"/>
          <p:nvPr/>
        </p:nvSpPr>
        <p:spPr>
          <a:xfrm>
            <a:off x="0" y="1028075"/>
            <a:ext cx="4647398" cy="22929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r"/>
            <a:r>
              <a:rPr lang="en-US" sz="1300"/>
              <a:t>	Country	Age	Salary	Purchased</a:t>
            </a:r>
            <a:endParaRPr lang="en-US" sz="1300"/>
          </a:p>
          <a:p>
            <a:pPr algn="r"/>
            <a:r>
              <a:rPr lang="en-US" sz="1300"/>
              <a:t>0	France	44.0	72000.0	0</a:t>
            </a:r>
            <a:endParaRPr lang="en-US" sz="1300"/>
          </a:p>
          <a:p>
            <a:pPr algn="r"/>
            <a:r>
              <a:rPr lang="en-US" sz="1300"/>
              <a:t>1	Spain	27.0	48000.0	1</a:t>
            </a:r>
            <a:endParaRPr lang="en-US" sz="1300"/>
          </a:p>
          <a:p>
            <a:pPr algn="r"/>
            <a:r>
              <a:rPr lang="en-US" sz="1300"/>
              <a:t>2	Germany	30.0	54000.0	0</a:t>
            </a:r>
            <a:endParaRPr lang="en-US" sz="1300"/>
          </a:p>
          <a:p>
            <a:pPr algn="r"/>
            <a:r>
              <a:rPr lang="en-US" sz="1300"/>
              <a:t>3	Spain	38.0	61000.0	0</a:t>
            </a:r>
            <a:endParaRPr lang="en-US" sz="1300"/>
          </a:p>
          <a:p>
            <a:pPr algn="r"/>
            <a:r>
              <a:rPr lang="en-US" sz="1300"/>
              <a:t>4	Germany	40.0	61000.0	1</a:t>
            </a:r>
            <a:endParaRPr lang="en-US" sz="1300"/>
          </a:p>
          <a:p>
            <a:pPr algn="r"/>
            <a:r>
              <a:rPr lang="en-US" sz="1300"/>
              <a:t>5	France	35.0	58000.0	1</a:t>
            </a:r>
            <a:endParaRPr lang="en-US" sz="1300"/>
          </a:p>
          <a:p>
            <a:pPr algn="r"/>
            <a:r>
              <a:rPr lang="en-US" sz="1300"/>
              <a:t>6	Spain	0.0	52000.0	0</a:t>
            </a:r>
            <a:endParaRPr lang="en-US" sz="1300"/>
          </a:p>
          <a:p>
            <a:pPr algn="r"/>
            <a:r>
              <a:rPr lang="en-US" sz="1300"/>
              <a:t>7	France	48.0	79000.0	1</a:t>
            </a:r>
            <a:endParaRPr lang="en-US" sz="1300"/>
          </a:p>
          <a:p>
            <a:pPr algn="r"/>
            <a:r>
              <a:rPr lang="en-US" sz="1300"/>
              <a:t>8	Germany	50.0	83000.0	0</a:t>
            </a:r>
            <a:endParaRPr lang="en-US" sz="1300"/>
          </a:p>
          <a:p>
            <a:pPr algn="r"/>
            <a:r>
              <a:rPr lang="en-US" sz="1300"/>
              <a:t>9	France	37.0	67000.0	1</a:t>
            </a:r>
            <a:endParaRPr lang="en-US" sz="1300"/>
          </a:p>
        </p:txBody>
      </p:sp>
      <p:sp>
        <p:nvSpPr>
          <p:cNvPr id="10" name="TextBox 9"/>
          <p:cNvSpPr txBox="1"/>
          <p:nvPr/>
        </p:nvSpPr>
        <p:spPr>
          <a:xfrm>
            <a:off x="5715000" y="228600"/>
            <a:ext cx="6094562" cy="1400383"/>
          </a:xfrm>
          <a:prstGeom prst="rect">
            <a:avLst/>
          </a:prstGeom>
          <a:noFill/>
        </p:spPr>
        <p:txBody>
          <a:bodyPr wrap="square">
            <a:spAutoFit/>
          </a:bodyPr>
          <a:lstStyle/>
          <a:p>
            <a:r>
              <a:rPr lang="vi-VN" sz="1500" b="1"/>
              <a:t>(2) Chuyển đổi dữ liệu danh mục (Category) thành dạng OneHot</a:t>
            </a:r>
            <a:endParaRPr lang="vi-VN" sz="1500" b="1"/>
          </a:p>
          <a:p>
            <a:endParaRPr lang="vi-VN"/>
          </a:p>
          <a:p>
            <a:r>
              <a:rPr lang="vi-VN" sz="1300"/>
              <a:t>Một số thuật toán khi chuyển đổi cột dạng danh mục thành kiểu OneHot thì cho hiệu suất cao hơn. </a:t>
            </a:r>
            <a:endParaRPr lang="vi-VN" sz="1300"/>
          </a:p>
          <a:p>
            <a:r>
              <a:rPr lang="vi-VN" sz="1300"/>
              <a:t>Bên cạnh đó, khi huấn luyện mô hình với dạng hàm mất mát CategoryEntropy thì cũng cần chuyển thuộc tính phân lớp sang dạng OneHot.</a:t>
            </a:r>
            <a:endParaRPr lang="en-US" sz="1300"/>
          </a:p>
        </p:txBody>
      </p:sp>
      <p:sp>
        <p:nvSpPr>
          <p:cNvPr id="12" name="TextBox 11"/>
          <p:cNvSpPr txBox="1"/>
          <p:nvPr/>
        </p:nvSpPr>
        <p:spPr>
          <a:xfrm>
            <a:off x="5257800" y="1752600"/>
            <a:ext cx="3352800" cy="22929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r"/>
            <a:r>
              <a:rPr lang="en-US" sz="1300"/>
              <a:t>	France	Germany	Spain</a:t>
            </a:r>
            <a:endParaRPr lang="en-US" sz="1300"/>
          </a:p>
          <a:p>
            <a:pPr algn="r"/>
            <a:r>
              <a:rPr lang="en-US" sz="1300"/>
              <a:t>0	True	False	False</a:t>
            </a:r>
            <a:endParaRPr lang="en-US" sz="1300"/>
          </a:p>
          <a:p>
            <a:pPr algn="r"/>
            <a:r>
              <a:rPr lang="en-US" sz="1300"/>
              <a:t>1	False	False	True</a:t>
            </a:r>
            <a:endParaRPr lang="en-US" sz="1300"/>
          </a:p>
          <a:p>
            <a:pPr algn="r"/>
            <a:r>
              <a:rPr lang="en-US" sz="1300"/>
              <a:t>2	False	True	False</a:t>
            </a:r>
            <a:endParaRPr lang="en-US" sz="1300"/>
          </a:p>
          <a:p>
            <a:pPr algn="r"/>
            <a:r>
              <a:rPr lang="en-US" sz="1300"/>
              <a:t>3	False	False	True</a:t>
            </a:r>
            <a:endParaRPr lang="en-US" sz="1300"/>
          </a:p>
          <a:p>
            <a:pPr algn="r"/>
            <a:r>
              <a:rPr lang="en-US" sz="1300"/>
              <a:t>4	False	True	False</a:t>
            </a:r>
            <a:endParaRPr lang="en-US" sz="1300"/>
          </a:p>
          <a:p>
            <a:pPr algn="r"/>
            <a:r>
              <a:rPr lang="en-US" sz="1300"/>
              <a:t>5	True	False	False</a:t>
            </a:r>
            <a:endParaRPr lang="en-US" sz="1300"/>
          </a:p>
          <a:p>
            <a:pPr algn="r"/>
            <a:r>
              <a:rPr lang="en-US" sz="1300"/>
              <a:t>6	False	False	True</a:t>
            </a:r>
            <a:endParaRPr lang="en-US" sz="1300"/>
          </a:p>
          <a:p>
            <a:pPr algn="r"/>
            <a:r>
              <a:rPr lang="en-US" sz="1300"/>
              <a:t>7	True	False	False</a:t>
            </a:r>
            <a:endParaRPr lang="en-US" sz="1300"/>
          </a:p>
          <a:p>
            <a:pPr algn="r"/>
            <a:r>
              <a:rPr lang="en-US" sz="1300"/>
              <a:t>8	False	True	False</a:t>
            </a:r>
            <a:endParaRPr lang="en-US" sz="1300"/>
          </a:p>
          <a:p>
            <a:pPr algn="r"/>
            <a:r>
              <a:rPr lang="en-US" sz="1300"/>
              <a:t>9	True	False	False</a:t>
            </a:r>
            <a:endParaRPr lang="en-US" sz="1300"/>
          </a:p>
        </p:txBody>
      </p:sp>
      <p:sp>
        <p:nvSpPr>
          <p:cNvPr id="14" name="TextBox 13"/>
          <p:cNvSpPr txBox="1"/>
          <p:nvPr/>
        </p:nvSpPr>
        <p:spPr>
          <a:xfrm>
            <a:off x="8762282" y="1752600"/>
            <a:ext cx="3352800" cy="22929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r"/>
            <a:r>
              <a:rPr lang="en-US" sz="1300"/>
              <a:t>Is_France	Is_Germany	Is_Spain</a:t>
            </a:r>
            <a:endParaRPr lang="en-US" sz="1300"/>
          </a:p>
          <a:p>
            <a:pPr algn="r"/>
            <a:r>
              <a:rPr lang="en-US" sz="1300"/>
              <a:t>0	True	False	False</a:t>
            </a:r>
            <a:endParaRPr lang="en-US" sz="1300"/>
          </a:p>
          <a:p>
            <a:pPr algn="r"/>
            <a:r>
              <a:rPr lang="en-US" sz="1300"/>
              <a:t>1	False	False	True</a:t>
            </a:r>
            <a:endParaRPr lang="en-US" sz="1300"/>
          </a:p>
          <a:p>
            <a:pPr algn="r"/>
            <a:r>
              <a:rPr lang="en-US" sz="1300"/>
              <a:t>2	False	True	False</a:t>
            </a:r>
            <a:endParaRPr lang="en-US" sz="1300"/>
          </a:p>
          <a:p>
            <a:pPr algn="r"/>
            <a:r>
              <a:rPr lang="en-US" sz="1300"/>
              <a:t>3	False	False	True</a:t>
            </a:r>
            <a:endParaRPr lang="en-US" sz="1300"/>
          </a:p>
          <a:p>
            <a:pPr algn="r"/>
            <a:r>
              <a:rPr lang="en-US" sz="1300"/>
              <a:t>4	False	True	False</a:t>
            </a:r>
            <a:endParaRPr lang="en-US" sz="1300"/>
          </a:p>
          <a:p>
            <a:pPr algn="r"/>
            <a:r>
              <a:rPr lang="en-US" sz="1300"/>
              <a:t>5	True	False	False</a:t>
            </a:r>
            <a:endParaRPr lang="en-US" sz="1300"/>
          </a:p>
          <a:p>
            <a:pPr algn="r"/>
            <a:r>
              <a:rPr lang="en-US" sz="1300"/>
              <a:t>6	False	False	True</a:t>
            </a:r>
            <a:endParaRPr lang="en-US" sz="1300"/>
          </a:p>
          <a:p>
            <a:pPr algn="r"/>
            <a:r>
              <a:rPr lang="en-US" sz="1300"/>
              <a:t>7	True	False	False</a:t>
            </a:r>
            <a:endParaRPr lang="en-US" sz="1300"/>
          </a:p>
          <a:p>
            <a:pPr algn="r"/>
            <a:r>
              <a:rPr lang="en-US" sz="1300"/>
              <a:t>8	False	True	False</a:t>
            </a:r>
            <a:endParaRPr lang="en-US" sz="1300"/>
          </a:p>
          <a:p>
            <a:pPr algn="r"/>
            <a:r>
              <a:rPr lang="en-US" sz="1300"/>
              <a:t>9	True	False	False</a:t>
            </a:r>
            <a:endParaRPr lang="en-US" sz="1300"/>
          </a:p>
        </p:txBody>
      </p:sp>
      <p:sp>
        <p:nvSpPr>
          <p:cNvPr id="16" name="TextBox 15"/>
          <p:cNvSpPr txBox="1"/>
          <p:nvPr/>
        </p:nvSpPr>
        <p:spPr>
          <a:xfrm>
            <a:off x="5257800" y="4169152"/>
            <a:ext cx="6857281" cy="229293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r"/>
            <a:r>
              <a:rPr lang="en-US" sz="1300"/>
              <a:t>	Is_France	Is_Germany	Is_Spain	Age	Salary	Purchased</a:t>
            </a:r>
            <a:endParaRPr lang="en-US" sz="1300"/>
          </a:p>
          <a:p>
            <a:pPr algn="r"/>
            <a:r>
              <a:rPr lang="en-US" sz="1300"/>
              <a:t>0	True	False	False	44.0	72000.0	0</a:t>
            </a:r>
            <a:endParaRPr lang="en-US" sz="1300"/>
          </a:p>
          <a:p>
            <a:pPr algn="r"/>
            <a:r>
              <a:rPr lang="en-US" sz="1300"/>
              <a:t>1	False	False	True	27.0	48000.0	1</a:t>
            </a:r>
            <a:endParaRPr lang="en-US" sz="1300"/>
          </a:p>
          <a:p>
            <a:pPr algn="r"/>
            <a:r>
              <a:rPr lang="en-US" sz="1300"/>
              <a:t>2	False	True	False	30.0	54000.0	0</a:t>
            </a:r>
            <a:endParaRPr lang="en-US" sz="1300"/>
          </a:p>
          <a:p>
            <a:pPr algn="r"/>
            <a:r>
              <a:rPr lang="en-US" sz="1300"/>
              <a:t>3	False	False	True	38.0	61000.0	0</a:t>
            </a:r>
            <a:endParaRPr lang="en-US" sz="1300"/>
          </a:p>
          <a:p>
            <a:pPr algn="r"/>
            <a:r>
              <a:rPr lang="en-US" sz="1300"/>
              <a:t>4	False	True	False	40.0	61000.0	1</a:t>
            </a:r>
            <a:endParaRPr lang="en-US" sz="1300"/>
          </a:p>
          <a:p>
            <a:pPr algn="r"/>
            <a:r>
              <a:rPr lang="en-US" sz="1300"/>
              <a:t>5	True	False	False	35.0	58000.0	1</a:t>
            </a:r>
            <a:endParaRPr lang="en-US" sz="1300"/>
          </a:p>
          <a:p>
            <a:pPr algn="r"/>
            <a:r>
              <a:rPr lang="en-US" sz="1300"/>
              <a:t>6	False	False	True	0.0	52000.0	0</a:t>
            </a:r>
            <a:endParaRPr lang="en-US" sz="1300"/>
          </a:p>
          <a:p>
            <a:pPr algn="r"/>
            <a:r>
              <a:rPr lang="en-US" sz="1300"/>
              <a:t>7	True	False	False	48.0	79000.0	1</a:t>
            </a:r>
            <a:endParaRPr lang="en-US" sz="1300"/>
          </a:p>
          <a:p>
            <a:pPr algn="r"/>
            <a:r>
              <a:rPr lang="en-US" sz="1300"/>
              <a:t>8	False	True	False	50.0	83000.0	0</a:t>
            </a:r>
            <a:endParaRPr lang="en-US" sz="1300"/>
          </a:p>
          <a:p>
            <a:pPr algn="r"/>
            <a:r>
              <a:rPr lang="en-US" sz="1300"/>
              <a:t>9	True	False	False	37.0	67000.0	1</a:t>
            </a:r>
            <a:endParaRPr lang="en-US" sz="13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TextBox 2"/>
              <p:cNvSpPr txBox="1"/>
              <p:nvPr/>
            </p:nvSpPr>
            <p:spPr>
              <a:xfrm>
                <a:off x="381000" y="304800"/>
                <a:ext cx="6094562" cy="2073910"/>
              </a:xfrm>
              <a:prstGeom prst="rect">
                <a:avLst/>
              </a:prstGeom>
              <a:noFill/>
            </p:spPr>
            <p:txBody>
              <a:bodyPr wrap="square">
                <a:spAutoFit/>
              </a:bodyPr>
              <a:lstStyle/>
              <a:p>
                <a:r>
                  <a:rPr lang="vi-VN" sz="1500" b="1">
                    <a:solidFill>
                      <a:schemeClr val="bg1">
                        <a:lumMod val="95000"/>
                      </a:schemeClr>
                    </a:solidFill>
                    <a:latin typeface="Bahnschrift" panose="020B0502040204020203" charset="0"/>
                    <a:cs typeface="Bahnschrift" panose="020B0502040204020203" charset="0"/>
                  </a:rPr>
                  <a:t>(3) Chuẩn hóa dữ liệu (Data Normalize)</a:t>
                </a:r>
                <a:r>
                  <a:rPr lang="en-US" sz="1500" b="1">
                    <a:solidFill>
                      <a:schemeClr val="bg1">
                        <a:lumMod val="95000"/>
                      </a:schemeClr>
                    </a:solidFill>
                    <a:latin typeface="Bahnschrift" panose="020B0502040204020203" charset="0"/>
                    <a:cs typeface="Bahnschrift" panose="020B0502040204020203" charset="0"/>
                  </a:rPr>
                  <a:t>:</a:t>
                </a:r>
                <a:endParaRPr lang="vi-VN">
                  <a:solidFill>
                    <a:schemeClr val="bg1">
                      <a:lumMod val="95000"/>
                    </a:schemeClr>
                  </a:solidFill>
                  <a:latin typeface="Bahnschrift" panose="020B0502040204020203" charset="0"/>
                  <a:cs typeface="Bahnschrift" panose="020B0502040204020203" charset="0"/>
                </a:endParaRPr>
              </a:p>
              <a:p>
                <a:r>
                  <a:rPr lang="vi-VN" sz="1300">
                    <a:solidFill>
                      <a:schemeClr val="bg1">
                        <a:lumMod val="95000"/>
                      </a:schemeClr>
                    </a:solidFill>
                    <a:latin typeface="Bahnschrift" panose="020B0502040204020203" charset="0"/>
                    <a:cs typeface="Bahnschrift" panose="020B0502040204020203" charset="0"/>
                  </a:rPr>
                  <a:t>Chuẩn hóa các tính chất để đưa về cùng một miền trị</a:t>
                </a:r>
                <a:endParaRPr lang="vi-VN" sz="1300">
                  <a:solidFill>
                    <a:schemeClr val="bg1">
                      <a:lumMod val="95000"/>
                    </a:schemeClr>
                  </a:solidFill>
                  <a:latin typeface="Bahnschrift" panose="020B0502040204020203" charset="0"/>
                  <a:cs typeface="Bahnschrift" panose="020B0502040204020203" charset="0"/>
                </a:endParaRPr>
              </a:p>
              <a:p>
                <a:r>
                  <a:rPr lang="vi-VN" sz="1300">
                    <a:solidFill>
                      <a:schemeClr val="bg1">
                        <a:lumMod val="95000"/>
                      </a:schemeClr>
                    </a:solidFill>
                    <a:latin typeface="Bahnschrift" panose="020B0502040204020203" charset="0"/>
                    <a:cs typeface="Bahnschrift" panose="020B0502040204020203" charset="0"/>
                  </a:rPr>
                  <a:t>+ Min-Max Normalization</a:t>
                </a:r>
                <a:endParaRPr lang="en-US" sz="1300">
                  <a:solidFill>
                    <a:schemeClr val="bg1">
                      <a:lumMod val="95000"/>
                    </a:schemeClr>
                  </a:solidFill>
                  <a:latin typeface="Bahnschrift" panose="020B0502040204020203" charset="0"/>
                  <a:cs typeface="Bahnschrift" panose="020B0502040204020203" charset="0"/>
                </a:endParaRPr>
              </a:p>
              <a:p>
                <a14:m>
                  <m:oMathPara xmlns:m="http://schemas.openxmlformats.org/officeDocument/2006/math">
                    <m:oMathParaPr>
                      <m:jc m:val="centerGroup"/>
                    </m:oMathParaPr>
                    <m:oMath xmlns:m="http://schemas.openxmlformats.org/officeDocument/2006/math">
                      <m:r>
                        <a:rPr lang="en-US" sz="1300" i="1" smtClean="0">
                          <a:solidFill>
                            <a:schemeClr val="bg1">
                              <a:lumMod val="95000"/>
                            </a:schemeClr>
                          </a:solidFill>
                          <a:latin typeface="Cambria Math" panose="02040503050406030204" pitchFamily="18" charset="0"/>
                          <a:cs typeface="Cambria Math" panose="02040503050406030204" pitchFamily="18" charset="0"/>
                        </a:rPr>
                        <m:t>𝑧</m:t>
                      </m:r>
                      <m:r>
                        <a:rPr lang="en-US" sz="1300" i="1" smtClean="0">
                          <a:solidFill>
                            <a:schemeClr val="bg1">
                              <a:lumMod val="95000"/>
                            </a:schemeClr>
                          </a:solidFill>
                          <a:latin typeface="Cambria Math" panose="02040503050406030204" pitchFamily="18" charset="0"/>
                          <a:ea typeface="MS Mincho" charset="0"/>
                          <a:cs typeface="Cambria Math" panose="02040503050406030204" pitchFamily="18" charset="0"/>
                        </a:rPr>
                        <m:t>=</m:t>
                      </m:r>
                      <m:f>
                        <m:fPr>
                          <m:ctrlPr>
                            <a:rPr lang="en-US" sz="1300" i="1" smtClean="0">
                              <a:solidFill>
                                <a:schemeClr val="bg1">
                                  <a:lumMod val="95000"/>
                                </a:schemeClr>
                              </a:solidFill>
                              <a:latin typeface="Cambria Math" panose="02040503050406030204" pitchFamily="18" charset="0"/>
                              <a:cs typeface="Cambria Math" panose="02040503050406030204" pitchFamily="18" charset="0"/>
                            </a:rPr>
                          </m:ctrlPr>
                        </m:fPr>
                        <m:num>
                          <m:r>
                            <a:rPr lang="en-US" sz="1300" i="1" smtClean="0">
                              <a:solidFill>
                                <a:schemeClr val="bg1">
                                  <a:lumMod val="95000"/>
                                </a:schemeClr>
                              </a:solidFill>
                              <a:latin typeface="Cambria Math" panose="02040503050406030204" pitchFamily="18" charset="0"/>
                              <a:cs typeface="Cambria Math" panose="02040503050406030204" pitchFamily="18" charset="0"/>
                            </a:rPr>
                            <m:t>𝑥</m:t>
                          </m:r>
                          <m:r>
                            <a:rPr lang="en-US" sz="1300" i="1" smtClean="0">
                              <a:solidFill>
                                <a:schemeClr val="bg1">
                                  <a:lumMod val="95000"/>
                                </a:schemeClr>
                              </a:solidFill>
                              <a:latin typeface="Cambria Math" panose="02040503050406030204" pitchFamily="18" charset="0"/>
                              <a:ea typeface="MS Mincho" charset="0"/>
                              <a:cs typeface="Cambria Math" panose="02040503050406030204" pitchFamily="18" charset="0"/>
                            </a:rPr>
                            <m:t>−</m:t>
                          </m:r>
                          <m:func>
                            <m:funcPr>
                              <m:ctrlPr>
                                <a:rPr lang="en-US" sz="1300" i="0" smtClean="0">
                                  <a:solidFill>
                                    <a:schemeClr val="bg1">
                                      <a:lumMod val="95000"/>
                                    </a:schemeClr>
                                  </a:solidFill>
                                  <a:latin typeface="Cambria Math" panose="02040503050406030204" pitchFamily="18" charset="0"/>
                                  <a:cs typeface="Cambria Math" panose="02040503050406030204" pitchFamily="18" charset="0"/>
                                </a:rPr>
                              </m:ctrlPr>
                            </m:funcPr>
                            <m:fName>
                              <m:r>
                                <m:rPr>
                                  <m:sty m:val="p"/>
                                </m:rPr>
                                <a:rPr lang="en-US" sz="1300" i="0" smtClean="0">
                                  <a:solidFill>
                                    <a:schemeClr val="bg1">
                                      <a:lumMod val="95000"/>
                                    </a:schemeClr>
                                  </a:solidFill>
                                  <a:latin typeface="Cambria Math" panose="02040503050406030204" pitchFamily="18" charset="0"/>
                                  <a:cs typeface="Cambria Math" panose="02040503050406030204" pitchFamily="18" charset="0"/>
                                </a:rPr>
                                <m:t>min</m:t>
                              </m:r>
                            </m:fName>
                            <m:e>
                              <m:d>
                                <m:dPr>
                                  <m:ctrlPr>
                                    <a:rPr lang="en-US" sz="1300" i="1" smtClean="0">
                                      <a:solidFill>
                                        <a:schemeClr val="bg1">
                                          <a:lumMod val="95000"/>
                                        </a:schemeClr>
                                      </a:solidFill>
                                      <a:latin typeface="Cambria Math" panose="02040503050406030204" pitchFamily="18" charset="0"/>
                                      <a:cs typeface="Cambria Math" panose="02040503050406030204" pitchFamily="18" charset="0"/>
                                    </a:rPr>
                                  </m:ctrlPr>
                                </m:dPr>
                                <m:e>
                                  <m:r>
                                    <a:rPr lang="en-US" sz="1300" i="1" smtClean="0">
                                      <a:solidFill>
                                        <a:schemeClr val="bg1">
                                          <a:lumMod val="95000"/>
                                        </a:schemeClr>
                                      </a:solidFill>
                                      <a:latin typeface="Cambria Math" panose="02040503050406030204" pitchFamily="18" charset="0"/>
                                      <a:cs typeface="Cambria Math" panose="02040503050406030204" pitchFamily="18" charset="0"/>
                                    </a:rPr>
                                    <m:t>𝑥</m:t>
                                  </m:r>
                                </m:e>
                              </m:d>
                            </m:e>
                          </m:func>
                        </m:num>
                        <m:den>
                          <m:func>
                            <m:funcPr>
                              <m:ctrlPr>
                                <a:rPr lang="en-US" sz="1300" i="0" smtClean="0">
                                  <a:solidFill>
                                    <a:schemeClr val="bg1">
                                      <a:lumMod val="95000"/>
                                    </a:schemeClr>
                                  </a:solidFill>
                                  <a:latin typeface="Cambria Math" panose="02040503050406030204" pitchFamily="18" charset="0"/>
                                  <a:cs typeface="Cambria Math" panose="02040503050406030204" pitchFamily="18" charset="0"/>
                                </a:rPr>
                              </m:ctrlPr>
                            </m:funcPr>
                            <m:fName>
                              <m:r>
                                <m:rPr>
                                  <m:sty m:val="p"/>
                                </m:rPr>
                                <a:rPr lang="en-US" sz="1300" i="0" smtClean="0">
                                  <a:solidFill>
                                    <a:schemeClr val="bg1">
                                      <a:lumMod val="95000"/>
                                    </a:schemeClr>
                                  </a:solidFill>
                                  <a:latin typeface="Cambria Math" panose="02040503050406030204" pitchFamily="18" charset="0"/>
                                  <a:cs typeface="Cambria Math" panose="02040503050406030204" pitchFamily="18" charset="0"/>
                                </a:rPr>
                                <m:t>max</m:t>
                              </m:r>
                            </m:fName>
                            <m:e>
                              <m:d>
                                <m:dPr>
                                  <m:ctrlPr>
                                    <a:rPr lang="en-US" sz="1300" i="1" smtClean="0">
                                      <a:solidFill>
                                        <a:schemeClr val="bg1">
                                          <a:lumMod val="95000"/>
                                        </a:schemeClr>
                                      </a:solidFill>
                                      <a:latin typeface="Cambria Math" panose="02040503050406030204" pitchFamily="18" charset="0"/>
                                      <a:cs typeface="Cambria Math" panose="02040503050406030204" pitchFamily="18" charset="0"/>
                                    </a:rPr>
                                  </m:ctrlPr>
                                </m:dPr>
                                <m:e>
                                  <m:r>
                                    <a:rPr lang="en-US" sz="1300" i="1" smtClean="0">
                                      <a:solidFill>
                                        <a:schemeClr val="bg1">
                                          <a:lumMod val="95000"/>
                                        </a:schemeClr>
                                      </a:solidFill>
                                      <a:latin typeface="Cambria Math" panose="02040503050406030204" pitchFamily="18" charset="0"/>
                                      <a:cs typeface="Cambria Math" panose="02040503050406030204" pitchFamily="18" charset="0"/>
                                    </a:rPr>
                                    <m:t>𝑥</m:t>
                                  </m:r>
                                </m:e>
                              </m:d>
                            </m:e>
                          </m:func>
                          <m:r>
                            <a:rPr lang="en-US" sz="1300" i="1" smtClean="0">
                              <a:solidFill>
                                <a:schemeClr val="bg1">
                                  <a:lumMod val="95000"/>
                                </a:schemeClr>
                              </a:solidFill>
                              <a:latin typeface="Cambria Math" panose="02040503050406030204" pitchFamily="18" charset="0"/>
                              <a:ea typeface="MS Mincho" charset="0"/>
                              <a:cs typeface="Cambria Math" panose="02040503050406030204" pitchFamily="18" charset="0"/>
                            </a:rPr>
                            <m:t>−</m:t>
                          </m:r>
                          <m:func>
                            <m:funcPr>
                              <m:ctrlPr>
                                <a:rPr lang="en-US" sz="1300" i="0" smtClean="0">
                                  <a:solidFill>
                                    <a:schemeClr val="bg1">
                                      <a:lumMod val="95000"/>
                                    </a:schemeClr>
                                  </a:solidFill>
                                  <a:latin typeface="Cambria Math" panose="02040503050406030204" pitchFamily="18" charset="0"/>
                                  <a:cs typeface="Cambria Math" panose="02040503050406030204" pitchFamily="18" charset="0"/>
                                </a:rPr>
                              </m:ctrlPr>
                            </m:funcPr>
                            <m:fName>
                              <m:r>
                                <m:rPr>
                                  <m:sty m:val="p"/>
                                </m:rPr>
                                <a:rPr lang="en-US" sz="1300" i="0" smtClean="0">
                                  <a:solidFill>
                                    <a:schemeClr val="bg1">
                                      <a:lumMod val="95000"/>
                                    </a:schemeClr>
                                  </a:solidFill>
                                  <a:latin typeface="Cambria Math" panose="02040503050406030204" pitchFamily="18" charset="0"/>
                                  <a:cs typeface="Cambria Math" panose="02040503050406030204" pitchFamily="18" charset="0"/>
                                </a:rPr>
                                <m:t>min</m:t>
                              </m:r>
                            </m:fName>
                            <m:e>
                              <m:d>
                                <m:dPr>
                                  <m:ctrlPr>
                                    <a:rPr lang="en-US" sz="1300" i="1" smtClean="0">
                                      <a:solidFill>
                                        <a:schemeClr val="bg1">
                                          <a:lumMod val="95000"/>
                                        </a:schemeClr>
                                      </a:solidFill>
                                      <a:latin typeface="Cambria Math" panose="02040503050406030204" pitchFamily="18" charset="0"/>
                                      <a:cs typeface="Cambria Math" panose="02040503050406030204" pitchFamily="18" charset="0"/>
                                    </a:rPr>
                                  </m:ctrlPr>
                                </m:dPr>
                                <m:e>
                                  <m:r>
                                    <a:rPr lang="en-US" sz="1300" i="1" smtClean="0">
                                      <a:solidFill>
                                        <a:schemeClr val="bg1">
                                          <a:lumMod val="95000"/>
                                        </a:schemeClr>
                                      </a:solidFill>
                                      <a:latin typeface="Cambria Math" panose="02040503050406030204" pitchFamily="18" charset="0"/>
                                      <a:cs typeface="Cambria Math" panose="02040503050406030204" pitchFamily="18" charset="0"/>
                                    </a:rPr>
                                    <m:t>𝑥</m:t>
                                  </m:r>
                                </m:e>
                              </m:d>
                            </m:e>
                          </m:func>
                        </m:den>
                      </m:f>
                    </m:oMath>
                  </m:oMathPara>
                </a14:m>
                <a:endParaRPr>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 Standard Normalization</a:t>
                </a:r>
                <a:endParaRPr lang="en-US" sz="1300">
                  <a:solidFill>
                    <a:schemeClr val="bg1">
                      <a:lumMod val="95000"/>
                    </a:schemeClr>
                  </a:solidFill>
                  <a:latin typeface="Bahnschrift" panose="020B0502040204020203" charset="0"/>
                  <a:cs typeface="Bahnschrift" panose="020B0502040204020203" charset="0"/>
                </a:endParaRPr>
              </a:p>
              <a:p>
                <a14:m>
                  <m:oMathPara xmlns:m="http://schemas.openxmlformats.org/officeDocument/2006/math">
                    <m:oMathParaPr>
                      <m:jc m:val="centerGroup"/>
                    </m:oMathParaPr>
                    <m:oMath xmlns:m="http://schemas.openxmlformats.org/officeDocument/2006/math">
                      <m:r>
                        <a:rPr lang="en-US" sz="1300" i="1" smtClean="0">
                          <a:solidFill>
                            <a:schemeClr val="bg1">
                              <a:lumMod val="95000"/>
                            </a:schemeClr>
                          </a:solidFill>
                          <a:latin typeface="Cambria Math" panose="02040503050406030204" pitchFamily="18" charset="0"/>
                          <a:cs typeface="Cambria Math" panose="02040503050406030204" pitchFamily="18" charset="0"/>
                        </a:rPr>
                        <m:t>𝑧</m:t>
                      </m:r>
                      <m:r>
                        <a:rPr lang="en-US" sz="1300" i="1" smtClean="0">
                          <a:solidFill>
                            <a:schemeClr val="bg1">
                              <a:lumMod val="95000"/>
                            </a:schemeClr>
                          </a:solidFill>
                          <a:latin typeface="Cambria Math" panose="02040503050406030204" pitchFamily="18" charset="0"/>
                          <a:ea typeface="MS Mincho" charset="0"/>
                          <a:cs typeface="Cambria Math" panose="02040503050406030204" pitchFamily="18" charset="0"/>
                        </a:rPr>
                        <m:t>=</m:t>
                      </m:r>
                      <m:f>
                        <m:fPr>
                          <m:ctrlPr>
                            <a:rPr lang="en-US" sz="1300" i="1" smtClean="0">
                              <a:solidFill>
                                <a:schemeClr val="bg1">
                                  <a:lumMod val="95000"/>
                                </a:schemeClr>
                              </a:solidFill>
                              <a:latin typeface="Cambria Math" panose="02040503050406030204" pitchFamily="18" charset="0"/>
                              <a:cs typeface="Cambria Math" panose="02040503050406030204" pitchFamily="18" charset="0"/>
                            </a:rPr>
                          </m:ctrlPr>
                        </m:fPr>
                        <m:num>
                          <m:r>
                            <a:rPr lang="en-US" sz="1300" i="1" smtClean="0">
                              <a:solidFill>
                                <a:schemeClr val="bg1">
                                  <a:lumMod val="95000"/>
                                </a:schemeClr>
                              </a:solidFill>
                              <a:latin typeface="Cambria Math" panose="02040503050406030204" pitchFamily="18" charset="0"/>
                              <a:cs typeface="Cambria Math" panose="02040503050406030204" pitchFamily="18" charset="0"/>
                            </a:rPr>
                            <m:t>𝑥</m:t>
                          </m:r>
                          <m:r>
                            <a:rPr lang="en-US" sz="1300" i="1" smtClean="0">
                              <a:solidFill>
                                <a:schemeClr val="bg1">
                                  <a:lumMod val="95000"/>
                                </a:schemeClr>
                              </a:solidFill>
                              <a:latin typeface="Cambria Math" panose="02040503050406030204" pitchFamily="18" charset="0"/>
                              <a:ea typeface="MS Mincho" charset="0"/>
                              <a:cs typeface="Cambria Math" panose="02040503050406030204" pitchFamily="18" charset="0"/>
                            </a:rPr>
                            <m:t>−</m:t>
                          </m:r>
                          <m:r>
                            <a:rPr lang="en-US" sz="1300" i="1" smtClean="0">
                              <a:solidFill>
                                <a:schemeClr val="bg1">
                                  <a:lumMod val="95000"/>
                                </a:schemeClr>
                              </a:solidFill>
                              <a:latin typeface="Cambria Math" panose="02040503050406030204" pitchFamily="18" charset="0"/>
                              <a:ea typeface="MS Mincho" charset="0"/>
                              <a:cs typeface="Cambria Math" panose="02040503050406030204" pitchFamily="18" charset="0"/>
                            </a:rPr>
                            <m:t>𝜇</m:t>
                          </m:r>
                        </m:num>
                        <m:den>
                          <m:r>
                            <a:rPr lang="en-US" sz="1300" i="1" smtClean="0">
                              <a:solidFill>
                                <a:schemeClr val="bg1">
                                  <a:lumMod val="95000"/>
                                </a:schemeClr>
                              </a:solidFill>
                              <a:latin typeface="Cambria Math" panose="02040503050406030204" pitchFamily="18" charset="0"/>
                              <a:ea typeface="MS Mincho" charset="0"/>
                              <a:cs typeface="Cambria Math" panose="02040503050406030204" pitchFamily="18" charset="0"/>
                            </a:rPr>
                            <m:t>𝜎</m:t>
                          </m:r>
                        </m:den>
                      </m:f>
                    </m:oMath>
                  </m:oMathPara>
                </a14:m>
                <a:endParaRPr>
                  <a:solidFill>
                    <a:schemeClr val="bg1">
                      <a:lumMod val="95000"/>
                    </a:schemeClr>
                  </a:solidFill>
                  <a:latin typeface="Bahnschrift" panose="020B0502040204020203" charset="0"/>
                  <a:cs typeface="Bahnschrift" panose="020B0502040204020203" charset="0"/>
                </a:endParaRPr>
              </a:p>
              <a:p>
                <a:r>
                  <a:rPr lang="vi-VN" sz="1300" b="1">
                    <a:solidFill>
                      <a:schemeClr val="bg1">
                        <a:lumMod val="95000"/>
                      </a:schemeClr>
                    </a:solidFill>
                    <a:latin typeface="Bahnschrift" panose="020B0502040204020203" charset="0"/>
                    <a:cs typeface="Bahnschrift" panose="020B0502040204020203" charset="0"/>
                  </a:rPr>
                  <a:t>Lưu ý</a:t>
                </a:r>
                <a:r>
                  <a:rPr lang="vi-VN" sz="1300">
                    <a:solidFill>
                      <a:schemeClr val="bg1">
                        <a:lumMod val="95000"/>
                      </a:schemeClr>
                    </a:solidFill>
                    <a:latin typeface="Bahnschrift" panose="020B0502040204020203" charset="0"/>
                    <a:cs typeface="Bahnschrift" panose="020B0502040204020203" charset="0"/>
                  </a:rPr>
                  <a:t>: Quá trình chuẩn hóa có thể làm trong phần thực nghiệm thuật toán</a:t>
                </a:r>
                <a:endParaRPr lang="vi-VN" sz="1300">
                  <a:solidFill>
                    <a:schemeClr val="bg1">
                      <a:lumMod val="95000"/>
                    </a:schemeClr>
                  </a:solidFill>
                  <a:latin typeface="Bahnschrift" panose="020B0502040204020203" charset="0"/>
                  <a:cs typeface="Bahnschrift" panose="020B0502040204020203" charset="0"/>
                </a:endParaRPr>
              </a:p>
              <a:p>
                <a:endParaRPr lang="vi-VN" sz="1300">
                  <a:solidFill>
                    <a:schemeClr val="bg1">
                      <a:lumMod val="95000"/>
                    </a:schemeClr>
                  </a:solidFill>
                  <a:latin typeface="Bahnschrift" panose="020B0502040204020203" charset="0"/>
                  <a:cs typeface="Bahnschrift" panose="020B0502040204020203" charset="0"/>
                </a:endParaRPr>
              </a:p>
            </p:txBody>
          </p:sp>
        </mc:Choice>
        <mc:Fallback>
          <p:sp>
            <p:nvSpPr>
              <p:cNvPr id="3" name="TextBox 2"/>
              <p:cNvSpPr txBox="1">
                <a:spLocks noRot="1" noChangeAspect="1" noMove="1" noResize="1" noEditPoints="1" noAdjustHandles="1" noChangeArrowheads="1" noChangeShapeType="1" noTextEdit="1"/>
              </p:cNvSpPr>
              <p:nvPr/>
            </p:nvSpPr>
            <p:spPr>
              <a:xfrm>
                <a:off x="381000" y="304800"/>
                <a:ext cx="6094562" cy="2073910"/>
              </a:xfrm>
              <a:prstGeom prst="rect">
                <a:avLst/>
              </a:prstGeom>
              <a:blipFill rotWithShape="1">
                <a:blip r:embed="rId1"/>
                <a:stretch>
                  <a:fillRect r="8"/>
                </a:stretch>
              </a:blipFill>
            </p:spPr>
            <p:txBody>
              <a:bodyPr/>
              <a:lstStyle/>
              <a:p>
                <a:r>
                  <a:rPr lang="en-GB" altLang="en-US">
                    <a:noFill/>
                  </a:rPr>
                  <a:t> </a:t>
                </a:r>
              </a:p>
            </p:txBody>
          </p:sp>
        </mc:Fallback>
      </mc:AlternateContent>
      <p:graphicFrame>
        <p:nvGraphicFramePr>
          <p:cNvPr id="6" name="Table 5"/>
          <p:cNvGraphicFramePr>
            <a:graphicFrameLocks noGrp="1"/>
          </p:cNvGraphicFramePr>
          <p:nvPr/>
        </p:nvGraphicFramePr>
        <p:xfrm>
          <a:off x="647700" y="2209800"/>
          <a:ext cx="10896600" cy="3307080"/>
        </p:xfrm>
        <a:graphic>
          <a:graphicData uri="http://schemas.openxmlformats.org/drawingml/2006/table">
            <a:tbl>
              <a:tblPr firstRow="1" bandRow="1">
                <a:tableStyleId>{9D7B26C5-4107-4FEC-AEDC-1716B250A1EF}</a:tableStyleId>
              </a:tblPr>
              <a:tblGrid>
                <a:gridCol w="465114"/>
                <a:gridCol w="1131843"/>
                <a:gridCol w="1070042"/>
                <a:gridCol w="1295400"/>
                <a:gridCol w="1295401"/>
                <a:gridCol w="838200"/>
                <a:gridCol w="838200"/>
                <a:gridCol w="2209800"/>
                <a:gridCol w="838200"/>
                <a:gridCol w="914400"/>
              </a:tblGrid>
              <a:tr h="258183">
                <a:tc>
                  <a:txBody>
                    <a:bodyPr/>
                    <a:lstStyle/>
                    <a:p>
                      <a:pPr algn="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Pregnancies</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Glucose</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BloodPressure</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SkinThickness</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Insulin</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BMI</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DiabetesPedigreeFunction</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Age</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Outcome</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42783">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0</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0.352941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0.743719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0.590164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0.353535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0.500745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0.234415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0.483333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42783">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1</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0.058824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0.427136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0.540984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0.292929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0.396423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0.116567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0.166667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42783">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2</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0.470588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0.919598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0.524590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0.347243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0.253629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0.183333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42783">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3</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0.058824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0.447236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0.540984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0.232323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0.111111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0.418778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0.038002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42783">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4</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0.688442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0.327869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0.353535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0.198582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0.642325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0.943638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0.200000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42783">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42783">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763</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0.588235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0.507538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0.622951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0.484848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0.212766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0.490313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0.039710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0.700000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42783">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764</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0.117647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0.613065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0.573770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0.272727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0.548435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0.111870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0.100000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42783">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765</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0.294118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0.608040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0.590164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0.232323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0.132388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0.390462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0.071307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0.150000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42783">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766</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0.058824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0.633166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0.491803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0.448584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0.115713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0.433333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42783">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767</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0.058824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0.467337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0.573770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0.313131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0.453055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0.101196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0.033333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bl>
          </a:graphicData>
        </a:graphic>
      </p:graphicFrame>
      <p:sp>
        <p:nvSpPr>
          <p:cNvPr id="8" name="TextBox 7"/>
          <p:cNvSpPr txBox="1"/>
          <p:nvPr/>
        </p:nvSpPr>
        <p:spPr>
          <a:xfrm>
            <a:off x="838200" y="5516880"/>
            <a:ext cx="1829519" cy="292388"/>
          </a:xfrm>
          <a:prstGeom prst="rect">
            <a:avLst/>
          </a:prstGeom>
          <a:noFill/>
        </p:spPr>
        <p:txBody>
          <a:bodyPr wrap="square">
            <a:spAutoFit/>
          </a:bodyPr>
          <a:lstStyle/>
          <a:p>
            <a:r>
              <a:rPr lang="en-US" sz="1300">
                <a:solidFill>
                  <a:schemeClr val="bg1">
                    <a:lumMod val="95000"/>
                  </a:schemeClr>
                </a:solidFill>
                <a:latin typeface="Bahnschrift" panose="020B0502040204020203" charset="0"/>
                <a:cs typeface="Bahnschrift" panose="020B0502040204020203" charset="0"/>
              </a:rPr>
              <a:t>768 rows × 9 columns</a:t>
            </a:r>
            <a:endParaRPr lang="en-US" sz="1300">
              <a:solidFill>
                <a:schemeClr val="bg1">
                  <a:lumMod val="95000"/>
                </a:schemeClr>
              </a:solidFill>
              <a:latin typeface="Bahnschrift" panose="020B0502040204020203" charset="0"/>
              <a:cs typeface="Bahnschrift" panose="020B0502040204020203"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3315921" y="228600"/>
            <a:ext cx="5560158" cy="2862263"/>
          </a:xfrm>
          <a:prstGeom prst="rect">
            <a:avLst/>
          </a:prstGeom>
        </p:spPr>
      </p:pic>
      <p:graphicFrame>
        <p:nvGraphicFramePr>
          <p:cNvPr id="5" name="Table 4"/>
          <p:cNvGraphicFramePr>
            <a:graphicFrameLocks noGrp="1"/>
          </p:cNvGraphicFramePr>
          <p:nvPr/>
        </p:nvGraphicFramePr>
        <p:xfrm>
          <a:off x="647700" y="3322320"/>
          <a:ext cx="10896600" cy="3139440"/>
        </p:xfrm>
        <a:graphic>
          <a:graphicData uri="http://schemas.openxmlformats.org/drawingml/2006/table">
            <a:tbl>
              <a:tblPr firstRow="1" bandRow="1">
                <a:tableStyleId>{9D7B26C5-4107-4FEC-AEDC-1716B250A1EF}</a:tableStyleId>
              </a:tblPr>
              <a:tblGrid>
                <a:gridCol w="465114"/>
                <a:gridCol w="1131843"/>
                <a:gridCol w="1070042"/>
                <a:gridCol w="1295400"/>
                <a:gridCol w="1295401"/>
                <a:gridCol w="838200"/>
                <a:gridCol w="838200"/>
                <a:gridCol w="2209800"/>
                <a:gridCol w="838200"/>
                <a:gridCol w="914400"/>
              </a:tblGrid>
              <a:tr h="258183">
                <a:tc>
                  <a:txBody>
                    <a:bodyPr/>
                    <a:lstStyle/>
                    <a:p>
                      <a:pPr algn="r"/>
                      <a:endParaRPr lang="en-US" sz="1300">
                        <a:solidFill>
                          <a:schemeClr val="bg1">
                            <a:lumMod val="95000"/>
                          </a:schemeClr>
                        </a:solidFill>
                      </a:endParaRPr>
                    </a:p>
                  </a:txBody>
                  <a:tcPr/>
                </a:tc>
                <a:tc>
                  <a:txBody>
                    <a:bodyPr/>
                    <a:lstStyle/>
                    <a:p>
                      <a:pPr algn="r" fontAlgn="ctr">
                        <a:buNone/>
                      </a:pPr>
                      <a:r>
                        <a:rPr lang="en-US" sz="1300">
                          <a:solidFill>
                            <a:schemeClr val="bg1">
                              <a:lumMod val="95000"/>
                            </a:schemeClr>
                          </a:solidFill>
                          <a:effectLst/>
                        </a:rPr>
                        <a:t>Pregnancies</a:t>
                      </a:r>
                      <a:endParaRPr lang="en-US" sz="1300">
                        <a:solidFill>
                          <a:schemeClr val="bg1">
                            <a:lumMod val="95000"/>
                          </a:schemeClr>
                        </a:solidFill>
                        <a:effectLst/>
                      </a:endParaRPr>
                    </a:p>
                  </a:txBody>
                  <a:tcPr marL="76200" marR="76200" marT="38100" marB="38100" anchor="ctr"/>
                </a:tc>
                <a:tc>
                  <a:txBody>
                    <a:bodyPr/>
                    <a:lstStyle/>
                    <a:p>
                      <a:pPr algn="r" fontAlgn="ctr">
                        <a:buNone/>
                      </a:pPr>
                      <a:r>
                        <a:rPr lang="en-US" sz="1300">
                          <a:solidFill>
                            <a:schemeClr val="bg1">
                              <a:lumMod val="95000"/>
                            </a:schemeClr>
                          </a:solidFill>
                          <a:effectLst/>
                        </a:rPr>
                        <a:t>Glucose</a:t>
                      </a:r>
                      <a:endParaRPr lang="en-US" sz="1300">
                        <a:solidFill>
                          <a:schemeClr val="bg1">
                            <a:lumMod val="95000"/>
                          </a:schemeClr>
                        </a:solidFill>
                        <a:effectLst/>
                      </a:endParaRPr>
                    </a:p>
                  </a:txBody>
                  <a:tcPr marL="76200" marR="76200" marT="38100" marB="38100" anchor="ctr"/>
                </a:tc>
                <a:tc>
                  <a:txBody>
                    <a:bodyPr/>
                    <a:lstStyle/>
                    <a:p>
                      <a:pPr algn="r" fontAlgn="ctr">
                        <a:buNone/>
                      </a:pPr>
                      <a:r>
                        <a:rPr lang="en-US" sz="1300">
                          <a:solidFill>
                            <a:schemeClr val="bg1">
                              <a:lumMod val="95000"/>
                            </a:schemeClr>
                          </a:solidFill>
                          <a:effectLst/>
                        </a:rPr>
                        <a:t>BloodPressure</a:t>
                      </a:r>
                      <a:endParaRPr lang="en-US" sz="1300">
                        <a:solidFill>
                          <a:schemeClr val="bg1">
                            <a:lumMod val="95000"/>
                          </a:schemeClr>
                        </a:solidFill>
                        <a:effectLst/>
                      </a:endParaRPr>
                    </a:p>
                  </a:txBody>
                  <a:tcPr marL="76200" marR="76200" marT="38100" marB="38100" anchor="ctr"/>
                </a:tc>
                <a:tc>
                  <a:txBody>
                    <a:bodyPr/>
                    <a:lstStyle/>
                    <a:p>
                      <a:pPr algn="r" fontAlgn="ctr">
                        <a:buNone/>
                      </a:pPr>
                      <a:r>
                        <a:rPr lang="en-US" sz="1300">
                          <a:solidFill>
                            <a:schemeClr val="bg1">
                              <a:lumMod val="95000"/>
                            </a:schemeClr>
                          </a:solidFill>
                          <a:effectLst/>
                        </a:rPr>
                        <a:t>SkinThickness</a:t>
                      </a:r>
                      <a:endParaRPr lang="en-US" sz="1300">
                        <a:solidFill>
                          <a:schemeClr val="bg1">
                            <a:lumMod val="95000"/>
                          </a:schemeClr>
                        </a:solidFill>
                        <a:effectLst/>
                      </a:endParaRPr>
                    </a:p>
                  </a:txBody>
                  <a:tcPr marL="76200" marR="76200" marT="38100" marB="38100" anchor="ctr"/>
                </a:tc>
                <a:tc>
                  <a:txBody>
                    <a:bodyPr/>
                    <a:lstStyle/>
                    <a:p>
                      <a:pPr algn="r" fontAlgn="ctr">
                        <a:buNone/>
                      </a:pPr>
                      <a:r>
                        <a:rPr lang="en-US" sz="1300">
                          <a:solidFill>
                            <a:schemeClr val="bg1">
                              <a:lumMod val="95000"/>
                            </a:schemeClr>
                          </a:solidFill>
                          <a:effectLst/>
                        </a:rPr>
                        <a:t>Insulin</a:t>
                      </a:r>
                      <a:endParaRPr lang="en-US" sz="1300">
                        <a:solidFill>
                          <a:schemeClr val="bg1">
                            <a:lumMod val="95000"/>
                          </a:schemeClr>
                        </a:solidFill>
                        <a:effectLst/>
                      </a:endParaRPr>
                    </a:p>
                  </a:txBody>
                  <a:tcPr marL="76200" marR="76200" marT="38100" marB="38100" anchor="ctr"/>
                </a:tc>
                <a:tc>
                  <a:txBody>
                    <a:bodyPr/>
                    <a:lstStyle/>
                    <a:p>
                      <a:pPr algn="r" fontAlgn="ctr">
                        <a:buNone/>
                      </a:pPr>
                      <a:r>
                        <a:rPr lang="en-US" sz="1300">
                          <a:solidFill>
                            <a:schemeClr val="bg1">
                              <a:lumMod val="95000"/>
                            </a:schemeClr>
                          </a:solidFill>
                          <a:effectLst/>
                        </a:rPr>
                        <a:t>BMI</a:t>
                      </a:r>
                      <a:endParaRPr lang="en-US" sz="1300">
                        <a:solidFill>
                          <a:schemeClr val="bg1">
                            <a:lumMod val="95000"/>
                          </a:schemeClr>
                        </a:solidFill>
                        <a:effectLst/>
                      </a:endParaRPr>
                    </a:p>
                  </a:txBody>
                  <a:tcPr marL="76200" marR="76200" marT="38100" marB="38100" anchor="ctr"/>
                </a:tc>
                <a:tc>
                  <a:txBody>
                    <a:bodyPr/>
                    <a:lstStyle/>
                    <a:p>
                      <a:pPr algn="r" fontAlgn="ctr">
                        <a:buNone/>
                      </a:pPr>
                      <a:r>
                        <a:rPr lang="en-US" sz="1300">
                          <a:solidFill>
                            <a:schemeClr val="bg1">
                              <a:lumMod val="95000"/>
                            </a:schemeClr>
                          </a:solidFill>
                          <a:effectLst/>
                        </a:rPr>
                        <a:t>DiabetesPedigreeFunction</a:t>
                      </a:r>
                      <a:endParaRPr lang="en-US" sz="1300">
                        <a:solidFill>
                          <a:schemeClr val="bg1">
                            <a:lumMod val="95000"/>
                          </a:schemeClr>
                        </a:solidFill>
                        <a:effectLst/>
                      </a:endParaRPr>
                    </a:p>
                  </a:txBody>
                  <a:tcPr marL="76200" marR="76200" marT="38100" marB="38100" anchor="ctr"/>
                </a:tc>
                <a:tc>
                  <a:txBody>
                    <a:bodyPr/>
                    <a:lstStyle/>
                    <a:p>
                      <a:pPr algn="r" fontAlgn="ctr">
                        <a:buNone/>
                      </a:pPr>
                      <a:r>
                        <a:rPr lang="en-US" sz="1300">
                          <a:solidFill>
                            <a:schemeClr val="bg1">
                              <a:lumMod val="95000"/>
                            </a:schemeClr>
                          </a:solidFill>
                          <a:effectLst/>
                        </a:rPr>
                        <a:t>Age</a:t>
                      </a:r>
                      <a:endParaRPr lang="en-US" sz="1300">
                        <a:solidFill>
                          <a:schemeClr val="bg1">
                            <a:lumMod val="95000"/>
                          </a:schemeClr>
                        </a:solidFill>
                        <a:effectLst/>
                      </a:endParaRPr>
                    </a:p>
                  </a:txBody>
                  <a:tcPr marL="76200" marR="76200" marT="38100" marB="38100" anchor="ctr"/>
                </a:tc>
                <a:tc>
                  <a:txBody>
                    <a:bodyPr/>
                    <a:lstStyle/>
                    <a:p>
                      <a:pPr algn="r" fontAlgn="ctr">
                        <a:buNone/>
                      </a:pPr>
                      <a:r>
                        <a:rPr lang="en-US" sz="1300">
                          <a:solidFill>
                            <a:schemeClr val="bg1">
                              <a:lumMod val="95000"/>
                            </a:schemeClr>
                          </a:solidFill>
                          <a:effectLst/>
                        </a:rPr>
                        <a:t>Outcome</a:t>
                      </a:r>
                      <a:endParaRPr lang="en-US" sz="1300">
                        <a:solidFill>
                          <a:schemeClr val="bg1">
                            <a:lumMod val="95000"/>
                          </a:schemeClr>
                        </a:solidFill>
                        <a:effectLst/>
                      </a:endParaRPr>
                    </a:p>
                  </a:txBody>
                  <a:tcPr marL="76200" marR="76200" marT="38100" marB="38100" anchor="ctr"/>
                </a:tc>
              </a:tr>
              <a:tr h="142783">
                <a:tc>
                  <a:txBody>
                    <a:bodyPr/>
                    <a:lstStyle/>
                    <a:p>
                      <a:pPr algn="r" fontAlgn="ctr">
                        <a:buNone/>
                      </a:pPr>
                      <a:r>
                        <a:rPr lang="en-US" sz="1200" b="0">
                          <a:solidFill>
                            <a:schemeClr val="bg1">
                              <a:lumMod val="95000"/>
                            </a:schemeClr>
                          </a:solidFill>
                          <a:effectLst/>
                          <a:latin typeface="Arial" panose="020B0604020202020204" pitchFamily="34" charset="0"/>
                          <a:cs typeface="Arial" panose="020B0604020202020204" pitchFamily="34" charset="0"/>
                        </a:rPr>
                        <a:t>0</a:t>
                      </a:r>
                      <a:endParaRPr lang="en-US" sz="1200" b="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0.639947</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0.848324</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0.149641</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0.907270</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-0.692891</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0.204013</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0.468492</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1.425995</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1</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r>
              <a:tr h="142783">
                <a:tc>
                  <a:txBody>
                    <a:bodyPr/>
                    <a:lstStyle/>
                    <a:p>
                      <a:pPr algn="r" fontAlgn="ctr">
                        <a:buNone/>
                      </a:pPr>
                      <a:r>
                        <a:rPr lang="en-US" sz="1200" b="0">
                          <a:solidFill>
                            <a:schemeClr val="bg1">
                              <a:lumMod val="95000"/>
                            </a:schemeClr>
                          </a:solidFill>
                          <a:effectLst/>
                          <a:latin typeface="Arial" panose="020B0604020202020204" pitchFamily="34" charset="0"/>
                          <a:cs typeface="Arial" panose="020B0604020202020204" pitchFamily="34" charset="0"/>
                        </a:rPr>
                        <a:t>1</a:t>
                      </a:r>
                      <a:endParaRPr lang="en-US" sz="1200" b="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-0.844885</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-1.123396</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-0.160546</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0.530902</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-0.692891</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-0.684422</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-0.365061</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-0.190672</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r>
              <a:tr h="142783">
                <a:tc>
                  <a:txBody>
                    <a:bodyPr/>
                    <a:lstStyle/>
                    <a:p>
                      <a:pPr algn="r" fontAlgn="ctr">
                        <a:buNone/>
                      </a:pPr>
                      <a:r>
                        <a:rPr lang="en-US" sz="1200" b="0">
                          <a:solidFill>
                            <a:schemeClr val="bg1">
                              <a:lumMod val="95000"/>
                            </a:schemeClr>
                          </a:solidFill>
                          <a:effectLst/>
                          <a:latin typeface="Arial" panose="020B0604020202020204" pitchFamily="34" charset="0"/>
                          <a:cs typeface="Arial" panose="020B0604020202020204" pitchFamily="34" charset="0"/>
                        </a:rPr>
                        <a:t>2</a:t>
                      </a:r>
                      <a:endParaRPr lang="en-US" sz="1200" b="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1.233880</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1.943724</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-0.263941</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-1.288212</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-0.692891</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-1.103255</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0.604397</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-0.105584</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1</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r>
              <a:tr h="142783">
                <a:tc>
                  <a:txBody>
                    <a:bodyPr/>
                    <a:lstStyle/>
                    <a:p>
                      <a:pPr algn="r" fontAlgn="ctr">
                        <a:buNone/>
                      </a:pPr>
                      <a:r>
                        <a:rPr lang="en-US" sz="1200" b="0">
                          <a:solidFill>
                            <a:schemeClr val="bg1">
                              <a:lumMod val="95000"/>
                            </a:schemeClr>
                          </a:solidFill>
                          <a:effectLst/>
                          <a:latin typeface="Arial" panose="020B0604020202020204" pitchFamily="34" charset="0"/>
                          <a:cs typeface="Arial" panose="020B0604020202020204" pitchFamily="34" charset="0"/>
                        </a:rPr>
                        <a:t>3</a:t>
                      </a:r>
                      <a:endParaRPr lang="en-US" sz="1200" b="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-0.844885</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-0.998208</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-0.160546</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0.154533</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0.123302</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-0.494043</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-0.920763</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-1.041549</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r>
              <a:tr h="142783">
                <a:tc>
                  <a:txBody>
                    <a:bodyPr/>
                    <a:lstStyle/>
                    <a:p>
                      <a:pPr algn="r" fontAlgn="ctr">
                        <a:buNone/>
                      </a:pPr>
                      <a:r>
                        <a:rPr lang="en-US" sz="1200" b="0">
                          <a:solidFill>
                            <a:schemeClr val="bg1">
                              <a:lumMod val="95000"/>
                            </a:schemeClr>
                          </a:solidFill>
                          <a:effectLst/>
                          <a:latin typeface="Arial" panose="020B0604020202020204" pitchFamily="34" charset="0"/>
                          <a:cs typeface="Arial" panose="020B0604020202020204" pitchFamily="34" charset="0"/>
                        </a:rPr>
                        <a:t>4</a:t>
                      </a:r>
                      <a:endParaRPr lang="en-US" sz="1200" b="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-1.141852</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0.504055</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-1.504687</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0.907270</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0.765836</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1.409746</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5.484909</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-0.020496</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1</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r>
              <a:tr h="142783">
                <a:tc>
                  <a:txBody>
                    <a:bodyPr/>
                    <a:lstStyle/>
                    <a:p>
                      <a:pPr algn="r" fontAlgn="ctr">
                        <a:buNone/>
                      </a:pPr>
                      <a:r>
                        <a:rPr lang="en-US" sz="1200" b="0">
                          <a:solidFill>
                            <a:schemeClr val="bg1">
                              <a:lumMod val="95000"/>
                            </a:schemeClr>
                          </a:solidFill>
                          <a:effectLst/>
                          <a:latin typeface="Arial" panose="020B0604020202020204" pitchFamily="34" charset="0"/>
                          <a:cs typeface="Arial" panose="020B0604020202020204" pitchFamily="34" charset="0"/>
                        </a:rPr>
                        <a:t>...</a:t>
                      </a:r>
                      <a:endParaRPr lang="en-US" sz="1200" b="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r>
              <a:tr h="142783">
                <a:tc>
                  <a:txBody>
                    <a:bodyPr/>
                    <a:lstStyle/>
                    <a:p>
                      <a:pPr algn="r" fontAlgn="ctr">
                        <a:buNone/>
                      </a:pPr>
                      <a:r>
                        <a:rPr lang="en-US" sz="1200" b="0">
                          <a:solidFill>
                            <a:schemeClr val="bg1">
                              <a:lumMod val="95000"/>
                            </a:schemeClr>
                          </a:solidFill>
                          <a:effectLst/>
                          <a:latin typeface="Arial" panose="020B0604020202020204" pitchFamily="34" charset="0"/>
                          <a:cs typeface="Arial" panose="020B0604020202020204" pitchFamily="34" charset="0"/>
                        </a:rPr>
                        <a:t>763</a:t>
                      </a:r>
                      <a:endParaRPr lang="en-US" sz="1200" b="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1.827813</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-0.622642</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0.356432</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1.722735</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0.870031</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0.115169</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-0.908682</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2.532136</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r>
              <a:tr h="142783">
                <a:tc>
                  <a:txBody>
                    <a:bodyPr/>
                    <a:lstStyle/>
                    <a:p>
                      <a:pPr algn="r" fontAlgn="ctr">
                        <a:buNone/>
                      </a:pPr>
                      <a:r>
                        <a:rPr lang="en-US" sz="1200" b="0">
                          <a:solidFill>
                            <a:schemeClr val="bg1">
                              <a:lumMod val="95000"/>
                            </a:schemeClr>
                          </a:solidFill>
                          <a:effectLst/>
                          <a:latin typeface="Arial" panose="020B0604020202020204" pitchFamily="34" charset="0"/>
                          <a:cs typeface="Arial" panose="020B0604020202020204" pitchFamily="34" charset="0"/>
                        </a:rPr>
                        <a:t>764</a:t>
                      </a:r>
                      <a:endParaRPr lang="en-US" sz="1200" b="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-0.547919</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0.034598</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0.046245</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0.405445</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-0.692891</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0.610154</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-0.398282</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-0.531023</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r>
              <a:tr h="142783">
                <a:tc>
                  <a:txBody>
                    <a:bodyPr/>
                    <a:lstStyle/>
                    <a:p>
                      <a:pPr algn="r" fontAlgn="ctr">
                        <a:buNone/>
                      </a:pPr>
                      <a:r>
                        <a:rPr lang="en-US" sz="1200" b="0">
                          <a:solidFill>
                            <a:schemeClr val="bg1">
                              <a:lumMod val="95000"/>
                            </a:schemeClr>
                          </a:solidFill>
                          <a:effectLst/>
                          <a:latin typeface="Arial" panose="020B0604020202020204" pitchFamily="34" charset="0"/>
                          <a:cs typeface="Arial" panose="020B0604020202020204" pitchFamily="34" charset="0"/>
                        </a:rPr>
                        <a:t>765</a:t>
                      </a:r>
                      <a:endParaRPr lang="en-US" sz="1200" b="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0.342981</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0.003301</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0.149641</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0.154533</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0.279594</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-0.735190</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-0.685193</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-0.275760</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r>
              <a:tr h="142783">
                <a:tc>
                  <a:txBody>
                    <a:bodyPr/>
                    <a:lstStyle/>
                    <a:p>
                      <a:pPr algn="r" fontAlgn="ctr">
                        <a:buNone/>
                      </a:pPr>
                      <a:r>
                        <a:rPr lang="en-US" sz="1200" b="0">
                          <a:solidFill>
                            <a:schemeClr val="bg1">
                              <a:lumMod val="95000"/>
                            </a:schemeClr>
                          </a:solidFill>
                          <a:effectLst/>
                          <a:latin typeface="Arial" panose="020B0604020202020204" pitchFamily="34" charset="0"/>
                          <a:cs typeface="Arial" panose="020B0604020202020204" pitchFamily="34" charset="0"/>
                        </a:rPr>
                        <a:t>766</a:t>
                      </a:r>
                      <a:endParaRPr lang="en-US" sz="1200" b="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-0.844885</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0.159787</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-0.470732</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-1.288212</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-0.692891</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-0.240205</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-0.371101</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1.170732</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1</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r>
              <a:tr h="142783">
                <a:tc>
                  <a:txBody>
                    <a:bodyPr/>
                    <a:lstStyle/>
                    <a:p>
                      <a:pPr algn="r" fontAlgn="ctr">
                        <a:buNone/>
                      </a:pPr>
                      <a:r>
                        <a:rPr lang="en-US" sz="1200" b="0">
                          <a:solidFill>
                            <a:schemeClr val="bg1">
                              <a:lumMod val="95000"/>
                            </a:schemeClr>
                          </a:solidFill>
                          <a:effectLst/>
                          <a:latin typeface="Arial" panose="020B0604020202020204" pitchFamily="34" charset="0"/>
                          <a:cs typeface="Arial" panose="020B0604020202020204" pitchFamily="34" charset="0"/>
                        </a:rPr>
                        <a:t>767</a:t>
                      </a:r>
                      <a:endParaRPr lang="en-US" sz="1200" b="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-0.844885</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-0.873019</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0.046245</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0.656358</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-0.692891</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-0.202129</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-0.473785</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-0.871374</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c>
                  <a:txBody>
                    <a:bodyPr/>
                    <a:lstStyle/>
                    <a:p>
                      <a:pPr algn="r">
                        <a:buNone/>
                      </a:pPr>
                      <a:r>
                        <a:rPr lang="en-US" sz="1200">
                          <a:solidFill>
                            <a:schemeClr val="bg1">
                              <a:lumMod val="95000"/>
                            </a:schemeClr>
                          </a:solidFill>
                          <a:effectLst/>
                          <a:latin typeface="Arial" panose="020B0604020202020204" pitchFamily="34" charset="0"/>
                          <a:cs typeface="Arial" panose="020B0604020202020204" pitchFamily="34" charset="0"/>
                        </a:rPr>
                        <a:t>0</a:t>
                      </a:r>
                      <a:endParaRPr lang="en-US" sz="1200">
                        <a:solidFill>
                          <a:schemeClr val="bg1">
                            <a:lumMod val="95000"/>
                          </a:schemeClr>
                        </a:solidFill>
                        <a:effectLst/>
                        <a:latin typeface="Arial" panose="020B0604020202020204" pitchFamily="34" charset="0"/>
                        <a:cs typeface="Arial" panose="020B0604020202020204" pitchFamily="34" charset="0"/>
                      </a:endParaRPr>
                    </a:p>
                  </a:txBody>
                  <a:tcPr marL="76200" marR="76200" marT="38100" marB="38100" anchor="ctr"/>
                </a:tc>
              </a:tr>
            </a:tbl>
          </a:graphicData>
        </a:graphic>
      </p:graphicFrame>
      <p:sp>
        <p:nvSpPr>
          <p:cNvPr id="7" name="TextBox 6"/>
          <p:cNvSpPr txBox="1"/>
          <p:nvPr/>
        </p:nvSpPr>
        <p:spPr>
          <a:xfrm>
            <a:off x="762000" y="6480451"/>
            <a:ext cx="2210519" cy="292388"/>
          </a:xfrm>
          <a:prstGeom prst="rect">
            <a:avLst/>
          </a:prstGeom>
          <a:noFill/>
        </p:spPr>
        <p:txBody>
          <a:bodyPr wrap="square">
            <a:spAutoFit/>
          </a:bodyPr>
          <a:lstStyle/>
          <a:p>
            <a:r>
              <a:rPr lang="en-US" sz="1300">
                <a:solidFill>
                  <a:schemeClr val="bg1">
                    <a:lumMod val="95000"/>
                  </a:schemeClr>
                </a:solidFill>
                <a:latin typeface="Arial" panose="020B0604020202020204" pitchFamily="34" charset="0"/>
                <a:cs typeface="Arial" panose="020B0604020202020204" pitchFamily="34" charset="0"/>
              </a:rPr>
              <a:t>768 rows × 9 columns</a:t>
            </a:r>
            <a:endParaRPr lang="en-US" sz="1300">
              <a:solidFill>
                <a:schemeClr val="bg1">
                  <a:lumMod val="95000"/>
                </a:schemeClr>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half" idx="1"/>
          </p:nvPr>
        </p:nvSpPr>
        <p:spPr>
          <a:xfrm>
            <a:off x="671422" y="457200"/>
            <a:ext cx="10820400" cy="5562600"/>
          </a:xfrm>
        </p:spPr>
        <p:txBody>
          <a:bodyPr>
            <a:normAutofit/>
          </a:bodyPr>
          <a:lstStyle/>
          <a:p>
            <a:pPr marL="0" indent="0">
              <a:buNone/>
            </a:pPr>
            <a:r>
              <a:rPr lang="en-US" sz="2000" b="1">
                <a:solidFill>
                  <a:schemeClr val="bg1"/>
                </a:solidFill>
                <a:latin typeface="Bahnschrift" panose="020B0502040204020203" charset="0"/>
                <a:cs typeface="Bahnschrift" panose="020B0502040204020203" charset="0"/>
              </a:rPr>
              <a:t>2. Chuẩn bị vấn đề (Prepare Problem):</a:t>
            </a:r>
            <a:endParaRPr lang="en-US" sz="2000" b="1">
              <a:solidFill>
                <a:schemeClr val="bg1"/>
              </a:solidFill>
              <a:latin typeface="Bahnschrift" panose="020B0502040204020203" charset="0"/>
              <a:cs typeface="Bahnschrift" panose="020B0502040204020203" charset="0"/>
            </a:endParaRPr>
          </a:p>
          <a:p>
            <a:pPr marL="0" indent="0">
              <a:buNone/>
            </a:pPr>
            <a:r>
              <a:rPr lang="en-US" sz="1800" b="1">
                <a:solidFill>
                  <a:schemeClr val="bg1"/>
                </a:solidFill>
                <a:latin typeface="Bahnschrift" panose="020B0502040204020203" charset="0"/>
                <a:cs typeface="Bahnschrift" panose="020B0502040204020203" charset="0"/>
              </a:rPr>
              <a:t>2.2. Nạp dữ liệu (Load Dataset)</a:t>
            </a:r>
            <a:endParaRPr lang="en-US" sz="1800">
              <a:solidFill>
                <a:schemeClr val="bg1"/>
              </a:solidFill>
              <a:latin typeface="Bahnschrift" panose="020B0502040204020203" charset="0"/>
              <a:cs typeface="Bahnschrift" panose="020B0502040204020203" charset="0"/>
            </a:endParaRPr>
          </a:p>
          <a:p>
            <a:pPr marL="0" indent="0">
              <a:buNone/>
            </a:pPr>
            <a:r>
              <a:rPr lang="en-US" sz="1300">
                <a:solidFill>
                  <a:schemeClr val="bg1"/>
                </a:solidFill>
                <a:latin typeface="Bahnschrift" panose="020B0502040204020203" charset="0"/>
                <a:cs typeface="Bahnschrift" panose="020B0502040204020203" charset="0"/>
              </a:rPr>
              <a:t>	</a:t>
            </a:r>
            <a:r>
              <a:rPr lang="vi-VN" sz="1300">
                <a:solidFill>
                  <a:schemeClr val="bg1"/>
                </a:solidFill>
                <a:latin typeface="Bahnschrift" panose="020B0502040204020203" charset="0"/>
                <a:cs typeface="Bahnschrift" panose="020B0502040204020203" charset="0"/>
              </a:rPr>
              <a:t>Kích thước dữ liệu: (768, 9)</a:t>
            </a:r>
            <a:endParaRPr lang="en-US" sz="1300" b="1">
              <a:solidFill>
                <a:schemeClr val="bg1"/>
              </a:solidFill>
              <a:latin typeface="Bahnschrift" panose="020B0502040204020203" charset="0"/>
              <a:cs typeface="Bahnschrift" panose="020B0502040204020203" charset="0"/>
            </a:endParaRPr>
          </a:p>
          <a:p>
            <a:pPr marL="0" indent="0">
              <a:buNone/>
            </a:pPr>
            <a:endParaRPr lang="en-US" sz="1300">
              <a:solidFill>
                <a:schemeClr val="bg1"/>
              </a:solidFill>
              <a:latin typeface="Bahnschrift" panose="020B0502040204020203" charset="0"/>
              <a:cs typeface="Bahnschrift" panose="020B0502040204020203" charset="0"/>
            </a:endParaRPr>
          </a:p>
          <a:p>
            <a:pPr marL="0" indent="0">
              <a:buNone/>
            </a:pPr>
            <a:endParaRPr lang="en-US" sz="1300">
              <a:solidFill>
                <a:schemeClr val="bg1"/>
              </a:solidFill>
              <a:latin typeface="Bahnschrift" panose="020B0502040204020203" charset="0"/>
              <a:cs typeface="Bahnschrift" panose="020B0502040204020203" charset="0"/>
            </a:endParaRPr>
          </a:p>
        </p:txBody>
      </p:sp>
      <p:graphicFrame>
        <p:nvGraphicFramePr>
          <p:cNvPr id="10" name="Table 9"/>
          <p:cNvGraphicFramePr>
            <a:graphicFrameLocks noGrp="1"/>
          </p:cNvGraphicFramePr>
          <p:nvPr/>
        </p:nvGraphicFramePr>
        <p:xfrm>
          <a:off x="671422" y="1670074"/>
          <a:ext cx="10639244" cy="1737360"/>
        </p:xfrm>
        <a:graphic>
          <a:graphicData uri="http://schemas.openxmlformats.org/drawingml/2006/table">
            <a:tbl>
              <a:tblPr firstRow="1" bandRow="1">
                <a:tableStyleId>{9D7B26C5-4107-4FEC-AEDC-1716B250A1EF}</a:tableStyleId>
              </a:tblPr>
              <a:tblGrid>
                <a:gridCol w="375219"/>
                <a:gridCol w="1275744"/>
                <a:gridCol w="825482"/>
                <a:gridCol w="1575920"/>
                <a:gridCol w="1425834"/>
                <a:gridCol w="693854"/>
                <a:gridCol w="656935"/>
                <a:gridCol w="2251315"/>
                <a:gridCol w="637692"/>
                <a:gridCol w="921249"/>
              </a:tblGrid>
              <a:tr h="126497">
                <a:tc>
                  <a:txBody>
                    <a:bodyPr/>
                    <a:lstStyle/>
                    <a:p>
                      <a:pPr algn="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Pregnancies</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Glucose</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BloodPressure</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SkinThickness</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Insulin</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BMI</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DiabetesPedigreeFunction</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Age</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Outcome</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r>
              <a:tr h="190020">
                <a:tc>
                  <a:txBody>
                    <a:bodyPr/>
                    <a:lstStyle/>
                    <a:p>
                      <a:pPr algn="r"/>
                      <a:r>
                        <a:rPr lang="en-US" sz="1300">
                          <a:solidFill>
                            <a:schemeClr val="bg1">
                              <a:lumMod val="95000"/>
                            </a:schemeClr>
                          </a:solidFill>
                          <a:latin typeface="Bahnschrift" panose="020B0502040204020203" charset="0"/>
                          <a:cs typeface="Bahnschrift" panose="020B0502040204020203" charset="0"/>
                        </a:rPr>
                        <a:t>0</a:t>
                      </a: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6</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148</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72</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35</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0</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33.6</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0.627</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50</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1</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r>
              <a:tr h="190020">
                <a:tc>
                  <a:txBody>
                    <a:bodyPr/>
                    <a:lstStyle/>
                    <a:p>
                      <a:pPr algn="r"/>
                      <a:r>
                        <a:rPr lang="en-US" sz="1300">
                          <a:solidFill>
                            <a:schemeClr val="bg1">
                              <a:lumMod val="95000"/>
                            </a:schemeClr>
                          </a:solidFill>
                          <a:latin typeface="Bahnschrift" panose="020B0502040204020203" charset="0"/>
                          <a:cs typeface="Bahnschrift" panose="020B0502040204020203" charset="0"/>
                        </a:rPr>
                        <a:t>1</a:t>
                      </a: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1</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85</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66</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29</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0</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26.6</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0.351</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31</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0</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r>
              <a:tr h="190020">
                <a:tc>
                  <a:txBody>
                    <a:bodyPr/>
                    <a:lstStyle/>
                    <a:p>
                      <a:pPr algn="r"/>
                      <a:r>
                        <a:rPr lang="en-US" sz="1300">
                          <a:solidFill>
                            <a:schemeClr val="bg1">
                              <a:lumMod val="95000"/>
                            </a:schemeClr>
                          </a:solidFill>
                          <a:latin typeface="Bahnschrift" panose="020B0502040204020203" charset="0"/>
                          <a:cs typeface="Bahnschrift" panose="020B0502040204020203" charset="0"/>
                        </a:rPr>
                        <a:t>2</a:t>
                      </a: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8</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183</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64</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0</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0</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23.3</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0.672</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32</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1</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r>
              <a:tr h="190020">
                <a:tc>
                  <a:txBody>
                    <a:bodyPr/>
                    <a:lstStyle/>
                    <a:p>
                      <a:pPr algn="r"/>
                      <a:r>
                        <a:rPr lang="en-US" sz="1300">
                          <a:solidFill>
                            <a:schemeClr val="bg1">
                              <a:lumMod val="95000"/>
                            </a:schemeClr>
                          </a:solidFill>
                          <a:latin typeface="Bahnschrift" panose="020B0502040204020203" charset="0"/>
                          <a:cs typeface="Bahnschrift" panose="020B0502040204020203" charset="0"/>
                        </a:rPr>
                        <a:t>3</a:t>
                      </a: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1</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89</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66</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23</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94</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28.1</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0.167</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21</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0</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r>
              <a:tr h="190020">
                <a:tc>
                  <a:txBody>
                    <a:bodyPr/>
                    <a:lstStyle/>
                    <a:p>
                      <a:pPr algn="r"/>
                      <a:r>
                        <a:rPr lang="en-US" sz="1300">
                          <a:solidFill>
                            <a:schemeClr val="bg1">
                              <a:lumMod val="95000"/>
                            </a:schemeClr>
                          </a:solidFill>
                          <a:latin typeface="Bahnschrift" panose="020B0502040204020203" charset="0"/>
                          <a:cs typeface="Bahnschrift" panose="020B0502040204020203" charset="0"/>
                        </a:rPr>
                        <a:t>4</a:t>
                      </a: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0</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137</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40</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35</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168</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43.1</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2.288</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33</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1</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3200400" y="152400"/>
            <a:ext cx="5619184" cy="2895600"/>
          </a:xfrm>
          <a:prstGeom prst="rect">
            <a:avLst/>
          </a:prstGeom>
        </p:spPr>
      </p:pic>
      <p:graphicFrame>
        <p:nvGraphicFramePr>
          <p:cNvPr id="6" name="Table 5"/>
          <p:cNvGraphicFramePr>
            <a:graphicFrameLocks noGrp="1"/>
          </p:cNvGraphicFramePr>
          <p:nvPr/>
        </p:nvGraphicFramePr>
        <p:xfrm>
          <a:off x="762000" y="3352800"/>
          <a:ext cx="10896600" cy="3352800"/>
        </p:xfrm>
        <a:graphic>
          <a:graphicData uri="http://schemas.openxmlformats.org/drawingml/2006/table">
            <a:tbl>
              <a:tblPr firstRow="1" bandRow="1">
                <a:tableStyleId>{9D7B26C5-4107-4FEC-AEDC-1716B250A1EF}</a:tableStyleId>
              </a:tblPr>
              <a:tblGrid>
                <a:gridCol w="914400"/>
                <a:gridCol w="990600"/>
                <a:gridCol w="838200"/>
                <a:gridCol w="1219200"/>
                <a:gridCol w="1295400"/>
                <a:gridCol w="838200"/>
                <a:gridCol w="838200"/>
                <a:gridCol w="1295400"/>
                <a:gridCol w="1143000"/>
                <a:gridCol w="1524000"/>
              </a:tblGrid>
              <a:tr h="0">
                <a:tc>
                  <a:txBody>
                    <a:bodyPr/>
                    <a:lstStyle/>
                    <a:p>
                      <a:pPr algn="r"/>
                      <a:endParaRPr lang="en-US" sz="1000">
                        <a:solidFill>
                          <a:schemeClr val="bg1">
                            <a:lumMod val="95000"/>
                          </a:schemeClr>
                        </a:solidFill>
                      </a:endParaRPr>
                    </a:p>
                  </a:txBody>
                  <a:tcPr/>
                </a:tc>
                <a:tc>
                  <a:txBody>
                    <a:bodyPr/>
                    <a:lstStyle/>
                    <a:p>
                      <a:pPr algn="r" fontAlgn="ctr">
                        <a:buNone/>
                      </a:pPr>
                      <a:r>
                        <a:rPr lang="en-US" sz="1000">
                          <a:solidFill>
                            <a:schemeClr val="bg1">
                              <a:lumMod val="95000"/>
                            </a:schemeClr>
                          </a:solidFill>
                          <a:effectLst/>
                        </a:rPr>
                        <a:t>Pregnancies</a:t>
                      </a:r>
                      <a:endParaRPr lang="en-US" sz="1000">
                        <a:solidFill>
                          <a:schemeClr val="bg1">
                            <a:lumMod val="95000"/>
                          </a:schemeClr>
                        </a:solidFill>
                        <a:effectLst/>
                      </a:endParaRPr>
                    </a:p>
                  </a:txBody>
                  <a:tcPr marL="76200" marR="76200" marT="38100" marB="38100" anchor="ctr"/>
                </a:tc>
                <a:tc>
                  <a:txBody>
                    <a:bodyPr/>
                    <a:lstStyle/>
                    <a:p>
                      <a:pPr algn="r" fontAlgn="ctr">
                        <a:buNone/>
                      </a:pPr>
                      <a:r>
                        <a:rPr lang="en-US" sz="1000">
                          <a:solidFill>
                            <a:schemeClr val="bg1">
                              <a:lumMod val="95000"/>
                            </a:schemeClr>
                          </a:solidFill>
                          <a:effectLst/>
                        </a:rPr>
                        <a:t>Glucose</a:t>
                      </a:r>
                      <a:endParaRPr lang="en-US" sz="1000">
                        <a:solidFill>
                          <a:schemeClr val="bg1">
                            <a:lumMod val="95000"/>
                          </a:schemeClr>
                        </a:solidFill>
                        <a:effectLst/>
                      </a:endParaRPr>
                    </a:p>
                  </a:txBody>
                  <a:tcPr marL="76200" marR="76200" marT="38100" marB="38100" anchor="ctr"/>
                </a:tc>
                <a:tc>
                  <a:txBody>
                    <a:bodyPr/>
                    <a:lstStyle/>
                    <a:p>
                      <a:pPr algn="r" fontAlgn="ctr">
                        <a:buNone/>
                      </a:pPr>
                      <a:r>
                        <a:rPr lang="en-US" sz="1000">
                          <a:solidFill>
                            <a:schemeClr val="bg1">
                              <a:lumMod val="95000"/>
                            </a:schemeClr>
                          </a:solidFill>
                          <a:effectLst/>
                        </a:rPr>
                        <a:t>BloodPressure</a:t>
                      </a:r>
                      <a:endParaRPr lang="en-US" sz="1000">
                        <a:solidFill>
                          <a:schemeClr val="bg1">
                            <a:lumMod val="95000"/>
                          </a:schemeClr>
                        </a:solidFill>
                        <a:effectLst/>
                      </a:endParaRPr>
                    </a:p>
                  </a:txBody>
                  <a:tcPr marL="76200" marR="76200" marT="38100" marB="38100" anchor="ctr"/>
                </a:tc>
                <a:tc>
                  <a:txBody>
                    <a:bodyPr/>
                    <a:lstStyle/>
                    <a:p>
                      <a:pPr algn="r" fontAlgn="ctr">
                        <a:buNone/>
                      </a:pPr>
                      <a:r>
                        <a:rPr lang="en-US" sz="1000">
                          <a:solidFill>
                            <a:schemeClr val="bg1">
                              <a:lumMod val="95000"/>
                            </a:schemeClr>
                          </a:solidFill>
                          <a:effectLst/>
                        </a:rPr>
                        <a:t>SkinThickness</a:t>
                      </a:r>
                      <a:endParaRPr lang="en-US" sz="1000">
                        <a:solidFill>
                          <a:schemeClr val="bg1">
                            <a:lumMod val="95000"/>
                          </a:schemeClr>
                        </a:solidFill>
                        <a:effectLst/>
                      </a:endParaRPr>
                    </a:p>
                  </a:txBody>
                  <a:tcPr marL="76200" marR="76200" marT="38100" marB="38100" anchor="ctr"/>
                </a:tc>
                <a:tc>
                  <a:txBody>
                    <a:bodyPr/>
                    <a:lstStyle/>
                    <a:p>
                      <a:pPr algn="r" fontAlgn="ctr">
                        <a:buNone/>
                      </a:pPr>
                      <a:r>
                        <a:rPr lang="en-US" sz="1000">
                          <a:solidFill>
                            <a:schemeClr val="bg1">
                              <a:lumMod val="95000"/>
                            </a:schemeClr>
                          </a:solidFill>
                          <a:effectLst/>
                        </a:rPr>
                        <a:t>Insulin</a:t>
                      </a:r>
                      <a:endParaRPr lang="en-US" sz="1000">
                        <a:solidFill>
                          <a:schemeClr val="bg1">
                            <a:lumMod val="95000"/>
                          </a:schemeClr>
                        </a:solidFill>
                        <a:effectLst/>
                      </a:endParaRPr>
                    </a:p>
                  </a:txBody>
                  <a:tcPr marL="76200" marR="76200" marT="38100" marB="38100" anchor="ctr"/>
                </a:tc>
                <a:tc>
                  <a:txBody>
                    <a:bodyPr/>
                    <a:lstStyle/>
                    <a:p>
                      <a:pPr algn="r" fontAlgn="ctr">
                        <a:buNone/>
                      </a:pPr>
                      <a:r>
                        <a:rPr lang="en-US" sz="1000">
                          <a:solidFill>
                            <a:schemeClr val="bg1">
                              <a:lumMod val="95000"/>
                            </a:schemeClr>
                          </a:solidFill>
                          <a:effectLst/>
                        </a:rPr>
                        <a:t>BMI</a:t>
                      </a:r>
                      <a:endParaRPr lang="en-US" sz="1000">
                        <a:solidFill>
                          <a:schemeClr val="bg1">
                            <a:lumMod val="95000"/>
                          </a:schemeClr>
                        </a:solidFill>
                        <a:effectLst/>
                      </a:endParaRPr>
                    </a:p>
                  </a:txBody>
                  <a:tcPr marL="76200" marR="76200" marT="38100" marB="38100" anchor="ctr"/>
                </a:tc>
                <a:tc>
                  <a:txBody>
                    <a:bodyPr/>
                    <a:lstStyle/>
                    <a:p>
                      <a:pPr algn="r" fontAlgn="ctr">
                        <a:buNone/>
                      </a:pPr>
                      <a:r>
                        <a:rPr lang="en-US" sz="1000">
                          <a:solidFill>
                            <a:schemeClr val="bg1">
                              <a:lumMod val="95000"/>
                            </a:schemeClr>
                          </a:solidFill>
                          <a:effectLst/>
                        </a:rPr>
                        <a:t>DiabetesPedigreeFunction</a:t>
                      </a:r>
                      <a:endParaRPr lang="en-US" sz="1000">
                        <a:solidFill>
                          <a:schemeClr val="bg1">
                            <a:lumMod val="95000"/>
                          </a:schemeClr>
                        </a:solidFill>
                        <a:effectLst/>
                      </a:endParaRPr>
                    </a:p>
                  </a:txBody>
                  <a:tcPr marL="76200" marR="76200" marT="38100" marB="38100" anchor="ctr"/>
                </a:tc>
                <a:tc>
                  <a:txBody>
                    <a:bodyPr/>
                    <a:lstStyle/>
                    <a:p>
                      <a:pPr algn="r" fontAlgn="ctr">
                        <a:buNone/>
                      </a:pPr>
                      <a:r>
                        <a:rPr lang="en-US" sz="1000">
                          <a:solidFill>
                            <a:schemeClr val="bg1">
                              <a:lumMod val="95000"/>
                            </a:schemeClr>
                          </a:solidFill>
                          <a:effectLst/>
                        </a:rPr>
                        <a:t>Age</a:t>
                      </a:r>
                      <a:endParaRPr lang="en-US" sz="1000">
                        <a:solidFill>
                          <a:schemeClr val="bg1">
                            <a:lumMod val="95000"/>
                          </a:schemeClr>
                        </a:solidFill>
                        <a:effectLst/>
                      </a:endParaRPr>
                    </a:p>
                  </a:txBody>
                  <a:tcPr marL="76200" marR="76200" marT="38100" marB="38100" anchor="ctr"/>
                </a:tc>
                <a:tc>
                  <a:txBody>
                    <a:bodyPr/>
                    <a:lstStyle/>
                    <a:p>
                      <a:pPr algn="r" fontAlgn="ctr">
                        <a:buNone/>
                      </a:pPr>
                      <a:r>
                        <a:rPr lang="en-US" sz="1000">
                          <a:solidFill>
                            <a:schemeClr val="bg1">
                              <a:lumMod val="95000"/>
                            </a:schemeClr>
                          </a:solidFill>
                          <a:effectLst/>
                        </a:rPr>
                        <a:t>Outcome</a:t>
                      </a:r>
                      <a:endParaRPr lang="en-US" sz="1000">
                        <a:solidFill>
                          <a:schemeClr val="bg1">
                            <a:lumMod val="95000"/>
                          </a:schemeClr>
                        </a:solidFill>
                        <a:effectLst/>
                      </a:endParaRPr>
                    </a:p>
                  </a:txBody>
                  <a:tcPr marL="76200" marR="76200" marT="38100" marB="38100" anchor="ctr"/>
                </a:tc>
              </a:tr>
              <a:tr h="0">
                <a:tc>
                  <a:txBody>
                    <a:bodyPr/>
                    <a:lstStyle/>
                    <a:p>
                      <a:pPr algn="r" fontAlgn="ctr">
                        <a:buNone/>
                      </a:pPr>
                      <a:r>
                        <a:rPr lang="en-US" sz="1000" b="0">
                          <a:solidFill>
                            <a:schemeClr val="bg1">
                              <a:lumMod val="95000"/>
                            </a:schemeClr>
                          </a:solidFill>
                          <a:effectLst/>
                        </a:rPr>
                        <a:t>Pregnancies</a:t>
                      </a:r>
                      <a:endParaRPr lang="en-US" sz="1000" b="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1.000000</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0.129459</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0.141282</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-0.081672</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-0.073535</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0.017683</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-0.033523</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0.544341</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0.221898</a:t>
                      </a:r>
                      <a:endParaRPr lang="en-US" sz="1000">
                        <a:solidFill>
                          <a:schemeClr val="bg1">
                            <a:lumMod val="95000"/>
                          </a:schemeClr>
                        </a:solidFill>
                        <a:effectLst/>
                      </a:endParaRPr>
                    </a:p>
                  </a:txBody>
                  <a:tcPr marL="76200" marR="76200" marT="38100" marB="38100" anchor="ctr"/>
                </a:tc>
              </a:tr>
              <a:tr h="0">
                <a:tc>
                  <a:txBody>
                    <a:bodyPr/>
                    <a:lstStyle/>
                    <a:p>
                      <a:pPr algn="r" fontAlgn="ctr">
                        <a:buNone/>
                      </a:pPr>
                      <a:r>
                        <a:rPr lang="en-US" sz="1000" b="0">
                          <a:solidFill>
                            <a:schemeClr val="bg1">
                              <a:lumMod val="95000"/>
                            </a:schemeClr>
                          </a:solidFill>
                          <a:effectLst/>
                        </a:rPr>
                        <a:t>Glucose</a:t>
                      </a:r>
                      <a:endParaRPr lang="en-US" sz="1000" b="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0.129459</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1.000000</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0.152590</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0.057328</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0.331357</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0.221071</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0.137337</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0.263514</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0.466581</a:t>
                      </a:r>
                      <a:endParaRPr lang="en-US" sz="1000">
                        <a:solidFill>
                          <a:schemeClr val="bg1">
                            <a:lumMod val="95000"/>
                          </a:schemeClr>
                        </a:solidFill>
                        <a:effectLst/>
                      </a:endParaRPr>
                    </a:p>
                  </a:txBody>
                  <a:tcPr marL="76200" marR="76200" marT="38100" marB="38100" anchor="ctr"/>
                </a:tc>
              </a:tr>
              <a:tr h="0">
                <a:tc>
                  <a:txBody>
                    <a:bodyPr/>
                    <a:lstStyle/>
                    <a:p>
                      <a:pPr algn="r" fontAlgn="ctr">
                        <a:buNone/>
                      </a:pPr>
                      <a:r>
                        <a:rPr lang="en-US" sz="1000" b="0">
                          <a:solidFill>
                            <a:schemeClr val="bg1">
                              <a:lumMod val="95000"/>
                            </a:schemeClr>
                          </a:solidFill>
                          <a:effectLst/>
                        </a:rPr>
                        <a:t>BloodPressure</a:t>
                      </a:r>
                      <a:endParaRPr lang="en-US" sz="1000" b="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0.141282</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0.152590</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1.000000</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0.207371</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0.088933</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0.281805</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0.041265</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0.239528</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0.065068</a:t>
                      </a:r>
                      <a:endParaRPr lang="en-US" sz="1000">
                        <a:solidFill>
                          <a:schemeClr val="bg1">
                            <a:lumMod val="95000"/>
                          </a:schemeClr>
                        </a:solidFill>
                        <a:effectLst/>
                      </a:endParaRPr>
                    </a:p>
                  </a:txBody>
                  <a:tcPr marL="76200" marR="76200" marT="38100" marB="38100" anchor="ctr"/>
                </a:tc>
              </a:tr>
              <a:tr h="0">
                <a:tc>
                  <a:txBody>
                    <a:bodyPr/>
                    <a:lstStyle/>
                    <a:p>
                      <a:pPr algn="r" fontAlgn="ctr">
                        <a:buNone/>
                      </a:pPr>
                      <a:r>
                        <a:rPr lang="en-US" sz="1000" b="0">
                          <a:solidFill>
                            <a:schemeClr val="bg1">
                              <a:lumMod val="95000"/>
                            </a:schemeClr>
                          </a:solidFill>
                          <a:effectLst/>
                        </a:rPr>
                        <a:t>SkinThickness</a:t>
                      </a:r>
                      <a:endParaRPr lang="en-US" sz="1000" b="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-0.081672</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0.057328</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0.207371</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1.000000</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0.436783</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0.392573</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0.183928</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-0.113970</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0.074752</a:t>
                      </a:r>
                      <a:endParaRPr lang="en-US" sz="1000">
                        <a:solidFill>
                          <a:schemeClr val="bg1">
                            <a:lumMod val="95000"/>
                          </a:schemeClr>
                        </a:solidFill>
                        <a:effectLst/>
                      </a:endParaRPr>
                    </a:p>
                  </a:txBody>
                  <a:tcPr marL="76200" marR="76200" marT="38100" marB="38100" anchor="ctr"/>
                </a:tc>
              </a:tr>
              <a:tr h="0">
                <a:tc>
                  <a:txBody>
                    <a:bodyPr/>
                    <a:lstStyle/>
                    <a:p>
                      <a:pPr algn="r" fontAlgn="ctr">
                        <a:buNone/>
                      </a:pPr>
                      <a:r>
                        <a:rPr lang="en-US" sz="1000" b="0">
                          <a:solidFill>
                            <a:schemeClr val="bg1">
                              <a:lumMod val="95000"/>
                            </a:schemeClr>
                          </a:solidFill>
                          <a:effectLst/>
                        </a:rPr>
                        <a:t>Insulin</a:t>
                      </a:r>
                      <a:endParaRPr lang="en-US" sz="1000" b="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-0.073535</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0.331357</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0.088933</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0.436783</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1.000000</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0.197859</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0.185071</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-0.042163</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0.130548</a:t>
                      </a:r>
                      <a:endParaRPr lang="en-US" sz="1000">
                        <a:solidFill>
                          <a:schemeClr val="bg1">
                            <a:lumMod val="95000"/>
                          </a:schemeClr>
                        </a:solidFill>
                        <a:effectLst/>
                      </a:endParaRPr>
                    </a:p>
                  </a:txBody>
                  <a:tcPr marL="76200" marR="76200" marT="38100" marB="38100" anchor="ctr"/>
                </a:tc>
              </a:tr>
              <a:tr h="0">
                <a:tc>
                  <a:txBody>
                    <a:bodyPr/>
                    <a:lstStyle/>
                    <a:p>
                      <a:pPr algn="r" fontAlgn="ctr">
                        <a:buNone/>
                      </a:pPr>
                      <a:r>
                        <a:rPr lang="en-US" sz="1000" b="0">
                          <a:solidFill>
                            <a:schemeClr val="bg1">
                              <a:lumMod val="95000"/>
                            </a:schemeClr>
                          </a:solidFill>
                          <a:effectLst/>
                        </a:rPr>
                        <a:t>BMI</a:t>
                      </a:r>
                      <a:endParaRPr lang="en-US" sz="1000" b="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0.017683</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0.221071</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0.281805</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0.392573</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0.197859</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1.000000</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0.140647</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0.036242</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0.292695</a:t>
                      </a:r>
                      <a:endParaRPr lang="en-US" sz="1000">
                        <a:solidFill>
                          <a:schemeClr val="bg1">
                            <a:lumMod val="95000"/>
                          </a:schemeClr>
                        </a:solidFill>
                        <a:effectLst/>
                      </a:endParaRPr>
                    </a:p>
                  </a:txBody>
                  <a:tcPr marL="76200" marR="76200" marT="38100" marB="38100" anchor="ctr"/>
                </a:tc>
              </a:tr>
              <a:tr h="151871">
                <a:tc>
                  <a:txBody>
                    <a:bodyPr/>
                    <a:lstStyle/>
                    <a:p>
                      <a:pPr algn="r" fontAlgn="ctr">
                        <a:buNone/>
                      </a:pPr>
                      <a:r>
                        <a:rPr lang="en-US" sz="1000" b="0">
                          <a:solidFill>
                            <a:schemeClr val="bg1">
                              <a:lumMod val="95000"/>
                            </a:schemeClr>
                          </a:solidFill>
                          <a:effectLst/>
                        </a:rPr>
                        <a:t>DiabetesPedigreeFunction</a:t>
                      </a:r>
                      <a:endParaRPr lang="en-US" sz="1000" b="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-0.033523</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0.137337</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0.041265</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0.183928</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0.185071</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0.140647</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1.000000</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0.033561</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0.173844</a:t>
                      </a:r>
                      <a:endParaRPr lang="en-US" sz="1000">
                        <a:solidFill>
                          <a:schemeClr val="bg1">
                            <a:lumMod val="95000"/>
                          </a:schemeClr>
                        </a:solidFill>
                        <a:effectLst/>
                      </a:endParaRPr>
                    </a:p>
                  </a:txBody>
                  <a:tcPr marL="76200" marR="76200" marT="38100" marB="38100" anchor="ctr"/>
                </a:tc>
              </a:tr>
              <a:tr h="0">
                <a:tc>
                  <a:txBody>
                    <a:bodyPr/>
                    <a:lstStyle/>
                    <a:p>
                      <a:pPr algn="r" fontAlgn="ctr">
                        <a:buNone/>
                      </a:pPr>
                      <a:r>
                        <a:rPr lang="en-US" sz="1000" b="0">
                          <a:solidFill>
                            <a:schemeClr val="bg1">
                              <a:lumMod val="95000"/>
                            </a:schemeClr>
                          </a:solidFill>
                          <a:effectLst/>
                        </a:rPr>
                        <a:t>Age</a:t>
                      </a:r>
                      <a:endParaRPr lang="en-US" sz="1000" b="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0.544341</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0.263514</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0.239528</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-0.113970</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-0.042163</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0.036242</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0.033561</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1.000000</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0.238356</a:t>
                      </a:r>
                      <a:endParaRPr lang="en-US" sz="1000">
                        <a:solidFill>
                          <a:schemeClr val="bg1">
                            <a:lumMod val="95000"/>
                          </a:schemeClr>
                        </a:solidFill>
                        <a:effectLst/>
                      </a:endParaRPr>
                    </a:p>
                  </a:txBody>
                  <a:tcPr marL="76200" marR="76200" marT="38100" marB="38100" anchor="ctr"/>
                </a:tc>
              </a:tr>
              <a:tr h="0">
                <a:tc>
                  <a:txBody>
                    <a:bodyPr/>
                    <a:lstStyle/>
                    <a:p>
                      <a:pPr algn="r" fontAlgn="ctr">
                        <a:buNone/>
                      </a:pPr>
                      <a:r>
                        <a:rPr lang="en-US" sz="1000" b="0">
                          <a:solidFill>
                            <a:schemeClr val="bg1">
                              <a:lumMod val="95000"/>
                            </a:schemeClr>
                          </a:solidFill>
                          <a:effectLst/>
                        </a:rPr>
                        <a:t>Outcome</a:t>
                      </a:r>
                      <a:endParaRPr lang="en-US" sz="1000" b="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0.221898</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0.466581</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0.065068</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0.074752</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0.130548</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0.292695</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0.173844</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0.238356</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1.000000</a:t>
                      </a:r>
                      <a:endParaRPr lang="en-US" sz="1000">
                        <a:solidFill>
                          <a:schemeClr val="bg1">
                            <a:lumMod val="95000"/>
                          </a:schemeClr>
                        </a:solidFill>
                        <a:effectLst/>
                      </a:endParaRPr>
                    </a:p>
                  </a:txBody>
                  <a:tcPr marL="76200" marR="76200" marT="38100" marB="38100" anchor="ctr"/>
                </a:tc>
              </a:tr>
              <a:tr h="0">
                <a:tc>
                  <a:txBody>
                    <a:bodyPr/>
                    <a:lstStyle/>
                    <a:p>
                      <a:pPr algn="r" fontAlgn="ctr">
                        <a:buNone/>
                      </a:pPr>
                      <a:r>
                        <a:rPr lang="en-US" sz="1000" b="0">
                          <a:solidFill>
                            <a:schemeClr val="bg1">
                              <a:lumMod val="95000"/>
                            </a:schemeClr>
                          </a:solidFill>
                          <a:effectLst/>
                        </a:rPr>
                        <a:t>Pregnancies</a:t>
                      </a:r>
                      <a:endParaRPr lang="en-US" sz="1000" b="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1.000000</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0.129459</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0.141282</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-0.081672</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-0.073535</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0.017683</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-0.033523</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0.544341</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0.221898</a:t>
                      </a:r>
                      <a:endParaRPr lang="en-US" sz="1000">
                        <a:solidFill>
                          <a:schemeClr val="bg1">
                            <a:lumMod val="95000"/>
                          </a:schemeClr>
                        </a:solidFill>
                        <a:effectLst/>
                      </a:endParaRPr>
                    </a:p>
                  </a:txBody>
                  <a:tcPr marL="76200" marR="76200" marT="38100" marB="38100" anchor="ctr"/>
                </a:tc>
              </a:tr>
              <a:tr h="0">
                <a:tc>
                  <a:txBody>
                    <a:bodyPr/>
                    <a:lstStyle/>
                    <a:p>
                      <a:pPr algn="r" fontAlgn="ctr">
                        <a:buNone/>
                      </a:pPr>
                      <a:r>
                        <a:rPr lang="en-US" sz="1000" b="0">
                          <a:solidFill>
                            <a:schemeClr val="bg1">
                              <a:lumMod val="95000"/>
                            </a:schemeClr>
                          </a:solidFill>
                          <a:effectLst/>
                        </a:rPr>
                        <a:t>Glucose</a:t>
                      </a:r>
                      <a:endParaRPr lang="en-US" sz="1000" b="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0.129459</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1.000000</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0.152590</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0.057328</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0.331357</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0.221071</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0.137337</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0.263514</a:t>
                      </a:r>
                      <a:endParaRPr lang="en-US" sz="1000">
                        <a:solidFill>
                          <a:schemeClr val="bg1">
                            <a:lumMod val="95000"/>
                          </a:schemeClr>
                        </a:solidFill>
                        <a:effectLst/>
                      </a:endParaRPr>
                    </a:p>
                  </a:txBody>
                  <a:tcPr marL="76200" marR="76200" marT="38100" marB="38100" anchor="ctr"/>
                </a:tc>
                <a:tc>
                  <a:txBody>
                    <a:bodyPr/>
                    <a:lstStyle/>
                    <a:p>
                      <a:pPr>
                        <a:buNone/>
                      </a:pPr>
                      <a:r>
                        <a:rPr lang="en-US" sz="1000">
                          <a:solidFill>
                            <a:schemeClr val="bg1">
                              <a:lumMod val="95000"/>
                            </a:schemeClr>
                          </a:solidFill>
                          <a:effectLst/>
                        </a:rPr>
                        <a:t>0.466581</a:t>
                      </a:r>
                      <a:endParaRPr lang="en-US" sz="1000">
                        <a:solidFill>
                          <a:schemeClr val="bg1">
                            <a:lumMod val="95000"/>
                          </a:schemeClr>
                        </a:solidFill>
                        <a:effectLst/>
                      </a:endParaRPr>
                    </a:p>
                  </a:txBody>
                  <a:tcPr marL="76200" marR="76200" marT="38100" marB="38100" anchor="ct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457200" y="304800"/>
            <a:ext cx="6781800" cy="3999865"/>
          </a:xfrm>
          <a:prstGeom prst="rect">
            <a:avLst/>
          </a:prstGeom>
          <a:noFill/>
        </p:spPr>
        <p:txBody>
          <a:bodyPr wrap="square">
            <a:spAutoFit/>
          </a:bodyPr>
          <a:lstStyle/>
          <a:p>
            <a:r>
              <a:rPr lang="en-US" sz="1500" b="1">
                <a:solidFill>
                  <a:schemeClr val="bg1">
                    <a:lumMod val="95000"/>
                  </a:schemeClr>
                </a:solidFill>
                <a:latin typeface="Bahnschrift" panose="020B0502040204020203" charset="0"/>
                <a:cs typeface="Bahnschrift" panose="020B0502040204020203" charset="0"/>
              </a:rPr>
              <a:t>(4) Chia dữ liệu thực nghiệm:</a:t>
            </a:r>
            <a:endParaRPr lang="en-US" sz="1500" b="1">
              <a:solidFill>
                <a:schemeClr val="bg1">
                  <a:lumMod val="95000"/>
                </a:schemeClr>
              </a:solidFill>
              <a:latin typeface="Bahnschrift" panose="020B0502040204020203" charset="0"/>
              <a:cs typeface="Bahnschrift" panose="020B0502040204020203" charset="0"/>
            </a:endParaRPr>
          </a:p>
          <a:p>
            <a:r>
              <a:rPr lang="vi-VN" sz="1300">
                <a:solidFill>
                  <a:schemeClr val="bg1">
                    <a:lumMod val="95000"/>
                  </a:schemeClr>
                </a:solidFill>
                <a:latin typeface="Bahnschrift" panose="020B0502040204020203" charset="0"/>
                <a:cs typeface="Bahnschrift" panose="020B0502040204020203" charset="0"/>
              </a:rPr>
              <a:t>+ Chuyển đổi dữ liệu sang dạng numpy với phần Input (X_data), Output (y_data)</a:t>
            </a:r>
            <a:endParaRPr lang="vi-VN" sz="1300">
              <a:solidFill>
                <a:schemeClr val="bg1">
                  <a:lumMod val="95000"/>
                </a:schemeClr>
              </a:solidFill>
              <a:latin typeface="Bahnschrift" panose="020B0502040204020203" charset="0"/>
              <a:cs typeface="Bahnschrift" panose="020B0502040204020203" charset="0"/>
            </a:endParaRPr>
          </a:p>
          <a:p>
            <a:r>
              <a:rPr lang="vi-VN" sz="1300">
                <a:solidFill>
                  <a:schemeClr val="bg1">
                    <a:lumMod val="95000"/>
                  </a:schemeClr>
                </a:solidFill>
                <a:latin typeface="Bahnschrift" panose="020B0502040204020203" charset="0"/>
                <a:cs typeface="Bahnschrift" panose="020B0502040204020203" charset="0"/>
              </a:rPr>
              <a:t>+ Chia dữ liệu thành tập train/test (tỷ lệ 70/30)</a:t>
            </a:r>
            <a:endParaRPr lang="vi-VN" sz="1300">
              <a:solidFill>
                <a:schemeClr val="bg1">
                  <a:lumMod val="95000"/>
                </a:schemeClr>
              </a:solidFill>
              <a:latin typeface="Bahnschrift" panose="020B0502040204020203" charset="0"/>
              <a:cs typeface="Bahnschrift" panose="020B0502040204020203" charset="0"/>
            </a:endParaRPr>
          </a:p>
          <a:p>
            <a:r>
              <a:rPr lang="vi-VN" sz="1300">
                <a:solidFill>
                  <a:schemeClr val="bg1">
                    <a:lumMod val="95000"/>
                  </a:schemeClr>
                </a:solidFill>
                <a:latin typeface="Bahnschrift" panose="020B0502040204020203" charset="0"/>
                <a:cs typeface="Bahnschrift" panose="020B0502040204020203" charset="0"/>
              </a:rPr>
              <a:t>+ Lưu tất cả thông tin để chuẩn bị chạy thuật toán</a:t>
            </a:r>
            <a:endParaRPr lang="en-US" sz="1300">
              <a:solidFill>
                <a:schemeClr val="bg1">
                  <a:lumMod val="95000"/>
                </a:schemeClr>
              </a:solidFill>
              <a:latin typeface="Bahnschrift" panose="020B0502040204020203" charset="0"/>
              <a:cs typeface="Bahnschrift" panose="020B0502040204020203" charset="0"/>
            </a:endParaRPr>
          </a:p>
          <a:p>
            <a:endParaRPr lang="vi-VN" sz="13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[[6.000e+00 1.480e+02 7.200e+01 3.500e+01 0.000e+00 3.360e+01 6.270e-01 5.000e+01]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[1.000e+00 8.500e+01 6.600e+01 2.900e+01 0.000e+00 2.660e+01 3.510e-01 3.100e+01]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[8.000e+00 1.830e+02 6.400e+01 0.000e+00 0.000e+00 2.330e+01 6.720e-01 3.200e+01] </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[1.000e+00 8.900e+01 6.600e+01 2.300e+01 9.400e+01 2.810e+01 1.670e-01 2.100e+01]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[0.000e+00 1.370e+02 4.000e+01 3.500e+01 1.680e+02 4.310e+01 2.288e+00 3.300e+01]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[5.000e+00 1.160e+02 7.400e+01 0.000e+00 0.000e+00 2.560e+01 2.010e-01 3.000e+01]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[3.000e+00 7.800e+01 5.000e+01 3.200e+01 8.800e+01 3.100e+01 2.480e-01 2.600e+01]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[1.000e+01 1.150e+02 0.000e+00 0.000e+00 0.000e+00 3.530e+01 1.340e-01 2.900e+01]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[2.000e+00 1.970e+02 7.000e+01 4.500e+01 5.430e+02 3.050e+01 1.580e-01 5.300e+01]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[8.000e+00 1.250e+02 9.600e+01 0.000e+00 0.000e+00 0.000e+00 2.320e-01 5.400e+01]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[4.000e+00 1.100e+02 9.200e+01 0.000e+00 0.000e+00 3.760e+01 1.910e-01 3.000e+01]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[1.000e+01 1.680e+02 7.400e+01 0.000e+00 0.000e+00 3.800e+01 5.370e-01 3.400e+01]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[1.000e+01 1.390e+02 8.000e+01 0.000e+00 0.000e+00 2.710e+01 1.441e+00</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3.300e+01]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[1.000e+00 1.150e+02 7.000e+01 3.000e+01 9.600e+01 3.460e+01 5.290e-01 3.200e+01]] [1. 0. 1. 0. 1. 0. 1. 0. 1. 1. 0. 1. 0. 1. 1. 1. 1. 1. 0. 1.]</a:t>
            </a:r>
            <a:endParaRPr lang="en-US" sz="1100" b="1">
              <a:solidFill>
                <a:schemeClr val="bg1">
                  <a:lumMod val="95000"/>
                </a:schemeClr>
              </a:solidFill>
              <a:latin typeface="Bahnschrift" panose="020B0502040204020203" charset="0"/>
              <a:cs typeface="Bahnschrift" panose="020B0502040204020203" charset="0"/>
            </a:endParaRPr>
          </a:p>
        </p:txBody>
      </p:sp>
      <p:sp>
        <p:nvSpPr>
          <p:cNvPr id="5" name="TextBox 4"/>
          <p:cNvSpPr txBox="1"/>
          <p:nvPr/>
        </p:nvSpPr>
        <p:spPr>
          <a:xfrm>
            <a:off x="7162800" y="1219200"/>
            <a:ext cx="5151407" cy="3647152"/>
          </a:xfrm>
          <a:prstGeom prst="rect">
            <a:avLst/>
          </a:prstGeom>
          <a:noFill/>
        </p:spPr>
        <p:txBody>
          <a:bodyPr wrap="square">
            <a:spAutoFit/>
          </a:bodyPr>
          <a:lstStyle/>
          <a:p>
            <a:r>
              <a:rPr lang="en-US" sz="1100">
                <a:solidFill>
                  <a:schemeClr val="bg1">
                    <a:lumMod val="95000"/>
                  </a:schemeClr>
                </a:solidFill>
                <a:latin typeface="Bahnschrift" panose="020B0502040204020203" charset="0"/>
                <a:cs typeface="Bahnschrift" panose="020B0502040204020203" charset="0"/>
              </a:rPr>
              <a:t>+ Train/Test: Train Ratio = 0.69921875</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Train: shape=(537, 8)</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Input = </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[[2.000e+00 8.200e+01 5.200e+01 2.200e+01 1.150e+02 2.850e+01 1.699e+00</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2.500e+01]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[1.000e+00 1.180e+02 5.800e+01 3.600e+01 9.400e+01 3.330e+01 2.610e-01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2.300e+01]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[1.000e+00 1.470e+02 9.400e+01 4.100e+01 0.000e+00 4.930e+01 3.580e-01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2.700e+01]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[2.000e+00 1.080e+02 6.200e+01 1.000e+01 2.780e+02 2.530e+01 8.810e-01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2.200e+01]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[0.000e+00 1.190e+02 0.000e+00 0.000e+00 0.000e+00 3.240e+01 1.410e-01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2.400e+01]]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Output = [0. 0. 1. 0. 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Test: shape=(231, 8)</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Input = </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[[1.00e+01 9.00e+01 8.50e+01 3.20e+01 0.00e+00 3.49e+01 8.25e-01 5.60e+01]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[5.00e+00 8.60e+01 6.80e+01 2.80e+01 7.10e+01 3.02e+01 3.64e-01 2.40e+01]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[5.00e+00 1.36e+02 8.40e+01 4.10e+01 8.80e+01 3.50e+01 2.86e-01 3.50e+01]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[3.00e+00 1.62e+02 5.20e+01 3.80e+01 0.00e+00 3.72e+01 6.52e-01 2.40e+01]</a:t>
            </a:r>
            <a:endParaRPr lang="en-US" sz="1100">
              <a:solidFill>
                <a:schemeClr val="bg1">
                  <a:lumMod val="95000"/>
                </a:schemeClr>
              </a:solidFill>
              <a:latin typeface="Bahnschrift" panose="020B0502040204020203" charset="0"/>
              <a:cs typeface="Bahnschrift" panose="020B0502040204020203" charset="0"/>
            </a:endParaRPr>
          </a:p>
          <a:p>
            <a:r>
              <a:rPr lang="en-US" sz="1100">
                <a:solidFill>
                  <a:schemeClr val="bg1">
                    <a:lumMod val="95000"/>
                  </a:schemeClr>
                </a:solidFill>
                <a:latin typeface="Bahnschrift" panose="020B0502040204020203" charset="0"/>
                <a:cs typeface="Bahnschrift" panose="020B0502040204020203" charset="0"/>
              </a:rPr>
              <a:t> [9.00e+00 1.24e+02 7.00e+01 3.30e+01 4.02e+02 3.54e+01 2.82e-01 3.40e+01]]</a:t>
            </a:r>
            <a:endParaRPr lang="en-US" sz="1100">
              <a:solidFill>
                <a:schemeClr val="bg1">
                  <a:lumMod val="95000"/>
                </a:schemeClr>
              </a:solidFill>
              <a:latin typeface="Bahnschrift" panose="020B0502040204020203" charset="0"/>
              <a:cs typeface="Bahnschrift" panose="020B0502040204020203" charset="0"/>
            </a:endParaRPr>
          </a:p>
        </p:txBody>
      </p:sp>
      <p:sp>
        <p:nvSpPr>
          <p:cNvPr id="7" name="TextBox 6"/>
          <p:cNvSpPr txBox="1"/>
          <p:nvPr/>
        </p:nvSpPr>
        <p:spPr>
          <a:xfrm>
            <a:off x="7239000" y="4866352"/>
            <a:ext cx="1799326" cy="261610"/>
          </a:xfrm>
          <a:prstGeom prst="rect">
            <a:avLst/>
          </a:prstGeom>
          <a:noFill/>
        </p:spPr>
        <p:txBody>
          <a:bodyPr wrap="square">
            <a:spAutoFit/>
          </a:bodyPr>
          <a:lstStyle/>
          <a:p>
            <a:r>
              <a:rPr lang="en-US" sz="1100">
                <a:solidFill>
                  <a:schemeClr val="bg1">
                    <a:lumMod val="95000"/>
                  </a:schemeClr>
                </a:solidFill>
                <a:latin typeface="Bahnschrift" panose="020B0502040204020203" charset="0"/>
                <a:cs typeface="Bahnschrift" panose="020B0502040204020203" charset="0"/>
              </a:rPr>
              <a:t>Output = [1. 0. 1. 1. 0.]</a:t>
            </a:r>
            <a:endParaRPr lang="en-US" sz="1100">
              <a:solidFill>
                <a:schemeClr val="bg1">
                  <a:lumMod val="95000"/>
                </a:schemeClr>
              </a:solidFill>
              <a:latin typeface="Bahnschrift" panose="020B0502040204020203" charset="0"/>
              <a:cs typeface="Bahnschrift" panose="020B0502040204020203"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81000" y="304800"/>
            <a:ext cx="4572719" cy="491490"/>
          </a:xfrm>
          <a:prstGeom prst="rect">
            <a:avLst/>
          </a:prstGeom>
          <a:noFill/>
        </p:spPr>
        <p:txBody>
          <a:bodyPr wrap="square">
            <a:spAutoFit/>
          </a:bodyPr>
          <a:lstStyle/>
          <a:p>
            <a:r>
              <a:rPr lang="en-US" sz="1300">
                <a:solidFill>
                  <a:schemeClr val="bg1">
                    <a:lumMod val="95000"/>
                  </a:schemeClr>
                </a:solidFill>
                <a:latin typeface="Bahnschrift" panose="020B0502040204020203" charset="0"/>
                <a:cs typeface="Bahnschrift" panose="020B0502040204020203" charset="0"/>
              </a:rPr>
              <a:t>['class_encoder.joblib', 'data.npz', 'df_clean.xlsx’]</a:t>
            </a:r>
            <a:endParaRPr lang="en-US" sz="13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dict_keys(['X_train', 'X_test', 'y_train', 'y_test'])</a:t>
            </a:r>
            <a:endParaRPr lang="en-US" sz="1300">
              <a:solidFill>
                <a:schemeClr val="bg1">
                  <a:lumMod val="95000"/>
                </a:schemeClr>
              </a:solidFill>
              <a:latin typeface="Bahnschrift" panose="020B0502040204020203" charset="0"/>
              <a:cs typeface="Bahnschrift" panose="020B0502040204020203" charset="0"/>
            </a:endParaRPr>
          </a:p>
        </p:txBody>
      </p:sp>
      <p:graphicFrame>
        <p:nvGraphicFramePr>
          <p:cNvPr id="8" name="Table 7"/>
          <p:cNvGraphicFramePr>
            <a:graphicFrameLocks noGrp="1"/>
          </p:cNvGraphicFramePr>
          <p:nvPr/>
        </p:nvGraphicFramePr>
        <p:xfrm>
          <a:off x="914400" y="914400"/>
          <a:ext cx="10210800" cy="3307080"/>
        </p:xfrm>
        <a:graphic>
          <a:graphicData uri="http://schemas.openxmlformats.org/drawingml/2006/table">
            <a:tbl>
              <a:tblPr firstRow="1" bandRow="1">
                <a:tableStyleId>{9D7B26C5-4107-4FEC-AEDC-1716B250A1EF}</a:tableStyleId>
              </a:tblPr>
              <a:tblGrid>
                <a:gridCol w="474921"/>
                <a:gridCol w="1187302"/>
                <a:gridCol w="949842"/>
                <a:gridCol w="1345609"/>
                <a:gridCol w="1266455"/>
                <a:gridCol w="712382"/>
                <a:gridCol w="633228"/>
                <a:gridCol w="2193261"/>
                <a:gridCol w="457200"/>
                <a:gridCol w="990600"/>
              </a:tblGrid>
              <a:tr h="286934">
                <a:tc>
                  <a:txBody>
                    <a:bodyPr/>
                    <a:lstStyle/>
                    <a:p>
                      <a:pPr algn="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Pregnancies</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Glucose</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BloodPressure</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SkinThickness</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Insulin</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BMI</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DiabetesPedigreeFunction</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Age</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Outcome</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6095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0</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148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33.6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0.627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50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6095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1</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85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26.6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0.351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6095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2</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183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23.3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0.672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57810">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3</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89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94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28.1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0.167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6095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4</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137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40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168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43.1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2.288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6095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6095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763</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101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48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180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32.9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0.171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6095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764</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122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36.8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0.340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6095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765</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121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112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26.2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0.245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6095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766</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126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30.1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0.349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47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16095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767</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93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30.4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0.315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bl>
          </a:graphicData>
        </a:graphic>
      </p:graphicFrame>
      <p:sp>
        <p:nvSpPr>
          <p:cNvPr id="10" name="TextBox 9"/>
          <p:cNvSpPr txBox="1"/>
          <p:nvPr/>
        </p:nvSpPr>
        <p:spPr>
          <a:xfrm>
            <a:off x="1143000" y="4304131"/>
            <a:ext cx="2134319" cy="292388"/>
          </a:xfrm>
          <a:prstGeom prst="rect">
            <a:avLst/>
          </a:prstGeom>
          <a:noFill/>
        </p:spPr>
        <p:txBody>
          <a:bodyPr wrap="square">
            <a:spAutoFit/>
          </a:bodyPr>
          <a:lstStyle/>
          <a:p>
            <a:r>
              <a:rPr lang="en-US" sz="1300">
                <a:solidFill>
                  <a:schemeClr val="bg1">
                    <a:lumMod val="95000"/>
                  </a:schemeClr>
                </a:solidFill>
                <a:latin typeface="Bahnschrift" panose="020B0502040204020203" charset="0"/>
                <a:cs typeface="Bahnschrift" panose="020B0502040204020203" charset="0"/>
              </a:rPr>
              <a:t>768 rows × 9 columns</a:t>
            </a:r>
            <a:endParaRPr lang="en-US" sz="1300">
              <a:solidFill>
                <a:schemeClr val="bg1">
                  <a:lumMod val="95000"/>
                </a:schemeClr>
              </a:solidFill>
              <a:latin typeface="Bahnschrift" panose="020B0502040204020203" charset="0"/>
              <a:cs typeface="Bahnschrift" panose="020B0502040204020203" charset="0"/>
            </a:endParaRPr>
          </a:p>
        </p:txBody>
      </p:sp>
      <p:sp>
        <p:nvSpPr>
          <p:cNvPr id="12" name="TextBox 11"/>
          <p:cNvSpPr txBox="1"/>
          <p:nvPr/>
        </p:nvSpPr>
        <p:spPr>
          <a:xfrm>
            <a:off x="762000" y="4679170"/>
            <a:ext cx="1219919" cy="292388"/>
          </a:xfrm>
          <a:prstGeom prst="rect">
            <a:avLst/>
          </a:prstGeom>
          <a:noFill/>
        </p:spPr>
        <p:txBody>
          <a:bodyPr wrap="square">
            <a:spAutoFit/>
          </a:bodyPr>
          <a:lstStyle/>
          <a:p>
            <a:r>
              <a:rPr lang="en-US" sz="1300">
                <a:solidFill>
                  <a:schemeClr val="bg1">
                    <a:lumMod val="95000"/>
                  </a:schemeClr>
                </a:solidFill>
                <a:latin typeface="Bahnschrift" panose="020B0502040204020203" charset="0"/>
                <a:cs typeface="Bahnschrift" panose="020B0502040204020203" charset="0"/>
              </a:rPr>
              <a:t>array([0, 1])</a:t>
            </a:r>
            <a:endParaRPr lang="en-US" sz="1300">
              <a:solidFill>
                <a:schemeClr val="bg1">
                  <a:lumMod val="95000"/>
                </a:schemeClr>
              </a:solidFill>
              <a:latin typeface="Bahnschrift" panose="020B0502040204020203" charset="0"/>
              <a:cs typeface="Bahnschrift" panose="020B0502040204020203" charset="0"/>
            </a:endParaRPr>
          </a:p>
        </p:txBody>
      </p:sp>
      <p:sp>
        <p:nvSpPr>
          <p:cNvPr id="14" name="TextBox 13"/>
          <p:cNvSpPr txBox="1"/>
          <p:nvPr/>
        </p:nvSpPr>
        <p:spPr>
          <a:xfrm>
            <a:off x="381000" y="5792470"/>
            <a:ext cx="4491355" cy="768350"/>
          </a:xfrm>
          <a:prstGeom prst="rect">
            <a:avLst/>
          </a:prstGeom>
          <a:noFill/>
        </p:spPr>
        <p:txBody>
          <a:bodyPr wrap="square">
            <a:spAutoFit/>
          </a:bodyPr>
          <a:lstStyle/>
          <a:p>
            <a:r>
              <a:rPr lang="en-US" sz="4400" b="1">
                <a:solidFill>
                  <a:schemeClr val="bg1">
                    <a:lumMod val="95000"/>
                  </a:schemeClr>
                </a:solidFill>
                <a:latin typeface="Bahnschrift" panose="020B0502040204020203" charset="0"/>
                <a:cs typeface="Bahnschrift" panose="020B0502040204020203" charset="0"/>
              </a:rPr>
              <a:t>Kết thúc</a:t>
            </a:r>
            <a:endParaRPr lang="en-US" sz="4400" b="1">
              <a:solidFill>
                <a:schemeClr val="bg1">
                  <a:lumMod val="95000"/>
                </a:schemeClr>
              </a:solidFill>
              <a:latin typeface="Bahnschrift" panose="020B0502040204020203" charset="0"/>
              <a:cs typeface="Bahnschrift"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a:spLocks noGrp="1"/>
          </p:cNvSpPr>
          <p:nvPr>
            <p:ph sz="half" idx="1"/>
          </p:nvPr>
        </p:nvSpPr>
        <p:spPr>
          <a:xfrm>
            <a:off x="618224" y="283234"/>
            <a:ext cx="5043578" cy="6096000"/>
          </a:xfrm>
        </p:spPr>
        <p:txBody>
          <a:bodyPr>
            <a:normAutofit/>
          </a:bodyPr>
          <a:lstStyle/>
          <a:p>
            <a:pPr marL="0" indent="0">
              <a:buNone/>
            </a:pPr>
            <a:r>
              <a:rPr lang="en-US" sz="2000" b="1">
                <a:solidFill>
                  <a:schemeClr val="bg1">
                    <a:lumMod val="95000"/>
                  </a:schemeClr>
                </a:solidFill>
                <a:latin typeface="Bahnschrift" panose="020B0502040204020203" charset="0"/>
                <a:cs typeface="Bahnschrift" panose="020B0502040204020203" charset="0"/>
              </a:rPr>
              <a:t>3. Phân tích dữ liệu (Analyze Data):</a:t>
            </a:r>
            <a:endParaRPr lang="en-US" sz="2000" b="1">
              <a:solidFill>
                <a:schemeClr val="bg1">
                  <a:lumMod val="95000"/>
                </a:schemeClr>
              </a:solidFill>
              <a:latin typeface="Bahnschrift" panose="020B0502040204020203" charset="0"/>
              <a:cs typeface="Bahnschrift" panose="020B0502040204020203" charset="0"/>
            </a:endParaRPr>
          </a:p>
          <a:p>
            <a:pPr marL="0" indent="0">
              <a:buNone/>
            </a:pPr>
            <a:r>
              <a:rPr lang="en-US" sz="1800" b="1">
                <a:solidFill>
                  <a:schemeClr val="bg1">
                    <a:lumMod val="95000"/>
                  </a:schemeClr>
                </a:solidFill>
                <a:latin typeface="Bahnschrift" panose="020B0502040204020203" charset="0"/>
                <a:cs typeface="Bahnschrift" panose="020B0502040204020203" charset="0"/>
              </a:rPr>
              <a:t>3.1. Thống kê </a:t>
            </a:r>
            <a:r>
              <a:rPr lang="en-US" sz="2000" b="1">
                <a:solidFill>
                  <a:schemeClr val="bg1">
                    <a:lumMod val="95000"/>
                  </a:schemeClr>
                </a:solidFill>
                <a:latin typeface="Bahnschrift" panose="020B0502040204020203" charset="0"/>
                <a:cs typeface="Bahnschrift" panose="020B0502040204020203" charset="0"/>
              </a:rPr>
              <a:t>mô </a:t>
            </a:r>
            <a:r>
              <a:rPr lang="en-US" sz="1800" b="1">
                <a:solidFill>
                  <a:schemeClr val="bg1">
                    <a:lumMod val="95000"/>
                  </a:schemeClr>
                </a:solidFill>
                <a:latin typeface="Bahnschrift" panose="020B0502040204020203" charset="0"/>
                <a:cs typeface="Bahnschrift" panose="020B0502040204020203" charset="0"/>
              </a:rPr>
              <a:t>tả (Descriptive Statistics):</a:t>
            </a:r>
            <a:endParaRPr lang="en-US" sz="1800">
              <a:solidFill>
                <a:schemeClr val="bg1">
                  <a:lumMod val="95000"/>
                </a:schemeClr>
              </a:solidFill>
              <a:latin typeface="Bahnschrift" panose="020B0502040204020203" charset="0"/>
              <a:cs typeface="Bahnschrift" panose="020B0502040204020203" charset="0"/>
            </a:endParaRPr>
          </a:p>
          <a:p>
            <a:pPr marL="0" indent="0">
              <a:buNone/>
            </a:pPr>
            <a:r>
              <a:rPr lang="en-US" sz="1500" b="1">
                <a:solidFill>
                  <a:schemeClr val="bg1">
                    <a:lumMod val="95000"/>
                  </a:schemeClr>
                </a:solidFill>
                <a:latin typeface="Bahnschrift" panose="020B0502040204020203" charset="0"/>
                <a:cs typeface="Bahnschrift" panose="020B0502040204020203" charset="0"/>
              </a:rPr>
              <a:t>   (1) Hiển thị một số thông tin về dữ liệu:</a:t>
            </a:r>
            <a:endParaRPr lang="en-US" sz="1500" b="1">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Số dòng, số cột của dữ liệu</a:t>
            </a:r>
            <a:endParaRPr lang="en-US" sz="13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Kiểu dữ liệu của từng cột</a:t>
            </a:r>
            <a:endParaRPr lang="en-US" sz="13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5 dòng đầu và 5 dòng cuối của bảng dữ liệu</a:t>
            </a:r>
            <a:endParaRPr lang="en-US" sz="13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Thông tin chung về dữ liệu</a:t>
            </a:r>
            <a:endParaRPr lang="en-US" sz="1300">
              <a:solidFill>
                <a:schemeClr val="bg1">
                  <a:lumMod val="95000"/>
                </a:schemeClr>
              </a:solidFill>
              <a:latin typeface="Bahnschrift" panose="020B0502040204020203" charset="0"/>
              <a:cs typeface="Bahnschrift" panose="020B0502040204020203" charset="0"/>
            </a:endParaRPr>
          </a:p>
          <a:p>
            <a:pPr marL="0" indent="0">
              <a:buNone/>
            </a:pPr>
            <a:endParaRPr lang="en-US" sz="1300">
              <a:solidFill>
                <a:schemeClr val="bg1">
                  <a:lumMod val="95000"/>
                </a:schemeClr>
              </a:solidFill>
              <a:latin typeface="Bahnschrift" panose="020B0502040204020203" charset="0"/>
              <a:cs typeface="Bahnschrift" panose="020B0502040204020203" charset="0"/>
            </a:endParaRPr>
          </a:p>
          <a:p>
            <a:pPr marL="0" indent="0">
              <a:buNone/>
            </a:pPr>
            <a:endParaRPr lang="en-US" sz="1300">
              <a:solidFill>
                <a:schemeClr val="bg1">
                  <a:lumMod val="95000"/>
                </a:schemeClr>
              </a:solidFill>
              <a:latin typeface="Bahnschrift" panose="020B0502040204020203" charset="0"/>
              <a:cs typeface="Bahnschrift" panose="020B0502040204020203" charset="0"/>
            </a:endParaRPr>
          </a:p>
        </p:txBody>
      </p:sp>
      <p:sp>
        <p:nvSpPr>
          <p:cNvPr id="27" name="TextBox 26"/>
          <p:cNvSpPr txBox="1"/>
          <p:nvPr/>
        </p:nvSpPr>
        <p:spPr>
          <a:xfrm>
            <a:off x="7162800" y="310551"/>
            <a:ext cx="3505200" cy="2693045"/>
          </a:xfrm>
          <a:prstGeom prst="rect">
            <a:avLst/>
          </a:prstGeom>
          <a:noFill/>
        </p:spPr>
        <p:txBody>
          <a:bodyPr wrap="square" rtlCol="0">
            <a:spAutoFit/>
          </a:bodyPr>
          <a:lstStyle/>
          <a:p>
            <a:r>
              <a:rPr lang="en-US" sz="1300">
                <a:solidFill>
                  <a:schemeClr val="bg1">
                    <a:lumMod val="95000"/>
                  </a:schemeClr>
                </a:solidFill>
                <a:latin typeface="Bahnschrift" panose="020B0502040204020203" charset="0"/>
                <a:cs typeface="Bahnschrift" panose="020B0502040204020203" charset="0"/>
              </a:rPr>
              <a:t>+ Shape: (768, 9)</a:t>
            </a:r>
            <a:endParaRPr lang="en-US" sz="13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 Data Types: </a:t>
            </a:r>
            <a:endParaRPr lang="en-US" sz="13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Pregnancies            		int64</a:t>
            </a:r>
            <a:endParaRPr lang="en-US" sz="13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Glucose                 		int64</a:t>
            </a:r>
            <a:endParaRPr lang="en-US" sz="13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BloodPressure         		int64</a:t>
            </a:r>
            <a:endParaRPr lang="en-US" sz="13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SkinThickness     		int64</a:t>
            </a:r>
            <a:endParaRPr lang="en-US" sz="13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Insulin      	   		int64</a:t>
            </a:r>
            <a:endParaRPr lang="en-US" sz="13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BMI               		float64</a:t>
            </a:r>
            <a:endParaRPr lang="en-US" sz="13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DiabetesPedigreeFunction  	float64</a:t>
            </a:r>
            <a:endParaRPr lang="en-US" sz="13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Age              		int64</a:t>
            </a:r>
            <a:endParaRPr lang="en-US" sz="13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Outcome        		int64</a:t>
            </a:r>
            <a:endParaRPr lang="en-US" sz="13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dtype: object</a:t>
            </a:r>
            <a:endParaRPr lang="en-US" sz="13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 Contents: </a:t>
            </a:r>
            <a:endParaRPr lang="en-US" sz="1300">
              <a:solidFill>
                <a:schemeClr val="bg1">
                  <a:lumMod val="95000"/>
                </a:schemeClr>
              </a:solidFill>
              <a:latin typeface="Bahnschrift" panose="020B0502040204020203" charset="0"/>
              <a:cs typeface="Bahnschrift" panose="020B0502040204020203" charset="0"/>
            </a:endParaRPr>
          </a:p>
        </p:txBody>
      </p:sp>
      <p:graphicFrame>
        <p:nvGraphicFramePr>
          <p:cNvPr id="28" name="Table 27"/>
          <p:cNvGraphicFramePr>
            <a:graphicFrameLocks noGrp="1"/>
          </p:cNvGraphicFramePr>
          <p:nvPr/>
        </p:nvGraphicFramePr>
        <p:xfrm>
          <a:off x="776378" y="3074045"/>
          <a:ext cx="11110822" cy="1737360"/>
        </p:xfrm>
        <a:graphic>
          <a:graphicData uri="http://schemas.openxmlformats.org/drawingml/2006/table">
            <a:tbl>
              <a:tblPr firstRow="1" bandRow="1">
                <a:tableStyleId>{9D7B26C5-4107-4FEC-AEDC-1716B250A1EF}</a:tableStyleId>
              </a:tblPr>
              <a:tblGrid>
                <a:gridCol w="462450"/>
                <a:gridCol w="1261691"/>
                <a:gridCol w="862071"/>
                <a:gridCol w="1645772"/>
                <a:gridCol w="1489033"/>
                <a:gridCol w="724609"/>
                <a:gridCol w="686053"/>
                <a:gridCol w="2351103"/>
                <a:gridCol w="665957"/>
                <a:gridCol w="962083"/>
              </a:tblGrid>
              <a:tr h="250406">
                <a:tc>
                  <a:txBody>
                    <a:bodyPr/>
                    <a:lstStyle/>
                    <a:p>
                      <a:pPr algn="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Pregnancies</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Glucose</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BloodPressure</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SkinThickness</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Insulin</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BMI</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DiabetesPedigreeFunction</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Age</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Outcome</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r>
              <a:tr h="250406">
                <a:tc>
                  <a:txBody>
                    <a:bodyPr/>
                    <a:lstStyle/>
                    <a:p>
                      <a:pPr algn="r"/>
                      <a:r>
                        <a:rPr lang="en-US" sz="1300">
                          <a:solidFill>
                            <a:schemeClr val="bg1">
                              <a:lumMod val="95000"/>
                            </a:schemeClr>
                          </a:solidFill>
                          <a:latin typeface="Bahnschrift" panose="020B0502040204020203" charset="0"/>
                          <a:cs typeface="Bahnschrift" panose="020B0502040204020203" charset="0"/>
                        </a:rPr>
                        <a:t>0</a:t>
                      </a: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6</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148</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72</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35</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0</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33.6</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0.627</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50</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1</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r>
              <a:tr h="250406">
                <a:tc>
                  <a:txBody>
                    <a:bodyPr/>
                    <a:lstStyle/>
                    <a:p>
                      <a:pPr algn="r"/>
                      <a:r>
                        <a:rPr lang="en-US" sz="1300">
                          <a:solidFill>
                            <a:schemeClr val="bg1">
                              <a:lumMod val="95000"/>
                            </a:schemeClr>
                          </a:solidFill>
                          <a:latin typeface="Bahnschrift" panose="020B0502040204020203" charset="0"/>
                          <a:cs typeface="Bahnschrift" panose="020B0502040204020203" charset="0"/>
                        </a:rPr>
                        <a:t>1</a:t>
                      </a: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1</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85</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66</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29</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0</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26.6</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0.351</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31</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0</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r>
              <a:tr h="250406">
                <a:tc>
                  <a:txBody>
                    <a:bodyPr/>
                    <a:lstStyle/>
                    <a:p>
                      <a:pPr algn="r"/>
                      <a:r>
                        <a:rPr lang="en-US" sz="1300">
                          <a:solidFill>
                            <a:schemeClr val="bg1">
                              <a:lumMod val="95000"/>
                            </a:schemeClr>
                          </a:solidFill>
                          <a:latin typeface="Bahnschrift" panose="020B0502040204020203" charset="0"/>
                          <a:cs typeface="Bahnschrift" panose="020B0502040204020203" charset="0"/>
                        </a:rPr>
                        <a:t>2</a:t>
                      </a: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8</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183</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64</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0</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0</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23.3</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0.672</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32</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1</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r>
              <a:tr h="250406">
                <a:tc>
                  <a:txBody>
                    <a:bodyPr/>
                    <a:lstStyle/>
                    <a:p>
                      <a:pPr algn="r"/>
                      <a:r>
                        <a:rPr lang="en-US" sz="1300">
                          <a:solidFill>
                            <a:schemeClr val="bg1">
                              <a:lumMod val="95000"/>
                            </a:schemeClr>
                          </a:solidFill>
                          <a:latin typeface="Bahnschrift" panose="020B0502040204020203" charset="0"/>
                          <a:cs typeface="Bahnschrift" panose="020B0502040204020203" charset="0"/>
                        </a:rPr>
                        <a:t>3</a:t>
                      </a: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1</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89</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66</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23</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94</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28.1</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0.167</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21</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0</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r>
              <a:tr h="250406">
                <a:tc>
                  <a:txBody>
                    <a:bodyPr/>
                    <a:lstStyle/>
                    <a:p>
                      <a:pPr algn="r"/>
                      <a:r>
                        <a:rPr lang="en-US" sz="1300">
                          <a:solidFill>
                            <a:schemeClr val="bg1">
                              <a:lumMod val="95000"/>
                            </a:schemeClr>
                          </a:solidFill>
                          <a:latin typeface="Bahnschrift" panose="020B0502040204020203" charset="0"/>
                          <a:cs typeface="Bahnschrift" panose="020B0502040204020203" charset="0"/>
                        </a:rPr>
                        <a:t>4</a:t>
                      </a: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0</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137</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40</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35</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168</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43.1</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2.288</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33</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1</a:t>
                      </a:r>
                      <a:endParaRPr lang="en-US" sz="1300"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r>
            </a:tbl>
          </a:graphicData>
        </a:graphic>
      </p:graphicFrame>
      <p:graphicFrame>
        <p:nvGraphicFramePr>
          <p:cNvPr id="30" name="Table 29"/>
          <p:cNvGraphicFramePr>
            <a:graphicFrameLocks noGrp="1"/>
          </p:cNvGraphicFramePr>
          <p:nvPr/>
        </p:nvGraphicFramePr>
        <p:xfrm>
          <a:off x="776378" y="4898410"/>
          <a:ext cx="11110822" cy="1737360"/>
        </p:xfrm>
        <a:graphic>
          <a:graphicData uri="http://schemas.openxmlformats.org/drawingml/2006/table">
            <a:tbl>
              <a:tblPr firstRow="1" bandRow="1">
                <a:tableStyleId>{9D7B26C5-4107-4FEC-AEDC-1716B250A1EF}</a:tableStyleId>
              </a:tblPr>
              <a:tblGrid>
                <a:gridCol w="542027"/>
                <a:gridCol w="1182114"/>
                <a:gridCol w="862071"/>
                <a:gridCol w="1645772"/>
                <a:gridCol w="1489033"/>
                <a:gridCol w="724609"/>
                <a:gridCol w="686053"/>
                <a:gridCol w="2351103"/>
                <a:gridCol w="665957"/>
                <a:gridCol w="962083"/>
              </a:tblGrid>
              <a:tr h="250406">
                <a:tc>
                  <a:txBody>
                    <a:bodyPr/>
                    <a:lstStyle/>
                    <a:p>
                      <a:pPr algn="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Pregnancies</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Glucose</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BloodPressure</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SkinThickness</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Insulin</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BMI</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DiabetesPedigreeFunction</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Age</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c>
                  <a:txBody>
                    <a:bodyPr/>
                    <a:lstStyle/>
                    <a:p>
                      <a:pPr algn="r">
                        <a:lnSpc>
                          <a:spcPct val="115000"/>
                        </a:lnSpc>
                        <a:spcAft>
                          <a:spcPts val="800"/>
                        </a:spcAft>
                        <a:buNone/>
                      </a:pPr>
                      <a:r>
                        <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rPr>
                        <a:t>Outcome</a:t>
                      </a:r>
                      <a:endParaRPr lang="en-US" sz="1300" b="1" kern="100">
                        <a:solidFill>
                          <a:schemeClr val="bg1">
                            <a:lumMod val="95000"/>
                          </a:schemeClr>
                        </a:solidFill>
                        <a:effectLst/>
                        <a:latin typeface="Bahnschrift" panose="020B0502040204020203" charset="0"/>
                        <a:ea typeface="Aptos" panose="020B0004020202020204" pitchFamily="34" charset="0"/>
                        <a:cs typeface="Bahnschrift" panose="020B0502040204020203" charset="0"/>
                      </a:endParaRPr>
                    </a:p>
                  </a:txBody>
                  <a:tcPr marL="76200" marR="76200" marT="38100" marB="38100" anchor="ctr"/>
                </a:tc>
              </a:tr>
              <a:tr h="250406">
                <a:tc>
                  <a:txBody>
                    <a:bodyPr/>
                    <a:lstStyle/>
                    <a:p>
                      <a:pPr algn="r"/>
                      <a:r>
                        <a:rPr lang="en-US" sz="1300">
                          <a:solidFill>
                            <a:schemeClr val="bg1">
                              <a:lumMod val="95000"/>
                            </a:schemeClr>
                          </a:solidFill>
                          <a:latin typeface="Bahnschrift" panose="020B0502040204020203" charset="0"/>
                          <a:cs typeface="Bahnschrift" panose="020B0502040204020203" charset="0"/>
                        </a:rPr>
                        <a:t>763</a:t>
                      </a: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101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48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180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32.9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0.171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50406">
                <a:tc>
                  <a:txBody>
                    <a:bodyPr/>
                    <a:lstStyle/>
                    <a:p>
                      <a:pPr algn="r"/>
                      <a:r>
                        <a:rPr lang="en-US" sz="1300">
                          <a:solidFill>
                            <a:schemeClr val="bg1">
                              <a:lumMod val="95000"/>
                            </a:schemeClr>
                          </a:solidFill>
                          <a:latin typeface="Bahnschrift" panose="020B0502040204020203" charset="0"/>
                          <a:cs typeface="Bahnschrift" panose="020B0502040204020203" charset="0"/>
                        </a:rPr>
                        <a:t>764</a:t>
                      </a: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122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36.8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0.340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50406">
                <a:tc>
                  <a:txBody>
                    <a:bodyPr/>
                    <a:lstStyle/>
                    <a:p>
                      <a:pPr algn="r"/>
                      <a:r>
                        <a:rPr lang="en-US" sz="1300">
                          <a:solidFill>
                            <a:schemeClr val="bg1">
                              <a:lumMod val="95000"/>
                            </a:schemeClr>
                          </a:solidFill>
                          <a:latin typeface="Bahnschrift" panose="020B0502040204020203" charset="0"/>
                          <a:cs typeface="Bahnschrift" panose="020B0502040204020203" charset="0"/>
                        </a:rPr>
                        <a:t>765</a:t>
                      </a: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121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112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26.2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0.245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50406">
                <a:tc>
                  <a:txBody>
                    <a:bodyPr/>
                    <a:lstStyle/>
                    <a:p>
                      <a:pPr algn="r"/>
                      <a:r>
                        <a:rPr lang="en-US" sz="1300">
                          <a:solidFill>
                            <a:schemeClr val="bg1">
                              <a:lumMod val="95000"/>
                            </a:schemeClr>
                          </a:solidFill>
                          <a:latin typeface="Bahnschrift" panose="020B0502040204020203" charset="0"/>
                          <a:cs typeface="Bahnschrift" panose="020B0502040204020203" charset="0"/>
                        </a:rPr>
                        <a:t>766</a:t>
                      </a: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126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30.1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0.349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47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50406">
                <a:tc>
                  <a:txBody>
                    <a:bodyPr/>
                    <a:lstStyle/>
                    <a:p>
                      <a:pPr algn="r"/>
                      <a:r>
                        <a:rPr lang="en-US" sz="1300">
                          <a:solidFill>
                            <a:schemeClr val="bg1">
                              <a:lumMod val="95000"/>
                            </a:schemeClr>
                          </a:solidFill>
                          <a:latin typeface="Bahnschrift" panose="020B0502040204020203" charset="0"/>
                          <a:cs typeface="Bahnschrift" panose="020B0502040204020203" charset="0"/>
                        </a:rPr>
                        <a:t>767</a:t>
                      </a: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93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30.4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0.315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33400" y="228600"/>
            <a:ext cx="6782519" cy="3538220"/>
          </a:xfrm>
          <a:prstGeom prst="rect">
            <a:avLst/>
          </a:prstGeom>
          <a:noFill/>
        </p:spPr>
        <p:txBody>
          <a:bodyPr wrap="square">
            <a:spAutoFit/>
          </a:bodyPr>
          <a:lstStyle/>
          <a:p>
            <a:r>
              <a:rPr lang="en-US" sz="1400">
                <a:solidFill>
                  <a:schemeClr val="bg1">
                    <a:lumMod val="95000"/>
                  </a:schemeClr>
                </a:solidFill>
                <a:latin typeface="Bahnschrift" panose="020B0502040204020203" charset="0"/>
                <a:cs typeface="Bahnschrift" panose="020B0502040204020203" charset="0"/>
              </a:rPr>
              <a:t>&lt;class 'pandas.core.frame.DataFrame'&gt;</a:t>
            </a:r>
            <a:endParaRPr lang="en-US" sz="1400">
              <a:solidFill>
                <a:schemeClr val="bg1">
                  <a:lumMod val="95000"/>
                </a:schemeClr>
              </a:solidFill>
              <a:latin typeface="Bahnschrift" panose="020B0502040204020203" charset="0"/>
              <a:cs typeface="Bahnschrift" panose="020B0502040204020203" charset="0"/>
            </a:endParaRPr>
          </a:p>
          <a:p>
            <a:r>
              <a:rPr lang="en-US" sz="1400">
                <a:solidFill>
                  <a:schemeClr val="bg1">
                    <a:lumMod val="95000"/>
                  </a:schemeClr>
                </a:solidFill>
                <a:latin typeface="Bahnschrift" panose="020B0502040204020203" charset="0"/>
                <a:cs typeface="Bahnschrift" panose="020B0502040204020203" charset="0"/>
              </a:rPr>
              <a:t>RangeIndex: 768 entries, 0 to 767</a:t>
            </a:r>
            <a:endParaRPr lang="en-US" sz="1400">
              <a:solidFill>
                <a:schemeClr val="bg1">
                  <a:lumMod val="95000"/>
                </a:schemeClr>
              </a:solidFill>
              <a:latin typeface="Bahnschrift" panose="020B0502040204020203" charset="0"/>
              <a:cs typeface="Bahnschrift" panose="020B0502040204020203" charset="0"/>
            </a:endParaRPr>
          </a:p>
          <a:p>
            <a:r>
              <a:rPr lang="en-US" sz="1400">
                <a:solidFill>
                  <a:schemeClr val="bg1">
                    <a:lumMod val="95000"/>
                  </a:schemeClr>
                </a:solidFill>
                <a:latin typeface="Bahnschrift" panose="020B0502040204020203" charset="0"/>
                <a:cs typeface="Bahnschrift" panose="020B0502040204020203" charset="0"/>
              </a:rPr>
              <a:t>Data columns (total 9 columns):</a:t>
            </a:r>
            <a:br>
              <a:rPr lang="en-US" sz="1400">
                <a:solidFill>
                  <a:schemeClr val="bg1">
                    <a:lumMod val="95000"/>
                  </a:schemeClr>
                </a:solidFill>
                <a:latin typeface="Bahnschrift" panose="020B0502040204020203" charset="0"/>
                <a:cs typeface="Bahnschrift" panose="020B0502040204020203" charset="0"/>
              </a:rPr>
            </a:br>
            <a:r>
              <a:rPr lang="en-US" sz="1400">
                <a:solidFill>
                  <a:schemeClr val="bg1">
                    <a:lumMod val="95000"/>
                  </a:schemeClr>
                </a:solidFill>
                <a:latin typeface="Bahnschrift" panose="020B0502040204020203" charset="0"/>
                <a:cs typeface="Bahnschrift" panose="020B0502040204020203" charset="0"/>
              </a:rPr>
              <a:t>#   Column                    		Non-Null Count  Dtype  </a:t>
            </a:r>
            <a:endParaRPr lang="en-US" sz="1400">
              <a:solidFill>
                <a:schemeClr val="bg1">
                  <a:lumMod val="95000"/>
                </a:schemeClr>
              </a:solidFill>
              <a:latin typeface="Bahnschrift" panose="020B0502040204020203" charset="0"/>
              <a:cs typeface="Bahnschrift" panose="020B0502040204020203" charset="0"/>
            </a:endParaRPr>
          </a:p>
          <a:p>
            <a:r>
              <a:rPr lang="en-US" sz="1400">
                <a:solidFill>
                  <a:schemeClr val="bg1">
                    <a:lumMod val="95000"/>
                  </a:schemeClr>
                </a:solidFill>
                <a:latin typeface="Bahnschrift" panose="020B0502040204020203" charset="0"/>
                <a:cs typeface="Bahnschrift" panose="020B0502040204020203" charset="0"/>
              </a:rPr>
              <a:t>---  ------                    		--------------       -----  </a:t>
            </a:r>
            <a:endParaRPr lang="en-US" sz="1400">
              <a:solidFill>
                <a:schemeClr val="bg1">
                  <a:lumMod val="95000"/>
                </a:schemeClr>
              </a:solidFill>
              <a:latin typeface="Bahnschrift" panose="020B0502040204020203" charset="0"/>
              <a:cs typeface="Bahnschrift" panose="020B0502040204020203" charset="0"/>
            </a:endParaRPr>
          </a:p>
          <a:p>
            <a:r>
              <a:rPr lang="en-US" sz="1400">
                <a:solidFill>
                  <a:schemeClr val="bg1">
                    <a:lumMod val="95000"/>
                  </a:schemeClr>
                </a:solidFill>
                <a:latin typeface="Bahnschrift" panose="020B0502040204020203" charset="0"/>
                <a:cs typeface="Bahnschrift" panose="020B0502040204020203" charset="0"/>
              </a:rPr>
              <a:t> 0   Pregnancies		768 non-null    int64  </a:t>
            </a:r>
            <a:endParaRPr lang="en-US" sz="1400">
              <a:solidFill>
                <a:schemeClr val="bg1">
                  <a:lumMod val="95000"/>
                </a:schemeClr>
              </a:solidFill>
              <a:latin typeface="Bahnschrift" panose="020B0502040204020203" charset="0"/>
              <a:cs typeface="Bahnschrift" panose="020B0502040204020203" charset="0"/>
            </a:endParaRPr>
          </a:p>
          <a:p>
            <a:r>
              <a:rPr lang="en-US" sz="1400">
                <a:solidFill>
                  <a:schemeClr val="bg1">
                    <a:lumMod val="95000"/>
                  </a:schemeClr>
                </a:solidFill>
                <a:latin typeface="Bahnschrift" panose="020B0502040204020203" charset="0"/>
                <a:cs typeface="Bahnschrift" panose="020B0502040204020203" charset="0"/>
              </a:rPr>
              <a:t> 1   Glucose                  		768 non-null    int64  </a:t>
            </a:r>
            <a:endParaRPr lang="en-US" sz="1400">
              <a:solidFill>
                <a:schemeClr val="bg1">
                  <a:lumMod val="95000"/>
                </a:schemeClr>
              </a:solidFill>
              <a:latin typeface="Bahnschrift" panose="020B0502040204020203" charset="0"/>
              <a:cs typeface="Bahnschrift" panose="020B0502040204020203" charset="0"/>
            </a:endParaRPr>
          </a:p>
          <a:p>
            <a:r>
              <a:rPr lang="en-US" sz="1400">
                <a:solidFill>
                  <a:schemeClr val="bg1">
                    <a:lumMod val="95000"/>
                  </a:schemeClr>
                </a:solidFill>
                <a:latin typeface="Bahnschrift" panose="020B0502040204020203" charset="0"/>
                <a:cs typeface="Bahnschrift" panose="020B0502040204020203" charset="0"/>
              </a:rPr>
              <a:t> 2   BloodPressure             		768 non-null    int64  </a:t>
            </a:r>
            <a:endParaRPr lang="en-US" sz="1400">
              <a:solidFill>
                <a:schemeClr val="bg1">
                  <a:lumMod val="95000"/>
                </a:schemeClr>
              </a:solidFill>
              <a:latin typeface="Bahnschrift" panose="020B0502040204020203" charset="0"/>
              <a:cs typeface="Bahnschrift" panose="020B0502040204020203" charset="0"/>
            </a:endParaRPr>
          </a:p>
          <a:p>
            <a:r>
              <a:rPr lang="en-US" sz="1400">
                <a:solidFill>
                  <a:schemeClr val="bg1">
                    <a:lumMod val="95000"/>
                  </a:schemeClr>
                </a:solidFill>
                <a:latin typeface="Bahnschrift" panose="020B0502040204020203" charset="0"/>
                <a:cs typeface="Bahnschrift" panose="020B0502040204020203" charset="0"/>
              </a:rPr>
              <a:t> 3   SkinThickness             		768 non-null    int64  </a:t>
            </a:r>
            <a:endParaRPr lang="en-US" sz="1400">
              <a:solidFill>
                <a:schemeClr val="bg1">
                  <a:lumMod val="95000"/>
                </a:schemeClr>
              </a:solidFill>
              <a:latin typeface="Bahnschrift" panose="020B0502040204020203" charset="0"/>
              <a:cs typeface="Bahnschrift" panose="020B0502040204020203" charset="0"/>
            </a:endParaRPr>
          </a:p>
          <a:p>
            <a:r>
              <a:rPr lang="en-US" sz="1400">
                <a:solidFill>
                  <a:schemeClr val="bg1">
                    <a:lumMod val="95000"/>
                  </a:schemeClr>
                </a:solidFill>
                <a:latin typeface="Bahnschrift" panose="020B0502040204020203" charset="0"/>
                <a:cs typeface="Bahnschrift" panose="020B0502040204020203" charset="0"/>
              </a:rPr>
              <a:t> 4   Insulin                   		768 non-null    int64  </a:t>
            </a:r>
            <a:endParaRPr lang="en-US" sz="1400">
              <a:solidFill>
                <a:schemeClr val="bg1">
                  <a:lumMod val="95000"/>
                </a:schemeClr>
              </a:solidFill>
              <a:latin typeface="Bahnschrift" panose="020B0502040204020203" charset="0"/>
              <a:cs typeface="Bahnschrift" panose="020B0502040204020203" charset="0"/>
            </a:endParaRPr>
          </a:p>
          <a:p>
            <a:r>
              <a:rPr lang="en-US" sz="1400">
                <a:solidFill>
                  <a:schemeClr val="bg1">
                    <a:lumMod val="95000"/>
                  </a:schemeClr>
                </a:solidFill>
                <a:latin typeface="Bahnschrift" panose="020B0502040204020203" charset="0"/>
                <a:cs typeface="Bahnschrift" panose="020B0502040204020203" charset="0"/>
              </a:rPr>
              <a:t> 5   BMI                       		768 non-null    float64</a:t>
            </a:r>
            <a:endParaRPr lang="en-US" sz="1400">
              <a:solidFill>
                <a:schemeClr val="bg1">
                  <a:lumMod val="95000"/>
                </a:schemeClr>
              </a:solidFill>
              <a:latin typeface="Bahnschrift" panose="020B0502040204020203" charset="0"/>
              <a:cs typeface="Bahnschrift" panose="020B0502040204020203" charset="0"/>
            </a:endParaRPr>
          </a:p>
          <a:p>
            <a:r>
              <a:rPr lang="en-US" sz="1400">
                <a:solidFill>
                  <a:schemeClr val="bg1">
                    <a:lumMod val="95000"/>
                  </a:schemeClr>
                </a:solidFill>
                <a:latin typeface="Bahnschrift" panose="020B0502040204020203" charset="0"/>
                <a:cs typeface="Bahnschrift" panose="020B0502040204020203" charset="0"/>
              </a:rPr>
              <a:t> 6   DiabetesPedigreeFunction 	768 non-null    float64</a:t>
            </a:r>
            <a:endParaRPr lang="en-US" sz="1400">
              <a:solidFill>
                <a:schemeClr val="bg1">
                  <a:lumMod val="95000"/>
                </a:schemeClr>
              </a:solidFill>
              <a:latin typeface="Bahnschrift" panose="020B0502040204020203" charset="0"/>
              <a:cs typeface="Bahnschrift" panose="020B0502040204020203" charset="0"/>
            </a:endParaRPr>
          </a:p>
          <a:p>
            <a:r>
              <a:rPr lang="en-US" sz="1400">
                <a:solidFill>
                  <a:schemeClr val="bg1">
                    <a:lumMod val="95000"/>
                  </a:schemeClr>
                </a:solidFill>
                <a:latin typeface="Bahnschrift" panose="020B0502040204020203" charset="0"/>
                <a:cs typeface="Bahnschrift" panose="020B0502040204020203" charset="0"/>
              </a:rPr>
              <a:t> 7   Age                       		768 non-null    int64  </a:t>
            </a:r>
            <a:endParaRPr lang="en-US" sz="1400">
              <a:solidFill>
                <a:schemeClr val="bg1">
                  <a:lumMod val="95000"/>
                </a:schemeClr>
              </a:solidFill>
              <a:latin typeface="Bahnschrift" panose="020B0502040204020203" charset="0"/>
              <a:cs typeface="Bahnschrift" panose="020B0502040204020203" charset="0"/>
            </a:endParaRPr>
          </a:p>
          <a:p>
            <a:r>
              <a:rPr lang="en-US" sz="1400">
                <a:solidFill>
                  <a:schemeClr val="bg1">
                    <a:lumMod val="95000"/>
                  </a:schemeClr>
                </a:solidFill>
                <a:latin typeface="Bahnschrift" panose="020B0502040204020203" charset="0"/>
                <a:cs typeface="Bahnschrift" panose="020B0502040204020203" charset="0"/>
              </a:rPr>
              <a:t> 8   Outcome                   		768 non-null    int64 </a:t>
            </a:r>
            <a:endParaRPr lang="en-US" sz="1400">
              <a:solidFill>
                <a:schemeClr val="bg1">
                  <a:lumMod val="95000"/>
                </a:schemeClr>
              </a:solidFill>
              <a:latin typeface="Bahnschrift" panose="020B0502040204020203" charset="0"/>
              <a:cs typeface="Bahnschrift" panose="020B0502040204020203" charset="0"/>
            </a:endParaRPr>
          </a:p>
          <a:p>
            <a:r>
              <a:rPr lang="en-US" sz="1400">
                <a:solidFill>
                  <a:schemeClr val="bg1">
                    <a:lumMod val="95000"/>
                  </a:schemeClr>
                </a:solidFill>
                <a:latin typeface="Bahnschrift" panose="020B0502040204020203" charset="0"/>
                <a:cs typeface="Bahnschrift" panose="020B0502040204020203" charset="0"/>
              </a:rPr>
              <a:t>dtypes: float64(2), int64(7)</a:t>
            </a:r>
            <a:endParaRPr lang="en-US" sz="1400">
              <a:solidFill>
                <a:schemeClr val="bg1">
                  <a:lumMod val="95000"/>
                </a:schemeClr>
              </a:solidFill>
              <a:latin typeface="Bahnschrift" panose="020B0502040204020203" charset="0"/>
              <a:cs typeface="Bahnschrift" panose="020B0502040204020203" charset="0"/>
            </a:endParaRPr>
          </a:p>
          <a:p>
            <a:r>
              <a:rPr lang="en-US" sz="1400">
                <a:solidFill>
                  <a:schemeClr val="bg1">
                    <a:lumMod val="95000"/>
                  </a:schemeClr>
                </a:solidFill>
                <a:latin typeface="Bahnschrift" panose="020B0502040204020203" charset="0"/>
                <a:cs typeface="Bahnschrift" panose="020B0502040204020203" charset="0"/>
              </a:rPr>
              <a:t>memory usage: 54.1 KB</a:t>
            </a:r>
            <a:endParaRPr lang="en-US" sz="1400">
              <a:solidFill>
                <a:schemeClr val="bg1">
                  <a:lumMod val="95000"/>
                </a:schemeClr>
              </a:solidFill>
              <a:latin typeface="Bahnschrift" panose="020B0502040204020203" charset="0"/>
              <a:cs typeface="Bahnschrift" panose="020B0502040204020203" charset="0"/>
            </a:endParaRPr>
          </a:p>
        </p:txBody>
      </p:sp>
      <p:sp>
        <p:nvSpPr>
          <p:cNvPr id="7" name="TextBox 6"/>
          <p:cNvSpPr txBox="1"/>
          <p:nvPr/>
        </p:nvSpPr>
        <p:spPr>
          <a:xfrm>
            <a:off x="685800" y="4191099"/>
            <a:ext cx="9982200" cy="2061210"/>
          </a:xfrm>
          <a:prstGeom prst="rect">
            <a:avLst/>
          </a:prstGeom>
          <a:noFill/>
        </p:spPr>
        <p:txBody>
          <a:bodyPr wrap="square" rtlCol="0">
            <a:spAutoFit/>
          </a:bodyPr>
          <a:lstStyle/>
          <a:p>
            <a:r>
              <a:rPr lang="vi-VN" sz="1600" b="1">
                <a:solidFill>
                  <a:schemeClr val="bg1">
                    <a:lumMod val="95000"/>
                  </a:schemeClr>
                </a:solidFill>
                <a:latin typeface="Bahnschrift" panose="020B0502040204020203" charset="0"/>
                <a:cs typeface="Bahnschrift" panose="020B0502040204020203" charset="0"/>
              </a:rPr>
              <a:t>Nhận xét:</a:t>
            </a:r>
            <a:endParaRPr lang="vi-VN" sz="1600" b="1">
              <a:solidFill>
                <a:schemeClr val="bg1">
                  <a:lumMod val="95000"/>
                </a:schemeClr>
              </a:solidFill>
              <a:latin typeface="Bahnschrift" panose="020B0502040204020203" charset="0"/>
              <a:cs typeface="Bahnschrift" panose="020B0502040204020203" charset="0"/>
            </a:endParaRPr>
          </a:p>
          <a:p>
            <a:pPr marL="285750" indent="-285750">
              <a:buFont typeface="Arial" panose="020B0604020202020204" pitchFamily="34" charset="0"/>
              <a:buChar char="•"/>
            </a:pPr>
            <a:r>
              <a:rPr lang="vi-VN" sz="1400">
                <a:solidFill>
                  <a:schemeClr val="bg1">
                    <a:lumMod val="95000"/>
                  </a:schemeClr>
                </a:solidFill>
                <a:latin typeface="Bahnschrift" panose="020B0502040204020203" charset="0"/>
                <a:cs typeface="Bahnschrift" panose="020B0502040204020203" charset="0"/>
              </a:rPr>
              <a:t>Kích thước dữ liệu: gồm 768 mẫu (hàng) và 9 thuộc tính (cột).</a:t>
            </a:r>
            <a:endParaRPr lang="vi-VN" sz="1400">
              <a:solidFill>
                <a:schemeClr val="bg1">
                  <a:lumMod val="95000"/>
                </a:schemeClr>
              </a:solidFill>
              <a:latin typeface="Bahnschrift" panose="020B0502040204020203" charset="0"/>
              <a:cs typeface="Bahnschrift" panose="020B0502040204020203" charset="0"/>
            </a:endParaRPr>
          </a:p>
          <a:p>
            <a:pPr marL="285750" indent="-285750">
              <a:buFont typeface="Arial" panose="020B0604020202020204" pitchFamily="34" charset="0"/>
              <a:buChar char="•"/>
            </a:pPr>
            <a:r>
              <a:rPr lang="vi-VN" sz="1400">
                <a:solidFill>
                  <a:schemeClr val="bg1">
                    <a:lumMod val="95000"/>
                  </a:schemeClr>
                </a:solidFill>
                <a:latin typeface="Bahnschrift" panose="020B0502040204020203" charset="0"/>
                <a:cs typeface="Bahnschrift" panose="020B0502040204020203" charset="0"/>
              </a:rPr>
              <a:t>Kiểu dữ liệu: hầu hết các thuộc tính là số nguyên (int64), riêng BMI và DiabetesPedigreeFunction là số thực (float64).</a:t>
            </a:r>
            <a:endParaRPr lang="vi-VN" sz="1400">
              <a:solidFill>
                <a:schemeClr val="bg1">
                  <a:lumMod val="95000"/>
                </a:schemeClr>
              </a:solidFill>
              <a:latin typeface="Bahnschrift" panose="020B0502040204020203" charset="0"/>
              <a:cs typeface="Bahnschrift" panose="020B0502040204020203" charset="0"/>
            </a:endParaRPr>
          </a:p>
          <a:p>
            <a:pPr marL="285750" indent="-285750">
              <a:buFont typeface="Arial" panose="020B0604020202020204" pitchFamily="34" charset="0"/>
              <a:buChar char="•"/>
            </a:pPr>
            <a:r>
              <a:rPr lang="vi-VN" sz="1400">
                <a:solidFill>
                  <a:schemeClr val="bg1">
                    <a:lumMod val="95000"/>
                  </a:schemeClr>
                </a:solidFill>
                <a:latin typeface="Bahnschrift" panose="020B0502040204020203" charset="0"/>
                <a:cs typeface="Bahnschrift" panose="020B0502040204020203" charset="0"/>
              </a:rPr>
              <a:t>Cấu trúc dữ liệu: các thuộc tính phản ánh đặc điểm sức khỏe như số lần mang thai, nồng độ glucose, huyết áp, BMI, tuổi… và nhãn Outcome cho biết có mắc tiểu đường hay không.</a:t>
            </a:r>
            <a:endParaRPr lang="vi-VN" sz="1400">
              <a:solidFill>
                <a:schemeClr val="bg1">
                  <a:lumMod val="95000"/>
                </a:schemeClr>
              </a:solidFill>
              <a:latin typeface="Bahnschrift" panose="020B0502040204020203" charset="0"/>
              <a:cs typeface="Bahnschrift" panose="020B0502040204020203" charset="0"/>
            </a:endParaRPr>
          </a:p>
          <a:p>
            <a:pPr marL="285750" indent="-285750">
              <a:buFont typeface="Arial" panose="020B0604020202020204" pitchFamily="34" charset="0"/>
              <a:buChar char="•"/>
            </a:pPr>
            <a:r>
              <a:rPr lang="vi-VN" sz="1400">
                <a:solidFill>
                  <a:schemeClr val="bg1">
                    <a:lumMod val="95000"/>
                  </a:schemeClr>
                </a:solidFill>
                <a:latin typeface="Bahnschrift" panose="020B0502040204020203" charset="0"/>
                <a:cs typeface="Bahnschrift" panose="020B0502040204020203" charset="0"/>
              </a:rPr>
              <a:t>Giá trị bất thường/thiếu tiềm ẩn: một số cột như Insulin, SkinThickness, BloodPressure có nhiều giá trị bằng 0 → điều này không thực tế về mặt y học (cần xử lý trước khi phân tích).</a:t>
            </a:r>
            <a:endParaRPr lang="vi-VN" sz="1400">
              <a:solidFill>
                <a:schemeClr val="bg1">
                  <a:lumMod val="95000"/>
                </a:schemeClr>
              </a:solidFill>
              <a:latin typeface="Bahnschrift" panose="020B0502040204020203" charset="0"/>
              <a:cs typeface="Bahnschrift" panose="020B0502040204020203" charset="0"/>
            </a:endParaRPr>
          </a:p>
          <a:p>
            <a:pPr marL="285750" indent="-285750">
              <a:buFont typeface="Arial" panose="020B0604020202020204" pitchFamily="34" charset="0"/>
              <a:buChar char="•"/>
            </a:pPr>
            <a:r>
              <a:rPr lang="vi-VN" sz="1400">
                <a:solidFill>
                  <a:schemeClr val="bg1">
                    <a:lumMod val="95000"/>
                  </a:schemeClr>
                </a:solidFill>
                <a:latin typeface="Bahnschrift" panose="020B0502040204020203" charset="0"/>
                <a:cs typeface="Bahnschrift" panose="020B0502040204020203" charset="0"/>
              </a:rPr>
              <a:t>Biến mục tiêu: Outcome là nhãn phân loại nhị phân (0 = không bị tiểu đường, 1 = bị tiểu đường), phù hợp cho các mô hình học máy supervised classification.</a:t>
            </a:r>
            <a:endParaRPr lang="vi-VN" sz="1400">
              <a:solidFill>
                <a:schemeClr val="bg1">
                  <a:lumMod val="95000"/>
                </a:schemeClr>
              </a:solidFill>
              <a:latin typeface="Bahnschrift" panose="020B0502040204020203" charset="0"/>
              <a:cs typeface="Bahnschrift" panose="020B05020402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1000" y="304800"/>
            <a:ext cx="11353800" cy="4338320"/>
          </a:xfrm>
          <a:prstGeom prst="rect">
            <a:avLst/>
          </a:prstGeom>
          <a:noFill/>
        </p:spPr>
        <p:txBody>
          <a:bodyPr wrap="square" rtlCol="0">
            <a:spAutoFit/>
          </a:bodyPr>
          <a:lstStyle/>
          <a:p>
            <a:r>
              <a:rPr lang="en-US" sz="2000" b="1">
                <a:solidFill>
                  <a:schemeClr val="bg1">
                    <a:lumMod val="95000"/>
                  </a:schemeClr>
                </a:solidFill>
                <a:latin typeface="Bahnschrift" panose="020B0502040204020203" charset="0"/>
                <a:cs typeface="Bahnschrift" panose="020B0502040204020203" charset="0"/>
              </a:rPr>
              <a:t>(2) Kiểm tra tính toàn vẹn của dữ liệu:</a:t>
            </a:r>
            <a:endParaRPr lang="en-US" sz="2000" b="1">
              <a:solidFill>
                <a:schemeClr val="bg1">
                  <a:lumMod val="95000"/>
                </a:schemeClr>
              </a:solidFill>
              <a:latin typeface="Bahnschrift" panose="020B0502040204020203" charset="0"/>
              <a:cs typeface="Bahnschrift" panose="020B0502040204020203" charset="0"/>
            </a:endParaRPr>
          </a:p>
          <a:p>
            <a:pPr marL="285750" indent="-285750">
              <a:buFont typeface="Arial" panose="020B0604020202020204" pitchFamily="34" charset="0"/>
              <a:buChar char="•"/>
            </a:pPr>
            <a:r>
              <a:rPr lang="en-US" sz="2000">
                <a:solidFill>
                  <a:schemeClr val="bg1">
                    <a:lumMod val="95000"/>
                  </a:schemeClr>
                </a:solidFill>
                <a:latin typeface="Bahnschrift" panose="020B0502040204020203" charset="0"/>
                <a:cs typeface="Bahnschrift" panose="020B0502040204020203" charset="0"/>
              </a:rPr>
              <a:t>Dữ liệu có bị trùng lặp không? Hiển thị dòng bị vi phạm.</a:t>
            </a:r>
            <a:endParaRPr lang="en-US" sz="2000">
              <a:solidFill>
                <a:schemeClr val="bg1">
                  <a:lumMod val="95000"/>
                </a:schemeClr>
              </a:solidFill>
              <a:latin typeface="Bahnschrift" panose="020B0502040204020203" charset="0"/>
              <a:cs typeface="Bahnschrift" panose="020B0502040204020203" charset="0"/>
            </a:endParaRPr>
          </a:p>
          <a:p>
            <a:pPr marL="285750" indent="-285750">
              <a:buFont typeface="Arial" panose="020B0604020202020204" pitchFamily="34" charset="0"/>
              <a:buChar char="•"/>
            </a:pPr>
            <a:r>
              <a:rPr lang="en-US" sz="2000">
                <a:solidFill>
                  <a:schemeClr val="bg1">
                    <a:lumMod val="95000"/>
                  </a:schemeClr>
                </a:solidFill>
                <a:latin typeface="Bahnschrift" panose="020B0502040204020203" charset="0"/>
                <a:cs typeface="Bahnschrift" panose="020B0502040204020203" charset="0"/>
              </a:rPr>
              <a:t>Dữ liệu có tồn tại giá trị Null không? Hiển thị dòng bị vi phạm.</a:t>
            </a:r>
            <a:endParaRPr lang="en-US" sz="2000">
              <a:solidFill>
                <a:schemeClr val="bg1">
                  <a:lumMod val="95000"/>
                </a:schemeClr>
              </a:solidFill>
              <a:latin typeface="Bahnschrift" panose="020B0502040204020203" charset="0"/>
              <a:cs typeface="Bahnschrift" panose="020B0502040204020203" charset="0"/>
            </a:endParaRPr>
          </a:p>
          <a:p>
            <a:pPr marL="285750" indent="-285750">
              <a:buFont typeface="Arial" panose="020B0604020202020204" pitchFamily="34" charset="0"/>
              <a:buChar char="•"/>
            </a:pPr>
            <a:r>
              <a:rPr lang="en-US" sz="2000">
                <a:solidFill>
                  <a:schemeClr val="bg1">
                    <a:lumMod val="95000"/>
                  </a:schemeClr>
                </a:solidFill>
                <a:latin typeface="Bahnschrift" panose="020B0502040204020203" charset="0"/>
                <a:cs typeface="Bahnschrift" panose="020B0502040204020203" charset="0"/>
              </a:rPr>
              <a:t>Dữ liệu có tồn tại giá trị NaN không? Hiển thị dòng bị vi phạm.</a:t>
            </a:r>
            <a:endParaRPr lang="en-US" sz="2000">
              <a:solidFill>
                <a:schemeClr val="bg1">
                  <a:lumMod val="95000"/>
                </a:schemeClr>
              </a:solidFill>
              <a:latin typeface="Bahnschrift" panose="020B0502040204020203" charset="0"/>
              <a:cs typeface="Bahnschrift" panose="020B0502040204020203" charset="0"/>
            </a:endParaRPr>
          </a:p>
          <a:p>
            <a:pPr marL="285750" indent="-285750">
              <a:buFont typeface="Arial" panose="020B0604020202020204" pitchFamily="34" charset="0"/>
              <a:buChar char="•"/>
            </a:pPr>
            <a:endParaRPr lang="en-US">
              <a:solidFill>
                <a:schemeClr val="bg1">
                  <a:lumMod val="95000"/>
                </a:schemeClr>
              </a:solidFill>
              <a:latin typeface="Bahnschrift" panose="020B0502040204020203" charset="0"/>
              <a:cs typeface="Bahnschrift" panose="020B0502040204020203" charset="0"/>
            </a:endParaRPr>
          </a:p>
          <a:p>
            <a:r>
              <a:rPr lang="en-US" sz="2000" b="1">
                <a:solidFill>
                  <a:schemeClr val="bg1">
                    <a:lumMod val="95000"/>
                  </a:schemeClr>
                </a:solidFill>
                <a:latin typeface="Bahnschrift" panose="020B0502040204020203" charset="0"/>
                <a:cs typeface="Bahnschrift" panose="020B0502040204020203" charset="0"/>
              </a:rPr>
              <a:t>Tính toàn vẹn dữ liệu:</a:t>
            </a:r>
            <a:endParaRPr lang="en-US" sz="2000" b="1">
              <a:solidFill>
                <a:schemeClr val="bg1">
                  <a:lumMod val="95000"/>
                </a:schemeClr>
              </a:solidFill>
              <a:latin typeface="Bahnschrift" panose="020B0502040204020203" charset="0"/>
              <a:cs typeface="Bahnschrift" panose="020B0502040204020203" charset="0"/>
            </a:endParaRPr>
          </a:p>
          <a:p>
            <a:r>
              <a:rPr lang="en-US" sz="2000">
                <a:solidFill>
                  <a:schemeClr val="bg1">
                    <a:lumMod val="95000"/>
                  </a:schemeClr>
                </a:solidFill>
                <a:latin typeface="Bahnschrift" panose="020B0502040204020203" charset="0"/>
                <a:cs typeface="Bahnschrift" panose="020B0502040204020203" charset="0"/>
              </a:rPr>
              <a:t>+ Có giá trị Null: False</a:t>
            </a:r>
            <a:endParaRPr lang="en-US" sz="2000">
              <a:solidFill>
                <a:schemeClr val="bg1">
                  <a:lumMod val="95000"/>
                </a:schemeClr>
              </a:solidFill>
              <a:latin typeface="Bahnschrift" panose="020B0502040204020203" charset="0"/>
              <a:cs typeface="Bahnschrift" panose="020B0502040204020203" charset="0"/>
            </a:endParaRPr>
          </a:p>
          <a:p>
            <a:r>
              <a:rPr lang="en-US" sz="2000">
                <a:solidFill>
                  <a:schemeClr val="bg1">
                    <a:lumMod val="95000"/>
                  </a:schemeClr>
                </a:solidFill>
                <a:latin typeface="Bahnschrift" panose="020B0502040204020203" charset="0"/>
                <a:cs typeface="Bahnschrift" panose="020B0502040204020203" charset="0"/>
              </a:rPr>
              <a:t>+ Có giá trị NaN: False</a:t>
            </a:r>
            <a:endParaRPr lang="en-US" sz="2000">
              <a:solidFill>
                <a:schemeClr val="bg1">
                  <a:lumMod val="95000"/>
                </a:schemeClr>
              </a:solidFill>
              <a:latin typeface="Bahnschrift" panose="020B0502040204020203" charset="0"/>
              <a:cs typeface="Bahnschrift" panose="020B0502040204020203" charset="0"/>
            </a:endParaRPr>
          </a:p>
          <a:p>
            <a:r>
              <a:rPr lang="en-US" sz="2000">
                <a:solidFill>
                  <a:schemeClr val="bg1">
                    <a:lumMod val="95000"/>
                  </a:schemeClr>
                </a:solidFill>
                <a:latin typeface="Bahnschrift" panose="020B0502040204020203" charset="0"/>
                <a:cs typeface="Bahnschrift" panose="020B0502040204020203" charset="0"/>
              </a:rPr>
              <a:t>+ Số dòng trùng: 0</a:t>
            </a:r>
            <a:endParaRPr lang="en-US" sz="2000">
              <a:solidFill>
                <a:schemeClr val="bg1">
                  <a:lumMod val="95000"/>
                </a:schemeClr>
              </a:solidFill>
              <a:latin typeface="Bahnschrift" panose="020B0502040204020203" charset="0"/>
              <a:cs typeface="Bahnschrift" panose="020B0502040204020203" charset="0"/>
            </a:endParaRPr>
          </a:p>
          <a:p>
            <a:endParaRPr lang="en-US">
              <a:solidFill>
                <a:schemeClr val="bg1">
                  <a:lumMod val="95000"/>
                </a:schemeClr>
              </a:solidFill>
              <a:latin typeface="Bahnschrift" panose="020B0502040204020203" charset="0"/>
              <a:cs typeface="Bahnschrift" panose="020B0502040204020203" charset="0"/>
            </a:endParaRPr>
          </a:p>
          <a:p>
            <a:r>
              <a:rPr lang="en-US" sz="2000" b="1">
                <a:solidFill>
                  <a:schemeClr val="bg1">
                    <a:lumMod val="95000"/>
                  </a:schemeClr>
                </a:solidFill>
                <a:latin typeface="Bahnschrift" panose="020B0502040204020203" charset="0"/>
                <a:cs typeface="Bahnschrift" panose="020B0502040204020203" charset="0"/>
              </a:rPr>
              <a:t>Nhận xét:</a:t>
            </a:r>
            <a:endParaRPr lang="en-US" sz="2000" b="1">
              <a:solidFill>
                <a:schemeClr val="bg1">
                  <a:lumMod val="95000"/>
                </a:schemeClr>
              </a:solidFill>
              <a:latin typeface="Bahnschrift" panose="020B0502040204020203" charset="0"/>
              <a:cs typeface="Bahnschrift" panose="020B0502040204020203" charset="0"/>
            </a:endParaRPr>
          </a:p>
          <a:p>
            <a:r>
              <a:rPr lang="en-US" sz="2000">
                <a:solidFill>
                  <a:schemeClr val="bg1">
                    <a:lumMod val="95000"/>
                  </a:schemeClr>
                </a:solidFill>
                <a:latin typeface="Bahnschrift" panose="020B0502040204020203" charset="0"/>
                <a:cs typeface="Bahnschrift" panose="020B0502040204020203" charset="0"/>
              </a:rPr>
              <a:t>+ Bộ dữ liệu không có giá trị Null</a:t>
            </a:r>
            <a:endParaRPr lang="en-US" sz="2000">
              <a:solidFill>
                <a:schemeClr val="bg1">
                  <a:lumMod val="95000"/>
                </a:schemeClr>
              </a:solidFill>
              <a:latin typeface="Bahnschrift" panose="020B0502040204020203" charset="0"/>
              <a:cs typeface="Bahnschrift" panose="020B0502040204020203" charset="0"/>
            </a:endParaRPr>
          </a:p>
          <a:p>
            <a:r>
              <a:rPr lang="en-US" sz="2000">
                <a:solidFill>
                  <a:schemeClr val="bg1">
                    <a:lumMod val="95000"/>
                  </a:schemeClr>
                </a:solidFill>
                <a:latin typeface="Bahnschrift" panose="020B0502040204020203" charset="0"/>
                <a:cs typeface="Bahnschrift" panose="020B0502040204020203" charset="0"/>
              </a:rPr>
              <a:t>+ Không tồn tại giá trị NaN</a:t>
            </a:r>
            <a:endParaRPr lang="en-US" sz="2000">
              <a:solidFill>
                <a:schemeClr val="bg1">
                  <a:lumMod val="95000"/>
                </a:schemeClr>
              </a:solidFill>
              <a:latin typeface="Bahnschrift" panose="020B0502040204020203" charset="0"/>
              <a:cs typeface="Bahnschrift" panose="020B0502040204020203" charset="0"/>
            </a:endParaRPr>
          </a:p>
          <a:p>
            <a:r>
              <a:rPr lang="en-US" sz="2000">
                <a:solidFill>
                  <a:schemeClr val="bg1">
                    <a:lumMod val="95000"/>
                  </a:schemeClr>
                </a:solidFill>
                <a:latin typeface="Bahnschrift" panose="020B0502040204020203" charset="0"/>
                <a:cs typeface="Bahnschrift" panose="020B0502040204020203" charset="0"/>
              </a:rPr>
              <a:t>+ Không có dòng trùng lặp</a:t>
            </a:r>
            <a:endParaRPr lang="en-US" sz="2000">
              <a:solidFill>
                <a:schemeClr val="bg1">
                  <a:lumMod val="95000"/>
                </a:schemeClr>
              </a:solidFill>
              <a:latin typeface="Bahnschrift" panose="020B0502040204020203" charset="0"/>
              <a:cs typeface="Bahnschrift"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2400"/>
            <a:ext cx="11277600" cy="922020"/>
          </a:xfrm>
          <a:prstGeom prst="rect">
            <a:avLst/>
          </a:prstGeom>
          <a:noFill/>
        </p:spPr>
        <p:txBody>
          <a:bodyPr wrap="square" rtlCol="0">
            <a:spAutoFit/>
          </a:bodyPr>
          <a:lstStyle/>
          <a:p>
            <a:r>
              <a:rPr lang="en-US" sz="1500" b="1">
                <a:solidFill>
                  <a:schemeClr val="bg1">
                    <a:lumMod val="95000"/>
                  </a:schemeClr>
                </a:solidFill>
                <a:latin typeface="Bahnschrift" panose="020B0502040204020203" charset="0"/>
                <a:cs typeface="Bahnschrift" panose="020B0502040204020203" charset="0"/>
              </a:rPr>
              <a:t>(3) Các tính chất thống kê trên dữ liệu số</a:t>
            </a:r>
            <a:endParaRPr lang="en-US" sz="1500" b="1">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 Count, Mean, Standard Deviation, Minimum Value</a:t>
            </a:r>
            <a:endParaRPr lang="en-US" sz="13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+ 25th Percentile, 50th Percentile (Median), 75th Percentile, Maximum Value</a:t>
            </a:r>
            <a:endParaRPr lang="en-US" sz="1300">
              <a:solidFill>
                <a:schemeClr val="bg1">
                  <a:lumMod val="95000"/>
                </a:schemeClr>
              </a:solidFill>
              <a:latin typeface="Bahnschrift" panose="020B0502040204020203" charset="0"/>
              <a:cs typeface="Bahnschrift" panose="020B0502040204020203" charset="0"/>
            </a:endParaRPr>
          </a:p>
          <a:p>
            <a:endParaRPr lang="en-US" sz="1300">
              <a:solidFill>
                <a:schemeClr val="bg1">
                  <a:lumMod val="95000"/>
                </a:schemeClr>
              </a:solidFill>
              <a:latin typeface="Bahnschrift" panose="020B0502040204020203" charset="0"/>
              <a:cs typeface="Bahnschrift" panose="020B0502040204020203" charset="0"/>
            </a:endParaRPr>
          </a:p>
        </p:txBody>
      </p:sp>
      <p:graphicFrame>
        <p:nvGraphicFramePr>
          <p:cNvPr id="4" name="Table 3"/>
          <p:cNvGraphicFramePr>
            <a:graphicFrameLocks noGrp="1"/>
          </p:cNvGraphicFramePr>
          <p:nvPr/>
        </p:nvGraphicFramePr>
        <p:xfrm>
          <a:off x="933448" y="1075730"/>
          <a:ext cx="10477503" cy="3089433"/>
        </p:xfrm>
        <a:graphic>
          <a:graphicData uri="http://schemas.openxmlformats.org/drawingml/2006/table">
            <a:tbl>
              <a:tblPr firstRow="1" bandRow="1">
                <a:tableStyleId>{9D7B26C5-4107-4FEC-AEDC-1716B250A1EF}</a:tableStyleId>
              </a:tblPr>
              <a:tblGrid>
                <a:gridCol w="1411862"/>
                <a:gridCol w="916472"/>
                <a:gridCol w="1164167"/>
                <a:gridCol w="1164167"/>
                <a:gridCol w="1164167"/>
                <a:gridCol w="1164167"/>
                <a:gridCol w="1164167"/>
                <a:gridCol w="1164167"/>
                <a:gridCol w="1164167"/>
              </a:tblGrid>
              <a:tr h="290777">
                <a:tc>
                  <a:txBody>
                    <a:bodyPr/>
                    <a:lstStyle/>
                    <a:p>
                      <a:pPr algn="r"/>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count</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mean</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std</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min</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25%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50%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75%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max</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90777">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Pregnancies</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768.0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3.845052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3.369578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17.00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90777">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Glucose</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768.0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120.894531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31.972618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99.00000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117.0000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140.25000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199.00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90777">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BloodPressure</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768.0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69.105469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19.355807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62.00000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72.0000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80.00000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122.00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90777">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SkinThickness</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768.0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20.536458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15.952218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23.0000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32.00000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99.00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90777">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Insulin</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768.0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79.799479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115.244002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30.5000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127.25000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846.00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90777">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BMI</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768.0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31.992578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7.884160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27.30000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32.0000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36.60000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67.10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422080">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DiabetesPedigreeFunction</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768.0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0.471876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0.331329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0.078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0.24375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0.3725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0.62625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2.42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90777">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Age</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768.0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33.240885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11.760232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21.000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24.00000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29.0000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41.00000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81.00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90777">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Outcome</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768.0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0.348958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0.476951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a:buNone/>
                      </a:pPr>
                      <a:r>
                        <a:rPr lang="en-US" sz="1300">
                          <a:solidFill>
                            <a:schemeClr val="bg1">
                              <a:lumMod val="95000"/>
                            </a:schemeClr>
                          </a:solidFill>
                          <a:effectLst/>
                          <a:latin typeface="Bahnschrift" panose="020B0502040204020203" charset="0"/>
                          <a:cs typeface="Bahnschrift" panose="020B0502040204020203" charset="0"/>
                        </a:rPr>
                        <a:t>1.00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bl>
          </a:graphicData>
        </a:graphic>
      </p:graphicFrame>
      <p:sp>
        <p:nvSpPr>
          <p:cNvPr id="5" name="TextBox 4"/>
          <p:cNvSpPr txBox="1"/>
          <p:nvPr/>
        </p:nvSpPr>
        <p:spPr>
          <a:xfrm>
            <a:off x="1028700" y="4196793"/>
            <a:ext cx="10134600" cy="1323439"/>
          </a:xfrm>
          <a:prstGeom prst="rect">
            <a:avLst/>
          </a:prstGeom>
          <a:noFill/>
        </p:spPr>
        <p:txBody>
          <a:bodyPr wrap="square" rtlCol="0">
            <a:spAutoFit/>
          </a:bodyPr>
          <a:lstStyle/>
          <a:p>
            <a:r>
              <a:rPr lang="vi-VN" sz="1500" b="1">
                <a:solidFill>
                  <a:schemeClr val="bg1">
                    <a:lumMod val="95000"/>
                  </a:schemeClr>
                </a:solidFill>
                <a:latin typeface="Bahnschrift" panose="020B0502040204020203" charset="0"/>
                <a:cs typeface="Bahnschrift" panose="020B0502040204020203" charset="0"/>
              </a:rPr>
              <a:t>Nhận xét:</a:t>
            </a:r>
            <a:endParaRPr lang="vi-VN" sz="1500" b="1">
              <a:solidFill>
                <a:schemeClr val="bg1">
                  <a:lumMod val="95000"/>
                </a:schemeClr>
              </a:solidFill>
              <a:latin typeface="Bahnschrift" panose="020B0502040204020203" charset="0"/>
              <a:cs typeface="Bahnschrift" panose="020B0502040204020203" charset="0"/>
            </a:endParaRPr>
          </a:p>
          <a:p>
            <a:r>
              <a:rPr lang="vi-VN" sz="1300">
                <a:solidFill>
                  <a:schemeClr val="bg1">
                    <a:lumMod val="95000"/>
                  </a:schemeClr>
                </a:solidFill>
                <a:latin typeface="Bahnschrift" panose="020B0502040204020203" charset="0"/>
                <a:cs typeface="Bahnschrift" panose="020B0502040204020203" charset="0"/>
              </a:rPr>
              <a:t>+ Bộ dữ liệu có 768 quan sát, đầy đủ cho phân tích.</a:t>
            </a:r>
            <a:endParaRPr lang="vi-VN" sz="1300">
              <a:solidFill>
                <a:schemeClr val="bg1">
                  <a:lumMod val="95000"/>
                </a:schemeClr>
              </a:solidFill>
              <a:latin typeface="Bahnschrift" panose="020B0502040204020203" charset="0"/>
              <a:cs typeface="Bahnschrift" panose="020B0502040204020203" charset="0"/>
            </a:endParaRPr>
          </a:p>
          <a:p>
            <a:r>
              <a:rPr lang="vi-VN" sz="1300">
                <a:solidFill>
                  <a:schemeClr val="bg1">
                    <a:lumMod val="95000"/>
                  </a:schemeClr>
                </a:solidFill>
                <a:latin typeface="Bahnschrift" panose="020B0502040204020203" charset="0"/>
                <a:cs typeface="Bahnschrift" panose="020B0502040204020203" charset="0"/>
              </a:rPr>
              <a:t>+ Một số cột có giá trị 0 bất thường (Glucose, BloodPressure, SkinThickness, Insulin)</a:t>
            </a:r>
            <a:endParaRPr lang="vi-VN" sz="1300">
              <a:solidFill>
                <a:schemeClr val="bg1">
                  <a:lumMod val="95000"/>
                </a:schemeClr>
              </a:solidFill>
              <a:latin typeface="Bahnschrift" panose="020B0502040204020203" charset="0"/>
              <a:cs typeface="Bahnschrift" panose="020B0502040204020203" charset="0"/>
            </a:endParaRPr>
          </a:p>
          <a:p>
            <a:r>
              <a:rPr lang="vi-VN" sz="1300">
                <a:solidFill>
                  <a:schemeClr val="bg1">
                    <a:lumMod val="95000"/>
                  </a:schemeClr>
                </a:solidFill>
                <a:latin typeface="Bahnschrift" panose="020B0502040204020203" charset="0"/>
                <a:cs typeface="Bahnschrift" panose="020B0502040204020203" charset="0"/>
              </a:rPr>
              <a:t>+ Glucose trung bình khoảng 120, có nhiều giá trị cao, phù hợp phân biệt người tiểu đường.</a:t>
            </a:r>
            <a:endParaRPr lang="vi-VN" sz="1300">
              <a:solidFill>
                <a:schemeClr val="bg1">
                  <a:lumMod val="95000"/>
                </a:schemeClr>
              </a:solidFill>
              <a:latin typeface="Bahnschrift" panose="020B0502040204020203" charset="0"/>
              <a:cs typeface="Bahnschrift" panose="020B0502040204020203" charset="0"/>
            </a:endParaRPr>
          </a:p>
          <a:p>
            <a:r>
              <a:rPr lang="vi-VN" sz="1300">
                <a:solidFill>
                  <a:schemeClr val="bg1">
                    <a:lumMod val="95000"/>
                  </a:schemeClr>
                </a:solidFill>
                <a:latin typeface="Bahnschrift" panose="020B0502040204020203" charset="0"/>
                <a:cs typeface="Bahnschrift" panose="020B0502040204020203" charset="0"/>
              </a:rPr>
              <a:t>+ BMI trung bình lớn hơn 30, nhiều đối tượng thừa cân.</a:t>
            </a:r>
            <a:endParaRPr lang="vi-VN" sz="1300">
              <a:solidFill>
                <a:schemeClr val="bg1">
                  <a:lumMod val="95000"/>
                </a:schemeClr>
              </a:solidFill>
              <a:latin typeface="Bahnschrift" panose="020B0502040204020203" charset="0"/>
              <a:cs typeface="Bahnschrift" panose="020B0502040204020203" charset="0"/>
            </a:endParaRPr>
          </a:p>
          <a:p>
            <a:r>
              <a:rPr lang="vi-VN" sz="1300">
                <a:solidFill>
                  <a:schemeClr val="bg1">
                    <a:lumMod val="95000"/>
                  </a:schemeClr>
                </a:solidFill>
                <a:latin typeface="Bahnschrift" panose="020B0502040204020203" charset="0"/>
                <a:cs typeface="Bahnschrift" panose="020B0502040204020203" charset="0"/>
              </a:rPr>
              <a:t>+ Age trải rộng từ 21 đén 81 tuổi, tập trung vào nhóm trung niên.</a:t>
            </a:r>
            <a:endParaRPr lang="vi-VN" sz="1300">
              <a:solidFill>
                <a:schemeClr val="bg1">
                  <a:lumMod val="95000"/>
                </a:schemeClr>
              </a:solidFill>
              <a:latin typeface="Bahnschrift" panose="020B0502040204020203" charset="0"/>
              <a:cs typeface="Bahnschrift" panose="020B0502040204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304800"/>
            <a:ext cx="11049000" cy="4523105"/>
          </a:xfrm>
          <a:prstGeom prst="rect">
            <a:avLst/>
          </a:prstGeom>
          <a:noFill/>
        </p:spPr>
        <p:txBody>
          <a:bodyPr wrap="square" rtlCol="0">
            <a:spAutoFit/>
          </a:bodyPr>
          <a:lstStyle/>
          <a:p>
            <a:r>
              <a:rPr lang="vi-VN" sz="2400" b="1">
                <a:solidFill>
                  <a:schemeClr val="bg1">
                    <a:lumMod val="95000"/>
                  </a:schemeClr>
                </a:solidFill>
                <a:latin typeface="Bahnschrift" panose="020B0502040204020203" charset="0"/>
                <a:cs typeface="Bahnschrift" panose="020B0502040204020203" charset="0"/>
              </a:rPr>
              <a:t>(4) Tần số xuất hiện (Distribution) trên dữ liệu phân lớp (Class) và dữ liệu danh mục (Category)</a:t>
            </a:r>
            <a:r>
              <a:rPr lang="en-US" sz="2400" b="1">
                <a:solidFill>
                  <a:schemeClr val="bg1">
                    <a:lumMod val="95000"/>
                  </a:schemeClr>
                </a:solidFill>
                <a:latin typeface="Bahnschrift" panose="020B0502040204020203" charset="0"/>
                <a:cs typeface="Bahnschrift" panose="020B0502040204020203" charset="0"/>
              </a:rPr>
              <a:t>:</a:t>
            </a:r>
            <a:endParaRPr lang="en-US" sz="2400" b="1">
              <a:solidFill>
                <a:schemeClr val="bg1">
                  <a:lumMod val="95000"/>
                </a:schemeClr>
              </a:solidFill>
              <a:latin typeface="Bahnschrift" panose="020B0502040204020203" charset="0"/>
              <a:cs typeface="Bahnschrift" panose="020B0502040204020203" charset="0"/>
            </a:endParaRPr>
          </a:p>
          <a:p>
            <a:endParaRPr lang="vi-VN" sz="2000">
              <a:solidFill>
                <a:schemeClr val="bg1">
                  <a:lumMod val="95000"/>
                </a:schemeClr>
              </a:solidFill>
              <a:latin typeface="Bahnschrift" panose="020B0502040204020203" charset="0"/>
              <a:cs typeface="Bahnschrift" panose="020B0502040204020203" charset="0"/>
            </a:endParaRPr>
          </a:p>
          <a:p>
            <a:r>
              <a:rPr lang="vi-VN" sz="2000">
                <a:solidFill>
                  <a:schemeClr val="bg1">
                    <a:lumMod val="95000"/>
                  </a:schemeClr>
                </a:solidFill>
                <a:latin typeface="Bahnschrift" panose="020B0502040204020203" charset="0"/>
                <a:cs typeface="Bahnschrift" panose="020B0502040204020203" charset="0"/>
              </a:rPr>
              <a:t>Đối với bài toán phân lớp (classification problem), chúng ta cần tính số lần xuất hiện của thuộc tính phân lớp. Điều này là cần thiết cho vấn đề mất cân bằng (highly imbalanced problems) giữa các lớp nhằm cần xử lý đặc biệt trong bước chuẩn bị dữ liệu.</a:t>
            </a:r>
            <a:endParaRPr lang="en-US" sz="2000">
              <a:solidFill>
                <a:schemeClr val="bg1">
                  <a:lumMod val="95000"/>
                </a:schemeClr>
              </a:solidFill>
              <a:latin typeface="Bahnschrift" panose="020B0502040204020203" charset="0"/>
              <a:cs typeface="Bahnschrift" panose="020B0502040204020203" charset="0"/>
            </a:endParaRPr>
          </a:p>
          <a:p>
            <a:r>
              <a:rPr lang="en-US" sz="2000">
                <a:solidFill>
                  <a:schemeClr val="bg1">
                    <a:lumMod val="95000"/>
                  </a:schemeClr>
                </a:solidFill>
                <a:latin typeface="Bahnschrift" panose="020B0502040204020203" charset="0"/>
                <a:cs typeface="Bahnschrift" panose="020B0502040204020203" charset="0"/>
              </a:rPr>
              <a:t>Outcome</a:t>
            </a:r>
            <a:endParaRPr lang="en-US" sz="2000">
              <a:solidFill>
                <a:schemeClr val="bg1">
                  <a:lumMod val="95000"/>
                </a:schemeClr>
              </a:solidFill>
              <a:latin typeface="Bahnschrift" panose="020B0502040204020203" charset="0"/>
              <a:cs typeface="Bahnschrift" panose="020B0502040204020203" charset="0"/>
            </a:endParaRPr>
          </a:p>
          <a:p>
            <a:r>
              <a:rPr lang="en-US" sz="2000">
                <a:solidFill>
                  <a:schemeClr val="bg1">
                    <a:lumMod val="95000"/>
                  </a:schemeClr>
                </a:solidFill>
                <a:latin typeface="Bahnschrift" panose="020B0502040204020203" charset="0"/>
                <a:cs typeface="Bahnschrift" panose="020B0502040204020203" charset="0"/>
              </a:rPr>
              <a:t>0    500</a:t>
            </a:r>
            <a:endParaRPr lang="en-US" sz="2000">
              <a:solidFill>
                <a:schemeClr val="bg1">
                  <a:lumMod val="95000"/>
                </a:schemeClr>
              </a:solidFill>
              <a:latin typeface="Bahnschrift" panose="020B0502040204020203" charset="0"/>
              <a:cs typeface="Bahnschrift" panose="020B0502040204020203" charset="0"/>
            </a:endParaRPr>
          </a:p>
          <a:p>
            <a:r>
              <a:rPr lang="en-US" sz="2000">
                <a:solidFill>
                  <a:schemeClr val="bg1">
                    <a:lumMod val="95000"/>
                  </a:schemeClr>
                </a:solidFill>
                <a:latin typeface="Bahnschrift" panose="020B0502040204020203" charset="0"/>
                <a:cs typeface="Bahnschrift" panose="020B0502040204020203" charset="0"/>
              </a:rPr>
              <a:t>1    268</a:t>
            </a:r>
            <a:endParaRPr lang="en-US" sz="2000">
              <a:solidFill>
                <a:schemeClr val="bg1">
                  <a:lumMod val="95000"/>
                </a:schemeClr>
              </a:solidFill>
              <a:latin typeface="Bahnschrift" panose="020B0502040204020203" charset="0"/>
              <a:cs typeface="Bahnschrift" panose="020B0502040204020203" charset="0"/>
            </a:endParaRPr>
          </a:p>
          <a:p>
            <a:r>
              <a:rPr lang="en-US" sz="2000">
                <a:solidFill>
                  <a:schemeClr val="bg1">
                    <a:lumMod val="95000"/>
                  </a:schemeClr>
                </a:solidFill>
                <a:latin typeface="Bahnschrift" panose="020B0502040204020203" charset="0"/>
                <a:cs typeface="Bahnschrift" panose="020B0502040204020203" charset="0"/>
              </a:rPr>
              <a:t>Name: count, dtype: int64</a:t>
            </a:r>
            <a:endParaRPr lang="en-US" sz="2000">
              <a:solidFill>
                <a:schemeClr val="bg1">
                  <a:lumMod val="95000"/>
                </a:schemeClr>
              </a:solidFill>
              <a:latin typeface="Bahnschrift" panose="020B0502040204020203" charset="0"/>
              <a:cs typeface="Bahnschrift" panose="020B0502040204020203" charset="0"/>
            </a:endParaRPr>
          </a:p>
          <a:p>
            <a:endParaRPr lang="en-US" sz="2000">
              <a:solidFill>
                <a:schemeClr val="bg1">
                  <a:lumMod val="95000"/>
                </a:schemeClr>
              </a:solidFill>
              <a:latin typeface="Bahnschrift" panose="020B0502040204020203" charset="0"/>
              <a:cs typeface="Bahnschrift" panose="020B0502040204020203" charset="0"/>
            </a:endParaRPr>
          </a:p>
          <a:p>
            <a:r>
              <a:rPr lang="vi-VN" sz="2000" b="1">
                <a:solidFill>
                  <a:schemeClr val="bg1">
                    <a:lumMod val="95000"/>
                  </a:schemeClr>
                </a:solidFill>
                <a:latin typeface="Bahnschrift" panose="020B0502040204020203" charset="0"/>
                <a:cs typeface="Bahnschrift" panose="020B0502040204020203" charset="0"/>
              </a:rPr>
              <a:t>Nhận xét:</a:t>
            </a:r>
            <a:endParaRPr lang="vi-VN" sz="2000" b="1">
              <a:solidFill>
                <a:schemeClr val="bg1">
                  <a:lumMod val="95000"/>
                </a:schemeClr>
              </a:solidFill>
              <a:latin typeface="Bahnschrift" panose="020B0502040204020203" charset="0"/>
              <a:cs typeface="Bahnschrift" panose="020B0502040204020203" charset="0"/>
            </a:endParaRPr>
          </a:p>
          <a:p>
            <a:r>
              <a:rPr lang="vi-VN" sz="2000">
                <a:solidFill>
                  <a:schemeClr val="bg1">
                    <a:lumMod val="95000"/>
                  </a:schemeClr>
                </a:solidFill>
                <a:latin typeface="Bahnschrift" panose="020B0502040204020203" charset="0"/>
                <a:cs typeface="Bahnschrift" panose="020B0502040204020203" charset="0"/>
              </a:rPr>
              <a:t>+ Thuộc tính Outcome có 500 mẫu lớp 0 (không tiểu đường) và 268 mẫu lớp 1 (tiểu đường).</a:t>
            </a:r>
            <a:endParaRPr lang="vi-VN" sz="2000">
              <a:solidFill>
                <a:schemeClr val="bg1">
                  <a:lumMod val="95000"/>
                </a:schemeClr>
              </a:solidFill>
              <a:latin typeface="Bahnschrift" panose="020B0502040204020203" charset="0"/>
              <a:cs typeface="Bahnschrift" panose="020B0502040204020203" charset="0"/>
            </a:endParaRPr>
          </a:p>
          <a:p>
            <a:r>
              <a:rPr lang="vi-VN" sz="2000">
                <a:solidFill>
                  <a:schemeClr val="bg1">
                    <a:lumMod val="95000"/>
                  </a:schemeClr>
                </a:solidFill>
                <a:latin typeface="Bahnschrift" panose="020B0502040204020203" charset="0"/>
                <a:cs typeface="Bahnschrift" panose="020B0502040204020203" charset="0"/>
              </a:rPr>
              <a:t>+ Tỉ lệ tương ứng khoảng 65% : 35%.</a:t>
            </a:r>
            <a:endParaRPr lang="vi-VN" sz="2000">
              <a:solidFill>
                <a:schemeClr val="bg1">
                  <a:lumMod val="95000"/>
                </a:schemeClr>
              </a:solidFill>
              <a:latin typeface="Bahnschrift" panose="020B0502040204020203" charset="0"/>
              <a:cs typeface="Bahnschrift" panose="020B05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extBox 1"/>
              <p:cNvSpPr txBox="1"/>
              <p:nvPr/>
            </p:nvSpPr>
            <p:spPr>
              <a:xfrm>
                <a:off x="457200" y="381000"/>
                <a:ext cx="11277600" cy="2374265"/>
              </a:xfrm>
              <a:prstGeom prst="rect">
                <a:avLst/>
              </a:prstGeom>
              <a:noFill/>
            </p:spPr>
            <p:txBody>
              <a:bodyPr wrap="square" rtlCol="0">
                <a:spAutoFit/>
              </a:bodyPr>
              <a:lstStyle/>
              <a:p>
                <a:r>
                  <a:rPr lang="vi-VN" sz="1500" b="1">
                    <a:solidFill>
                      <a:schemeClr val="bg1">
                        <a:lumMod val="95000"/>
                      </a:schemeClr>
                    </a:solidFill>
                    <a:latin typeface="Bahnschrift" panose="020B0502040204020203" charset="0"/>
                    <a:cs typeface="Bahnschrift" panose="020B0502040204020203" charset="0"/>
                  </a:rPr>
                  <a:t>(5)</a:t>
                </a:r>
                <a:r>
                  <a:rPr lang="en-US" sz="1500" b="1">
                    <a:solidFill>
                      <a:schemeClr val="bg1">
                        <a:lumMod val="95000"/>
                      </a:schemeClr>
                    </a:solidFill>
                    <a:latin typeface="Bahnschrift" panose="020B0502040204020203" charset="0"/>
                    <a:cs typeface="Bahnschrift" panose="020B0502040204020203" charset="0"/>
                  </a:rPr>
                  <a:t> </a:t>
                </a:r>
                <a:r>
                  <a:rPr lang="vi-VN" sz="1500" b="1">
                    <a:solidFill>
                      <a:schemeClr val="bg1">
                        <a:lumMod val="95000"/>
                      </a:schemeClr>
                    </a:solidFill>
                    <a:latin typeface="Bahnschrift" panose="020B0502040204020203" charset="0"/>
                    <a:cs typeface="Bahnschrift" panose="020B0502040204020203" charset="0"/>
                  </a:rPr>
                  <a:t>Mối tương quan giữa các tính chất (Correlations)</a:t>
                </a:r>
                <a:r>
                  <a:rPr lang="en-US" sz="1500" b="1">
                    <a:solidFill>
                      <a:schemeClr val="bg1">
                        <a:lumMod val="95000"/>
                      </a:schemeClr>
                    </a:solidFill>
                    <a:latin typeface="Bahnschrift" panose="020B0502040204020203" charset="0"/>
                    <a:cs typeface="Bahnschrift" panose="020B0502040204020203" charset="0"/>
                  </a:rPr>
                  <a:t>:</a:t>
                </a:r>
                <a:endParaRPr lang="vi-VN">
                  <a:solidFill>
                    <a:schemeClr val="bg1">
                      <a:lumMod val="95000"/>
                    </a:schemeClr>
                  </a:solidFill>
                  <a:latin typeface="Bahnschrift" panose="020B0502040204020203" charset="0"/>
                  <a:cs typeface="Bahnschrift" panose="020B0502040204020203" charset="0"/>
                </a:endParaRPr>
              </a:p>
              <a:p>
                <a:r>
                  <a:rPr lang="vi-VN" sz="1300">
                    <a:solidFill>
                      <a:schemeClr val="bg1">
                        <a:lumMod val="95000"/>
                      </a:schemeClr>
                    </a:solidFill>
                    <a:latin typeface="Bahnschrift" panose="020B0502040204020203" charset="0"/>
                    <a:cs typeface="Bahnschrift" panose="020B0502040204020203" charset="0"/>
                  </a:rPr>
                  <a:t>Sự tương quan (correlation) đề cập đến mối quan hệ giữa hai biến và cách chúng có thể có hoặc không cùng nhau thay đổi.</a:t>
                </a:r>
                <a:endParaRPr lang="vi-VN" sz="1300">
                  <a:solidFill>
                    <a:schemeClr val="bg1">
                      <a:lumMod val="95000"/>
                    </a:schemeClr>
                  </a:solidFill>
                  <a:latin typeface="Bahnschrift" panose="020B0502040204020203" charset="0"/>
                  <a:cs typeface="Bahnschrift" panose="020B0502040204020203" charset="0"/>
                </a:endParaRPr>
              </a:p>
              <a:p>
                <a:r>
                  <a:rPr lang="vi-VN" sz="1300">
                    <a:solidFill>
                      <a:schemeClr val="bg1">
                        <a:lumMod val="95000"/>
                      </a:schemeClr>
                    </a:solidFill>
                    <a:latin typeface="Bahnschrift" panose="020B0502040204020203" charset="0"/>
                    <a:cs typeface="Bahnschrift" panose="020B0502040204020203" charset="0"/>
                  </a:rPr>
                  <a:t>Phương pháp phổ biến nhất để tính toán tương quan là Pearson's Correlation Coeficient, giả định có một phân phối chuẩn của các thuộc tính liên quan. Tương quan -1 hoặc 1 cho thấy mối tương quan âm hoặc dương đầy đủ tương ứng. Trong khi giá trị 0 hiển thị không tương quan ở tất cả. </a:t>
                </a:r>
                <a:endParaRPr lang="en-US" sz="1300">
                  <a:solidFill>
                    <a:schemeClr val="bg1">
                      <a:lumMod val="95000"/>
                    </a:schemeClr>
                  </a:solidFill>
                  <a:latin typeface="Bahnschrift" panose="020B0502040204020203" charset="0"/>
                  <a:cs typeface="Bahnschrift" panose="020B0502040204020203" charset="0"/>
                </a:endParaRPr>
              </a:p>
              <a:p>
                <a:r>
                  <a:rPr lang="en-US" sz="1300">
                    <a:solidFill>
                      <a:schemeClr val="bg1">
                        <a:lumMod val="95000"/>
                      </a:schemeClr>
                    </a:solidFill>
                    <a:latin typeface="Bahnschrift" panose="020B0502040204020203" charset="0"/>
                    <a:cs typeface="Bahnschrift" panose="020B0502040204020203" charset="0"/>
                  </a:rPr>
                  <a:t>r = \frac{\sum_{i=1}^n{\left(x_i - \hat{x}\right)\left(y_i - \hat{y}\right)}}{\sqrt{\sum_{i=1}^n{\left(x_i - \hat{x}\right)^2}\sum_{i=1}^n{\left(y_i - \hat{y}\right)^2}}}</a:t>
                </a:r>
                <a:endParaRPr lang="en-US" sz="1300">
                  <a:solidFill>
                    <a:schemeClr val="bg1">
                      <a:lumMod val="95000"/>
                    </a:schemeClr>
                  </a:solidFill>
                  <a:latin typeface="Bahnschrift" panose="020B0502040204020203" charset="0"/>
                  <a:cs typeface="Bahnschrift" panose="020B0502040204020203" charset="0"/>
                </a:endParaRPr>
              </a:p>
              <a:p>
                <a14:m>
                  <m:oMathPara xmlns:m="http://schemas.openxmlformats.org/officeDocument/2006/math">
                    <m:oMathParaPr>
                      <m:jc m:val="centerGroup"/>
                    </m:oMathParaPr>
                    <m:oMath xmlns:m="http://schemas.openxmlformats.org/officeDocument/2006/math">
                      <m:r>
                        <a:rPr lang="en-US" sz="1300" i="1" smtClean="0">
                          <a:solidFill>
                            <a:schemeClr val="bg1">
                              <a:lumMod val="95000"/>
                            </a:schemeClr>
                          </a:solidFill>
                          <a:latin typeface="Cambria Math" panose="02040503050406030204" pitchFamily="18" charset="0"/>
                          <a:cs typeface="Cambria Math" panose="02040503050406030204" pitchFamily="18" charset="0"/>
                        </a:rPr>
                        <m:t>𝑟</m:t>
                      </m:r>
                      <m:r>
                        <a:rPr lang="en-US" sz="1300" i="1" smtClean="0">
                          <a:solidFill>
                            <a:schemeClr val="bg1">
                              <a:lumMod val="95000"/>
                            </a:schemeClr>
                          </a:solidFill>
                          <a:latin typeface="Cambria Math" panose="02040503050406030204" pitchFamily="18" charset="0"/>
                          <a:ea typeface="MS Mincho" charset="0"/>
                          <a:cs typeface="Cambria Math" panose="02040503050406030204" pitchFamily="18" charset="0"/>
                        </a:rPr>
                        <m:t>=</m:t>
                      </m:r>
                      <m:f>
                        <m:fPr>
                          <m:ctrlPr>
                            <a:rPr lang="en-US" sz="1300" i="1" smtClean="0">
                              <a:solidFill>
                                <a:schemeClr val="bg1">
                                  <a:lumMod val="95000"/>
                                </a:schemeClr>
                              </a:solidFill>
                              <a:latin typeface="Cambria Math" panose="02040503050406030204" pitchFamily="18" charset="0"/>
                              <a:cs typeface="Cambria Math" panose="02040503050406030204" pitchFamily="18" charset="0"/>
                            </a:rPr>
                          </m:ctrlPr>
                        </m:fPr>
                        <m:num>
                          <m:nary>
                            <m:naryPr>
                              <m:chr m:val="∑"/>
                              <m:ctrlPr>
                                <a:rPr lang="en-US" sz="1300" i="1" smtClean="0">
                                  <a:solidFill>
                                    <a:schemeClr val="bg1">
                                      <a:lumMod val="95000"/>
                                    </a:schemeClr>
                                  </a:solidFill>
                                  <a:latin typeface="Cambria Math" panose="02040503050406030204" pitchFamily="18" charset="0"/>
                                  <a:cs typeface="Cambria Math" panose="02040503050406030204" pitchFamily="18" charset="0"/>
                                </a:rPr>
                              </m:ctrlPr>
                            </m:naryPr>
                            <m:sub>
                              <m:r>
                                <a:rPr lang="en-US" sz="1300" i="1" smtClean="0">
                                  <a:solidFill>
                                    <a:schemeClr val="bg1">
                                      <a:lumMod val="95000"/>
                                    </a:schemeClr>
                                  </a:solidFill>
                                  <a:latin typeface="Cambria Math" panose="02040503050406030204" pitchFamily="18" charset="0"/>
                                  <a:cs typeface="Cambria Math" panose="02040503050406030204" pitchFamily="18" charset="0"/>
                                </a:rPr>
                                <m:t>𝑖</m:t>
                              </m:r>
                              <m:r>
                                <a:rPr lang="en-US" sz="1300" i="1" smtClean="0">
                                  <a:solidFill>
                                    <a:schemeClr val="bg1">
                                      <a:lumMod val="95000"/>
                                    </a:schemeClr>
                                  </a:solidFill>
                                  <a:latin typeface="Cambria Math" panose="02040503050406030204" pitchFamily="18" charset="0"/>
                                  <a:ea typeface="MS Mincho" charset="0"/>
                                  <a:cs typeface="Cambria Math" panose="02040503050406030204" pitchFamily="18" charset="0"/>
                                </a:rPr>
                                <m:t>=</m:t>
                              </m:r>
                              <m:r>
                                <a:rPr lang="en-US" sz="1300" i="1" smtClean="0">
                                  <a:solidFill>
                                    <a:schemeClr val="bg1">
                                      <a:lumMod val="95000"/>
                                    </a:schemeClr>
                                  </a:solidFill>
                                  <a:latin typeface="Cambria Math" panose="02040503050406030204" pitchFamily="18" charset="0"/>
                                  <a:ea typeface="MS Mincho" charset="0"/>
                                  <a:cs typeface="Cambria Math" panose="02040503050406030204" pitchFamily="18" charset="0"/>
                                </a:rPr>
                                <m:t>1</m:t>
                              </m:r>
                            </m:sub>
                            <m:sup>
                              <m:r>
                                <a:rPr lang="en-US" sz="1300" i="1" smtClean="0">
                                  <a:solidFill>
                                    <a:schemeClr val="bg1">
                                      <a:lumMod val="95000"/>
                                    </a:schemeClr>
                                  </a:solidFill>
                                  <a:latin typeface="Cambria Math" panose="02040503050406030204" pitchFamily="18" charset="0"/>
                                  <a:cs typeface="Cambria Math" panose="02040503050406030204" pitchFamily="18" charset="0"/>
                                </a:rPr>
                                <m:t>𝑛</m:t>
                              </m:r>
                            </m:sup>
                            <m:e>
                              <m:d>
                                <m:dPr>
                                  <m:ctrlPr>
                                    <a:rPr lang="en-US" sz="1300" i="1" smtClean="0">
                                      <a:solidFill>
                                        <a:schemeClr val="bg1">
                                          <a:lumMod val="95000"/>
                                        </a:schemeClr>
                                      </a:solidFill>
                                      <a:latin typeface="Cambria Math" panose="02040503050406030204" pitchFamily="18" charset="0"/>
                                      <a:cs typeface="Cambria Math" panose="02040503050406030204" pitchFamily="18" charset="0"/>
                                    </a:rPr>
                                  </m:ctrlPr>
                                </m:dPr>
                                <m:e>
                                  <m:sSub>
                                    <m:sSubPr>
                                      <m:ctrlPr>
                                        <a:rPr lang="en-US" sz="1300" i="1" smtClean="0">
                                          <a:solidFill>
                                            <a:schemeClr val="bg1">
                                              <a:lumMod val="95000"/>
                                            </a:schemeClr>
                                          </a:solidFill>
                                          <a:latin typeface="Cambria Math" panose="02040503050406030204" pitchFamily="18" charset="0"/>
                                          <a:cs typeface="Cambria Math" panose="02040503050406030204" pitchFamily="18" charset="0"/>
                                        </a:rPr>
                                      </m:ctrlPr>
                                    </m:sSubPr>
                                    <m:e>
                                      <m:r>
                                        <a:rPr lang="en-US" sz="1300" i="1" smtClean="0">
                                          <a:solidFill>
                                            <a:schemeClr val="bg1">
                                              <a:lumMod val="95000"/>
                                            </a:schemeClr>
                                          </a:solidFill>
                                          <a:latin typeface="Cambria Math" panose="02040503050406030204" pitchFamily="18" charset="0"/>
                                          <a:cs typeface="Cambria Math" panose="02040503050406030204" pitchFamily="18" charset="0"/>
                                        </a:rPr>
                                        <m:t>𝑥</m:t>
                                      </m:r>
                                    </m:e>
                                    <m:sub>
                                      <m:r>
                                        <a:rPr lang="en-US" sz="1300" i="1" smtClean="0">
                                          <a:solidFill>
                                            <a:schemeClr val="bg1">
                                              <a:lumMod val="95000"/>
                                            </a:schemeClr>
                                          </a:solidFill>
                                          <a:latin typeface="Cambria Math" panose="02040503050406030204" pitchFamily="18" charset="0"/>
                                          <a:cs typeface="Cambria Math" panose="02040503050406030204" pitchFamily="18" charset="0"/>
                                        </a:rPr>
                                        <m:t>𝑖</m:t>
                                      </m:r>
                                    </m:sub>
                                  </m:sSub>
                                  <m:r>
                                    <a:rPr lang="en-US" sz="1300" i="1" smtClean="0">
                                      <a:solidFill>
                                        <a:schemeClr val="bg1">
                                          <a:lumMod val="95000"/>
                                        </a:schemeClr>
                                      </a:solidFill>
                                      <a:latin typeface="Cambria Math" panose="02040503050406030204" pitchFamily="18" charset="0"/>
                                      <a:ea typeface="MS Mincho" charset="0"/>
                                      <a:cs typeface="Cambria Math" panose="02040503050406030204" pitchFamily="18" charset="0"/>
                                    </a:rPr>
                                    <m:t>−</m:t>
                                  </m:r>
                                  <m:acc>
                                    <m:accPr>
                                      <m:ctrlPr>
                                        <a:rPr lang="en-US" sz="1300" i="1" smtClean="0">
                                          <a:solidFill>
                                            <a:schemeClr val="bg1">
                                              <a:lumMod val="95000"/>
                                            </a:schemeClr>
                                          </a:solidFill>
                                          <a:latin typeface="Cambria Math" panose="02040503050406030204" pitchFamily="18" charset="0"/>
                                          <a:cs typeface="Cambria Math" panose="02040503050406030204" pitchFamily="18" charset="0"/>
                                        </a:rPr>
                                      </m:ctrlPr>
                                    </m:accPr>
                                    <m:e>
                                      <m:r>
                                        <a:rPr lang="en-US" sz="1300" i="1" smtClean="0">
                                          <a:solidFill>
                                            <a:schemeClr val="bg1">
                                              <a:lumMod val="95000"/>
                                            </a:schemeClr>
                                          </a:solidFill>
                                          <a:latin typeface="Cambria Math" panose="02040503050406030204" pitchFamily="18" charset="0"/>
                                          <a:cs typeface="Cambria Math" panose="02040503050406030204" pitchFamily="18" charset="0"/>
                                        </a:rPr>
                                        <m:t>𝑥</m:t>
                                      </m:r>
                                    </m:e>
                                  </m:acc>
                                </m:e>
                              </m:d>
                              <m:d>
                                <m:dPr>
                                  <m:ctrlPr>
                                    <a:rPr lang="en-US" sz="1300" i="1" smtClean="0">
                                      <a:solidFill>
                                        <a:schemeClr val="bg1">
                                          <a:lumMod val="95000"/>
                                        </a:schemeClr>
                                      </a:solidFill>
                                      <a:latin typeface="Cambria Math" panose="02040503050406030204" pitchFamily="18" charset="0"/>
                                      <a:cs typeface="Cambria Math" panose="02040503050406030204" pitchFamily="18" charset="0"/>
                                    </a:rPr>
                                  </m:ctrlPr>
                                </m:dPr>
                                <m:e>
                                  <m:sSub>
                                    <m:sSubPr>
                                      <m:ctrlPr>
                                        <a:rPr lang="en-US" sz="1300" i="1" smtClean="0">
                                          <a:solidFill>
                                            <a:schemeClr val="bg1">
                                              <a:lumMod val="95000"/>
                                            </a:schemeClr>
                                          </a:solidFill>
                                          <a:latin typeface="Cambria Math" panose="02040503050406030204" pitchFamily="18" charset="0"/>
                                          <a:cs typeface="Cambria Math" panose="02040503050406030204" pitchFamily="18" charset="0"/>
                                        </a:rPr>
                                      </m:ctrlPr>
                                    </m:sSubPr>
                                    <m:e>
                                      <m:r>
                                        <a:rPr lang="en-US" sz="1300" i="1" smtClean="0">
                                          <a:solidFill>
                                            <a:schemeClr val="bg1">
                                              <a:lumMod val="95000"/>
                                            </a:schemeClr>
                                          </a:solidFill>
                                          <a:latin typeface="Cambria Math" panose="02040503050406030204" pitchFamily="18" charset="0"/>
                                          <a:cs typeface="Cambria Math" panose="02040503050406030204" pitchFamily="18" charset="0"/>
                                        </a:rPr>
                                        <m:t>𝑦</m:t>
                                      </m:r>
                                    </m:e>
                                    <m:sub>
                                      <m:r>
                                        <a:rPr lang="en-US" sz="1300" i="1" smtClean="0">
                                          <a:solidFill>
                                            <a:schemeClr val="bg1">
                                              <a:lumMod val="95000"/>
                                            </a:schemeClr>
                                          </a:solidFill>
                                          <a:latin typeface="Cambria Math" panose="02040503050406030204" pitchFamily="18" charset="0"/>
                                          <a:cs typeface="Cambria Math" panose="02040503050406030204" pitchFamily="18" charset="0"/>
                                        </a:rPr>
                                        <m:t>𝑖</m:t>
                                      </m:r>
                                    </m:sub>
                                  </m:sSub>
                                  <m:r>
                                    <a:rPr lang="en-US" sz="1300" i="1" smtClean="0">
                                      <a:solidFill>
                                        <a:schemeClr val="bg1">
                                          <a:lumMod val="95000"/>
                                        </a:schemeClr>
                                      </a:solidFill>
                                      <a:latin typeface="Cambria Math" panose="02040503050406030204" pitchFamily="18" charset="0"/>
                                      <a:ea typeface="MS Mincho" charset="0"/>
                                      <a:cs typeface="Cambria Math" panose="02040503050406030204" pitchFamily="18" charset="0"/>
                                    </a:rPr>
                                    <m:t>−</m:t>
                                  </m:r>
                                  <m:acc>
                                    <m:accPr>
                                      <m:ctrlPr>
                                        <a:rPr lang="en-US" sz="1300" i="1" smtClean="0">
                                          <a:solidFill>
                                            <a:schemeClr val="bg1">
                                              <a:lumMod val="95000"/>
                                            </a:schemeClr>
                                          </a:solidFill>
                                          <a:latin typeface="Cambria Math" panose="02040503050406030204" pitchFamily="18" charset="0"/>
                                          <a:cs typeface="Cambria Math" panose="02040503050406030204" pitchFamily="18" charset="0"/>
                                        </a:rPr>
                                      </m:ctrlPr>
                                    </m:accPr>
                                    <m:e>
                                      <m:r>
                                        <a:rPr lang="en-US" sz="1300" i="1" smtClean="0">
                                          <a:solidFill>
                                            <a:schemeClr val="bg1">
                                              <a:lumMod val="95000"/>
                                            </a:schemeClr>
                                          </a:solidFill>
                                          <a:latin typeface="Cambria Math" panose="02040503050406030204" pitchFamily="18" charset="0"/>
                                          <a:cs typeface="Cambria Math" panose="02040503050406030204" pitchFamily="18" charset="0"/>
                                        </a:rPr>
                                        <m:t>𝑦</m:t>
                                      </m:r>
                                    </m:e>
                                  </m:acc>
                                </m:e>
                              </m:d>
                            </m:e>
                          </m:nary>
                        </m:num>
                        <m:den>
                          <m:rad>
                            <m:radPr>
                              <m:degHide m:val="on"/>
                              <m:ctrlPr>
                                <a:rPr lang="en-US" sz="1300" i="1" smtClean="0">
                                  <a:solidFill>
                                    <a:schemeClr val="bg1">
                                      <a:lumMod val="95000"/>
                                    </a:schemeClr>
                                  </a:solidFill>
                                  <a:latin typeface="Cambria Math" panose="02040503050406030204" pitchFamily="18" charset="0"/>
                                  <a:cs typeface="Cambria Math" panose="02040503050406030204" pitchFamily="18" charset="0"/>
                                </a:rPr>
                              </m:ctrlPr>
                            </m:radPr>
                            <m:deg/>
                            <m:e>
                              <m:nary>
                                <m:naryPr>
                                  <m:chr m:val="∑"/>
                                  <m:ctrlPr>
                                    <a:rPr lang="en-US" sz="1300" i="1" smtClean="0">
                                      <a:solidFill>
                                        <a:schemeClr val="bg1">
                                          <a:lumMod val="95000"/>
                                        </a:schemeClr>
                                      </a:solidFill>
                                      <a:latin typeface="Cambria Math" panose="02040503050406030204" pitchFamily="18" charset="0"/>
                                      <a:cs typeface="Cambria Math" panose="02040503050406030204" pitchFamily="18" charset="0"/>
                                    </a:rPr>
                                  </m:ctrlPr>
                                </m:naryPr>
                                <m:sub>
                                  <m:r>
                                    <a:rPr lang="en-US" sz="1300" i="1" smtClean="0">
                                      <a:solidFill>
                                        <a:schemeClr val="bg1">
                                          <a:lumMod val="95000"/>
                                        </a:schemeClr>
                                      </a:solidFill>
                                      <a:latin typeface="Cambria Math" panose="02040503050406030204" pitchFamily="18" charset="0"/>
                                      <a:cs typeface="Cambria Math" panose="02040503050406030204" pitchFamily="18" charset="0"/>
                                    </a:rPr>
                                    <m:t>𝑖</m:t>
                                  </m:r>
                                  <m:r>
                                    <a:rPr lang="en-US" sz="1300" i="1" smtClean="0">
                                      <a:solidFill>
                                        <a:schemeClr val="bg1">
                                          <a:lumMod val="95000"/>
                                        </a:schemeClr>
                                      </a:solidFill>
                                      <a:latin typeface="Cambria Math" panose="02040503050406030204" pitchFamily="18" charset="0"/>
                                      <a:ea typeface="MS Mincho" charset="0"/>
                                      <a:cs typeface="Cambria Math" panose="02040503050406030204" pitchFamily="18" charset="0"/>
                                    </a:rPr>
                                    <m:t>=</m:t>
                                  </m:r>
                                  <m:r>
                                    <a:rPr lang="en-US" sz="1300" i="1" smtClean="0">
                                      <a:solidFill>
                                        <a:schemeClr val="bg1">
                                          <a:lumMod val="95000"/>
                                        </a:schemeClr>
                                      </a:solidFill>
                                      <a:latin typeface="Cambria Math" panose="02040503050406030204" pitchFamily="18" charset="0"/>
                                      <a:ea typeface="MS Mincho" charset="0"/>
                                      <a:cs typeface="Cambria Math" panose="02040503050406030204" pitchFamily="18" charset="0"/>
                                    </a:rPr>
                                    <m:t>1</m:t>
                                  </m:r>
                                </m:sub>
                                <m:sup>
                                  <m:r>
                                    <a:rPr lang="en-US" sz="1300" i="1" smtClean="0">
                                      <a:solidFill>
                                        <a:schemeClr val="bg1">
                                          <a:lumMod val="95000"/>
                                        </a:schemeClr>
                                      </a:solidFill>
                                      <a:latin typeface="Cambria Math" panose="02040503050406030204" pitchFamily="18" charset="0"/>
                                      <a:cs typeface="Cambria Math" panose="02040503050406030204" pitchFamily="18" charset="0"/>
                                    </a:rPr>
                                    <m:t>𝑛</m:t>
                                  </m:r>
                                </m:sup>
                                <m:e>
                                  <m:sSup>
                                    <m:sSupPr>
                                      <m:ctrlPr>
                                        <a:rPr lang="en-US" sz="1300" i="1" smtClean="0">
                                          <a:solidFill>
                                            <a:schemeClr val="bg1">
                                              <a:lumMod val="95000"/>
                                            </a:schemeClr>
                                          </a:solidFill>
                                          <a:latin typeface="Cambria Math" panose="02040503050406030204" pitchFamily="18" charset="0"/>
                                          <a:cs typeface="Cambria Math" panose="02040503050406030204" pitchFamily="18" charset="0"/>
                                        </a:rPr>
                                      </m:ctrlPr>
                                    </m:sSupPr>
                                    <m:e>
                                      <m:d>
                                        <m:dPr>
                                          <m:ctrlPr>
                                            <a:rPr lang="en-US" sz="1300" i="1" smtClean="0">
                                              <a:solidFill>
                                                <a:schemeClr val="bg1">
                                                  <a:lumMod val="95000"/>
                                                </a:schemeClr>
                                              </a:solidFill>
                                              <a:latin typeface="Cambria Math" panose="02040503050406030204" pitchFamily="18" charset="0"/>
                                              <a:cs typeface="Cambria Math" panose="02040503050406030204" pitchFamily="18" charset="0"/>
                                            </a:rPr>
                                          </m:ctrlPr>
                                        </m:dPr>
                                        <m:e>
                                          <m:sSub>
                                            <m:sSubPr>
                                              <m:ctrlPr>
                                                <a:rPr lang="en-US" sz="1300" i="1" smtClean="0">
                                                  <a:solidFill>
                                                    <a:schemeClr val="bg1">
                                                      <a:lumMod val="95000"/>
                                                    </a:schemeClr>
                                                  </a:solidFill>
                                                  <a:latin typeface="Cambria Math" panose="02040503050406030204" pitchFamily="18" charset="0"/>
                                                  <a:cs typeface="Cambria Math" panose="02040503050406030204" pitchFamily="18" charset="0"/>
                                                </a:rPr>
                                              </m:ctrlPr>
                                            </m:sSubPr>
                                            <m:e>
                                              <m:r>
                                                <a:rPr lang="en-US" sz="1300" i="1" smtClean="0">
                                                  <a:solidFill>
                                                    <a:schemeClr val="bg1">
                                                      <a:lumMod val="95000"/>
                                                    </a:schemeClr>
                                                  </a:solidFill>
                                                  <a:latin typeface="Cambria Math" panose="02040503050406030204" pitchFamily="18" charset="0"/>
                                                  <a:cs typeface="Cambria Math" panose="02040503050406030204" pitchFamily="18" charset="0"/>
                                                </a:rPr>
                                                <m:t>𝑥</m:t>
                                              </m:r>
                                            </m:e>
                                            <m:sub>
                                              <m:r>
                                                <a:rPr lang="en-US" sz="1300" i="1" smtClean="0">
                                                  <a:solidFill>
                                                    <a:schemeClr val="bg1">
                                                      <a:lumMod val="95000"/>
                                                    </a:schemeClr>
                                                  </a:solidFill>
                                                  <a:latin typeface="Cambria Math" panose="02040503050406030204" pitchFamily="18" charset="0"/>
                                                  <a:cs typeface="Cambria Math" panose="02040503050406030204" pitchFamily="18" charset="0"/>
                                                </a:rPr>
                                                <m:t>𝑖</m:t>
                                              </m:r>
                                            </m:sub>
                                          </m:sSub>
                                          <m:r>
                                            <a:rPr lang="en-US" sz="1300" i="1" smtClean="0">
                                              <a:solidFill>
                                                <a:schemeClr val="bg1">
                                                  <a:lumMod val="95000"/>
                                                </a:schemeClr>
                                              </a:solidFill>
                                              <a:latin typeface="Cambria Math" panose="02040503050406030204" pitchFamily="18" charset="0"/>
                                              <a:ea typeface="MS Mincho" charset="0"/>
                                              <a:cs typeface="Cambria Math" panose="02040503050406030204" pitchFamily="18" charset="0"/>
                                            </a:rPr>
                                            <m:t>−</m:t>
                                          </m:r>
                                          <m:acc>
                                            <m:accPr>
                                              <m:ctrlPr>
                                                <a:rPr lang="en-US" sz="1300" i="1" smtClean="0">
                                                  <a:solidFill>
                                                    <a:schemeClr val="bg1">
                                                      <a:lumMod val="95000"/>
                                                    </a:schemeClr>
                                                  </a:solidFill>
                                                  <a:latin typeface="Cambria Math" panose="02040503050406030204" pitchFamily="18" charset="0"/>
                                                  <a:cs typeface="Cambria Math" panose="02040503050406030204" pitchFamily="18" charset="0"/>
                                                </a:rPr>
                                              </m:ctrlPr>
                                            </m:accPr>
                                            <m:e>
                                              <m:r>
                                                <a:rPr lang="en-US" sz="1300" i="1" smtClean="0">
                                                  <a:solidFill>
                                                    <a:schemeClr val="bg1">
                                                      <a:lumMod val="95000"/>
                                                    </a:schemeClr>
                                                  </a:solidFill>
                                                  <a:latin typeface="Cambria Math" panose="02040503050406030204" pitchFamily="18" charset="0"/>
                                                  <a:cs typeface="Cambria Math" panose="02040503050406030204" pitchFamily="18" charset="0"/>
                                                </a:rPr>
                                                <m:t>𝑥</m:t>
                                              </m:r>
                                            </m:e>
                                          </m:acc>
                                        </m:e>
                                      </m:d>
                                    </m:e>
                                    <m:sup>
                                      <m:r>
                                        <a:rPr lang="en-US" sz="1300" i="1" smtClean="0">
                                          <a:solidFill>
                                            <a:schemeClr val="bg1">
                                              <a:lumMod val="95000"/>
                                            </a:schemeClr>
                                          </a:solidFill>
                                          <a:latin typeface="Cambria Math" panose="02040503050406030204" pitchFamily="18" charset="0"/>
                                          <a:ea typeface="MS Mincho" charset="0"/>
                                          <a:cs typeface="Cambria Math" panose="02040503050406030204" pitchFamily="18" charset="0"/>
                                        </a:rPr>
                                        <m:t>2</m:t>
                                      </m:r>
                                    </m:sup>
                                  </m:sSup>
                                  <m:nary>
                                    <m:naryPr>
                                      <m:chr m:val="∑"/>
                                      <m:ctrlPr>
                                        <a:rPr lang="en-US" sz="1300" i="1" smtClean="0">
                                          <a:solidFill>
                                            <a:schemeClr val="bg1">
                                              <a:lumMod val="95000"/>
                                            </a:schemeClr>
                                          </a:solidFill>
                                          <a:latin typeface="Cambria Math" panose="02040503050406030204" pitchFamily="18" charset="0"/>
                                          <a:cs typeface="Cambria Math" panose="02040503050406030204" pitchFamily="18" charset="0"/>
                                        </a:rPr>
                                      </m:ctrlPr>
                                    </m:naryPr>
                                    <m:sub>
                                      <m:r>
                                        <a:rPr lang="en-US" sz="1300" i="1" smtClean="0">
                                          <a:solidFill>
                                            <a:schemeClr val="bg1">
                                              <a:lumMod val="95000"/>
                                            </a:schemeClr>
                                          </a:solidFill>
                                          <a:latin typeface="Cambria Math" panose="02040503050406030204" pitchFamily="18" charset="0"/>
                                          <a:cs typeface="Cambria Math" panose="02040503050406030204" pitchFamily="18" charset="0"/>
                                        </a:rPr>
                                        <m:t>𝑖</m:t>
                                      </m:r>
                                      <m:r>
                                        <a:rPr lang="en-US" sz="1300" i="1" smtClean="0">
                                          <a:solidFill>
                                            <a:schemeClr val="bg1">
                                              <a:lumMod val="95000"/>
                                            </a:schemeClr>
                                          </a:solidFill>
                                          <a:latin typeface="Cambria Math" panose="02040503050406030204" pitchFamily="18" charset="0"/>
                                          <a:ea typeface="MS Mincho" charset="0"/>
                                          <a:cs typeface="Cambria Math" panose="02040503050406030204" pitchFamily="18" charset="0"/>
                                        </a:rPr>
                                        <m:t>=</m:t>
                                      </m:r>
                                      <m:r>
                                        <a:rPr lang="en-US" sz="1300" i="1" smtClean="0">
                                          <a:solidFill>
                                            <a:schemeClr val="bg1">
                                              <a:lumMod val="95000"/>
                                            </a:schemeClr>
                                          </a:solidFill>
                                          <a:latin typeface="Cambria Math" panose="02040503050406030204" pitchFamily="18" charset="0"/>
                                          <a:ea typeface="MS Mincho" charset="0"/>
                                          <a:cs typeface="Cambria Math" panose="02040503050406030204" pitchFamily="18" charset="0"/>
                                        </a:rPr>
                                        <m:t>1</m:t>
                                      </m:r>
                                    </m:sub>
                                    <m:sup>
                                      <m:r>
                                        <a:rPr lang="en-US" sz="1300" i="1" smtClean="0">
                                          <a:solidFill>
                                            <a:schemeClr val="bg1">
                                              <a:lumMod val="95000"/>
                                            </a:schemeClr>
                                          </a:solidFill>
                                          <a:latin typeface="Cambria Math" panose="02040503050406030204" pitchFamily="18" charset="0"/>
                                          <a:cs typeface="Cambria Math" panose="02040503050406030204" pitchFamily="18" charset="0"/>
                                        </a:rPr>
                                        <m:t>𝑛</m:t>
                                      </m:r>
                                    </m:sup>
                                    <m:e>
                                      <m:sSup>
                                        <m:sSupPr>
                                          <m:ctrlPr>
                                            <a:rPr lang="en-US" sz="1300" i="1" smtClean="0">
                                              <a:solidFill>
                                                <a:schemeClr val="bg1">
                                                  <a:lumMod val="95000"/>
                                                </a:schemeClr>
                                              </a:solidFill>
                                              <a:latin typeface="Cambria Math" panose="02040503050406030204" pitchFamily="18" charset="0"/>
                                              <a:cs typeface="Cambria Math" panose="02040503050406030204" pitchFamily="18" charset="0"/>
                                            </a:rPr>
                                          </m:ctrlPr>
                                        </m:sSupPr>
                                        <m:e>
                                          <m:d>
                                            <m:dPr>
                                              <m:ctrlPr>
                                                <a:rPr lang="en-US" sz="1300" i="1" smtClean="0">
                                                  <a:solidFill>
                                                    <a:schemeClr val="bg1">
                                                      <a:lumMod val="95000"/>
                                                    </a:schemeClr>
                                                  </a:solidFill>
                                                  <a:latin typeface="Cambria Math" panose="02040503050406030204" pitchFamily="18" charset="0"/>
                                                  <a:cs typeface="Cambria Math" panose="02040503050406030204" pitchFamily="18" charset="0"/>
                                                </a:rPr>
                                              </m:ctrlPr>
                                            </m:dPr>
                                            <m:e>
                                              <m:sSub>
                                                <m:sSubPr>
                                                  <m:ctrlPr>
                                                    <a:rPr lang="en-US" sz="1300" i="1" smtClean="0">
                                                      <a:solidFill>
                                                        <a:schemeClr val="bg1">
                                                          <a:lumMod val="95000"/>
                                                        </a:schemeClr>
                                                      </a:solidFill>
                                                      <a:latin typeface="Cambria Math" panose="02040503050406030204" pitchFamily="18" charset="0"/>
                                                      <a:cs typeface="Cambria Math" panose="02040503050406030204" pitchFamily="18" charset="0"/>
                                                    </a:rPr>
                                                  </m:ctrlPr>
                                                </m:sSubPr>
                                                <m:e>
                                                  <m:r>
                                                    <a:rPr lang="en-US" sz="1300" i="1" smtClean="0">
                                                      <a:solidFill>
                                                        <a:schemeClr val="bg1">
                                                          <a:lumMod val="95000"/>
                                                        </a:schemeClr>
                                                      </a:solidFill>
                                                      <a:latin typeface="Cambria Math" panose="02040503050406030204" pitchFamily="18" charset="0"/>
                                                      <a:cs typeface="Cambria Math" panose="02040503050406030204" pitchFamily="18" charset="0"/>
                                                    </a:rPr>
                                                    <m:t>𝑦</m:t>
                                                  </m:r>
                                                </m:e>
                                                <m:sub>
                                                  <m:r>
                                                    <a:rPr lang="en-US" sz="1300" i="1" smtClean="0">
                                                      <a:solidFill>
                                                        <a:schemeClr val="bg1">
                                                          <a:lumMod val="95000"/>
                                                        </a:schemeClr>
                                                      </a:solidFill>
                                                      <a:latin typeface="Cambria Math" panose="02040503050406030204" pitchFamily="18" charset="0"/>
                                                      <a:cs typeface="Cambria Math" panose="02040503050406030204" pitchFamily="18" charset="0"/>
                                                    </a:rPr>
                                                    <m:t>𝑖</m:t>
                                                  </m:r>
                                                </m:sub>
                                              </m:sSub>
                                              <m:r>
                                                <a:rPr lang="en-US" sz="1300" i="1" smtClean="0">
                                                  <a:solidFill>
                                                    <a:schemeClr val="bg1">
                                                      <a:lumMod val="95000"/>
                                                    </a:schemeClr>
                                                  </a:solidFill>
                                                  <a:latin typeface="Cambria Math" panose="02040503050406030204" pitchFamily="18" charset="0"/>
                                                  <a:ea typeface="MS Mincho" charset="0"/>
                                                  <a:cs typeface="Cambria Math" panose="02040503050406030204" pitchFamily="18" charset="0"/>
                                                </a:rPr>
                                                <m:t>−</m:t>
                                              </m:r>
                                              <m:acc>
                                                <m:accPr>
                                                  <m:ctrlPr>
                                                    <a:rPr lang="en-US" sz="1300" i="1" smtClean="0">
                                                      <a:solidFill>
                                                        <a:schemeClr val="bg1">
                                                          <a:lumMod val="95000"/>
                                                        </a:schemeClr>
                                                      </a:solidFill>
                                                      <a:latin typeface="Cambria Math" panose="02040503050406030204" pitchFamily="18" charset="0"/>
                                                      <a:cs typeface="Cambria Math" panose="02040503050406030204" pitchFamily="18" charset="0"/>
                                                    </a:rPr>
                                                  </m:ctrlPr>
                                                </m:accPr>
                                                <m:e>
                                                  <m:r>
                                                    <a:rPr lang="en-US" sz="1300" i="1" smtClean="0">
                                                      <a:solidFill>
                                                        <a:schemeClr val="bg1">
                                                          <a:lumMod val="95000"/>
                                                        </a:schemeClr>
                                                      </a:solidFill>
                                                      <a:latin typeface="Cambria Math" panose="02040503050406030204" pitchFamily="18" charset="0"/>
                                                      <a:cs typeface="Cambria Math" panose="02040503050406030204" pitchFamily="18" charset="0"/>
                                                    </a:rPr>
                                                    <m:t>𝑦</m:t>
                                                  </m:r>
                                                </m:e>
                                              </m:acc>
                                            </m:e>
                                          </m:d>
                                        </m:e>
                                        <m:sup>
                                          <m:r>
                                            <a:rPr lang="en-US" sz="1300" i="1" smtClean="0">
                                              <a:solidFill>
                                                <a:schemeClr val="bg1">
                                                  <a:lumMod val="95000"/>
                                                </a:schemeClr>
                                              </a:solidFill>
                                              <a:latin typeface="Cambria Math" panose="02040503050406030204" pitchFamily="18" charset="0"/>
                                              <a:ea typeface="MS Mincho" charset="0"/>
                                              <a:cs typeface="Cambria Math" panose="02040503050406030204" pitchFamily="18" charset="0"/>
                                            </a:rPr>
                                            <m:t>2</m:t>
                                          </m:r>
                                        </m:sup>
                                      </m:sSup>
                                    </m:e>
                                  </m:nary>
                                </m:e>
                              </m:nary>
                            </m:e>
                          </m:rad>
                        </m:den>
                      </m:f>
                    </m:oMath>
                  </m:oMathPara>
                </a14:m>
                <a:endParaRPr>
                  <a:solidFill>
                    <a:schemeClr val="bg1">
                      <a:lumMod val="95000"/>
                    </a:schemeClr>
                  </a:solidFill>
                  <a:latin typeface="Bahnschrift" panose="020B0502040204020203" charset="0"/>
                  <a:cs typeface="Bahnschrift" panose="020B0502040204020203" charset="0"/>
                </a:endParaRPr>
              </a:p>
              <a:p>
                <a:r>
                  <a:rPr lang="vi-VN" sz="1300">
                    <a:solidFill>
                      <a:schemeClr val="bg1">
                        <a:lumMod val="95000"/>
                      </a:schemeClr>
                    </a:solidFill>
                    <a:latin typeface="Bahnschrift" panose="020B0502040204020203" charset="0"/>
                    <a:cs typeface="Bahnschrift" panose="020B0502040204020203" charset="0"/>
                  </a:rPr>
                  <a:t>Một số thuật toán học máy như hồi quy tuyến tính và logistic có hiệu suất kém nếu có các thuộc tính tương quan cao trong tập dữ liệu của bạn. </a:t>
                </a:r>
                <a:endParaRPr lang="vi-VN" sz="1300">
                  <a:solidFill>
                    <a:schemeClr val="bg1">
                      <a:lumMod val="95000"/>
                    </a:schemeClr>
                  </a:solidFill>
                  <a:latin typeface="Bahnschrift" panose="020B0502040204020203" charset="0"/>
                  <a:cs typeface="Bahnschrift" panose="020B0502040204020203" charset="0"/>
                </a:endParaRPr>
              </a:p>
              <a:p>
                <a:r>
                  <a:rPr lang="vi-VN" sz="1300">
                    <a:solidFill>
                      <a:schemeClr val="bg1">
                        <a:lumMod val="95000"/>
                      </a:schemeClr>
                    </a:solidFill>
                    <a:latin typeface="Bahnschrift" panose="020B0502040204020203" charset="0"/>
                    <a:cs typeface="Bahnschrift" panose="020B0502040204020203" charset="0"/>
                  </a:rPr>
                  <a:t>Như vậy, thật sự cần thiết để xem xét tất cả các mối tương quan theo cặp của các thuộc tính trong tập dữ liệu.</a:t>
                </a:r>
                <a:endParaRPr lang="vi-VN" sz="1300">
                  <a:solidFill>
                    <a:schemeClr val="bg1">
                      <a:lumMod val="95000"/>
                    </a:schemeClr>
                  </a:solidFill>
                  <a:latin typeface="Bahnschrift" panose="020B0502040204020203" charset="0"/>
                  <a:cs typeface="Bahnschrift" panose="020B0502040204020203" charset="0"/>
                </a:endParaRPr>
              </a:p>
            </p:txBody>
          </p:sp>
        </mc:Choice>
        <mc:Fallback>
          <p:sp>
            <p:nvSpPr>
              <p:cNvPr id="2" name="TextBox 1"/>
              <p:cNvSpPr txBox="1">
                <a:spLocks noRot="1" noChangeAspect="1" noMove="1" noResize="1" noEditPoints="1" noAdjustHandles="1" noChangeArrowheads="1" noChangeShapeType="1" noTextEdit="1"/>
              </p:cNvSpPr>
              <p:nvPr/>
            </p:nvSpPr>
            <p:spPr>
              <a:xfrm>
                <a:off x="457200" y="381000"/>
                <a:ext cx="11277600" cy="2374265"/>
              </a:xfrm>
              <a:prstGeom prst="rect">
                <a:avLst/>
              </a:prstGeom>
              <a:blipFill rotWithShape="1">
                <a:blip r:embed="rId1"/>
                <a:stretch>
                  <a:fillRect/>
                </a:stretch>
              </a:blipFill>
            </p:spPr>
            <p:txBody>
              <a:bodyPr/>
              <a:lstStyle/>
              <a:p>
                <a:r>
                  <a:rPr lang="en-GB" altLang="en-US">
                    <a:noFill/>
                  </a:rPr>
                  <a:t> </a:t>
                </a:r>
              </a:p>
            </p:txBody>
          </p:sp>
        </mc:Fallback>
      </mc:AlternateContent>
      <p:pic>
        <p:nvPicPr>
          <p:cNvPr id="4" name="Picture 3"/>
          <p:cNvPicPr>
            <a:picLocks noChangeAspect="1"/>
          </p:cNvPicPr>
          <p:nvPr/>
        </p:nvPicPr>
        <p:blipFill>
          <a:blip r:embed="rId2"/>
          <a:stretch>
            <a:fillRect/>
          </a:stretch>
        </p:blipFill>
        <p:spPr>
          <a:xfrm>
            <a:off x="762000" y="2981736"/>
            <a:ext cx="6314275" cy="2990973"/>
          </a:xfrm>
          <a:prstGeom prst="rect">
            <a:avLst/>
          </a:prstGeom>
        </p:spPr>
      </p:pic>
      <p:pic>
        <p:nvPicPr>
          <p:cNvPr id="6" name="Picture 5"/>
          <p:cNvPicPr>
            <a:picLocks noChangeAspect="1"/>
          </p:cNvPicPr>
          <p:nvPr/>
        </p:nvPicPr>
        <p:blipFill>
          <a:blip r:embed="rId3"/>
          <a:stretch>
            <a:fillRect/>
          </a:stretch>
        </p:blipFill>
        <p:spPr>
          <a:xfrm>
            <a:off x="7620000" y="3429000"/>
            <a:ext cx="3810000" cy="202706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304800" y="228600"/>
          <a:ext cx="11201400" cy="3620346"/>
        </p:xfrm>
        <a:graphic>
          <a:graphicData uri="http://schemas.openxmlformats.org/drawingml/2006/table">
            <a:tbl>
              <a:tblPr firstRow="1" bandRow="1">
                <a:tableStyleId>{9D7B26C5-4107-4FEC-AEDC-1716B250A1EF}</a:tableStyleId>
              </a:tblPr>
              <a:tblGrid>
                <a:gridCol w="1120140"/>
                <a:gridCol w="1120140"/>
                <a:gridCol w="1120140"/>
                <a:gridCol w="1120140"/>
                <a:gridCol w="1120140"/>
                <a:gridCol w="1120140"/>
                <a:gridCol w="1120140"/>
                <a:gridCol w="1252940"/>
                <a:gridCol w="987340"/>
                <a:gridCol w="1120140"/>
              </a:tblGrid>
              <a:tr h="367453">
                <a:tc>
                  <a:txBody>
                    <a:bodyPr/>
                    <a:lstStyle/>
                    <a:p>
                      <a:endParaRPr lang="en-US" sz="1300">
                        <a:solidFill>
                          <a:schemeClr val="bg1">
                            <a:lumMod val="95000"/>
                          </a:schemeClr>
                        </a:solidFill>
                        <a:latin typeface="Bahnschrift" panose="020B0502040204020203" charset="0"/>
                        <a:cs typeface="Bahnschrift" panose="020B0502040204020203" charset="0"/>
                      </a:endParaRPr>
                    </a:p>
                  </a:txBody>
                  <a:tcP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Pregnancies</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Glucose</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BloodPressure</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SkinThickness</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Insulin</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BMI</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DiabetesPedigreeFunction</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Age</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lgn="r" fontAlgn="ctr">
                        <a:buNone/>
                      </a:pPr>
                      <a:r>
                        <a:rPr lang="en-US" sz="1300">
                          <a:solidFill>
                            <a:schemeClr val="bg1">
                              <a:lumMod val="95000"/>
                            </a:schemeClr>
                          </a:solidFill>
                          <a:effectLst/>
                          <a:latin typeface="Bahnschrift" panose="020B0502040204020203" charset="0"/>
                          <a:cs typeface="Bahnschrift" panose="020B0502040204020203" charset="0"/>
                        </a:rPr>
                        <a:t>Outcome</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8843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Pregnancies</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1.000000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0.129459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0.141282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-0.081672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-0.073535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0.017683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-0.033523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0.544341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0.221898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8843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Glucose</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0.129459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1.000000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0.152590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0.057328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0.331357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0.221071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0.137337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0.263514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0.466581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367453">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BloodPressure</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0.141282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0.152590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1.000000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0.207371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0.088933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0.281805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0.041265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0.239528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0.065068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367453">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SkinThickness</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-0.081672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0.057328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0.207371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1.000000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0.436783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0.392573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0.183928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-0.113970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0.074752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8843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Insulin</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-0.073535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0.331357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0.088933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0.436783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1.000000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0.197859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0.185071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-0.042163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0.130548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8843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BMI</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0.017683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0.221071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0.281805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0.392573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0.197859</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1.000000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0.140647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0.036242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0.292695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367453">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DiabetesPedigreeFunction</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-0.033523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0.137337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0.041265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0.183928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0.185071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0.140647</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1.000000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0.033561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0.173844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8843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Age</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0.544341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0.263514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0.239528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-0.113970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-0.042163</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0.036242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0.033561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1.000000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0.238356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r h="288431">
                <a:tc>
                  <a:txBody>
                    <a:bodyPr/>
                    <a:lstStyle/>
                    <a:p>
                      <a:pPr algn="r" fontAlgn="ctr">
                        <a:buNone/>
                      </a:pPr>
                      <a:r>
                        <a:rPr lang="en-US" sz="1300" b="0">
                          <a:solidFill>
                            <a:schemeClr val="bg1">
                              <a:lumMod val="95000"/>
                            </a:schemeClr>
                          </a:solidFill>
                          <a:effectLst/>
                          <a:latin typeface="Bahnschrift" panose="020B0502040204020203" charset="0"/>
                          <a:cs typeface="Bahnschrift" panose="020B0502040204020203" charset="0"/>
                        </a:rPr>
                        <a:t>Outcome</a:t>
                      </a:r>
                      <a:endParaRPr lang="en-US" sz="1300" b="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0.221898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0.466581</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0.065068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0.074752</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0.130548</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0.292695</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0.173844</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0.238356</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c>
                  <a:txBody>
                    <a:bodyPr/>
                    <a:lstStyle/>
                    <a:p>
                      <a:pPr>
                        <a:buNone/>
                      </a:pPr>
                      <a:r>
                        <a:rPr lang="en-US" sz="1300">
                          <a:solidFill>
                            <a:schemeClr val="bg1">
                              <a:lumMod val="95000"/>
                            </a:schemeClr>
                          </a:solidFill>
                          <a:effectLst/>
                          <a:latin typeface="Bahnschrift" panose="020B0502040204020203" charset="0"/>
                          <a:cs typeface="Bahnschrift" panose="020B0502040204020203" charset="0"/>
                        </a:rPr>
                        <a:t>1.000000</a:t>
                      </a:r>
                      <a:endParaRPr lang="en-US" sz="1300">
                        <a:solidFill>
                          <a:schemeClr val="bg1">
                            <a:lumMod val="95000"/>
                          </a:schemeClr>
                        </a:solidFill>
                        <a:effectLst/>
                        <a:latin typeface="Bahnschrift" panose="020B0502040204020203" charset="0"/>
                        <a:cs typeface="Bahnschrift" panose="020B0502040204020203" charset="0"/>
                      </a:endParaRPr>
                    </a:p>
                  </a:txBody>
                  <a:tcPr marL="76200" marR="76200" marT="38100" marB="38100" anchor="ctr"/>
                </a:tc>
              </a:tr>
            </a:tbl>
          </a:graphicData>
        </a:graphic>
      </p:graphicFrame>
      <p:sp>
        <p:nvSpPr>
          <p:cNvPr id="4" name="TextBox 3"/>
          <p:cNvSpPr txBox="1"/>
          <p:nvPr/>
        </p:nvSpPr>
        <p:spPr>
          <a:xfrm>
            <a:off x="609600" y="4495800"/>
            <a:ext cx="10744200" cy="2091690"/>
          </a:xfrm>
          <a:prstGeom prst="rect">
            <a:avLst/>
          </a:prstGeom>
          <a:noFill/>
        </p:spPr>
        <p:txBody>
          <a:bodyPr wrap="square" rtlCol="0">
            <a:spAutoFit/>
          </a:bodyPr>
          <a:lstStyle/>
          <a:p>
            <a:r>
              <a:rPr lang="vi-VN" b="1">
                <a:solidFill>
                  <a:schemeClr val="bg1">
                    <a:lumMod val="95000"/>
                  </a:schemeClr>
                </a:solidFill>
                <a:latin typeface="Bahnschrift" panose="020B0502040204020203" charset="0"/>
                <a:cs typeface="Bahnschrift" panose="020B0502040204020203" charset="0"/>
              </a:rPr>
              <a:t>Nhận xét:  </a:t>
            </a:r>
            <a:endParaRPr lang="vi-VN" b="1">
              <a:solidFill>
                <a:schemeClr val="bg1">
                  <a:lumMod val="95000"/>
                </a:schemeClr>
              </a:solidFill>
              <a:latin typeface="Bahnschrift" panose="020B0502040204020203" charset="0"/>
              <a:cs typeface="Bahnschrift" panose="020B0502040204020203" charset="0"/>
            </a:endParaRPr>
          </a:p>
          <a:p>
            <a:r>
              <a:rPr lang="vi-VN" sz="1600">
                <a:solidFill>
                  <a:schemeClr val="bg1">
                    <a:lumMod val="95000"/>
                  </a:schemeClr>
                </a:solidFill>
                <a:latin typeface="Bahnschrift" panose="020B0502040204020203" charset="0"/>
                <a:cs typeface="Bahnschrift" panose="020B0502040204020203" charset="0"/>
              </a:rPr>
              <a:t>+ Các cặp tính chất có độ tương quan cao hơn so với các cặp khác:  </a:t>
            </a:r>
            <a:endParaRPr lang="vi-VN" sz="1600">
              <a:solidFill>
                <a:schemeClr val="bg1">
                  <a:lumMod val="95000"/>
                </a:schemeClr>
              </a:solidFill>
              <a:latin typeface="Bahnschrift" panose="020B0502040204020203" charset="0"/>
              <a:cs typeface="Bahnschrift" panose="020B0502040204020203" charset="0"/>
            </a:endParaRPr>
          </a:p>
          <a:p>
            <a:r>
              <a:rPr lang="en-US" sz="1600">
                <a:solidFill>
                  <a:schemeClr val="bg1">
                    <a:lumMod val="95000"/>
                  </a:schemeClr>
                </a:solidFill>
                <a:latin typeface="Bahnschrift" panose="020B0502040204020203" charset="0"/>
                <a:cs typeface="Bahnschrift" panose="020B0502040204020203" charset="0"/>
              </a:rPr>
              <a:t>	</a:t>
            </a:r>
            <a:r>
              <a:rPr lang="vi-VN" sz="1600">
                <a:solidFill>
                  <a:schemeClr val="bg1">
                    <a:lumMod val="95000"/>
                  </a:schemeClr>
                </a:solidFill>
                <a:latin typeface="Bahnschrift" panose="020B0502040204020203" charset="0"/>
                <a:cs typeface="Bahnschrift" panose="020B0502040204020203" charset="0"/>
              </a:rPr>
              <a:t>(Glucose, Outcome) ≈ 0.47  </a:t>
            </a:r>
            <a:endParaRPr lang="vi-VN" sz="1600">
              <a:solidFill>
                <a:schemeClr val="bg1">
                  <a:lumMod val="95000"/>
                </a:schemeClr>
              </a:solidFill>
              <a:latin typeface="Bahnschrift" panose="020B0502040204020203" charset="0"/>
              <a:cs typeface="Bahnschrift" panose="020B0502040204020203" charset="0"/>
            </a:endParaRPr>
          </a:p>
          <a:p>
            <a:r>
              <a:rPr lang="en-US" sz="1600">
                <a:solidFill>
                  <a:schemeClr val="bg1">
                    <a:lumMod val="95000"/>
                  </a:schemeClr>
                </a:solidFill>
                <a:latin typeface="Bahnschrift" panose="020B0502040204020203" charset="0"/>
                <a:cs typeface="Bahnschrift" panose="020B0502040204020203" charset="0"/>
              </a:rPr>
              <a:t>	</a:t>
            </a:r>
            <a:r>
              <a:rPr lang="vi-VN" sz="1600">
                <a:solidFill>
                  <a:schemeClr val="bg1">
                    <a:lumMod val="95000"/>
                  </a:schemeClr>
                </a:solidFill>
                <a:latin typeface="Bahnschrift" panose="020B0502040204020203" charset="0"/>
                <a:cs typeface="Bahnschrift" panose="020B0502040204020203" charset="0"/>
              </a:rPr>
              <a:t>(BMI, Outcome) ≈ 0.29  </a:t>
            </a:r>
            <a:endParaRPr lang="vi-VN" sz="1600">
              <a:solidFill>
                <a:schemeClr val="bg1">
                  <a:lumMod val="95000"/>
                </a:schemeClr>
              </a:solidFill>
              <a:latin typeface="Bahnschrift" panose="020B0502040204020203" charset="0"/>
              <a:cs typeface="Bahnschrift" panose="020B0502040204020203" charset="0"/>
            </a:endParaRPr>
          </a:p>
          <a:p>
            <a:r>
              <a:rPr lang="en-US" sz="1600">
                <a:solidFill>
                  <a:schemeClr val="bg1">
                    <a:lumMod val="95000"/>
                  </a:schemeClr>
                </a:solidFill>
                <a:latin typeface="Bahnschrift" panose="020B0502040204020203" charset="0"/>
                <a:cs typeface="Bahnschrift" panose="020B0502040204020203" charset="0"/>
              </a:rPr>
              <a:t>	</a:t>
            </a:r>
            <a:r>
              <a:rPr lang="vi-VN" sz="1600">
                <a:solidFill>
                  <a:schemeClr val="bg1">
                    <a:lumMod val="95000"/>
                  </a:schemeClr>
                </a:solidFill>
                <a:latin typeface="Bahnschrift" panose="020B0502040204020203" charset="0"/>
                <a:cs typeface="Bahnschrift" panose="020B0502040204020203" charset="0"/>
              </a:rPr>
              <a:t>(Age, Outcome) ≈ 0.24  </a:t>
            </a:r>
            <a:endParaRPr lang="vi-VN" sz="1600">
              <a:solidFill>
                <a:schemeClr val="bg1">
                  <a:lumMod val="95000"/>
                </a:schemeClr>
              </a:solidFill>
              <a:latin typeface="Bahnschrift" panose="020B0502040204020203" charset="0"/>
              <a:cs typeface="Bahnschrift" panose="020B0502040204020203" charset="0"/>
            </a:endParaRPr>
          </a:p>
          <a:p>
            <a:r>
              <a:rPr lang="vi-VN" sz="1600">
                <a:solidFill>
                  <a:schemeClr val="bg1">
                    <a:lumMod val="95000"/>
                  </a:schemeClr>
                </a:solidFill>
                <a:latin typeface="Bahnschrift" panose="020B0502040204020203" charset="0"/>
                <a:cs typeface="Bahnschrift" panose="020B0502040204020203" charset="0"/>
              </a:rPr>
              <a:t>+ Các thuộc tính khác (BloodPressure, Insulin, SkinThickness) có hệ số tương quan thấp → ảnh hưởng ít trực tiếp đến Outcome.  </a:t>
            </a:r>
            <a:endParaRPr lang="vi-VN" sz="1600">
              <a:solidFill>
                <a:schemeClr val="bg1">
                  <a:lumMod val="95000"/>
                </a:schemeClr>
              </a:solidFill>
              <a:latin typeface="Bahnschrift" panose="020B0502040204020203" charset="0"/>
              <a:cs typeface="Bahnschrift" panose="020B0502040204020203" charset="0"/>
            </a:endParaRPr>
          </a:p>
          <a:p>
            <a:r>
              <a:rPr lang="vi-VN" sz="1600">
                <a:solidFill>
                  <a:schemeClr val="bg1">
                    <a:lumMod val="95000"/>
                  </a:schemeClr>
                </a:solidFill>
                <a:latin typeface="Bahnschrift" panose="020B0502040204020203" charset="0"/>
                <a:cs typeface="Bahnschrift" panose="020B0502040204020203" charset="0"/>
              </a:rPr>
              <a:t>+ Không có cặp biến nào có tương quan quá cao → ít nguy cơ đa cộng tuyến. </a:t>
            </a:r>
            <a:endParaRPr lang="vi-VN" sz="1600">
              <a:solidFill>
                <a:schemeClr val="bg1">
                  <a:lumMod val="95000"/>
                </a:schemeClr>
              </a:solidFill>
              <a:latin typeface="Bahnschrift" panose="020B0502040204020203" charset="0"/>
              <a:cs typeface="Bahnschrift" panose="020B0502040204020203"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20627</Words>
  <Application>WPS Presentation</Application>
  <PresentationFormat>Widescreen</PresentationFormat>
  <Paragraphs>2545</Paragraphs>
  <Slides>22</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22</vt:i4>
      </vt:variant>
    </vt:vector>
  </HeadingPairs>
  <TitlesOfParts>
    <vt:vector size="40" baseType="lpstr">
      <vt:lpstr>Arial</vt:lpstr>
      <vt:lpstr>SimSun</vt:lpstr>
      <vt:lpstr>Wingdings</vt:lpstr>
      <vt:lpstr>Aptos</vt:lpstr>
      <vt:lpstr>Segoe UI</vt:lpstr>
      <vt:lpstr>Cambria Math</vt:lpstr>
      <vt:lpstr>Microsoft YaHei</vt:lpstr>
      <vt:lpstr>Arial Unicode MS</vt:lpstr>
      <vt:lpstr>Aptos Display</vt:lpstr>
      <vt:lpstr>Segoe UI Variable Display</vt:lpstr>
      <vt:lpstr>Calibri</vt:lpstr>
      <vt:lpstr>Bahnschrift</vt:lpstr>
      <vt:lpstr>Agency FB</vt:lpstr>
      <vt:lpstr>Algerian</vt:lpstr>
      <vt:lpstr>MS Mincho</vt:lpstr>
      <vt:lpstr>Verdana</vt:lpstr>
      <vt:lpstr>Segoe Print</vt:lpstr>
      <vt:lpstr>Office Theme</vt:lpstr>
      <vt:lpstr>Pima Indians Diabetes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Danh Lê</dc:creator>
  <cp:lastModifiedBy>Sự Nguyễn</cp:lastModifiedBy>
  <cp:revision>79</cp:revision>
  <dcterms:created xsi:type="dcterms:W3CDTF">2025-09-28T07:02:00Z</dcterms:created>
  <dcterms:modified xsi:type="dcterms:W3CDTF">2025-09-29T02:50:33Z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35867A179FFC41E99C3802ED5DEF905E_12</vt:lpwstr>
  </property>
  <property fmtid="{D5CDD505-2E9C-101B-9397-08002B2CF9AE}" pid="3" name="KSOProductBuildVer">
    <vt:lpwstr>2057-12.2.0.22556</vt:lpwstr>
  </property>
</Properties>
</file>