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notesMasterIdLst>
    <p:notesMasterId r:id="rId38"/>
  </p:notesMasterIdLst>
  <p:sldIdLst>
    <p:sldId id="256" r:id="rId2"/>
    <p:sldId id="257" r:id="rId3"/>
    <p:sldId id="258" r:id="rId4"/>
    <p:sldId id="259" r:id="rId5"/>
    <p:sldId id="260" r:id="rId6"/>
    <p:sldId id="282" r:id="rId7"/>
    <p:sldId id="262" r:id="rId8"/>
    <p:sldId id="280" r:id="rId9"/>
    <p:sldId id="263" r:id="rId10"/>
    <p:sldId id="295" r:id="rId11"/>
    <p:sldId id="265" r:id="rId12"/>
    <p:sldId id="267" r:id="rId13"/>
    <p:sldId id="268" r:id="rId14"/>
    <p:sldId id="266" r:id="rId15"/>
    <p:sldId id="269" r:id="rId16"/>
    <p:sldId id="270" r:id="rId17"/>
    <p:sldId id="271" r:id="rId18"/>
    <p:sldId id="272" r:id="rId19"/>
    <p:sldId id="273" r:id="rId20"/>
    <p:sldId id="275" r:id="rId21"/>
    <p:sldId id="274" r:id="rId22"/>
    <p:sldId id="286" r:id="rId23"/>
    <p:sldId id="287" r:id="rId24"/>
    <p:sldId id="288" r:id="rId25"/>
    <p:sldId id="289" r:id="rId26"/>
    <p:sldId id="290" r:id="rId27"/>
    <p:sldId id="291" r:id="rId28"/>
    <p:sldId id="292" r:id="rId29"/>
    <p:sldId id="293" r:id="rId30"/>
    <p:sldId id="294" r:id="rId31"/>
    <p:sldId id="297" r:id="rId32"/>
    <p:sldId id="296" r:id="rId33"/>
    <p:sldId id="285" r:id="rId34"/>
    <p:sldId id="279" r:id="rId35"/>
    <p:sldId id="283" r:id="rId36"/>
    <p:sldId id="284"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167" autoAdjust="0"/>
  </p:normalViewPr>
  <p:slideViewPr>
    <p:cSldViewPr snapToGrid="0">
      <p:cViewPr varScale="1">
        <p:scale>
          <a:sx n="91" d="100"/>
          <a:sy n="91" d="100"/>
        </p:scale>
        <p:origin x="129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530178-DDC4-4DC7-9397-C48FD1BE9B02}" type="datetimeFigureOut">
              <a:rPr lang="en-US" smtClean="0"/>
              <a:t>7/7/2016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9ACED0-246D-43CB-A18F-C8F7193DE8C0}" type="slidenum">
              <a:rPr lang="en-US" smtClean="0"/>
              <a:t>‹#›</a:t>
            </a:fld>
            <a:endParaRPr lang="en-US"/>
          </a:p>
        </p:txBody>
      </p:sp>
    </p:spTree>
    <p:extLst>
      <p:ext uri="{BB962C8B-B14F-4D97-AF65-F5344CB8AC3E}">
        <p14:creationId xmlns:p14="http://schemas.microsoft.com/office/powerpoint/2010/main" val="3958774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Twitter is a widely used framework for people to share opinions. </a:t>
            </a:r>
          </a:p>
          <a:p>
            <a:r>
              <a:rPr lang="en-US" dirty="0"/>
              <a:t>Emotion Recognition can help track how people feel about certain people, products, or events that have happened or currently happening.</a:t>
            </a:r>
          </a:p>
          <a:p>
            <a:endParaRPr lang="en-US" dirty="0"/>
          </a:p>
        </p:txBody>
      </p:sp>
      <p:sp>
        <p:nvSpPr>
          <p:cNvPr id="4" name="Slide Number Placeholder 3"/>
          <p:cNvSpPr>
            <a:spLocks noGrp="1"/>
          </p:cNvSpPr>
          <p:nvPr>
            <p:ph type="sldNum" sz="quarter" idx="10"/>
          </p:nvPr>
        </p:nvSpPr>
        <p:spPr/>
        <p:txBody>
          <a:bodyPr/>
          <a:lstStyle/>
          <a:p>
            <a:fld id="{A79ACED0-246D-43CB-A18F-C8F7193DE8C0}" type="slidenum">
              <a:rPr lang="en-US" smtClean="0"/>
              <a:t>3</a:t>
            </a:fld>
            <a:endParaRPr lang="en-US"/>
          </a:p>
        </p:txBody>
      </p:sp>
    </p:spTree>
    <p:extLst>
      <p:ext uri="{BB962C8B-B14F-4D97-AF65-F5344CB8AC3E}">
        <p14:creationId xmlns:p14="http://schemas.microsoft.com/office/powerpoint/2010/main" val="1406034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Lexicons</a:t>
            </a:r>
            <a:r>
              <a:rPr lang="en-US" baseline="0" dirty="0"/>
              <a:t> are important because they relate n-grams with what emotion they are connected with. </a:t>
            </a:r>
          </a:p>
          <a:p>
            <a:r>
              <a:rPr lang="en-US" baseline="0" dirty="0"/>
              <a:t>We use lexicons to help with feature generation. </a:t>
            </a:r>
            <a:endParaRPr lang="en-US" dirty="0"/>
          </a:p>
        </p:txBody>
      </p:sp>
      <p:sp>
        <p:nvSpPr>
          <p:cNvPr id="4" name="Slide Number Placeholder 3"/>
          <p:cNvSpPr>
            <a:spLocks noGrp="1"/>
          </p:cNvSpPr>
          <p:nvPr>
            <p:ph type="sldNum" sz="quarter" idx="10"/>
          </p:nvPr>
        </p:nvSpPr>
        <p:spPr/>
        <p:txBody>
          <a:bodyPr/>
          <a:lstStyle/>
          <a:p>
            <a:fld id="{A79ACED0-246D-43CB-A18F-C8F7193DE8C0}" type="slidenum">
              <a:rPr lang="en-US" smtClean="0"/>
              <a:t>15</a:t>
            </a:fld>
            <a:endParaRPr lang="en-US"/>
          </a:p>
        </p:txBody>
      </p:sp>
    </p:spTree>
    <p:extLst>
      <p:ext uri="{BB962C8B-B14F-4D97-AF65-F5344CB8AC3E}">
        <p14:creationId xmlns:p14="http://schemas.microsoft.com/office/powerpoint/2010/main" val="3670051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9ACED0-246D-43CB-A18F-C8F7193DE8C0}" type="slidenum">
              <a:rPr lang="en-US" smtClean="0"/>
              <a:t>18</a:t>
            </a:fld>
            <a:endParaRPr lang="en-US"/>
          </a:p>
        </p:txBody>
      </p:sp>
    </p:spTree>
    <p:extLst>
      <p:ext uri="{BB962C8B-B14F-4D97-AF65-F5344CB8AC3E}">
        <p14:creationId xmlns:p14="http://schemas.microsoft.com/office/powerpoint/2010/main" val="11156369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9ACED0-246D-43CB-A18F-C8F7193DE8C0}" type="slidenum">
              <a:rPr lang="en-US" smtClean="0"/>
              <a:t>20</a:t>
            </a:fld>
            <a:endParaRPr lang="en-US"/>
          </a:p>
        </p:txBody>
      </p:sp>
    </p:spTree>
    <p:extLst>
      <p:ext uri="{BB962C8B-B14F-4D97-AF65-F5344CB8AC3E}">
        <p14:creationId xmlns:p14="http://schemas.microsoft.com/office/powerpoint/2010/main" val="20873456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observe a improvement</a:t>
            </a:r>
            <a:r>
              <a:rPr lang="en-US" baseline="0" dirty="0"/>
              <a:t> in our system over the one with negation in both emotion classification and emotion detection</a:t>
            </a:r>
            <a:endParaRPr lang="en-US" dirty="0"/>
          </a:p>
        </p:txBody>
      </p:sp>
      <p:sp>
        <p:nvSpPr>
          <p:cNvPr id="4" name="Slide Number Placeholder 3"/>
          <p:cNvSpPr>
            <a:spLocks noGrp="1"/>
          </p:cNvSpPr>
          <p:nvPr>
            <p:ph type="sldNum" sz="quarter" idx="10"/>
          </p:nvPr>
        </p:nvSpPr>
        <p:spPr/>
        <p:txBody>
          <a:bodyPr/>
          <a:lstStyle/>
          <a:p>
            <a:fld id="{A79ACED0-246D-43CB-A18F-C8F7193DE8C0}" type="slidenum">
              <a:rPr lang="en-US" smtClean="0"/>
              <a:t>22</a:t>
            </a:fld>
            <a:endParaRPr lang="en-US"/>
          </a:p>
        </p:txBody>
      </p:sp>
    </p:spTree>
    <p:extLst>
      <p:ext uri="{BB962C8B-B14F-4D97-AF65-F5344CB8AC3E}">
        <p14:creationId xmlns:p14="http://schemas.microsoft.com/office/powerpoint/2010/main" val="18656473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improvement is the lowest for</a:t>
            </a:r>
            <a:r>
              <a:rPr lang="en-US" baseline="0" dirty="0"/>
              <a:t> joy since it does not contain very little negation. </a:t>
            </a:r>
          </a:p>
          <a:p>
            <a:r>
              <a:rPr lang="en-US" baseline="0" dirty="0"/>
              <a:t>As we can see our system made a higher improvement on emotions that contained more samples with negation. </a:t>
            </a:r>
          </a:p>
          <a:p>
            <a:r>
              <a:rPr lang="en-US" baseline="0" dirty="0"/>
              <a:t>From the results of Task I we can see that joy has the highest f1 score. This could be due to words expressing joy have very little overlap with words that express other emotions. Even when using just unigrams as a feature joy dominates in F1 score. </a:t>
            </a:r>
          </a:p>
          <a:p>
            <a:endParaRPr lang="en-US" baseline="0" dirty="0"/>
          </a:p>
        </p:txBody>
      </p:sp>
      <p:sp>
        <p:nvSpPr>
          <p:cNvPr id="4" name="Slide Number Placeholder 3"/>
          <p:cNvSpPr>
            <a:spLocks noGrp="1"/>
          </p:cNvSpPr>
          <p:nvPr>
            <p:ph type="sldNum" sz="quarter" idx="10"/>
          </p:nvPr>
        </p:nvSpPr>
        <p:spPr/>
        <p:txBody>
          <a:bodyPr/>
          <a:lstStyle/>
          <a:p>
            <a:fld id="{A79ACED0-246D-43CB-A18F-C8F7193DE8C0}" type="slidenum">
              <a:rPr lang="en-US" smtClean="0"/>
              <a:t>23</a:t>
            </a:fld>
            <a:endParaRPr lang="en-US"/>
          </a:p>
        </p:txBody>
      </p:sp>
    </p:spTree>
    <p:extLst>
      <p:ext uri="{BB962C8B-B14F-4D97-AF65-F5344CB8AC3E}">
        <p14:creationId xmlns:p14="http://schemas.microsoft.com/office/powerpoint/2010/main" val="15917665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Similarly in the Hashtag Emotion Corpus we can see a higher improvement for those emotions containing more negation samples.</a:t>
            </a:r>
          </a:p>
          <a:p>
            <a:r>
              <a:rPr lang="en-US" baseline="0" dirty="0"/>
              <a:t>In this case joy has the highest f1 score since it dominates the corpus along with the scores for disgust and anger being the lowest since the corpus contains fewest samples for those two emotions. </a:t>
            </a:r>
          </a:p>
          <a:p>
            <a:r>
              <a:rPr lang="en-US" baseline="0" dirty="0"/>
              <a:t>The results of Task I and II on both corpora indicate the effectiveness of modeling negation for emotion classification </a:t>
            </a:r>
          </a:p>
        </p:txBody>
      </p:sp>
      <p:sp>
        <p:nvSpPr>
          <p:cNvPr id="4" name="Slide Number Placeholder 3"/>
          <p:cNvSpPr>
            <a:spLocks noGrp="1"/>
          </p:cNvSpPr>
          <p:nvPr>
            <p:ph type="sldNum" sz="quarter" idx="10"/>
          </p:nvPr>
        </p:nvSpPr>
        <p:spPr/>
        <p:txBody>
          <a:bodyPr/>
          <a:lstStyle/>
          <a:p>
            <a:fld id="{A79ACED0-246D-43CB-A18F-C8F7193DE8C0}" type="slidenum">
              <a:rPr lang="en-US" smtClean="0"/>
              <a:t>24</a:t>
            </a:fld>
            <a:endParaRPr lang="en-US"/>
          </a:p>
        </p:txBody>
      </p:sp>
    </p:spTree>
    <p:extLst>
      <p:ext uri="{BB962C8B-B14F-4D97-AF65-F5344CB8AC3E}">
        <p14:creationId xmlns:p14="http://schemas.microsoft.com/office/powerpoint/2010/main" val="3489654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A improvement is achieved by our system over the system without negation for task III.</a:t>
            </a:r>
          </a:p>
          <a:p>
            <a:r>
              <a:rPr lang="en-US" baseline="0" dirty="0"/>
              <a:t>This shows that our method can also work for web blogs and for the binary emotion detection task. </a:t>
            </a:r>
          </a:p>
        </p:txBody>
      </p:sp>
      <p:sp>
        <p:nvSpPr>
          <p:cNvPr id="4" name="Slide Number Placeholder 3"/>
          <p:cNvSpPr>
            <a:spLocks noGrp="1"/>
          </p:cNvSpPr>
          <p:nvPr>
            <p:ph type="sldNum" sz="quarter" idx="10"/>
          </p:nvPr>
        </p:nvSpPr>
        <p:spPr/>
        <p:txBody>
          <a:bodyPr/>
          <a:lstStyle/>
          <a:p>
            <a:fld id="{A79ACED0-246D-43CB-A18F-C8F7193DE8C0}" type="slidenum">
              <a:rPr lang="en-US" smtClean="0"/>
              <a:t>25</a:t>
            </a:fld>
            <a:endParaRPr lang="en-US"/>
          </a:p>
        </p:txBody>
      </p:sp>
    </p:spTree>
    <p:extLst>
      <p:ext uri="{BB962C8B-B14F-4D97-AF65-F5344CB8AC3E}">
        <p14:creationId xmlns:p14="http://schemas.microsoft.com/office/powerpoint/2010/main" val="33285304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experiments</a:t>
            </a:r>
            <a:r>
              <a:rPr lang="en-US" baseline="0" dirty="0"/>
              <a:t> for Task I, II, and III were performed without modeling negation in order to focus on the impact of the three lexicons alone. </a:t>
            </a:r>
          </a:p>
          <a:p>
            <a:r>
              <a:rPr lang="en-US" baseline="0" dirty="0"/>
              <a:t>For all three tasks our-</a:t>
            </a:r>
            <a:r>
              <a:rPr lang="en-US" baseline="0" dirty="0" err="1"/>
              <a:t>lex</a:t>
            </a:r>
            <a:r>
              <a:rPr lang="en-US" baseline="0" dirty="0"/>
              <a:t> performs better than NRC-</a:t>
            </a:r>
            <a:r>
              <a:rPr lang="en-US" baseline="0" dirty="0" err="1"/>
              <a:t>lex</a:t>
            </a:r>
            <a:r>
              <a:rPr lang="en-US" baseline="0" dirty="0"/>
              <a:t>, showing the effectiveness of our emotion lexicon.</a:t>
            </a:r>
          </a:p>
          <a:p>
            <a:r>
              <a:rPr lang="en-US" baseline="0" dirty="0"/>
              <a:t>The best results are achieved when using the combined version of the lexicons. </a:t>
            </a:r>
          </a:p>
          <a:p>
            <a:r>
              <a:rPr lang="en-US" baseline="0" dirty="0"/>
              <a:t>When combining the lexicons if two words overlap we use the weights of our-</a:t>
            </a:r>
            <a:r>
              <a:rPr lang="en-US" baseline="0" dirty="0" err="1"/>
              <a:t>lex</a:t>
            </a:r>
            <a:r>
              <a:rPr lang="en-US" baseline="0" dirty="0"/>
              <a:t>. </a:t>
            </a:r>
            <a:endParaRPr lang="en-US" dirty="0"/>
          </a:p>
        </p:txBody>
      </p:sp>
      <p:sp>
        <p:nvSpPr>
          <p:cNvPr id="4" name="Slide Number Placeholder 3"/>
          <p:cNvSpPr>
            <a:spLocks noGrp="1"/>
          </p:cNvSpPr>
          <p:nvPr>
            <p:ph type="sldNum" sz="quarter" idx="10"/>
          </p:nvPr>
        </p:nvSpPr>
        <p:spPr/>
        <p:txBody>
          <a:bodyPr/>
          <a:lstStyle/>
          <a:p>
            <a:fld id="{A79ACED0-246D-43CB-A18F-C8F7193DE8C0}" type="slidenum">
              <a:rPr lang="en-US" smtClean="0"/>
              <a:t>26</a:t>
            </a:fld>
            <a:endParaRPr lang="en-US"/>
          </a:p>
        </p:txBody>
      </p:sp>
    </p:spTree>
    <p:extLst>
      <p:ext uri="{BB962C8B-B14F-4D97-AF65-F5344CB8AC3E}">
        <p14:creationId xmlns:p14="http://schemas.microsoft.com/office/powerpoint/2010/main" val="3988497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expected,</a:t>
            </a:r>
            <a:r>
              <a:rPr lang="en-US" baseline="0" dirty="0"/>
              <a:t> our method outperforms the static methods, because our method is able to dynamically capture the negation scope. </a:t>
            </a:r>
          </a:p>
          <a:p>
            <a:r>
              <a:rPr lang="en-US" baseline="0" dirty="0"/>
              <a:t>Our method also includes phrase relation information where static methods do not. </a:t>
            </a:r>
            <a:endParaRPr lang="en-US" dirty="0"/>
          </a:p>
        </p:txBody>
      </p:sp>
      <p:sp>
        <p:nvSpPr>
          <p:cNvPr id="4" name="Slide Number Placeholder 3"/>
          <p:cNvSpPr>
            <a:spLocks noGrp="1"/>
          </p:cNvSpPr>
          <p:nvPr>
            <p:ph type="sldNum" sz="quarter" idx="10"/>
          </p:nvPr>
        </p:nvSpPr>
        <p:spPr/>
        <p:txBody>
          <a:bodyPr/>
          <a:lstStyle/>
          <a:p>
            <a:fld id="{A79ACED0-246D-43CB-A18F-C8F7193DE8C0}" type="slidenum">
              <a:rPr lang="en-US" smtClean="0"/>
              <a:t>27</a:t>
            </a:fld>
            <a:endParaRPr lang="en-US"/>
          </a:p>
        </p:txBody>
      </p:sp>
    </p:spTree>
    <p:extLst>
      <p:ext uri="{BB962C8B-B14F-4D97-AF65-F5344CB8AC3E}">
        <p14:creationId xmlns:p14="http://schemas.microsoft.com/office/powerpoint/2010/main" val="1385840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method performs better than Next-Lexical</a:t>
            </a:r>
            <a:r>
              <a:rPr lang="en-US" baseline="0" dirty="0"/>
              <a:t> Weight and Next non adverb, since our method is able to determine relationships between words. </a:t>
            </a:r>
          </a:p>
          <a:p>
            <a:r>
              <a:rPr lang="en-US" baseline="0" dirty="0"/>
              <a:t>Whereas Next-Lexical weight and Next non adverb do not capture any relationship between words.</a:t>
            </a:r>
            <a:endParaRPr lang="en-US" dirty="0"/>
          </a:p>
        </p:txBody>
      </p:sp>
      <p:sp>
        <p:nvSpPr>
          <p:cNvPr id="4" name="Slide Number Placeholder 3"/>
          <p:cNvSpPr>
            <a:spLocks noGrp="1"/>
          </p:cNvSpPr>
          <p:nvPr>
            <p:ph type="sldNum" sz="quarter" idx="10"/>
          </p:nvPr>
        </p:nvSpPr>
        <p:spPr/>
        <p:txBody>
          <a:bodyPr/>
          <a:lstStyle/>
          <a:p>
            <a:fld id="{A79ACED0-246D-43CB-A18F-C8F7193DE8C0}" type="slidenum">
              <a:rPr lang="en-US" smtClean="0"/>
              <a:t>28</a:t>
            </a:fld>
            <a:endParaRPr lang="en-US"/>
          </a:p>
        </p:txBody>
      </p:sp>
    </p:spTree>
    <p:extLst>
      <p:ext uri="{BB962C8B-B14F-4D97-AF65-F5344CB8AC3E}">
        <p14:creationId xmlns:p14="http://schemas.microsoft.com/office/powerpoint/2010/main" val="1860932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9ACED0-246D-43CB-A18F-C8F7193DE8C0}" type="slidenum">
              <a:rPr lang="en-US" smtClean="0"/>
              <a:t>4</a:t>
            </a:fld>
            <a:endParaRPr lang="en-US"/>
          </a:p>
        </p:txBody>
      </p:sp>
    </p:spTree>
    <p:extLst>
      <p:ext uri="{BB962C8B-B14F-4D97-AF65-F5344CB8AC3E}">
        <p14:creationId xmlns:p14="http://schemas.microsoft.com/office/powerpoint/2010/main" val="13409082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End of Phrase does also not use any grammar rules to determine the phrase it choses and if it chooses the correct negation scope it could also be too long.</a:t>
            </a:r>
          </a:p>
          <a:p>
            <a:r>
              <a:rPr lang="en-US" baseline="0" dirty="0"/>
              <a:t>Our method out performs End of Phrase since we make use of grammar rules to choose the correct phrase and use simple rules to shorten the phrase to the correct scope.</a:t>
            </a:r>
            <a:endParaRPr lang="en-US" dirty="0"/>
          </a:p>
        </p:txBody>
      </p:sp>
      <p:sp>
        <p:nvSpPr>
          <p:cNvPr id="4" name="Slide Number Placeholder 3"/>
          <p:cNvSpPr>
            <a:spLocks noGrp="1"/>
          </p:cNvSpPr>
          <p:nvPr>
            <p:ph type="sldNum" sz="quarter" idx="10"/>
          </p:nvPr>
        </p:nvSpPr>
        <p:spPr/>
        <p:txBody>
          <a:bodyPr/>
          <a:lstStyle/>
          <a:p>
            <a:fld id="{A79ACED0-246D-43CB-A18F-C8F7193DE8C0}" type="slidenum">
              <a:rPr lang="en-US" smtClean="0"/>
              <a:t>29</a:t>
            </a:fld>
            <a:endParaRPr lang="en-US"/>
          </a:p>
        </p:txBody>
      </p:sp>
    </p:spTree>
    <p:extLst>
      <p:ext uri="{BB962C8B-B14F-4D97-AF65-F5344CB8AC3E}">
        <p14:creationId xmlns:p14="http://schemas.microsoft.com/office/powerpoint/2010/main" val="4219936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method outperforms the Dependency</a:t>
            </a:r>
            <a:r>
              <a:rPr lang="en-US" baseline="0" dirty="0"/>
              <a:t> Parser method, since it uses the phrase relation between words which is important in determining the negation scope. </a:t>
            </a:r>
            <a:endParaRPr lang="en-US" dirty="0"/>
          </a:p>
        </p:txBody>
      </p:sp>
      <p:sp>
        <p:nvSpPr>
          <p:cNvPr id="4" name="Slide Number Placeholder 3"/>
          <p:cNvSpPr>
            <a:spLocks noGrp="1"/>
          </p:cNvSpPr>
          <p:nvPr>
            <p:ph type="sldNum" sz="quarter" idx="10"/>
          </p:nvPr>
        </p:nvSpPr>
        <p:spPr/>
        <p:txBody>
          <a:bodyPr/>
          <a:lstStyle/>
          <a:p>
            <a:fld id="{A79ACED0-246D-43CB-A18F-C8F7193DE8C0}" type="slidenum">
              <a:rPr lang="en-US" smtClean="0"/>
              <a:t>30</a:t>
            </a:fld>
            <a:endParaRPr lang="en-US"/>
          </a:p>
        </p:txBody>
      </p:sp>
    </p:spTree>
    <p:extLst>
      <p:ext uri="{BB962C8B-B14F-4D97-AF65-F5344CB8AC3E}">
        <p14:creationId xmlns:p14="http://schemas.microsoft.com/office/powerpoint/2010/main" val="19552354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9ACED0-246D-43CB-A18F-C8F7193DE8C0}" type="slidenum">
              <a:rPr lang="en-US" smtClean="0"/>
              <a:t>31</a:t>
            </a:fld>
            <a:endParaRPr lang="en-US"/>
          </a:p>
        </p:txBody>
      </p:sp>
    </p:spTree>
    <p:extLst>
      <p:ext uri="{BB962C8B-B14F-4D97-AF65-F5344CB8AC3E}">
        <p14:creationId xmlns:p14="http://schemas.microsoft.com/office/powerpoint/2010/main" val="2427157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9ACED0-246D-43CB-A18F-C8F7193DE8C0}" type="slidenum">
              <a:rPr lang="en-US" smtClean="0"/>
              <a:t>5</a:t>
            </a:fld>
            <a:endParaRPr lang="en-US"/>
          </a:p>
        </p:txBody>
      </p:sp>
    </p:spTree>
    <p:extLst>
      <p:ext uri="{BB962C8B-B14F-4D97-AF65-F5344CB8AC3E}">
        <p14:creationId xmlns:p14="http://schemas.microsoft.com/office/powerpoint/2010/main" val="12448790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a:t>
            </a:r>
            <a:r>
              <a:rPr lang="en-US" baseline="0" dirty="0"/>
              <a:t> about problems.</a:t>
            </a:r>
          </a:p>
          <a:p>
            <a:r>
              <a:rPr lang="en-US" baseline="0" dirty="0"/>
              <a:t>Ask how can we solve these issues then click and red bullet appears. </a:t>
            </a:r>
            <a:endParaRPr lang="en-US" dirty="0"/>
          </a:p>
        </p:txBody>
      </p:sp>
      <p:sp>
        <p:nvSpPr>
          <p:cNvPr id="4" name="Slide Number Placeholder 3"/>
          <p:cNvSpPr>
            <a:spLocks noGrp="1"/>
          </p:cNvSpPr>
          <p:nvPr>
            <p:ph type="sldNum" sz="quarter" idx="10"/>
          </p:nvPr>
        </p:nvSpPr>
        <p:spPr/>
        <p:txBody>
          <a:bodyPr/>
          <a:lstStyle/>
          <a:p>
            <a:fld id="{A79ACED0-246D-43CB-A18F-C8F7193DE8C0}" type="slidenum">
              <a:rPr lang="en-US" smtClean="0"/>
              <a:t>6</a:t>
            </a:fld>
            <a:endParaRPr lang="en-US"/>
          </a:p>
        </p:txBody>
      </p:sp>
    </p:spTree>
    <p:extLst>
      <p:ext uri="{BB962C8B-B14F-4D97-AF65-F5344CB8AC3E}">
        <p14:creationId xmlns:p14="http://schemas.microsoft.com/office/powerpoint/2010/main" val="705407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9ACED0-246D-43CB-A18F-C8F7193DE8C0}" type="slidenum">
              <a:rPr lang="en-US" smtClean="0"/>
              <a:t>9</a:t>
            </a:fld>
            <a:endParaRPr lang="en-US"/>
          </a:p>
        </p:txBody>
      </p:sp>
    </p:spTree>
    <p:extLst>
      <p:ext uri="{BB962C8B-B14F-4D97-AF65-F5344CB8AC3E}">
        <p14:creationId xmlns:p14="http://schemas.microsoft.com/office/powerpoint/2010/main" val="2199603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9ACED0-246D-43CB-A18F-C8F7193DE8C0}" type="slidenum">
              <a:rPr lang="en-US" smtClean="0"/>
              <a:t>10</a:t>
            </a:fld>
            <a:endParaRPr lang="en-US"/>
          </a:p>
        </p:txBody>
      </p:sp>
    </p:spTree>
    <p:extLst>
      <p:ext uri="{BB962C8B-B14F-4D97-AF65-F5344CB8AC3E}">
        <p14:creationId xmlns:p14="http://schemas.microsoft.com/office/powerpoint/2010/main" val="5125750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If both pro/proper noun and preposition occur, the preposition has more precedence so the phrase is cut at the preposition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If a conjunction happens along with a pro/proper noun, preposition, or both, the phrase is cut at the conjunction if it appears first in the tweet. If it comes after you apply rule (a).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If the phrase is entirely pro/proper nouns and prepositions then nothing needs to be cut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Remove all trailing hashtags that appear at the end since they are tags and not part of the phrase itself. </a:t>
            </a:r>
          </a:p>
          <a:p>
            <a:endParaRPr lang="en-US" dirty="0"/>
          </a:p>
        </p:txBody>
      </p:sp>
      <p:sp>
        <p:nvSpPr>
          <p:cNvPr id="4" name="Slide Number Placeholder 3"/>
          <p:cNvSpPr>
            <a:spLocks noGrp="1"/>
          </p:cNvSpPr>
          <p:nvPr>
            <p:ph type="sldNum" sz="quarter" idx="10"/>
          </p:nvPr>
        </p:nvSpPr>
        <p:spPr/>
        <p:txBody>
          <a:bodyPr/>
          <a:lstStyle/>
          <a:p>
            <a:fld id="{A79ACED0-246D-43CB-A18F-C8F7193DE8C0}" type="slidenum">
              <a:rPr lang="en-US" smtClean="0"/>
              <a:t>11</a:t>
            </a:fld>
            <a:endParaRPr lang="en-US"/>
          </a:p>
        </p:txBody>
      </p:sp>
    </p:spTree>
    <p:extLst>
      <p:ext uri="{BB962C8B-B14F-4D97-AF65-F5344CB8AC3E}">
        <p14:creationId xmlns:p14="http://schemas.microsoft.com/office/powerpoint/2010/main" val="3458310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9ACED0-246D-43CB-A18F-C8F7193DE8C0}" type="slidenum">
              <a:rPr lang="en-US" smtClean="0"/>
              <a:t>13</a:t>
            </a:fld>
            <a:endParaRPr lang="en-US"/>
          </a:p>
        </p:txBody>
      </p:sp>
    </p:spTree>
    <p:extLst>
      <p:ext uri="{BB962C8B-B14F-4D97-AF65-F5344CB8AC3E}">
        <p14:creationId xmlns:p14="http://schemas.microsoft.com/office/powerpoint/2010/main" val="41863313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a:t>
            </a:r>
            <a:r>
              <a:rPr lang="en-US" baseline="0" dirty="0"/>
              <a:t> forced the distribution to be more even so each emotion has enough samples for experiments. </a:t>
            </a:r>
          </a:p>
          <a:p>
            <a:r>
              <a:rPr lang="en-US" baseline="0" dirty="0"/>
              <a:t>Although it does not reflect the real world frequency. </a:t>
            </a:r>
          </a:p>
        </p:txBody>
      </p:sp>
      <p:sp>
        <p:nvSpPr>
          <p:cNvPr id="4" name="Slide Number Placeholder 3"/>
          <p:cNvSpPr>
            <a:spLocks noGrp="1"/>
          </p:cNvSpPr>
          <p:nvPr>
            <p:ph type="sldNum" sz="quarter" idx="10"/>
          </p:nvPr>
        </p:nvSpPr>
        <p:spPr/>
        <p:txBody>
          <a:bodyPr/>
          <a:lstStyle/>
          <a:p>
            <a:fld id="{A79ACED0-246D-43CB-A18F-C8F7193DE8C0}" type="slidenum">
              <a:rPr lang="en-US" smtClean="0"/>
              <a:t>14</a:t>
            </a:fld>
            <a:endParaRPr lang="en-US"/>
          </a:p>
        </p:txBody>
      </p:sp>
    </p:spTree>
    <p:extLst>
      <p:ext uri="{BB962C8B-B14F-4D97-AF65-F5344CB8AC3E}">
        <p14:creationId xmlns:p14="http://schemas.microsoft.com/office/powerpoint/2010/main" val="73083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27087091-C970-4999-9E38-34D7E2BED9B7}" type="datetime1">
              <a:rPr lang="en-US" smtClean="0"/>
              <a:t>7/7/2016</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D9130D41-063B-43E8-941F-180356CF362D}"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83363086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E79F2D-423D-4497-9A13-F7A75B0BD6D7}" type="datetime1">
              <a:rPr lang="en-US" smtClean="0"/>
              <a:t>7/7/2016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30D41-063B-43E8-941F-180356CF362D}" type="slidenum">
              <a:rPr lang="en-US" smtClean="0"/>
              <a:t>‹#›</a:t>
            </a:fld>
            <a:endParaRPr lang="en-US"/>
          </a:p>
        </p:txBody>
      </p:sp>
    </p:spTree>
    <p:extLst>
      <p:ext uri="{BB962C8B-B14F-4D97-AF65-F5344CB8AC3E}">
        <p14:creationId xmlns:p14="http://schemas.microsoft.com/office/powerpoint/2010/main" val="4056808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059A9B-B0A7-4811-8E40-8A94CA4B6718}" type="datetime1">
              <a:rPr lang="en-US" smtClean="0"/>
              <a:t>7/7/2016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30D41-063B-43E8-941F-180356CF362D}" type="slidenum">
              <a:rPr lang="en-US" smtClean="0"/>
              <a:t>‹#›</a:t>
            </a:fld>
            <a:endParaRPr lang="en-US"/>
          </a:p>
        </p:txBody>
      </p:sp>
    </p:spTree>
    <p:extLst>
      <p:ext uri="{BB962C8B-B14F-4D97-AF65-F5344CB8AC3E}">
        <p14:creationId xmlns:p14="http://schemas.microsoft.com/office/powerpoint/2010/main" val="528787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503832-3023-44EF-AEE6-184C1236FE80}" type="datetime1">
              <a:rPr lang="en-US" smtClean="0"/>
              <a:t>7/7/2016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9130D41-063B-43E8-941F-180356CF362D}" type="slidenum">
              <a:rPr lang="en-US" smtClean="0"/>
              <a:t>‹#›</a:t>
            </a:fld>
            <a:endParaRPr lang="en-US"/>
          </a:p>
        </p:txBody>
      </p:sp>
    </p:spTree>
    <p:extLst>
      <p:ext uri="{BB962C8B-B14F-4D97-AF65-F5344CB8AC3E}">
        <p14:creationId xmlns:p14="http://schemas.microsoft.com/office/powerpoint/2010/main" val="888668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EAE3017F-CA58-4545-900B-38D45ACB5D2E}" type="datetime1">
              <a:rPr lang="en-US" smtClean="0"/>
              <a:t>7/7/2016</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D9130D41-063B-43E8-941F-180356CF362D}"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84887959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4E0FDC-6F87-403D-B3FB-581EE6A28207}" type="datetime1">
              <a:rPr lang="en-US" smtClean="0"/>
              <a:t>7/7/2016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9130D41-063B-43E8-941F-180356CF362D}" type="slidenum">
              <a:rPr lang="en-US" smtClean="0"/>
              <a:t>‹#›</a:t>
            </a:fld>
            <a:endParaRPr lang="en-US"/>
          </a:p>
        </p:txBody>
      </p:sp>
    </p:spTree>
    <p:extLst>
      <p:ext uri="{BB962C8B-B14F-4D97-AF65-F5344CB8AC3E}">
        <p14:creationId xmlns:p14="http://schemas.microsoft.com/office/powerpoint/2010/main" val="1814802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67051F-DB2F-43C0-A7AA-D202790EA303}" type="datetime1">
              <a:rPr lang="en-US" smtClean="0"/>
              <a:t>7/7/2016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9130D41-063B-43E8-941F-180356CF362D}" type="slidenum">
              <a:rPr lang="en-US" smtClean="0"/>
              <a:t>‹#›</a:t>
            </a:fld>
            <a:endParaRPr lang="en-US"/>
          </a:p>
        </p:txBody>
      </p:sp>
    </p:spTree>
    <p:extLst>
      <p:ext uri="{BB962C8B-B14F-4D97-AF65-F5344CB8AC3E}">
        <p14:creationId xmlns:p14="http://schemas.microsoft.com/office/powerpoint/2010/main" val="1905792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5EC25C-A141-4F3B-8585-33E728C7F37D}" type="datetime1">
              <a:rPr lang="en-US" smtClean="0"/>
              <a:t>7/7/2016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9130D41-063B-43E8-941F-180356CF362D}" type="slidenum">
              <a:rPr lang="en-US" smtClean="0"/>
              <a:t>‹#›</a:t>
            </a:fld>
            <a:endParaRPr lang="en-US"/>
          </a:p>
        </p:txBody>
      </p:sp>
    </p:spTree>
    <p:extLst>
      <p:ext uri="{BB962C8B-B14F-4D97-AF65-F5344CB8AC3E}">
        <p14:creationId xmlns:p14="http://schemas.microsoft.com/office/powerpoint/2010/main" val="106412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F7E980-0484-4C9B-ADF0-346AFD8D7310}" type="datetime1">
              <a:rPr lang="en-US" smtClean="0"/>
              <a:t>7/7/2016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9130D41-063B-43E8-941F-180356CF362D}" type="slidenum">
              <a:rPr lang="en-US" smtClean="0"/>
              <a:t>‹#›</a:t>
            </a:fld>
            <a:endParaRPr lang="en-US"/>
          </a:p>
        </p:txBody>
      </p:sp>
    </p:spTree>
    <p:extLst>
      <p:ext uri="{BB962C8B-B14F-4D97-AF65-F5344CB8AC3E}">
        <p14:creationId xmlns:p14="http://schemas.microsoft.com/office/powerpoint/2010/main" val="3888365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6A508AB8-97F0-4C10-B81A-6F066427CE98}" type="datetime1">
              <a:rPr lang="en-US" smtClean="0"/>
              <a:t>7/7/2016</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9130D41-063B-43E8-941F-180356CF362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1839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5A15DB5C-F5D9-475F-8C17-8D396884993C}" type="datetime1">
              <a:rPr lang="en-US" smtClean="0"/>
              <a:t>7/7/2016</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D9130D41-063B-43E8-941F-180356CF362D}"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76222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F3FA3AC1-55E3-4835-BEC2-80058F158CF4}" type="datetime1">
              <a:rPr lang="en-US" smtClean="0"/>
              <a:t>7/7/2016</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D9130D41-063B-43E8-941F-180356CF362D}"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0180828"/>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799071"/>
            <a:ext cx="9144000" cy="1615260"/>
          </a:xfrm>
        </p:spPr>
        <p:txBody>
          <a:bodyPr>
            <a:normAutofit/>
          </a:bodyPr>
          <a:lstStyle/>
          <a:p>
            <a:r>
              <a:rPr lang="en-US" sz="4800" dirty="0"/>
              <a:t>Negation Effect on Emotion Recognition in Twitter</a:t>
            </a:r>
          </a:p>
        </p:txBody>
      </p:sp>
      <p:sp>
        <p:nvSpPr>
          <p:cNvPr id="3" name="Subtitle 2"/>
          <p:cNvSpPr>
            <a:spLocks noGrp="1"/>
          </p:cNvSpPr>
          <p:nvPr>
            <p:ph type="subTitle" idx="1"/>
          </p:nvPr>
        </p:nvSpPr>
        <p:spPr>
          <a:xfrm>
            <a:off x="1524000" y="3179805"/>
            <a:ext cx="9144000" cy="3163329"/>
          </a:xfrm>
        </p:spPr>
        <p:txBody>
          <a:bodyPr>
            <a:normAutofit/>
          </a:bodyPr>
          <a:lstStyle/>
          <a:p>
            <a:r>
              <a:rPr lang="en-US" dirty="0"/>
              <a:t>Zach </a:t>
            </a:r>
            <a:r>
              <a:rPr lang="en-US" dirty="0" err="1"/>
              <a:t>Stallbohm</a:t>
            </a:r>
            <a:r>
              <a:rPr lang="en-US" dirty="0"/>
              <a:t>, Yang Liu, </a:t>
            </a:r>
            <a:r>
              <a:rPr lang="en-US" dirty="0" err="1"/>
              <a:t>Zhongyu</a:t>
            </a:r>
            <a:r>
              <a:rPr lang="en-US" dirty="0"/>
              <a:t> Wei</a:t>
            </a:r>
          </a:p>
          <a:p>
            <a:endParaRPr lang="en-US" dirty="0"/>
          </a:p>
          <a:p>
            <a:r>
              <a:rPr lang="en-US" dirty="0"/>
              <a:t>University of Texas at Dallas</a:t>
            </a:r>
          </a:p>
          <a:p>
            <a:r>
              <a:rPr lang="en-US" dirty="0"/>
              <a:t>July 11, 2016</a:t>
            </a:r>
          </a:p>
          <a:p>
            <a:r>
              <a:rPr lang="en-US" dirty="0"/>
              <a:t>Social NLP Workshop </a:t>
            </a:r>
          </a:p>
          <a:p>
            <a:r>
              <a:rPr lang="en-US" dirty="0"/>
              <a:t>New York Hilton Midtown, New York City, USA</a:t>
            </a:r>
          </a:p>
        </p:txBody>
      </p:sp>
      <p:pic>
        <p:nvPicPr>
          <p:cNvPr id="4" name="Picture 3"/>
          <p:cNvPicPr>
            <a:picLocks noChangeAspect="1"/>
          </p:cNvPicPr>
          <p:nvPr/>
        </p:nvPicPr>
        <p:blipFill>
          <a:blip r:embed="rId2"/>
          <a:stretch>
            <a:fillRect/>
          </a:stretch>
        </p:blipFill>
        <p:spPr>
          <a:xfrm>
            <a:off x="128587" y="5075151"/>
            <a:ext cx="2790825" cy="1666875"/>
          </a:xfrm>
          <a:prstGeom prst="rect">
            <a:avLst/>
          </a:prstGeom>
        </p:spPr>
      </p:pic>
      <p:sp>
        <p:nvSpPr>
          <p:cNvPr id="5" name="Slide Number Placeholder 4"/>
          <p:cNvSpPr>
            <a:spLocks noGrp="1"/>
          </p:cNvSpPr>
          <p:nvPr>
            <p:ph type="sldNum" sz="quarter" idx="12"/>
          </p:nvPr>
        </p:nvSpPr>
        <p:spPr/>
        <p:txBody>
          <a:bodyPr/>
          <a:lstStyle/>
          <a:p>
            <a:endParaRPr lang="en-US" dirty="0"/>
          </a:p>
        </p:txBody>
      </p:sp>
    </p:spTree>
    <p:extLst>
      <p:ext uri="{BB962C8B-B14F-4D97-AF65-F5344CB8AC3E}">
        <p14:creationId xmlns:p14="http://schemas.microsoft.com/office/powerpoint/2010/main" val="1992977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Candidate Phrase Identification</a:t>
            </a:r>
          </a:p>
        </p:txBody>
      </p:sp>
      <p:sp>
        <p:nvSpPr>
          <p:cNvPr id="3" name="Content Placeholder 2"/>
          <p:cNvSpPr>
            <a:spLocks noGrp="1"/>
          </p:cNvSpPr>
          <p:nvPr>
            <p:ph idx="1"/>
          </p:nvPr>
        </p:nvSpPr>
        <p:spPr>
          <a:xfrm>
            <a:off x="1371600" y="1428750"/>
            <a:ext cx="9601200" cy="593834"/>
          </a:xfrm>
        </p:spPr>
        <p:txBody>
          <a:bodyPr>
            <a:normAutofit fontScale="92500" lnSpcReduction="20000"/>
          </a:bodyPr>
          <a:lstStyle/>
          <a:p>
            <a:pPr marL="0" indent="0">
              <a:buNone/>
            </a:pPr>
            <a:r>
              <a:rPr lang="en-US" sz="2400" dirty="0"/>
              <a:t>Obtain the phrase candidate by applying the rule based on the POS tag of the word following the negation cue</a:t>
            </a:r>
          </a:p>
        </p:txBody>
      </p:sp>
      <p:graphicFrame>
        <p:nvGraphicFramePr>
          <p:cNvPr id="5" name="Table 4"/>
          <p:cNvGraphicFramePr>
            <a:graphicFrameLocks noGrp="1"/>
          </p:cNvGraphicFramePr>
          <p:nvPr>
            <p:extLst>
              <p:ext uri="{D42A27DB-BD31-4B8C-83A1-F6EECF244321}">
                <p14:modId xmlns:p14="http://schemas.microsoft.com/office/powerpoint/2010/main" val="1478421215"/>
              </p:ext>
            </p:extLst>
          </p:nvPr>
        </p:nvGraphicFramePr>
        <p:xfrm>
          <a:off x="998483" y="2171700"/>
          <a:ext cx="10731062" cy="4239287"/>
        </p:xfrm>
        <a:graphic>
          <a:graphicData uri="http://schemas.openxmlformats.org/drawingml/2006/table">
            <a:tbl>
              <a:tblPr firstRow="1" bandRow="1">
                <a:tableStyleId>{5C22544A-7EE6-4342-B048-85BDC9FD1C3A}</a:tableStyleId>
              </a:tblPr>
              <a:tblGrid>
                <a:gridCol w="2242258">
                  <a:extLst>
                    <a:ext uri="{9D8B030D-6E8A-4147-A177-3AD203B41FA5}">
                      <a16:colId xmlns:a16="http://schemas.microsoft.com/office/drawing/2014/main" val="93382760"/>
                    </a:ext>
                  </a:extLst>
                </a:gridCol>
                <a:gridCol w="4244402">
                  <a:extLst>
                    <a:ext uri="{9D8B030D-6E8A-4147-A177-3AD203B41FA5}">
                      <a16:colId xmlns:a16="http://schemas.microsoft.com/office/drawing/2014/main" val="2130061413"/>
                    </a:ext>
                  </a:extLst>
                </a:gridCol>
                <a:gridCol w="4244402">
                  <a:extLst>
                    <a:ext uri="{9D8B030D-6E8A-4147-A177-3AD203B41FA5}">
                      <a16:colId xmlns:a16="http://schemas.microsoft.com/office/drawing/2014/main" val="3512207971"/>
                    </a:ext>
                  </a:extLst>
                </a:gridCol>
              </a:tblGrid>
              <a:tr h="430289">
                <a:tc>
                  <a:txBody>
                    <a:bodyPr/>
                    <a:lstStyle/>
                    <a:p>
                      <a:pPr algn="ctr"/>
                      <a:r>
                        <a:rPr lang="en-US" dirty="0">
                          <a:solidFill>
                            <a:schemeClr val="tx1"/>
                          </a:solidFill>
                        </a:rPr>
                        <a:t>Part of Speech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Rule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rPr>
                        <a:t>Example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12514667"/>
                  </a:ext>
                </a:extLst>
              </a:tr>
              <a:tr h="742690">
                <a:tc>
                  <a:txBody>
                    <a:bodyPr/>
                    <a:lstStyle/>
                    <a:p>
                      <a:pPr algn="ctr"/>
                      <a:r>
                        <a:rPr lang="en-US" dirty="0">
                          <a:solidFill>
                            <a:schemeClr val="tx1"/>
                          </a:solidFill>
                        </a:rPr>
                        <a:t>Noun/Determiner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dirty="0">
                          <a:solidFill>
                            <a:schemeClr val="tx1"/>
                          </a:solidFill>
                        </a:rPr>
                        <a:t>Entire noun phrase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dirty="0">
                          <a:solidFill>
                            <a:schemeClr val="tx1"/>
                          </a:solidFill>
                        </a:rPr>
                        <a:t>That was not </a:t>
                      </a:r>
                      <a:r>
                        <a:rPr lang="en-US" u="sng" dirty="0">
                          <a:solidFill>
                            <a:schemeClr val="tx1"/>
                          </a:solidFill>
                        </a:rPr>
                        <a:t>a</a:t>
                      </a:r>
                      <a:r>
                        <a:rPr lang="en-US" u="sng" baseline="0" dirty="0">
                          <a:solidFill>
                            <a:schemeClr val="tx1"/>
                          </a:solidFill>
                        </a:rPr>
                        <a:t> sign</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8796483"/>
                  </a:ext>
                </a:extLst>
              </a:tr>
              <a:tr h="742690">
                <a:tc>
                  <a:txBody>
                    <a:bodyPr/>
                    <a:lstStyle/>
                    <a:p>
                      <a:pPr algn="ctr"/>
                      <a:r>
                        <a:rPr lang="en-US" dirty="0">
                          <a:solidFill>
                            <a:schemeClr val="tx1"/>
                          </a:solidFill>
                        </a:rPr>
                        <a:t>Adjective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dirty="0">
                          <a:solidFill>
                            <a:schemeClr val="tx1"/>
                          </a:solidFill>
                        </a:rPr>
                        <a:t>The adjective itself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dirty="0">
                          <a:solidFill>
                            <a:schemeClr val="tx1"/>
                          </a:solidFill>
                        </a:rPr>
                        <a:t>That was not </a:t>
                      </a:r>
                      <a:r>
                        <a:rPr lang="en-US" u="sng" dirty="0">
                          <a:solidFill>
                            <a:schemeClr val="tx1"/>
                          </a:solidFill>
                        </a:rPr>
                        <a:t>amazing</a:t>
                      </a:r>
                      <a:r>
                        <a:rPr lang="en-US" u="none" dirty="0">
                          <a:solidFill>
                            <a:schemeClr val="tx1"/>
                          </a:solidFill>
                        </a:rPr>
                        <a:t> popcorn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52657871"/>
                  </a:ext>
                </a:extLst>
              </a:tr>
              <a:tr h="1379282">
                <a:tc>
                  <a:txBody>
                    <a:bodyPr/>
                    <a:lstStyle/>
                    <a:p>
                      <a:pPr algn="ctr"/>
                      <a:r>
                        <a:rPr lang="en-US" dirty="0">
                          <a:solidFill>
                            <a:schemeClr val="tx1"/>
                          </a:solidFill>
                        </a:rPr>
                        <a:t>Adverb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en-US" dirty="0">
                          <a:solidFill>
                            <a:schemeClr val="tx1"/>
                          </a:solidFill>
                        </a:rPr>
                        <a:t>Adverbial</a:t>
                      </a:r>
                      <a:r>
                        <a:rPr lang="en-US" baseline="0" dirty="0">
                          <a:solidFill>
                            <a:schemeClr val="tx1"/>
                          </a:solidFill>
                        </a:rPr>
                        <a:t> comparative then the adverb phrase is the candidate</a:t>
                      </a:r>
                    </a:p>
                    <a:p>
                      <a:pPr marL="285750" indent="-285750" algn="l">
                        <a:buFont typeface="Arial" panose="020B0604020202020204" pitchFamily="34" charset="0"/>
                        <a:buChar char="•"/>
                      </a:pPr>
                      <a:r>
                        <a:rPr lang="en-US" baseline="0" dirty="0">
                          <a:solidFill>
                            <a:schemeClr val="tx1"/>
                          </a:solidFill>
                        </a:rPr>
                        <a:t>Otherwise adverb is the negation scope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285750" indent="-285750" algn="l">
                        <a:buFont typeface="Arial" panose="020B0604020202020204" pitchFamily="34" charset="0"/>
                        <a:buChar char="•"/>
                      </a:pPr>
                      <a:r>
                        <a:rPr lang="en-US" dirty="0">
                          <a:solidFill>
                            <a:schemeClr val="tx1"/>
                          </a:solidFill>
                        </a:rPr>
                        <a:t>That movie was not </a:t>
                      </a:r>
                      <a:r>
                        <a:rPr lang="en-US" u="sng" dirty="0">
                          <a:solidFill>
                            <a:schemeClr val="tx1"/>
                          </a:solidFill>
                        </a:rPr>
                        <a:t>very good</a:t>
                      </a:r>
                      <a:endParaRPr lang="en-US" u="none" dirty="0">
                        <a:solidFill>
                          <a:schemeClr val="tx1"/>
                        </a:solidFill>
                      </a:endParaRPr>
                    </a:p>
                    <a:p>
                      <a:pPr marL="285750" indent="-285750" algn="l">
                        <a:buFont typeface="Arial" panose="020B0604020202020204" pitchFamily="34" charset="0"/>
                        <a:buChar char="•"/>
                      </a:pPr>
                      <a:endParaRPr lang="en-US" u="none" dirty="0">
                        <a:solidFill>
                          <a:schemeClr val="tx1"/>
                        </a:solidFill>
                      </a:endParaRPr>
                    </a:p>
                    <a:p>
                      <a:pPr marL="285750" indent="-285750" algn="l">
                        <a:buFont typeface="Arial" panose="020B0604020202020204" pitchFamily="34" charset="0"/>
                        <a:buChar char="•"/>
                      </a:pPr>
                      <a:r>
                        <a:rPr lang="en-US" u="none" dirty="0">
                          <a:solidFill>
                            <a:schemeClr val="tx1"/>
                          </a:solidFill>
                        </a:rPr>
                        <a:t>The</a:t>
                      </a:r>
                      <a:r>
                        <a:rPr lang="en-US" u="none" baseline="0" dirty="0">
                          <a:solidFill>
                            <a:schemeClr val="tx1"/>
                          </a:solidFill>
                        </a:rPr>
                        <a:t> food was not </a:t>
                      </a:r>
                      <a:r>
                        <a:rPr lang="en-US" u="sng" baseline="0" dirty="0">
                          <a:solidFill>
                            <a:schemeClr val="tx1"/>
                          </a:solidFill>
                        </a:rPr>
                        <a:t>quite</a:t>
                      </a:r>
                      <a:r>
                        <a:rPr lang="en-US" u="none" baseline="0" dirty="0">
                          <a:solidFill>
                            <a:schemeClr val="tx1"/>
                          </a:solidFill>
                        </a:rPr>
                        <a:t> as good as last time</a:t>
                      </a:r>
                    </a:p>
                    <a:p>
                      <a:pPr marL="0" indent="0" algn="l">
                        <a:buFont typeface="Arial" panose="020B0604020202020204" pitchFamily="34" charset="0"/>
                        <a:buNone/>
                      </a:pP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15261127"/>
                  </a:ext>
                </a:extLst>
              </a:tr>
              <a:tr h="430289">
                <a:tc>
                  <a:txBody>
                    <a:bodyPr/>
                    <a:lstStyle/>
                    <a:p>
                      <a:pPr algn="ctr"/>
                      <a:r>
                        <a:rPr lang="en-US" dirty="0">
                          <a:solidFill>
                            <a:schemeClr val="tx1"/>
                          </a:solidFill>
                        </a:rPr>
                        <a:t>Verb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dirty="0">
                          <a:solidFill>
                            <a:schemeClr val="tx1"/>
                          </a:solidFill>
                        </a:rPr>
                        <a:t>Entire verb phrase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dirty="0">
                          <a:solidFill>
                            <a:schemeClr val="tx1"/>
                          </a:solidFill>
                        </a:rPr>
                        <a:t>It</a:t>
                      </a:r>
                      <a:r>
                        <a:rPr lang="en-US" baseline="0" dirty="0">
                          <a:solidFill>
                            <a:schemeClr val="tx1"/>
                          </a:solidFill>
                        </a:rPr>
                        <a:t> did not</a:t>
                      </a:r>
                      <a:r>
                        <a:rPr lang="en-US" u="none" baseline="0" dirty="0">
                          <a:solidFill>
                            <a:schemeClr val="tx1"/>
                          </a:solidFill>
                        </a:rPr>
                        <a:t> </a:t>
                      </a:r>
                      <a:r>
                        <a:rPr lang="en-US" u="sng" baseline="0" dirty="0">
                          <a:solidFill>
                            <a:schemeClr val="tx1"/>
                          </a:solidFill>
                        </a:rPr>
                        <a:t>run as long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09062680"/>
                  </a:ext>
                </a:extLst>
              </a:tr>
              <a:tr h="430289">
                <a:tc>
                  <a:txBody>
                    <a:bodyPr/>
                    <a:lstStyle/>
                    <a:p>
                      <a:pPr algn="ctr"/>
                      <a:r>
                        <a:rPr lang="en-US" dirty="0">
                          <a:solidFill>
                            <a:schemeClr val="tx1"/>
                          </a:solidFill>
                        </a:rPr>
                        <a:t>Preposition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dirty="0">
                          <a:solidFill>
                            <a:schemeClr val="tx1"/>
                          </a:solidFill>
                        </a:rPr>
                        <a:t>Entire prepositional</a:t>
                      </a:r>
                      <a:r>
                        <a:rPr lang="en-US" baseline="0" dirty="0">
                          <a:solidFill>
                            <a:schemeClr val="tx1"/>
                          </a:solidFill>
                        </a:rPr>
                        <a:t> phrase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r>
                        <a:rPr lang="en-US" dirty="0">
                          <a:solidFill>
                            <a:schemeClr val="tx1"/>
                          </a:solidFill>
                        </a:rPr>
                        <a:t>He is not </a:t>
                      </a:r>
                      <a:r>
                        <a:rPr lang="en-US" u="sng" dirty="0">
                          <a:solidFill>
                            <a:schemeClr val="tx1"/>
                          </a:solidFill>
                        </a:rPr>
                        <a:t>at home</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9648132"/>
                  </a:ext>
                </a:extLst>
              </a:tr>
            </a:tbl>
          </a:graphicData>
        </a:graphic>
      </p:graphicFrame>
      <p:sp>
        <p:nvSpPr>
          <p:cNvPr id="4" name="Slide Number Placeholder 3"/>
          <p:cNvSpPr>
            <a:spLocks noGrp="1"/>
          </p:cNvSpPr>
          <p:nvPr>
            <p:ph type="sldNum" sz="quarter" idx="12"/>
          </p:nvPr>
        </p:nvSpPr>
        <p:spPr/>
        <p:txBody>
          <a:bodyPr/>
          <a:lstStyle/>
          <a:p>
            <a:fld id="{D9130D41-063B-43E8-941F-180356CF362D}" type="slidenum">
              <a:rPr lang="en-US" sz="1600" smtClean="0"/>
              <a:t>10</a:t>
            </a:fld>
            <a:endParaRPr lang="en-US" dirty="0"/>
          </a:p>
        </p:txBody>
      </p:sp>
    </p:spTree>
    <p:extLst>
      <p:ext uri="{BB962C8B-B14F-4D97-AF65-F5344CB8AC3E}">
        <p14:creationId xmlns:p14="http://schemas.microsoft.com/office/powerpoint/2010/main" val="8073399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Rule Based Phrase Cut</a:t>
            </a:r>
          </a:p>
        </p:txBody>
      </p:sp>
      <p:sp>
        <p:nvSpPr>
          <p:cNvPr id="3" name="Content Placeholder 2"/>
          <p:cNvSpPr>
            <a:spLocks noGrp="1"/>
          </p:cNvSpPr>
          <p:nvPr>
            <p:ph idx="1"/>
          </p:nvPr>
        </p:nvSpPr>
        <p:spPr/>
        <p:txBody>
          <a:bodyPr>
            <a:normAutofit/>
          </a:bodyPr>
          <a:lstStyle/>
          <a:p>
            <a:pPr marL="0" indent="0">
              <a:buNone/>
            </a:pPr>
            <a:r>
              <a:rPr lang="en-US" sz="2400" dirty="0"/>
              <a:t>Trim the phrase to obtain the final negation scope:</a:t>
            </a:r>
          </a:p>
          <a:p>
            <a:pPr marL="514350" indent="-514350">
              <a:buFont typeface="+mj-lt"/>
              <a:buAutoNum type="arabicPeriod"/>
            </a:pPr>
            <a:r>
              <a:rPr lang="en-US" sz="2000" dirty="0"/>
              <a:t>Find the first occurrence of a pronoun, preposition, proper noun, and conjunction</a:t>
            </a:r>
          </a:p>
          <a:p>
            <a:pPr marL="514350" indent="-514350">
              <a:buFont typeface="+mj-lt"/>
              <a:buAutoNum type="arabicPeriod"/>
            </a:pPr>
            <a:r>
              <a:rPr lang="en-US" sz="2000" dirty="0"/>
              <a:t>Segment the phrase based on the following rules:</a:t>
            </a:r>
          </a:p>
          <a:p>
            <a:pPr marL="971550" lvl="1" indent="-514350">
              <a:buFont typeface="+mj-lt"/>
              <a:buAutoNum type="alphaLcParenR"/>
            </a:pPr>
            <a:r>
              <a:rPr lang="en-US" dirty="0"/>
              <a:t>Both pro/proper noun and preposition occur, phrase is cut at the preposition</a:t>
            </a:r>
            <a:endParaRPr lang="en-US" sz="2000" dirty="0"/>
          </a:p>
          <a:p>
            <a:pPr marL="971550" lvl="1" indent="-514350">
              <a:buFont typeface="+mj-lt"/>
              <a:buAutoNum type="alphaLcParenR"/>
            </a:pPr>
            <a:r>
              <a:rPr lang="en-US" dirty="0"/>
              <a:t>Conjunction happens before a pro/proper noun, preposition, or both, the phrase is cut at the conjunction</a:t>
            </a:r>
            <a:endParaRPr lang="en-US" sz="2000" dirty="0"/>
          </a:p>
          <a:p>
            <a:pPr marL="971550" lvl="1" indent="-514350">
              <a:buFont typeface="+mj-lt"/>
              <a:buAutoNum type="alphaLcParenR"/>
            </a:pPr>
            <a:r>
              <a:rPr lang="en-US" dirty="0"/>
              <a:t>Phrase is entirely pro/proper nouns and prepositions then no cut</a:t>
            </a:r>
            <a:endParaRPr lang="en-US" sz="2000" dirty="0"/>
          </a:p>
          <a:p>
            <a:pPr marL="971550" lvl="1" indent="-514350">
              <a:buFont typeface="+mj-lt"/>
              <a:buAutoNum type="alphaLcParenR"/>
            </a:pPr>
            <a:r>
              <a:rPr lang="en-US" dirty="0"/>
              <a:t>Remove all trailing hashtags that appear at the end</a:t>
            </a:r>
          </a:p>
          <a:p>
            <a:pPr marL="971550" lvl="1" indent="-514350">
              <a:buFont typeface="+mj-lt"/>
              <a:buAutoNum type="alphaLcParenR"/>
            </a:pPr>
            <a:endParaRPr lang="en-US" sz="2000" dirty="0"/>
          </a:p>
        </p:txBody>
      </p:sp>
      <p:sp>
        <p:nvSpPr>
          <p:cNvPr id="4" name="Slide Number Placeholder 3"/>
          <p:cNvSpPr>
            <a:spLocks noGrp="1"/>
          </p:cNvSpPr>
          <p:nvPr>
            <p:ph type="sldNum" sz="quarter" idx="12"/>
          </p:nvPr>
        </p:nvSpPr>
        <p:spPr/>
        <p:txBody>
          <a:bodyPr/>
          <a:lstStyle/>
          <a:p>
            <a:fld id="{D9130D41-063B-43E8-941F-180356CF362D}" type="slidenum">
              <a:rPr lang="en-US" sz="1600" smtClean="0"/>
              <a:t>11</a:t>
            </a:fld>
            <a:endParaRPr lang="en-US" dirty="0"/>
          </a:p>
        </p:txBody>
      </p:sp>
    </p:spTree>
    <p:extLst>
      <p:ext uri="{BB962C8B-B14F-4D97-AF65-F5344CB8AC3E}">
        <p14:creationId xmlns:p14="http://schemas.microsoft.com/office/powerpoint/2010/main" val="36992086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Roadmap</a:t>
            </a:r>
          </a:p>
        </p:txBody>
      </p:sp>
      <p:sp>
        <p:nvSpPr>
          <p:cNvPr id="3" name="Content Placeholder 2"/>
          <p:cNvSpPr>
            <a:spLocks noGrp="1"/>
          </p:cNvSpPr>
          <p:nvPr>
            <p:ph idx="1"/>
          </p:nvPr>
        </p:nvSpPr>
        <p:spPr>
          <a:xfrm>
            <a:off x="1371600" y="1702676"/>
            <a:ext cx="9601200" cy="4708634"/>
          </a:xfrm>
        </p:spPr>
        <p:txBody>
          <a:bodyPr>
            <a:normAutofit/>
          </a:bodyPr>
          <a:lstStyle/>
          <a:p>
            <a:pPr>
              <a:spcBef>
                <a:spcPts val="4800"/>
              </a:spcBef>
            </a:pPr>
            <a:r>
              <a:rPr lang="en-US" sz="2800" dirty="0"/>
              <a:t>Background</a:t>
            </a:r>
          </a:p>
          <a:p>
            <a:pPr>
              <a:spcBef>
                <a:spcPts val="4800"/>
              </a:spcBef>
            </a:pPr>
            <a:r>
              <a:rPr lang="en-US" sz="2800" dirty="0"/>
              <a:t>Proposed Method</a:t>
            </a:r>
          </a:p>
          <a:p>
            <a:pPr>
              <a:spcBef>
                <a:spcPts val="4800"/>
              </a:spcBef>
            </a:pPr>
            <a:r>
              <a:rPr lang="en-US" sz="2800" dirty="0">
                <a:solidFill>
                  <a:srgbClr val="FF0000"/>
                </a:solidFill>
              </a:rPr>
              <a:t>Experiments</a:t>
            </a:r>
          </a:p>
          <a:p>
            <a:pPr lvl="1">
              <a:spcBef>
                <a:spcPts val="0"/>
              </a:spcBef>
            </a:pPr>
            <a:r>
              <a:rPr lang="en-US" sz="2800" dirty="0">
                <a:solidFill>
                  <a:srgbClr val="FF0000"/>
                </a:solidFill>
              </a:rPr>
              <a:t>Corpus and Lexicons</a:t>
            </a:r>
          </a:p>
          <a:p>
            <a:pPr lvl="1">
              <a:spcBef>
                <a:spcPts val="0"/>
              </a:spcBef>
            </a:pPr>
            <a:r>
              <a:rPr lang="en-US" sz="2800" dirty="0">
                <a:solidFill>
                  <a:schemeClr val="bg1">
                    <a:lumMod val="65000"/>
                  </a:schemeClr>
                </a:solidFill>
              </a:rPr>
              <a:t>Features and Model</a:t>
            </a:r>
          </a:p>
          <a:p>
            <a:pPr lvl="1">
              <a:spcBef>
                <a:spcPts val="0"/>
              </a:spcBef>
            </a:pPr>
            <a:r>
              <a:rPr lang="en-US" sz="2800" dirty="0">
                <a:solidFill>
                  <a:schemeClr val="bg1">
                    <a:lumMod val="65000"/>
                  </a:schemeClr>
                </a:solidFill>
              </a:rPr>
              <a:t>Results</a:t>
            </a:r>
            <a:endParaRPr lang="en-US" sz="2800" dirty="0">
              <a:solidFill>
                <a:srgbClr val="FF0000"/>
              </a:solidFill>
            </a:endParaRPr>
          </a:p>
          <a:p>
            <a:pPr>
              <a:spcBef>
                <a:spcPts val="3000"/>
              </a:spcBef>
            </a:pPr>
            <a:r>
              <a:rPr lang="en-US" sz="2800" dirty="0">
                <a:solidFill>
                  <a:schemeClr val="bg1">
                    <a:lumMod val="65000"/>
                  </a:schemeClr>
                </a:solidFill>
              </a:rPr>
              <a:t>Conclusion</a:t>
            </a:r>
          </a:p>
        </p:txBody>
      </p:sp>
      <p:sp>
        <p:nvSpPr>
          <p:cNvPr id="4" name="Slide Number Placeholder 3"/>
          <p:cNvSpPr>
            <a:spLocks noGrp="1"/>
          </p:cNvSpPr>
          <p:nvPr>
            <p:ph type="sldNum" sz="quarter" idx="12"/>
          </p:nvPr>
        </p:nvSpPr>
        <p:spPr/>
        <p:txBody>
          <a:bodyPr/>
          <a:lstStyle/>
          <a:p>
            <a:fld id="{D9130D41-063B-43E8-941F-180356CF362D}" type="slidenum">
              <a:rPr lang="en-US" sz="1600" smtClean="0"/>
              <a:t>12</a:t>
            </a:fld>
            <a:endParaRPr lang="en-US" dirty="0"/>
          </a:p>
        </p:txBody>
      </p:sp>
    </p:spTree>
    <p:extLst>
      <p:ext uri="{BB962C8B-B14F-4D97-AF65-F5344CB8AC3E}">
        <p14:creationId xmlns:p14="http://schemas.microsoft.com/office/powerpoint/2010/main" val="13929794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Existing Corpora</a:t>
            </a:r>
          </a:p>
        </p:txBody>
      </p:sp>
      <p:sp>
        <p:nvSpPr>
          <p:cNvPr id="3" name="Content Placeholder 2"/>
          <p:cNvSpPr>
            <a:spLocks noGrp="1"/>
          </p:cNvSpPr>
          <p:nvPr>
            <p:ph idx="1"/>
          </p:nvPr>
        </p:nvSpPr>
        <p:spPr/>
        <p:txBody>
          <a:bodyPr>
            <a:normAutofit/>
          </a:bodyPr>
          <a:lstStyle/>
          <a:p>
            <a:r>
              <a:rPr lang="en-US" sz="2400" dirty="0"/>
              <a:t>Hashtag Emotion Corpus (HEC) (Mohammad and </a:t>
            </a:r>
            <a:r>
              <a:rPr lang="en-US" sz="2400" dirty="0" err="1"/>
              <a:t>Kiritchenko</a:t>
            </a:r>
            <a:r>
              <a:rPr lang="en-US" sz="2400" dirty="0"/>
              <a:t>, 2015) </a:t>
            </a:r>
            <a:endParaRPr lang="en-US" sz="2400" dirty="0">
              <a:solidFill>
                <a:srgbClr val="FF0000"/>
              </a:solidFill>
            </a:endParaRPr>
          </a:p>
          <a:p>
            <a:pPr lvl="1"/>
            <a:r>
              <a:rPr lang="en-US" sz="2000" dirty="0"/>
              <a:t>Collected from Twitter </a:t>
            </a:r>
          </a:p>
          <a:p>
            <a:pPr lvl="1"/>
            <a:r>
              <a:rPr lang="en-US" sz="2000" dirty="0"/>
              <a:t>Emotion related hashtags for label generation </a:t>
            </a:r>
          </a:p>
          <a:p>
            <a:pPr lvl="1"/>
            <a:r>
              <a:rPr lang="en-US" sz="2000" dirty="0"/>
              <a:t>21,000 emotion tweets</a:t>
            </a:r>
          </a:p>
          <a:p>
            <a:r>
              <a:rPr lang="en-US" sz="2400" dirty="0"/>
              <a:t>Blog Corpus (</a:t>
            </a:r>
            <a:r>
              <a:rPr lang="en-US" sz="2400" dirty="0" err="1"/>
              <a:t>Aman</a:t>
            </a:r>
            <a:r>
              <a:rPr lang="en-US" sz="2400" dirty="0"/>
              <a:t> and </a:t>
            </a:r>
            <a:r>
              <a:rPr lang="en-US" sz="2400" dirty="0" err="1"/>
              <a:t>Szpakowicz</a:t>
            </a:r>
            <a:r>
              <a:rPr lang="en-US" sz="2400" dirty="0"/>
              <a:t>, 2007). </a:t>
            </a:r>
          </a:p>
          <a:p>
            <a:pPr lvl="1"/>
            <a:r>
              <a:rPr lang="en-US" sz="2000" dirty="0"/>
              <a:t>Collected from web blog</a:t>
            </a:r>
          </a:p>
          <a:p>
            <a:pPr lvl="1"/>
            <a:r>
              <a:rPr lang="en-US" sz="2000" dirty="0"/>
              <a:t>Mechanical Turk service for annotation </a:t>
            </a:r>
          </a:p>
          <a:p>
            <a:pPr lvl="1"/>
            <a:r>
              <a:rPr lang="en-US" sz="2000" dirty="0"/>
              <a:t>4,266 sentences. </a:t>
            </a:r>
          </a:p>
          <a:p>
            <a:pPr lvl="1"/>
            <a:r>
              <a:rPr lang="en-US" sz="2000" dirty="0"/>
              <a:t>Labeled emotion and no-emotion</a:t>
            </a:r>
          </a:p>
        </p:txBody>
      </p:sp>
      <p:pic>
        <p:nvPicPr>
          <p:cNvPr id="4" name="Picture 3"/>
          <p:cNvPicPr>
            <a:picLocks noChangeAspect="1"/>
          </p:cNvPicPr>
          <p:nvPr/>
        </p:nvPicPr>
        <p:blipFill>
          <a:blip r:embed="rId3"/>
          <a:stretch>
            <a:fillRect/>
          </a:stretch>
        </p:blipFill>
        <p:spPr>
          <a:xfrm>
            <a:off x="6742586" y="4468375"/>
            <a:ext cx="5105400" cy="2076450"/>
          </a:xfrm>
          <a:prstGeom prst="rect">
            <a:avLst/>
          </a:prstGeom>
        </p:spPr>
      </p:pic>
      <p:sp>
        <p:nvSpPr>
          <p:cNvPr id="5" name="Slide Number Placeholder 4"/>
          <p:cNvSpPr>
            <a:spLocks noGrp="1"/>
          </p:cNvSpPr>
          <p:nvPr>
            <p:ph type="sldNum" sz="quarter" idx="12"/>
          </p:nvPr>
        </p:nvSpPr>
        <p:spPr/>
        <p:txBody>
          <a:bodyPr/>
          <a:lstStyle/>
          <a:p>
            <a:fld id="{D9130D41-063B-43E8-941F-180356CF362D}" type="slidenum">
              <a:rPr lang="en-US" sz="1600" smtClean="0"/>
              <a:t>13</a:t>
            </a:fld>
            <a:endParaRPr lang="en-US" dirty="0"/>
          </a:p>
        </p:txBody>
      </p:sp>
    </p:spTree>
    <p:extLst>
      <p:ext uri="{BB962C8B-B14F-4D97-AF65-F5344CB8AC3E}">
        <p14:creationId xmlns:p14="http://schemas.microsoft.com/office/powerpoint/2010/main" val="11632136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Our Emotion Corpus</a:t>
            </a:r>
          </a:p>
        </p:txBody>
      </p:sp>
      <p:sp>
        <p:nvSpPr>
          <p:cNvPr id="3" name="Content Placeholder 2"/>
          <p:cNvSpPr>
            <a:spLocks noGrp="1"/>
          </p:cNvSpPr>
          <p:nvPr>
            <p:ph idx="1"/>
          </p:nvPr>
        </p:nvSpPr>
        <p:spPr>
          <a:xfrm>
            <a:off x="796158" y="1648984"/>
            <a:ext cx="10515600" cy="4751817"/>
          </a:xfrm>
        </p:spPr>
        <p:txBody>
          <a:bodyPr/>
          <a:lstStyle/>
          <a:p>
            <a:r>
              <a:rPr lang="en-US" dirty="0"/>
              <a:t>We created our own Emotion Corpus by following the method in Mohammad and </a:t>
            </a:r>
            <a:r>
              <a:rPr lang="en-US" dirty="0" err="1"/>
              <a:t>Kiritchenko</a:t>
            </a:r>
            <a:r>
              <a:rPr lang="en-US" i="1" dirty="0"/>
              <a:t> </a:t>
            </a:r>
            <a:r>
              <a:rPr lang="en-US" dirty="0"/>
              <a:t>[2015].</a:t>
            </a:r>
          </a:p>
          <a:p>
            <a:r>
              <a:rPr lang="en-US" dirty="0"/>
              <a:t>We polled the Twitter Search API, using emotion related hashtags, during May and August 2015.</a:t>
            </a:r>
          </a:p>
          <a:p>
            <a:r>
              <a:rPr lang="en-US" dirty="0"/>
              <a:t>The corpus is made up of 62,400 emotion labeled tweets.</a:t>
            </a:r>
          </a:p>
        </p:txBody>
      </p:sp>
      <p:pic>
        <p:nvPicPr>
          <p:cNvPr id="4" name="Picture 3"/>
          <p:cNvPicPr>
            <a:picLocks noChangeAspect="1"/>
          </p:cNvPicPr>
          <p:nvPr/>
        </p:nvPicPr>
        <p:blipFill>
          <a:blip r:embed="rId3"/>
          <a:stretch>
            <a:fillRect/>
          </a:stretch>
        </p:blipFill>
        <p:spPr>
          <a:xfrm>
            <a:off x="3226676" y="3774250"/>
            <a:ext cx="5162933" cy="2332262"/>
          </a:xfrm>
          <a:prstGeom prst="rect">
            <a:avLst/>
          </a:prstGeom>
        </p:spPr>
      </p:pic>
      <p:sp>
        <p:nvSpPr>
          <p:cNvPr id="5" name="Slide Number Placeholder 4"/>
          <p:cNvSpPr>
            <a:spLocks noGrp="1"/>
          </p:cNvSpPr>
          <p:nvPr>
            <p:ph type="sldNum" sz="quarter" idx="12"/>
          </p:nvPr>
        </p:nvSpPr>
        <p:spPr/>
        <p:txBody>
          <a:bodyPr/>
          <a:lstStyle/>
          <a:p>
            <a:fld id="{D9130D41-063B-43E8-941F-180356CF362D}" type="slidenum">
              <a:rPr lang="en-US" sz="1600" smtClean="0"/>
              <a:t>14</a:t>
            </a:fld>
            <a:endParaRPr lang="en-US" dirty="0"/>
          </a:p>
        </p:txBody>
      </p:sp>
    </p:spTree>
    <p:extLst>
      <p:ext uri="{BB962C8B-B14F-4D97-AF65-F5344CB8AC3E}">
        <p14:creationId xmlns:p14="http://schemas.microsoft.com/office/powerpoint/2010/main" val="411547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NRC Lexicon</a:t>
            </a:r>
          </a:p>
        </p:txBody>
      </p:sp>
      <p:sp>
        <p:nvSpPr>
          <p:cNvPr id="3" name="Content Placeholder 2"/>
          <p:cNvSpPr>
            <a:spLocks noGrp="1"/>
          </p:cNvSpPr>
          <p:nvPr>
            <p:ph idx="1"/>
          </p:nvPr>
        </p:nvSpPr>
        <p:spPr>
          <a:xfrm>
            <a:off x="928816" y="1818531"/>
            <a:ext cx="10515600" cy="4351338"/>
          </a:xfrm>
        </p:spPr>
        <p:txBody>
          <a:bodyPr>
            <a:normAutofit/>
          </a:bodyPr>
          <a:lstStyle/>
          <a:p>
            <a:r>
              <a:rPr lang="en-US" dirty="0"/>
              <a:t>Pointwise Mutual Information (PMI) to calculate the Strength of Association (</a:t>
            </a:r>
            <a:r>
              <a:rPr lang="en-US" dirty="0" err="1"/>
              <a:t>SoA</a:t>
            </a:r>
            <a:r>
              <a:rPr lang="en-US" dirty="0"/>
              <a:t>) between a n-gram, w, and an emotion, e.</a:t>
            </a:r>
          </a:p>
          <a:p>
            <a:r>
              <a:rPr lang="en-US" dirty="0"/>
              <a:t>N is the size of the vocabulary </a:t>
            </a:r>
          </a:p>
          <a:p>
            <a:pPr marL="0" indent="0">
              <a:buNone/>
            </a:pPr>
            <a:endParaRPr lang="en-US" dirty="0"/>
          </a:p>
          <a:p>
            <a:pPr marL="0" indent="0">
              <a:buNone/>
            </a:pPr>
            <a:r>
              <a:rPr lang="en-US" dirty="0"/>
              <a:t>		</a:t>
            </a:r>
            <a:endParaRPr lang="en-US" b="0" dirty="0"/>
          </a:p>
          <a:p>
            <a:pPr marL="0" indent="0">
              <a:buNone/>
            </a:pPr>
            <a:r>
              <a:rPr lang="en-US" dirty="0"/>
              <a:t>		</a:t>
            </a:r>
          </a:p>
          <a:p>
            <a:pPr marL="0" indent="0">
              <a:buNone/>
            </a:pPr>
            <a:r>
              <a:rPr lang="en-US" dirty="0"/>
              <a:t>		</a:t>
            </a:r>
          </a:p>
          <a:p>
            <a:pPr marL="0" indent="0">
              <a:buNone/>
            </a:pPr>
            <a:endParaRPr lang="en-US" b="0" dirty="0">
              <a:ea typeface="Cambria Math" panose="02040503050406030204" pitchFamily="18" charset="0"/>
            </a:endParaRPr>
          </a:p>
          <a:p>
            <a:pPr marL="0" indent="0">
              <a:buNone/>
            </a:pPr>
            <a:endParaRPr lang="en-US" b="0" dirty="0">
              <a:ea typeface="Cambria Math" panose="02040503050406030204" pitchFamily="18" charset="0"/>
            </a:endParaRPr>
          </a:p>
          <a:p>
            <a:pPr marL="0" indent="0">
              <a:buNone/>
            </a:pPr>
            <a:endParaRPr lang="en-US" b="0" dirty="0">
              <a:ea typeface="Cambria Math" panose="02040503050406030204" pitchFamily="18" charset="0"/>
            </a:endParaRPr>
          </a:p>
        </p:txBody>
      </p:sp>
      <mc:AlternateContent xmlns:mc="http://schemas.openxmlformats.org/markup-compatibility/2006" xmlns:a14="http://schemas.microsoft.com/office/drawing/2010/main">
        <mc:Choice Requires="a14">
          <p:sp>
            <p:nvSpPr>
              <p:cNvPr id="6" name="Rectangle 5"/>
              <p:cNvSpPr/>
              <p:nvPr/>
            </p:nvSpPr>
            <p:spPr>
              <a:xfrm>
                <a:off x="3808515" y="4736361"/>
                <a:ext cx="4277260" cy="6790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𝑃𝑀𝐼</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e>
                      </m:d>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𝑙𝑜𝑔</m:t>
                          </m:r>
                        </m:e>
                        <m:sub>
                          <m:r>
                            <a:rPr lang="en-US" b="0" i="1" smtClean="0">
                              <a:latin typeface="Cambria Math" panose="02040503050406030204" pitchFamily="18" charset="0"/>
                              <a:ea typeface="Cambria Math" panose="02040503050406030204" pitchFamily="18" charset="0"/>
                            </a:rPr>
                            <m:t>2</m:t>
                          </m:r>
                        </m:sub>
                      </m:sSub>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𝑓𝑟𝑒𝑞</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e>
                          </m:d>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𝑁</m:t>
                          </m:r>
                        </m:num>
                        <m:den>
                          <m:r>
                            <a:rPr lang="en-US" b="0" i="1" smtClean="0">
                              <a:latin typeface="Cambria Math" panose="02040503050406030204" pitchFamily="18" charset="0"/>
                              <a:ea typeface="Cambria Math" panose="02040503050406030204" pitchFamily="18" charset="0"/>
                            </a:rPr>
                            <m:t>𝑓𝑟𝑒𝑞</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𝑤</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𝑓𝑟𝑒𝑞</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𝑒</m:t>
                          </m:r>
                          <m:r>
                            <a:rPr lang="en-US" b="0" i="1" smtClean="0">
                              <a:latin typeface="Cambria Math" panose="02040503050406030204" pitchFamily="18" charset="0"/>
                              <a:ea typeface="Cambria Math" panose="02040503050406030204" pitchFamily="18" charset="0"/>
                            </a:rPr>
                            <m:t>)</m:t>
                          </m:r>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808515" y="4736361"/>
                <a:ext cx="4277260" cy="6790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981639" y="3929486"/>
                <a:ext cx="3931012" cy="6790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𝑃𝑀𝐼</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𝑒</m:t>
                          </m:r>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2</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𝑓𝑟𝑒𝑞</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0" i="1" smtClean="0">
                              <a:latin typeface="Cambria Math" panose="02040503050406030204" pitchFamily="18" charset="0"/>
                            </a:rPr>
                            <m:t>𝑁</m:t>
                          </m:r>
                        </m:num>
                        <m:den>
                          <m:r>
                            <a:rPr lang="en-US" b="0" i="1" smtClean="0">
                              <a:latin typeface="Cambria Math" panose="02040503050406030204" pitchFamily="18" charset="0"/>
                            </a:rPr>
                            <m:t>𝑓𝑟𝑒𝑞</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d>
                          <m:r>
                            <a:rPr lang="en-US" b="0" i="1" smtClean="0">
                              <a:latin typeface="Cambria Math" panose="02040503050406030204" pitchFamily="18" charset="0"/>
                            </a:rPr>
                            <m:t>∗</m:t>
                          </m:r>
                          <m:r>
                            <a:rPr lang="en-US" b="0" i="1" smtClean="0">
                              <a:latin typeface="Cambria Math" panose="02040503050406030204" pitchFamily="18" charset="0"/>
                            </a:rPr>
                            <m:t>𝑓𝑟𝑒𝑞</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den>
                      </m:f>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3981639" y="3929486"/>
                <a:ext cx="3931012" cy="6790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p:cNvSpPr/>
              <p:nvPr/>
            </p:nvSpPr>
            <p:spPr>
              <a:xfrm>
                <a:off x="3981639" y="3322928"/>
                <a:ext cx="39728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𝑆𝑜𝐴</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0" i="1" smtClean="0">
                          <a:latin typeface="Cambria Math" panose="02040503050406030204" pitchFamily="18" charset="0"/>
                        </a:rPr>
                        <m:t>𝑃𝑀𝐼</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0" i="1" smtClean="0">
                          <a:latin typeface="Cambria Math" panose="02040503050406030204" pitchFamily="18" charset="0"/>
                        </a:rPr>
                        <m:t>𝑃𝑀𝐼</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𝑒</m:t>
                          </m:r>
                        </m:e>
                      </m:d>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3981639" y="3322928"/>
                <a:ext cx="3972818" cy="369332"/>
              </a:xfrm>
              <a:prstGeom prst="rect">
                <a:avLst/>
              </a:prstGeom>
              <a:blipFill>
                <a:blip r:embed="rId5"/>
                <a:stretch>
                  <a:fillRect/>
                </a:stretch>
              </a:blipFill>
            </p:spPr>
            <p:txBody>
              <a:bodyPr/>
              <a:lstStyle/>
              <a:p>
                <a:r>
                  <a:rPr lang="en-US">
                    <a:noFill/>
                  </a:rPr>
                  <a:t> </a:t>
                </a:r>
              </a:p>
            </p:txBody>
          </p:sp>
        </mc:Fallback>
      </mc:AlternateContent>
      <p:sp>
        <p:nvSpPr>
          <p:cNvPr id="4" name="TextBox 3"/>
          <p:cNvSpPr txBox="1"/>
          <p:nvPr/>
        </p:nvSpPr>
        <p:spPr>
          <a:xfrm>
            <a:off x="928816" y="6297712"/>
            <a:ext cx="6046142" cy="369332"/>
          </a:xfrm>
          <a:prstGeom prst="rect">
            <a:avLst/>
          </a:prstGeom>
          <a:noFill/>
        </p:spPr>
        <p:txBody>
          <a:bodyPr wrap="square" rtlCol="0">
            <a:spAutoFit/>
          </a:bodyPr>
          <a:lstStyle/>
          <a:p>
            <a:r>
              <a:rPr lang="en-US" dirty="0"/>
              <a:t>NRC lexicon is from Mohammad and </a:t>
            </a:r>
            <a:r>
              <a:rPr lang="en-US" dirty="0" err="1"/>
              <a:t>Kiritchenko</a:t>
            </a:r>
            <a:r>
              <a:rPr lang="en-US" i="1" dirty="0"/>
              <a:t> </a:t>
            </a:r>
            <a:r>
              <a:rPr lang="en-US" dirty="0"/>
              <a:t>[2015]</a:t>
            </a:r>
          </a:p>
        </p:txBody>
      </p:sp>
      <p:sp>
        <p:nvSpPr>
          <p:cNvPr id="5" name="Slide Number Placeholder 4"/>
          <p:cNvSpPr>
            <a:spLocks noGrp="1"/>
          </p:cNvSpPr>
          <p:nvPr>
            <p:ph type="sldNum" sz="quarter" idx="12"/>
          </p:nvPr>
        </p:nvSpPr>
        <p:spPr/>
        <p:txBody>
          <a:bodyPr/>
          <a:lstStyle/>
          <a:p>
            <a:fld id="{D9130D41-063B-43E8-941F-180356CF362D}" type="slidenum">
              <a:rPr lang="en-US" sz="1600" smtClean="0"/>
              <a:t>15</a:t>
            </a:fld>
            <a:endParaRPr lang="en-US" dirty="0"/>
          </a:p>
        </p:txBody>
      </p:sp>
    </p:spTree>
    <p:extLst>
      <p:ext uri="{BB962C8B-B14F-4D97-AF65-F5344CB8AC3E}">
        <p14:creationId xmlns:p14="http://schemas.microsoft.com/office/powerpoint/2010/main" val="1028013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Our Lexicon</a:t>
            </a:r>
          </a:p>
        </p:txBody>
      </p:sp>
      <p:sp>
        <p:nvSpPr>
          <p:cNvPr id="3" name="Content Placeholder 2"/>
          <p:cNvSpPr>
            <a:spLocks noGrp="1"/>
          </p:cNvSpPr>
          <p:nvPr>
            <p:ph idx="1"/>
          </p:nvPr>
        </p:nvSpPr>
        <p:spPr/>
        <p:txBody>
          <a:bodyPr>
            <a:normAutofit/>
          </a:bodyPr>
          <a:lstStyle/>
          <a:p>
            <a:r>
              <a:rPr lang="en-US" sz="2400" dirty="0"/>
              <a:t>Created from a corpus of 300K tweets. </a:t>
            </a:r>
          </a:p>
          <a:p>
            <a:r>
              <a:rPr lang="en-US" sz="2400" dirty="0"/>
              <a:t>The Strength of Association (</a:t>
            </a:r>
            <a:r>
              <a:rPr lang="en-US" sz="2400" dirty="0" err="1"/>
              <a:t>SoA</a:t>
            </a:r>
            <a:r>
              <a:rPr lang="en-US" sz="2400" dirty="0"/>
              <a:t>) was calculated between an n-gram, w, and an emotion, e, using Latent Semantic Analysis (LSA)</a:t>
            </a:r>
          </a:p>
          <a:p>
            <a:r>
              <a:rPr lang="en-US" sz="2400" dirty="0"/>
              <a:t>All n-grams with a positive score were kept, which resulted in 32,677 unique n-grams.</a:t>
            </a:r>
          </a:p>
          <a:p>
            <a:pPr marL="0" indent="0">
              <a:buNone/>
            </a:pPr>
            <a:r>
              <a:rPr lang="en-US" sz="2400" dirty="0"/>
              <a:t>				</a:t>
            </a:r>
            <a:endParaRPr lang="en-US" sz="2400" b="0" dirty="0"/>
          </a:p>
          <a:p>
            <a:pPr marL="0" indent="0">
              <a:buNone/>
            </a:pPr>
            <a:r>
              <a:rPr lang="en-US" sz="2400" dirty="0"/>
              <a:t>		</a:t>
            </a:r>
          </a:p>
        </p:txBody>
      </p:sp>
      <mc:AlternateContent xmlns:mc="http://schemas.openxmlformats.org/markup-compatibility/2006" xmlns:a14="http://schemas.microsoft.com/office/drawing/2010/main">
        <mc:Choice Requires="a14">
          <p:sp>
            <p:nvSpPr>
              <p:cNvPr id="4" name="Rectangle 3"/>
              <p:cNvSpPr/>
              <p:nvPr/>
            </p:nvSpPr>
            <p:spPr>
              <a:xfrm>
                <a:off x="3898349" y="5565221"/>
                <a:ext cx="4202497" cy="7466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𝐿𝑆𝐴</m:t>
                      </m:r>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𝑒</m:t>
                          </m:r>
                        </m:e>
                      </m:d>
                      <m:r>
                        <a:rPr lang="en-US" i="1">
                          <a:latin typeface="Cambria Math" panose="02040503050406030204" pitchFamily="18" charset="0"/>
                        </a:rPr>
                        <m:t>= </m:t>
                      </m:r>
                      <m:f>
                        <m:fPr>
                          <m:ctrlPr>
                            <a:rPr lang="en-US" i="1">
                              <a:latin typeface="Cambria Math" panose="02040503050406030204" pitchFamily="18" charset="0"/>
                            </a:rPr>
                          </m:ctrlPr>
                        </m:fPr>
                        <m:num>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𝑒𝑤</m:t>
                              </m:r>
                              <m:r>
                                <a:rPr lang="en-US" i="1">
                                  <a:latin typeface="Cambria Math" panose="02040503050406030204" pitchFamily="18" charset="0"/>
                                  <a:ea typeface="Cambria Math" panose="02040503050406030204" pitchFamily="18" charset="0"/>
                                </a:rPr>
                                <m:t>|</m:t>
                              </m:r>
                            </m:sup>
                            <m:e>
                              <m:r>
                                <m:rPr>
                                  <m:sty m:val="p"/>
                                </m:rPr>
                                <a:rPr lang="en-US">
                                  <a:latin typeface="Cambria Math" panose="02040503050406030204" pitchFamily="18" charset="0"/>
                                </a:rPr>
                                <m:t>cos</m:t>
                              </m:r>
                              <m:r>
                                <a:rPr lang="en-US" i="1">
                                  <a:latin typeface="Cambria Math" panose="02040503050406030204" pitchFamily="18" charset="0"/>
                                </a:rPr>
                                <m:t>⁡_</m:t>
                              </m:r>
                              <m:r>
                                <a:rPr lang="en-US" i="1">
                                  <a:latin typeface="Cambria Math" panose="02040503050406030204" pitchFamily="18" charset="0"/>
                                </a:rPr>
                                <m:t>𝑠𝑖𝑚</m:t>
                              </m:r>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𝑒𝑤</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e>
                          </m:nary>
                        </m:num>
                        <m:den>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𝑒𝑤</m:t>
                          </m:r>
                          <m:r>
                            <a:rPr lang="en-US" i="1">
                              <a:latin typeface="Cambria Math" panose="02040503050406030204" pitchFamily="18" charset="0"/>
                              <a:ea typeface="Cambria Math" panose="02040503050406030204" pitchFamily="18" charset="0"/>
                            </a:rPr>
                            <m:t>|</m:t>
                          </m:r>
                        </m:den>
                      </m:f>
                    </m:oMath>
                  </m:oMathPara>
                </a14:m>
                <a:endParaRPr lang="en-US" dirty="0"/>
              </a:p>
            </p:txBody>
          </p:sp>
        </mc:Choice>
        <mc:Fallback xmlns="">
          <p:sp>
            <p:nvSpPr>
              <p:cNvPr id="4" name="Rectangle 3"/>
              <p:cNvSpPr>
                <a:spLocks noRot="1" noChangeAspect="1" noMove="1" noResize="1" noEditPoints="1" noAdjustHandles="1" noChangeArrowheads="1" noChangeShapeType="1" noTextEdit="1"/>
              </p:cNvSpPr>
              <p:nvPr/>
            </p:nvSpPr>
            <p:spPr>
              <a:xfrm>
                <a:off x="3898349" y="5565221"/>
                <a:ext cx="4202497" cy="74667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p:cNvSpPr/>
              <p:nvPr/>
            </p:nvSpPr>
            <p:spPr>
              <a:xfrm>
                <a:off x="4000129" y="4683605"/>
                <a:ext cx="3729611" cy="7466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𝐿𝑆𝐴</m:t>
                      </m:r>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𝑒</m:t>
                          </m:r>
                        </m:e>
                      </m:d>
                      <m:r>
                        <a:rPr lang="en-US" i="1">
                          <a:latin typeface="Cambria Math" panose="02040503050406030204" pitchFamily="18" charset="0"/>
                        </a:rPr>
                        <m:t>= </m:t>
                      </m:r>
                      <m:f>
                        <m:fPr>
                          <m:ctrlPr>
                            <a:rPr lang="en-US" i="1">
                              <a:latin typeface="Cambria Math" panose="02040503050406030204" pitchFamily="18" charset="0"/>
                            </a:rPr>
                          </m:ctrlPr>
                        </m:fPr>
                        <m:num>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m:t>
                              </m:r>
                              <m:r>
                                <a:rPr lang="en-US" i="1">
                                  <a:latin typeface="Cambria Math" panose="02040503050406030204" pitchFamily="18" charset="0"/>
                                </a:rPr>
                                <m:t>𝑒𝑤</m:t>
                              </m:r>
                              <m:r>
                                <a:rPr lang="en-US" i="1">
                                  <a:latin typeface="Cambria Math" panose="02040503050406030204" pitchFamily="18" charset="0"/>
                                </a:rPr>
                                <m:t>|</m:t>
                              </m:r>
                            </m:sup>
                            <m:e>
                              <m:r>
                                <m:rPr>
                                  <m:sty m:val="p"/>
                                </m:rPr>
                                <a:rPr lang="en-US">
                                  <a:latin typeface="Cambria Math" panose="02040503050406030204" pitchFamily="18" charset="0"/>
                                </a:rPr>
                                <m:t>cos</m:t>
                              </m:r>
                              <m:r>
                                <a:rPr lang="en-US" i="1">
                                  <a:latin typeface="Cambria Math" panose="02040503050406030204" pitchFamily="18" charset="0"/>
                                </a:rPr>
                                <m:t>⁡_</m:t>
                              </m:r>
                              <m:r>
                                <a:rPr lang="en-US" i="1">
                                  <a:latin typeface="Cambria Math" panose="02040503050406030204" pitchFamily="18" charset="0"/>
                                </a:rPr>
                                <m:t>𝑠𝑖𝑚</m:t>
                              </m:r>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𝑒𝑤</m:t>
                                  </m:r>
                                </m:e>
                                <m:sub>
                                  <m:r>
                                    <a:rPr lang="en-US" i="1">
                                      <a:latin typeface="Cambria Math" panose="02040503050406030204" pitchFamily="18" charset="0"/>
                                    </a:rPr>
                                    <m:t>𝑖</m:t>
                                  </m:r>
                                </m:sub>
                              </m:sSub>
                              <m:r>
                                <a:rPr lang="en-US" i="1">
                                  <a:latin typeface="Cambria Math" panose="02040503050406030204" pitchFamily="18" charset="0"/>
                                </a:rPr>
                                <m:t>)</m:t>
                              </m:r>
                            </m:e>
                          </m:nary>
                        </m:num>
                        <m:den>
                          <m:r>
                            <a:rPr lang="en-US" i="1">
                              <a:latin typeface="Cambria Math" panose="02040503050406030204" pitchFamily="18" charset="0"/>
                            </a:rPr>
                            <m:t>|</m:t>
                          </m:r>
                          <m:r>
                            <a:rPr lang="en-US" i="1">
                              <a:latin typeface="Cambria Math" panose="02040503050406030204" pitchFamily="18" charset="0"/>
                            </a:rPr>
                            <m:t>𝑒𝑤</m:t>
                          </m:r>
                          <m:r>
                            <a:rPr lang="en-US" i="1">
                              <a:latin typeface="Cambria Math" panose="02040503050406030204" pitchFamily="18" charset="0"/>
                            </a:rPr>
                            <m:t>|</m:t>
                          </m:r>
                        </m:den>
                      </m:f>
                    </m:oMath>
                  </m:oMathPara>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4000129" y="4683605"/>
                <a:ext cx="3729611" cy="7466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4000129" y="4179336"/>
                <a:ext cx="38897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𝑆𝑜𝐴</m:t>
                      </m:r>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𝑒</m:t>
                          </m:r>
                        </m:e>
                      </m:d>
                      <m:r>
                        <a:rPr lang="en-US" i="1">
                          <a:latin typeface="Cambria Math" panose="02040503050406030204" pitchFamily="18" charset="0"/>
                        </a:rPr>
                        <m:t>=</m:t>
                      </m:r>
                      <m:r>
                        <a:rPr lang="en-US" i="1">
                          <a:latin typeface="Cambria Math" panose="02040503050406030204" pitchFamily="18" charset="0"/>
                        </a:rPr>
                        <m:t>𝐿𝑆𝐴</m:t>
                      </m:r>
                      <m:d>
                        <m:dPr>
                          <m:ctrlPr>
                            <a:rPr lang="en-US" i="1">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𝑒</m:t>
                          </m:r>
                        </m:e>
                      </m:d>
                      <m:r>
                        <a:rPr lang="en-US" i="1">
                          <a:latin typeface="Cambria Math" panose="02040503050406030204" pitchFamily="18" charset="0"/>
                        </a:rPr>
                        <m:t>−</m:t>
                      </m:r>
                      <m:r>
                        <a:rPr lang="en-US" i="1">
                          <a:latin typeface="Cambria Math" panose="02040503050406030204" pitchFamily="18" charset="0"/>
                        </a:rPr>
                        <m:t>𝐿𝑆𝐴</m:t>
                      </m:r>
                      <m:r>
                        <a:rPr lang="en-US" i="1">
                          <a:latin typeface="Cambria Math" panose="02040503050406030204" pitchFamily="18" charset="0"/>
                        </a:rPr>
                        <m:t>(</m:t>
                      </m:r>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𝑒</m:t>
                      </m:r>
                      <m:r>
                        <a:rPr lang="en-US" i="1">
                          <a:latin typeface="Cambria Math" panose="02040503050406030204" pitchFamily="18" charset="0"/>
                        </a:rPr>
                        <m:t>)</m:t>
                      </m:r>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4000129" y="4179336"/>
                <a:ext cx="3889718" cy="369332"/>
              </a:xfrm>
              <a:prstGeom prst="rect">
                <a:avLst/>
              </a:prstGeom>
              <a:blipFill>
                <a:blip r:embed="rId4"/>
                <a:stretch>
                  <a:fillRect b="-13333"/>
                </a:stretch>
              </a:blipFill>
            </p:spPr>
            <p:txBody>
              <a:bodyPr/>
              <a:lstStyle/>
              <a:p>
                <a:r>
                  <a:rPr lang="en-US">
                    <a:noFill/>
                  </a:rPr>
                  <a:t> </a:t>
                </a:r>
              </a:p>
            </p:txBody>
          </p:sp>
        </mc:Fallback>
      </mc:AlternateContent>
      <p:sp>
        <p:nvSpPr>
          <p:cNvPr id="7" name="Slide Number Placeholder 6"/>
          <p:cNvSpPr>
            <a:spLocks noGrp="1"/>
          </p:cNvSpPr>
          <p:nvPr>
            <p:ph type="sldNum" sz="quarter" idx="12"/>
          </p:nvPr>
        </p:nvSpPr>
        <p:spPr/>
        <p:txBody>
          <a:bodyPr/>
          <a:lstStyle/>
          <a:p>
            <a:fld id="{D9130D41-063B-43E8-941F-180356CF362D}" type="slidenum">
              <a:rPr lang="en-US" sz="1600" smtClean="0"/>
              <a:t>16</a:t>
            </a:fld>
            <a:endParaRPr lang="en-US" dirty="0"/>
          </a:p>
        </p:txBody>
      </p:sp>
    </p:spTree>
    <p:extLst>
      <p:ext uri="{BB962C8B-B14F-4D97-AF65-F5344CB8AC3E}">
        <p14:creationId xmlns:p14="http://schemas.microsoft.com/office/powerpoint/2010/main" val="1119299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Roadmap</a:t>
            </a:r>
          </a:p>
        </p:txBody>
      </p:sp>
      <p:sp>
        <p:nvSpPr>
          <p:cNvPr id="3" name="Content Placeholder 2"/>
          <p:cNvSpPr>
            <a:spLocks noGrp="1"/>
          </p:cNvSpPr>
          <p:nvPr>
            <p:ph idx="1"/>
          </p:nvPr>
        </p:nvSpPr>
        <p:spPr>
          <a:xfrm>
            <a:off x="1371600" y="1597571"/>
            <a:ext cx="9601200" cy="4887311"/>
          </a:xfrm>
        </p:spPr>
        <p:txBody>
          <a:bodyPr>
            <a:normAutofit/>
          </a:bodyPr>
          <a:lstStyle/>
          <a:p>
            <a:pPr>
              <a:spcBef>
                <a:spcPts val="4800"/>
              </a:spcBef>
            </a:pPr>
            <a:r>
              <a:rPr lang="en-US" sz="2800" dirty="0"/>
              <a:t>Background</a:t>
            </a:r>
          </a:p>
          <a:p>
            <a:pPr>
              <a:spcBef>
                <a:spcPts val="4800"/>
              </a:spcBef>
            </a:pPr>
            <a:r>
              <a:rPr lang="en-US" sz="2800" dirty="0"/>
              <a:t>Proposed Method</a:t>
            </a:r>
          </a:p>
          <a:p>
            <a:pPr>
              <a:spcBef>
                <a:spcPts val="4800"/>
              </a:spcBef>
            </a:pPr>
            <a:r>
              <a:rPr lang="en-US" sz="2800" dirty="0"/>
              <a:t>Experiments</a:t>
            </a:r>
          </a:p>
          <a:p>
            <a:pPr lvl="1">
              <a:spcBef>
                <a:spcPts val="0"/>
              </a:spcBef>
            </a:pPr>
            <a:r>
              <a:rPr lang="en-US" sz="2800" dirty="0"/>
              <a:t>Corpus and Lexicons</a:t>
            </a:r>
          </a:p>
          <a:p>
            <a:pPr lvl="1">
              <a:spcBef>
                <a:spcPts val="0"/>
              </a:spcBef>
            </a:pPr>
            <a:r>
              <a:rPr lang="en-US" sz="2800" dirty="0">
                <a:solidFill>
                  <a:srgbClr val="FF0000"/>
                </a:solidFill>
              </a:rPr>
              <a:t>Features and Experiments</a:t>
            </a:r>
          </a:p>
          <a:p>
            <a:pPr lvl="1">
              <a:spcBef>
                <a:spcPts val="0"/>
              </a:spcBef>
            </a:pPr>
            <a:r>
              <a:rPr lang="en-US" sz="2800" dirty="0">
                <a:solidFill>
                  <a:schemeClr val="bg1">
                    <a:lumMod val="65000"/>
                  </a:schemeClr>
                </a:solidFill>
              </a:rPr>
              <a:t>Results</a:t>
            </a:r>
            <a:endParaRPr lang="en-US" sz="2800" dirty="0">
              <a:solidFill>
                <a:srgbClr val="FF0000"/>
              </a:solidFill>
            </a:endParaRPr>
          </a:p>
          <a:p>
            <a:pPr>
              <a:spcBef>
                <a:spcPts val="3000"/>
              </a:spcBef>
            </a:pPr>
            <a:r>
              <a:rPr lang="en-US" sz="2800" dirty="0">
                <a:solidFill>
                  <a:schemeClr val="bg1">
                    <a:lumMod val="65000"/>
                  </a:schemeClr>
                </a:solidFill>
              </a:rPr>
              <a:t>Conclusion</a:t>
            </a:r>
          </a:p>
        </p:txBody>
      </p:sp>
      <p:sp>
        <p:nvSpPr>
          <p:cNvPr id="4" name="Slide Number Placeholder 3"/>
          <p:cNvSpPr>
            <a:spLocks noGrp="1"/>
          </p:cNvSpPr>
          <p:nvPr>
            <p:ph type="sldNum" sz="quarter" idx="12"/>
          </p:nvPr>
        </p:nvSpPr>
        <p:spPr/>
        <p:txBody>
          <a:bodyPr/>
          <a:lstStyle/>
          <a:p>
            <a:fld id="{D9130D41-063B-43E8-941F-180356CF362D}" type="slidenum">
              <a:rPr lang="en-US" sz="1600" smtClean="0"/>
              <a:t>17</a:t>
            </a:fld>
            <a:endParaRPr lang="en-US" dirty="0"/>
          </a:p>
        </p:txBody>
      </p:sp>
    </p:spTree>
    <p:extLst>
      <p:ext uri="{BB962C8B-B14F-4D97-AF65-F5344CB8AC3E}">
        <p14:creationId xmlns:p14="http://schemas.microsoft.com/office/powerpoint/2010/main" val="1314348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Features</a:t>
            </a:r>
          </a:p>
        </p:txBody>
      </p:sp>
      <p:sp>
        <p:nvSpPr>
          <p:cNvPr id="3" name="Content Placeholder 2"/>
          <p:cNvSpPr>
            <a:spLocks noGrp="1"/>
          </p:cNvSpPr>
          <p:nvPr>
            <p:ph idx="1"/>
          </p:nvPr>
        </p:nvSpPr>
        <p:spPr>
          <a:xfrm>
            <a:off x="1371600" y="1818290"/>
            <a:ext cx="9601200" cy="4330262"/>
          </a:xfrm>
        </p:spPr>
        <p:txBody>
          <a:bodyPr>
            <a:normAutofit fontScale="85000" lnSpcReduction="20000"/>
          </a:bodyPr>
          <a:lstStyle/>
          <a:p>
            <a:r>
              <a:rPr lang="en-US" sz="2400" dirty="0"/>
              <a:t>Word N-grams: </a:t>
            </a:r>
          </a:p>
          <a:p>
            <a:pPr lvl="1"/>
            <a:r>
              <a:rPr lang="en-US" sz="2000" dirty="0"/>
              <a:t>Presence of unigrams and bigrams</a:t>
            </a:r>
          </a:p>
          <a:p>
            <a:r>
              <a:rPr lang="en-US" sz="2400" dirty="0"/>
              <a:t>POS: </a:t>
            </a:r>
          </a:p>
          <a:p>
            <a:pPr lvl="1"/>
            <a:r>
              <a:rPr lang="en-US" sz="2000" dirty="0"/>
              <a:t>The number of occurrences of each POS tag</a:t>
            </a:r>
          </a:p>
          <a:p>
            <a:r>
              <a:rPr lang="en-US" sz="2400" dirty="0"/>
              <a:t>Elongated Words: </a:t>
            </a:r>
          </a:p>
          <a:p>
            <a:pPr lvl="1"/>
            <a:r>
              <a:rPr lang="en-US" sz="2000" dirty="0"/>
              <a:t>Number of words with one character repeating over two times.</a:t>
            </a:r>
          </a:p>
          <a:p>
            <a:r>
              <a:rPr lang="en-US" sz="2400" dirty="0"/>
              <a:t>Emoticons: </a:t>
            </a:r>
          </a:p>
          <a:p>
            <a:pPr lvl="1"/>
            <a:r>
              <a:rPr lang="en-US" sz="2000" dirty="0"/>
              <a:t>The number of emoticons that occur for each emotion</a:t>
            </a:r>
          </a:p>
          <a:p>
            <a:r>
              <a:rPr lang="en-US" sz="2400" dirty="0">
                <a:solidFill>
                  <a:srgbClr val="FF0000"/>
                </a:solidFill>
              </a:rPr>
              <a:t>Words per Emotion (affected by negation): </a:t>
            </a:r>
          </a:p>
          <a:p>
            <a:pPr lvl="1"/>
            <a:r>
              <a:rPr lang="en-US" sz="2000" dirty="0"/>
              <a:t>The number of words that occur per emotion. For each word, its emotion is the one with the highest lexical weight.</a:t>
            </a:r>
          </a:p>
          <a:p>
            <a:r>
              <a:rPr lang="en-US" sz="2400" dirty="0">
                <a:solidFill>
                  <a:srgbClr val="FF0000"/>
                </a:solidFill>
              </a:rPr>
              <a:t>Emotion Score (affected by negation): </a:t>
            </a:r>
          </a:p>
          <a:p>
            <a:pPr lvl="1"/>
            <a:r>
              <a:rPr lang="en-US" sz="2000" dirty="0"/>
              <a:t>The weight of each emotion in the tweet. This is computed as the sum of the lexical weights of all the words in the tweet per emotion.</a:t>
            </a:r>
          </a:p>
        </p:txBody>
      </p:sp>
      <p:sp>
        <p:nvSpPr>
          <p:cNvPr id="4" name="Slide Number Placeholder 3"/>
          <p:cNvSpPr>
            <a:spLocks noGrp="1"/>
          </p:cNvSpPr>
          <p:nvPr>
            <p:ph type="sldNum" sz="quarter" idx="12"/>
          </p:nvPr>
        </p:nvSpPr>
        <p:spPr/>
        <p:txBody>
          <a:bodyPr/>
          <a:lstStyle/>
          <a:p>
            <a:fld id="{D9130D41-063B-43E8-941F-180356CF362D}" type="slidenum">
              <a:rPr lang="en-US" sz="1600" smtClean="0"/>
              <a:t>18</a:t>
            </a:fld>
            <a:endParaRPr lang="en-US" dirty="0"/>
          </a:p>
        </p:txBody>
      </p:sp>
    </p:spTree>
    <p:extLst>
      <p:ext uri="{BB962C8B-B14F-4D97-AF65-F5344CB8AC3E}">
        <p14:creationId xmlns:p14="http://schemas.microsoft.com/office/powerpoint/2010/main" val="10627294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Experiments</a:t>
            </a:r>
          </a:p>
        </p:txBody>
      </p:sp>
      <p:sp>
        <p:nvSpPr>
          <p:cNvPr id="3" name="Content Placeholder 2"/>
          <p:cNvSpPr>
            <a:spLocks noGrp="1"/>
          </p:cNvSpPr>
          <p:nvPr>
            <p:ph idx="1"/>
          </p:nvPr>
        </p:nvSpPr>
        <p:spPr/>
        <p:txBody>
          <a:bodyPr/>
          <a:lstStyle/>
          <a:p>
            <a:r>
              <a:rPr lang="en-US" dirty="0"/>
              <a:t>Task I: Binary Classification</a:t>
            </a:r>
          </a:p>
          <a:p>
            <a:pPr lvl="1"/>
            <a:r>
              <a:rPr lang="en-US" dirty="0"/>
              <a:t>One-vs-all classification for each emotion</a:t>
            </a:r>
          </a:p>
          <a:p>
            <a:r>
              <a:rPr lang="en-US" dirty="0"/>
              <a:t>Task II: Multi-Class Emotion Classification</a:t>
            </a:r>
          </a:p>
          <a:p>
            <a:pPr lvl="1"/>
            <a:r>
              <a:rPr lang="en-US" dirty="0"/>
              <a:t>Consider all the emotion classes during classification</a:t>
            </a:r>
          </a:p>
          <a:p>
            <a:r>
              <a:rPr lang="en-US" dirty="0"/>
              <a:t>Task III: Emotion Detection </a:t>
            </a:r>
          </a:p>
          <a:p>
            <a:pPr lvl="1"/>
            <a:r>
              <a:rPr lang="en-US" dirty="0"/>
              <a:t>Detect if a sentence expresses emotion or not.</a:t>
            </a:r>
          </a:p>
          <a:p>
            <a:endParaRPr lang="en-US" dirty="0"/>
          </a:p>
        </p:txBody>
      </p:sp>
      <p:sp>
        <p:nvSpPr>
          <p:cNvPr id="4" name="Slide Number Placeholder 3"/>
          <p:cNvSpPr>
            <a:spLocks noGrp="1"/>
          </p:cNvSpPr>
          <p:nvPr>
            <p:ph type="sldNum" sz="quarter" idx="12"/>
          </p:nvPr>
        </p:nvSpPr>
        <p:spPr/>
        <p:txBody>
          <a:bodyPr/>
          <a:lstStyle/>
          <a:p>
            <a:fld id="{D9130D41-063B-43E8-941F-180356CF362D}" type="slidenum">
              <a:rPr lang="en-US" sz="1600" smtClean="0"/>
              <a:t>19</a:t>
            </a:fld>
            <a:endParaRPr lang="en-US" sz="1600" dirty="0"/>
          </a:p>
        </p:txBody>
      </p:sp>
    </p:spTree>
    <p:extLst>
      <p:ext uri="{BB962C8B-B14F-4D97-AF65-F5344CB8AC3E}">
        <p14:creationId xmlns:p14="http://schemas.microsoft.com/office/powerpoint/2010/main" val="1828507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Roadmap</a:t>
            </a:r>
          </a:p>
        </p:txBody>
      </p:sp>
      <p:sp>
        <p:nvSpPr>
          <p:cNvPr id="3" name="Content Placeholder 2"/>
          <p:cNvSpPr>
            <a:spLocks noGrp="1"/>
          </p:cNvSpPr>
          <p:nvPr>
            <p:ph idx="1"/>
          </p:nvPr>
        </p:nvSpPr>
        <p:spPr>
          <a:xfrm>
            <a:off x="1371600" y="1818290"/>
            <a:ext cx="9601200" cy="4519448"/>
          </a:xfrm>
        </p:spPr>
        <p:txBody>
          <a:bodyPr>
            <a:normAutofit/>
          </a:bodyPr>
          <a:lstStyle/>
          <a:p>
            <a:pPr>
              <a:spcBef>
                <a:spcPts val="4800"/>
              </a:spcBef>
            </a:pPr>
            <a:r>
              <a:rPr lang="en-US" sz="3200" dirty="0">
                <a:solidFill>
                  <a:srgbClr val="FF0000"/>
                </a:solidFill>
              </a:rPr>
              <a:t>Background</a:t>
            </a:r>
          </a:p>
          <a:p>
            <a:pPr>
              <a:spcBef>
                <a:spcPts val="4800"/>
              </a:spcBef>
            </a:pPr>
            <a:r>
              <a:rPr lang="en-US" sz="3200" dirty="0"/>
              <a:t>Proposed Method</a:t>
            </a:r>
          </a:p>
          <a:p>
            <a:pPr>
              <a:spcBef>
                <a:spcPts val="4800"/>
              </a:spcBef>
            </a:pPr>
            <a:r>
              <a:rPr lang="en-US" sz="3200" dirty="0"/>
              <a:t>Experiments</a:t>
            </a:r>
          </a:p>
          <a:p>
            <a:pPr>
              <a:spcBef>
                <a:spcPts val="4800"/>
              </a:spcBef>
            </a:pPr>
            <a:r>
              <a:rPr lang="en-US" sz="3200" dirty="0"/>
              <a:t>Conclusion</a:t>
            </a:r>
          </a:p>
        </p:txBody>
      </p:sp>
      <p:sp>
        <p:nvSpPr>
          <p:cNvPr id="4" name="Slide Number Placeholder 3"/>
          <p:cNvSpPr>
            <a:spLocks noGrp="1"/>
          </p:cNvSpPr>
          <p:nvPr>
            <p:ph type="sldNum" sz="quarter" idx="12"/>
          </p:nvPr>
        </p:nvSpPr>
        <p:spPr/>
        <p:txBody>
          <a:bodyPr/>
          <a:lstStyle/>
          <a:p>
            <a:fld id="{D9130D41-063B-43E8-941F-180356CF362D}" type="slidenum">
              <a:rPr lang="en-US" sz="1600" smtClean="0"/>
              <a:t>2</a:t>
            </a:fld>
            <a:endParaRPr lang="en-US" sz="1600" dirty="0"/>
          </a:p>
        </p:txBody>
      </p:sp>
    </p:spTree>
    <p:extLst>
      <p:ext uri="{BB962C8B-B14F-4D97-AF65-F5344CB8AC3E}">
        <p14:creationId xmlns:p14="http://schemas.microsoft.com/office/powerpoint/2010/main" val="6851974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Setting</a:t>
            </a:r>
          </a:p>
        </p:txBody>
      </p:sp>
      <p:sp>
        <p:nvSpPr>
          <p:cNvPr id="3" name="Content Placeholder 2"/>
          <p:cNvSpPr>
            <a:spLocks noGrp="1"/>
          </p:cNvSpPr>
          <p:nvPr>
            <p:ph sz="half" idx="2"/>
          </p:nvPr>
        </p:nvSpPr>
        <p:spPr>
          <a:xfrm>
            <a:off x="839788" y="1851660"/>
            <a:ext cx="10983617" cy="4338003"/>
          </a:xfrm>
        </p:spPr>
        <p:txBody>
          <a:bodyPr>
            <a:normAutofit/>
          </a:bodyPr>
          <a:lstStyle/>
          <a:p>
            <a:r>
              <a:rPr lang="en-US" dirty="0"/>
              <a:t>Data</a:t>
            </a:r>
          </a:p>
          <a:p>
            <a:pPr lvl="1"/>
            <a:r>
              <a:rPr lang="en-US" dirty="0"/>
              <a:t>Task I and Task II: Hashtag Emotion Corpus and Our Emotion Corpus</a:t>
            </a:r>
          </a:p>
          <a:p>
            <a:pPr lvl="1"/>
            <a:r>
              <a:rPr lang="en-US" dirty="0"/>
              <a:t>Task III: Web Blog Corpus</a:t>
            </a:r>
          </a:p>
          <a:p>
            <a:r>
              <a:rPr lang="en-US" dirty="0"/>
              <a:t>Evaluation Metric</a:t>
            </a:r>
          </a:p>
          <a:p>
            <a:pPr lvl="1"/>
            <a:r>
              <a:rPr lang="en-US" dirty="0"/>
              <a:t>Macro-F1</a:t>
            </a:r>
          </a:p>
          <a:p>
            <a:r>
              <a:rPr lang="en-US" dirty="0"/>
              <a:t>SVM with 10-fold cross validation.</a:t>
            </a:r>
          </a:p>
          <a:p>
            <a:endParaRPr lang="en-US" dirty="0"/>
          </a:p>
        </p:txBody>
      </p:sp>
      <p:sp>
        <p:nvSpPr>
          <p:cNvPr id="4" name="Slide Number Placeholder 3"/>
          <p:cNvSpPr>
            <a:spLocks noGrp="1"/>
          </p:cNvSpPr>
          <p:nvPr>
            <p:ph type="sldNum" sz="quarter" idx="12"/>
          </p:nvPr>
        </p:nvSpPr>
        <p:spPr/>
        <p:txBody>
          <a:bodyPr/>
          <a:lstStyle/>
          <a:p>
            <a:fld id="{D9130D41-063B-43E8-941F-180356CF362D}" type="slidenum">
              <a:rPr lang="en-US" sz="1600" smtClean="0"/>
              <a:t>20</a:t>
            </a:fld>
            <a:endParaRPr lang="en-US" dirty="0"/>
          </a:p>
        </p:txBody>
      </p:sp>
    </p:spTree>
    <p:extLst>
      <p:ext uri="{BB962C8B-B14F-4D97-AF65-F5344CB8AC3E}">
        <p14:creationId xmlns:p14="http://schemas.microsoft.com/office/powerpoint/2010/main" val="2352764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Roadmap</a:t>
            </a:r>
          </a:p>
        </p:txBody>
      </p:sp>
      <p:sp>
        <p:nvSpPr>
          <p:cNvPr id="3" name="Content Placeholder 2"/>
          <p:cNvSpPr>
            <a:spLocks noGrp="1"/>
          </p:cNvSpPr>
          <p:nvPr>
            <p:ph idx="1"/>
          </p:nvPr>
        </p:nvSpPr>
        <p:spPr>
          <a:xfrm>
            <a:off x="1371600" y="1629103"/>
            <a:ext cx="9601200" cy="4813738"/>
          </a:xfrm>
        </p:spPr>
        <p:txBody>
          <a:bodyPr>
            <a:normAutofit/>
          </a:bodyPr>
          <a:lstStyle/>
          <a:p>
            <a:pPr>
              <a:spcBef>
                <a:spcPts val="4800"/>
              </a:spcBef>
            </a:pPr>
            <a:r>
              <a:rPr lang="en-US" sz="2800" dirty="0"/>
              <a:t>Background</a:t>
            </a:r>
          </a:p>
          <a:p>
            <a:pPr>
              <a:spcBef>
                <a:spcPts val="4800"/>
              </a:spcBef>
            </a:pPr>
            <a:r>
              <a:rPr lang="en-US" sz="2800" dirty="0"/>
              <a:t>Proposed Method</a:t>
            </a:r>
          </a:p>
          <a:p>
            <a:pPr>
              <a:spcBef>
                <a:spcPts val="4800"/>
              </a:spcBef>
            </a:pPr>
            <a:r>
              <a:rPr lang="en-US" sz="2800" dirty="0"/>
              <a:t>Experiments</a:t>
            </a:r>
          </a:p>
          <a:p>
            <a:pPr lvl="1">
              <a:spcBef>
                <a:spcPts val="0"/>
              </a:spcBef>
            </a:pPr>
            <a:r>
              <a:rPr lang="en-US" sz="2800" dirty="0"/>
              <a:t>Corpus and Lexicons</a:t>
            </a:r>
          </a:p>
          <a:p>
            <a:pPr lvl="1">
              <a:spcBef>
                <a:spcPts val="0"/>
              </a:spcBef>
            </a:pPr>
            <a:r>
              <a:rPr lang="en-US" sz="2800" dirty="0"/>
              <a:t>Features and Experiments</a:t>
            </a:r>
          </a:p>
          <a:p>
            <a:pPr lvl="1">
              <a:spcBef>
                <a:spcPts val="0"/>
              </a:spcBef>
            </a:pPr>
            <a:r>
              <a:rPr lang="en-US" sz="2800" dirty="0">
                <a:solidFill>
                  <a:srgbClr val="FF0000"/>
                </a:solidFill>
              </a:rPr>
              <a:t>Results</a:t>
            </a:r>
          </a:p>
          <a:p>
            <a:pPr>
              <a:spcBef>
                <a:spcPts val="3000"/>
              </a:spcBef>
            </a:pPr>
            <a:r>
              <a:rPr lang="en-US" sz="2800" dirty="0">
                <a:solidFill>
                  <a:schemeClr val="bg1">
                    <a:lumMod val="65000"/>
                  </a:schemeClr>
                </a:solidFill>
              </a:rPr>
              <a:t>Conclusion</a:t>
            </a:r>
          </a:p>
        </p:txBody>
      </p:sp>
      <p:sp>
        <p:nvSpPr>
          <p:cNvPr id="4" name="Slide Number Placeholder 3"/>
          <p:cNvSpPr>
            <a:spLocks noGrp="1"/>
          </p:cNvSpPr>
          <p:nvPr>
            <p:ph type="sldNum" sz="quarter" idx="12"/>
          </p:nvPr>
        </p:nvSpPr>
        <p:spPr/>
        <p:txBody>
          <a:bodyPr/>
          <a:lstStyle/>
          <a:p>
            <a:fld id="{D9130D41-063B-43E8-941F-180356CF362D}" type="slidenum">
              <a:rPr lang="en-US" sz="1600" smtClean="0"/>
              <a:t>21</a:t>
            </a:fld>
            <a:endParaRPr lang="en-US" dirty="0"/>
          </a:p>
        </p:txBody>
      </p:sp>
    </p:spTree>
    <p:extLst>
      <p:ext uri="{BB962C8B-B14F-4D97-AF65-F5344CB8AC3E}">
        <p14:creationId xmlns:p14="http://schemas.microsoft.com/office/powerpoint/2010/main" val="29942257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26040" cy="1325563"/>
          </a:xfrm>
        </p:spPr>
        <p:txBody>
          <a:bodyPr/>
          <a:lstStyle/>
          <a:p>
            <a:pPr algn="ctr"/>
            <a:r>
              <a:rPr lang="en-US" dirty="0"/>
              <a:t>Results</a:t>
            </a:r>
          </a:p>
        </p:txBody>
      </p:sp>
      <p:sp>
        <p:nvSpPr>
          <p:cNvPr id="3" name="Content Placeholder 2"/>
          <p:cNvSpPr>
            <a:spLocks noGrp="1"/>
          </p:cNvSpPr>
          <p:nvPr>
            <p:ph idx="1"/>
          </p:nvPr>
        </p:nvSpPr>
        <p:spPr>
          <a:xfrm>
            <a:off x="655320" y="1802765"/>
            <a:ext cx="10698480" cy="4351338"/>
          </a:xfrm>
        </p:spPr>
        <p:txBody>
          <a:bodyPr/>
          <a:lstStyle/>
          <a:p>
            <a:pPr algn="ctr"/>
            <a:r>
              <a:rPr lang="en-US" dirty="0"/>
              <a:t>Emotion Classification</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Emotion Detection </a:t>
            </a:r>
          </a:p>
        </p:txBody>
      </p:sp>
      <p:pic>
        <p:nvPicPr>
          <p:cNvPr id="4" name="Picture 3"/>
          <p:cNvPicPr>
            <a:picLocks noChangeAspect="1"/>
          </p:cNvPicPr>
          <p:nvPr/>
        </p:nvPicPr>
        <p:blipFill>
          <a:blip r:embed="rId3"/>
          <a:stretch>
            <a:fillRect/>
          </a:stretch>
        </p:blipFill>
        <p:spPr>
          <a:xfrm>
            <a:off x="2124075" y="2245042"/>
            <a:ext cx="7943850" cy="2733675"/>
          </a:xfrm>
          <a:prstGeom prst="rect">
            <a:avLst/>
          </a:prstGeom>
        </p:spPr>
      </p:pic>
      <p:pic>
        <p:nvPicPr>
          <p:cNvPr id="5" name="Picture 4"/>
          <p:cNvPicPr>
            <a:picLocks noChangeAspect="1"/>
          </p:cNvPicPr>
          <p:nvPr/>
        </p:nvPicPr>
        <p:blipFill>
          <a:blip r:embed="rId4"/>
          <a:stretch>
            <a:fillRect/>
          </a:stretch>
        </p:blipFill>
        <p:spPr>
          <a:xfrm>
            <a:off x="3513772" y="5847080"/>
            <a:ext cx="4981575" cy="838200"/>
          </a:xfrm>
          <a:prstGeom prst="rect">
            <a:avLst/>
          </a:prstGeom>
        </p:spPr>
      </p:pic>
      <p:sp>
        <p:nvSpPr>
          <p:cNvPr id="6" name="Slide Number Placeholder 5"/>
          <p:cNvSpPr>
            <a:spLocks noGrp="1"/>
          </p:cNvSpPr>
          <p:nvPr>
            <p:ph type="sldNum" sz="quarter" idx="12"/>
          </p:nvPr>
        </p:nvSpPr>
        <p:spPr/>
        <p:txBody>
          <a:bodyPr/>
          <a:lstStyle/>
          <a:p>
            <a:fld id="{D9130D41-063B-43E8-941F-180356CF362D}" type="slidenum">
              <a:rPr lang="en-US" sz="1600" smtClean="0"/>
              <a:t>22</a:t>
            </a:fld>
            <a:endParaRPr lang="en-US" dirty="0"/>
          </a:p>
        </p:txBody>
      </p:sp>
    </p:spTree>
    <p:extLst>
      <p:ext uri="{BB962C8B-B14F-4D97-AF65-F5344CB8AC3E}">
        <p14:creationId xmlns:p14="http://schemas.microsoft.com/office/powerpoint/2010/main" val="3946396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26040" cy="1325563"/>
          </a:xfrm>
        </p:spPr>
        <p:txBody>
          <a:bodyPr/>
          <a:lstStyle/>
          <a:p>
            <a:pPr algn="ctr"/>
            <a:r>
              <a:rPr lang="en-US" dirty="0"/>
              <a:t>Results</a:t>
            </a:r>
          </a:p>
        </p:txBody>
      </p:sp>
      <p:sp>
        <p:nvSpPr>
          <p:cNvPr id="3" name="Content Placeholder 2"/>
          <p:cNvSpPr>
            <a:spLocks noGrp="1"/>
          </p:cNvSpPr>
          <p:nvPr>
            <p:ph idx="1"/>
          </p:nvPr>
        </p:nvSpPr>
        <p:spPr>
          <a:xfrm>
            <a:off x="655320" y="1802765"/>
            <a:ext cx="10698480" cy="4351338"/>
          </a:xfrm>
        </p:spPr>
        <p:txBody>
          <a:bodyPr/>
          <a:lstStyle/>
          <a:p>
            <a:pPr algn="ctr"/>
            <a:r>
              <a:rPr lang="en-US" dirty="0"/>
              <a:t>Emotion Classification</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Emotion Detection </a:t>
            </a:r>
          </a:p>
        </p:txBody>
      </p:sp>
      <p:pic>
        <p:nvPicPr>
          <p:cNvPr id="4" name="Picture 3"/>
          <p:cNvPicPr>
            <a:picLocks noChangeAspect="1"/>
          </p:cNvPicPr>
          <p:nvPr/>
        </p:nvPicPr>
        <p:blipFill>
          <a:blip r:embed="rId3"/>
          <a:stretch>
            <a:fillRect/>
          </a:stretch>
        </p:blipFill>
        <p:spPr>
          <a:xfrm>
            <a:off x="2124075" y="2245042"/>
            <a:ext cx="7943850" cy="2733675"/>
          </a:xfrm>
          <a:prstGeom prst="rect">
            <a:avLst/>
          </a:prstGeom>
        </p:spPr>
      </p:pic>
      <p:pic>
        <p:nvPicPr>
          <p:cNvPr id="5" name="Picture 4"/>
          <p:cNvPicPr>
            <a:picLocks noChangeAspect="1"/>
          </p:cNvPicPr>
          <p:nvPr/>
        </p:nvPicPr>
        <p:blipFill>
          <a:blip r:embed="rId4"/>
          <a:stretch>
            <a:fillRect/>
          </a:stretch>
        </p:blipFill>
        <p:spPr>
          <a:xfrm>
            <a:off x="3513772" y="5847080"/>
            <a:ext cx="4981575" cy="838200"/>
          </a:xfrm>
          <a:prstGeom prst="rect">
            <a:avLst/>
          </a:prstGeom>
        </p:spPr>
      </p:pic>
      <p:sp>
        <p:nvSpPr>
          <p:cNvPr id="7" name="Oval 6"/>
          <p:cNvSpPr/>
          <p:nvPr/>
        </p:nvSpPr>
        <p:spPr>
          <a:xfrm>
            <a:off x="5443870" y="2386488"/>
            <a:ext cx="1531089" cy="2857818"/>
          </a:xfrm>
          <a:prstGeom prst="ellipse">
            <a:avLst/>
          </a:prstGeom>
          <a:noFill/>
          <a:ln>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p>
            <a:fld id="{D9130D41-063B-43E8-941F-180356CF362D}" type="slidenum">
              <a:rPr lang="en-US" sz="1600" smtClean="0"/>
              <a:t>23</a:t>
            </a:fld>
            <a:endParaRPr lang="en-US" dirty="0"/>
          </a:p>
        </p:txBody>
      </p:sp>
    </p:spTree>
    <p:extLst>
      <p:ext uri="{BB962C8B-B14F-4D97-AF65-F5344CB8AC3E}">
        <p14:creationId xmlns:p14="http://schemas.microsoft.com/office/powerpoint/2010/main" val="2461522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26040" cy="1325563"/>
          </a:xfrm>
        </p:spPr>
        <p:txBody>
          <a:bodyPr/>
          <a:lstStyle/>
          <a:p>
            <a:pPr algn="ctr"/>
            <a:r>
              <a:rPr lang="en-US" dirty="0"/>
              <a:t>Results</a:t>
            </a:r>
          </a:p>
        </p:txBody>
      </p:sp>
      <p:sp>
        <p:nvSpPr>
          <p:cNvPr id="3" name="Content Placeholder 2"/>
          <p:cNvSpPr>
            <a:spLocks noGrp="1"/>
          </p:cNvSpPr>
          <p:nvPr>
            <p:ph idx="1"/>
          </p:nvPr>
        </p:nvSpPr>
        <p:spPr>
          <a:xfrm>
            <a:off x="655320" y="1802765"/>
            <a:ext cx="10698480" cy="4351338"/>
          </a:xfrm>
        </p:spPr>
        <p:txBody>
          <a:bodyPr/>
          <a:lstStyle/>
          <a:p>
            <a:pPr algn="ctr"/>
            <a:r>
              <a:rPr lang="en-US" dirty="0"/>
              <a:t>Emotion Classification</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Emotion Detection </a:t>
            </a:r>
          </a:p>
        </p:txBody>
      </p:sp>
      <p:pic>
        <p:nvPicPr>
          <p:cNvPr id="4" name="Picture 3"/>
          <p:cNvPicPr>
            <a:picLocks noChangeAspect="1"/>
          </p:cNvPicPr>
          <p:nvPr/>
        </p:nvPicPr>
        <p:blipFill>
          <a:blip r:embed="rId3"/>
          <a:stretch>
            <a:fillRect/>
          </a:stretch>
        </p:blipFill>
        <p:spPr>
          <a:xfrm>
            <a:off x="2124075" y="2245042"/>
            <a:ext cx="7943850" cy="2733675"/>
          </a:xfrm>
          <a:prstGeom prst="rect">
            <a:avLst/>
          </a:prstGeom>
        </p:spPr>
      </p:pic>
      <p:pic>
        <p:nvPicPr>
          <p:cNvPr id="5" name="Picture 4"/>
          <p:cNvPicPr>
            <a:picLocks noChangeAspect="1"/>
          </p:cNvPicPr>
          <p:nvPr/>
        </p:nvPicPr>
        <p:blipFill>
          <a:blip r:embed="rId4"/>
          <a:stretch>
            <a:fillRect/>
          </a:stretch>
        </p:blipFill>
        <p:spPr>
          <a:xfrm>
            <a:off x="3513772" y="5847080"/>
            <a:ext cx="4981575" cy="838200"/>
          </a:xfrm>
          <a:prstGeom prst="rect">
            <a:avLst/>
          </a:prstGeom>
        </p:spPr>
      </p:pic>
      <p:sp>
        <p:nvSpPr>
          <p:cNvPr id="7" name="Oval 6"/>
          <p:cNvSpPr/>
          <p:nvPr/>
        </p:nvSpPr>
        <p:spPr>
          <a:xfrm>
            <a:off x="8536836" y="2272114"/>
            <a:ext cx="1531089" cy="2857818"/>
          </a:xfrm>
          <a:prstGeom prst="ellipse">
            <a:avLst/>
          </a:prstGeom>
          <a:noFill/>
          <a:ln>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p>
            <a:fld id="{D9130D41-063B-43E8-941F-180356CF362D}" type="slidenum">
              <a:rPr lang="en-US" sz="1600" smtClean="0"/>
              <a:t>24</a:t>
            </a:fld>
            <a:endParaRPr lang="en-US" dirty="0"/>
          </a:p>
        </p:txBody>
      </p:sp>
    </p:spTree>
    <p:extLst>
      <p:ext uri="{BB962C8B-B14F-4D97-AF65-F5344CB8AC3E}">
        <p14:creationId xmlns:p14="http://schemas.microsoft.com/office/powerpoint/2010/main" val="3603393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226040" cy="1325563"/>
          </a:xfrm>
        </p:spPr>
        <p:txBody>
          <a:bodyPr/>
          <a:lstStyle/>
          <a:p>
            <a:pPr algn="ctr"/>
            <a:r>
              <a:rPr lang="en-US" dirty="0"/>
              <a:t>Results</a:t>
            </a:r>
          </a:p>
        </p:txBody>
      </p:sp>
      <p:sp>
        <p:nvSpPr>
          <p:cNvPr id="3" name="Content Placeholder 2"/>
          <p:cNvSpPr>
            <a:spLocks noGrp="1"/>
          </p:cNvSpPr>
          <p:nvPr>
            <p:ph idx="1"/>
          </p:nvPr>
        </p:nvSpPr>
        <p:spPr>
          <a:xfrm>
            <a:off x="655320" y="1802765"/>
            <a:ext cx="10698480" cy="4351338"/>
          </a:xfrm>
        </p:spPr>
        <p:txBody>
          <a:bodyPr/>
          <a:lstStyle/>
          <a:p>
            <a:pPr algn="ctr"/>
            <a:r>
              <a:rPr lang="en-US" dirty="0"/>
              <a:t>Emotion Classification</a:t>
            </a:r>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r>
              <a:rPr lang="en-US" dirty="0"/>
              <a:t>Emotion Detection </a:t>
            </a:r>
          </a:p>
        </p:txBody>
      </p:sp>
      <p:pic>
        <p:nvPicPr>
          <p:cNvPr id="4" name="Picture 3"/>
          <p:cNvPicPr>
            <a:picLocks noChangeAspect="1"/>
          </p:cNvPicPr>
          <p:nvPr/>
        </p:nvPicPr>
        <p:blipFill>
          <a:blip r:embed="rId3"/>
          <a:stretch>
            <a:fillRect/>
          </a:stretch>
        </p:blipFill>
        <p:spPr>
          <a:xfrm>
            <a:off x="2124075" y="2245042"/>
            <a:ext cx="7943850" cy="2733675"/>
          </a:xfrm>
          <a:prstGeom prst="rect">
            <a:avLst/>
          </a:prstGeom>
        </p:spPr>
      </p:pic>
      <p:pic>
        <p:nvPicPr>
          <p:cNvPr id="5" name="Picture 4"/>
          <p:cNvPicPr>
            <a:picLocks noChangeAspect="1"/>
          </p:cNvPicPr>
          <p:nvPr/>
        </p:nvPicPr>
        <p:blipFill>
          <a:blip r:embed="rId4"/>
          <a:stretch>
            <a:fillRect/>
          </a:stretch>
        </p:blipFill>
        <p:spPr>
          <a:xfrm>
            <a:off x="3513772" y="5847080"/>
            <a:ext cx="4981575" cy="838200"/>
          </a:xfrm>
          <a:prstGeom prst="rect">
            <a:avLst/>
          </a:prstGeom>
        </p:spPr>
      </p:pic>
      <p:sp>
        <p:nvSpPr>
          <p:cNvPr id="7" name="Oval 6"/>
          <p:cNvSpPr/>
          <p:nvPr/>
        </p:nvSpPr>
        <p:spPr>
          <a:xfrm>
            <a:off x="6964258" y="5847079"/>
            <a:ext cx="1531089" cy="957757"/>
          </a:xfrm>
          <a:prstGeom prst="ellipse">
            <a:avLst/>
          </a:prstGeom>
          <a:noFill/>
          <a:ln>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Slide Number Placeholder 5"/>
          <p:cNvSpPr>
            <a:spLocks noGrp="1"/>
          </p:cNvSpPr>
          <p:nvPr>
            <p:ph type="sldNum" sz="quarter" idx="12"/>
          </p:nvPr>
        </p:nvSpPr>
        <p:spPr/>
        <p:txBody>
          <a:bodyPr/>
          <a:lstStyle/>
          <a:p>
            <a:fld id="{D9130D41-063B-43E8-941F-180356CF362D}" type="slidenum">
              <a:rPr lang="en-US" sz="1600" smtClean="0"/>
              <a:t>25</a:t>
            </a:fld>
            <a:endParaRPr lang="en-US" dirty="0"/>
          </a:p>
        </p:txBody>
      </p:sp>
    </p:spTree>
    <p:extLst>
      <p:ext uri="{BB962C8B-B14F-4D97-AF65-F5344CB8AC3E}">
        <p14:creationId xmlns:p14="http://schemas.microsoft.com/office/powerpoint/2010/main" val="2185648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a:t>
            </a:r>
          </a:p>
        </p:txBody>
      </p:sp>
      <p:sp>
        <p:nvSpPr>
          <p:cNvPr id="3" name="Content Placeholder 2"/>
          <p:cNvSpPr>
            <a:spLocks noGrp="1"/>
          </p:cNvSpPr>
          <p:nvPr>
            <p:ph idx="1"/>
          </p:nvPr>
        </p:nvSpPr>
        <p:spPr>
          <a:xfrm>
            <a:off x="1394459" y="1918138"/>
            <a:ext cx="9601200" cy="3581400"/>
          </a:xfrm>
        </p:spPr>
        <p:txBody>
          <a:bodyPr/>
          <a:lstStyle/>
          <a:p>
            <a:r>
              <a:rPr lang="en-US" dirty="0"/>
              <a:t>Our Lexicon compared to NRC Lexicon</a:t>
            </a:r>
          </a:p>
        </p:txBody>
      </p:sp>
      <p:pic>
        <p:nvPicPr>
          <p:cNvPr id="4" name="Picture 3"/>
          <p:cNvPicPr>
            <a:picLocks noChangeAspect="1"/>
          </p:cNvPicPr>
          <p:nvPr/>
        </p:nvPicPr>
        <p:blipFill>
          <a:blip r:embed="rId3"/>
          <a:stretch>
            <a:fillRect/>
          </a:stretch>
        </p:blipFill>
        <p:spPr>
          <a:xfrm>
            <a:off x="3104197" y="2366963"/>
            <a:ext cx="6181725" cy="3810000"/>
          </a:xfrm>
          <a:prstGeom prst="rect">
            <a:avLst/>
          </a:prstGeom>
        </p:spPr>
      </p:pic>
      <p:sp>
        <p:nvSpPr>
          <p:cNvPr id="5" name="TextBox 4"/>
          <p:cNvSpPr txBox="1"/>
          <p:nvPr/>
        </p:nvSpPr>
        <p:spPr>
          <a:xfrm>
            <a:off x="928816" y="6176963"/>
            <a:ext cx="6046142" cy="369332"/>
          </a:xfrm>
          <a:prstGeom prst="rect">
            <a:avLst/>
          </a:prstGeom>
          <a:noFill/>
        </p:spPr>
        <p:txBody>
          <a:bodyPr wrap="square" rtlCol="0">
            <a:spAutoFit/>
          </a:bodyPr>
          <a:lstStyle/>
          <a:p>
            <a:r>
              <a:rPr lang="en-US" dirty="0"/>
              <a:t>The results for Task I and II is obtained on Our Emotion Corpus</a:t>
            </a:r>
          </a:p>
        </p:txBody>
      </p:sp>
      <p:sp>
        <p:nvSpPr>
          <p:cNvPr id="6" name="Slide Number Placeholder 5"/>
          <p:cNvSpPr>
            <a:spLocks noGrp="1"/>
          </p:cNvSpPr>
          <p:nvPr>
            <p:ph type="sldNum" sz="quarter" idx="12"/>
          </p:nvPr>
        </p:nvSpPr>
        <p:spPr/>
        <p:txBody>
          <a:bodyPr/>
          <a:lstStyle/>
          <a:p>
            <a:fld id="{D9130D41-063B-43E8-941F-180356CF362D}" type="slidenum">
              <a:rPr lang="en-US" sz="1600" smtClean="0"/>
              <a:t>26</a:t>
            </a:fld>
            <a:endParaRPr lang="en-US" dirty="0"/>
          </a:p>
        </p:txBody>
      </p:sp>
    </p:spTree>
    <p:extLst>
      <p:ext uri="{BB962C8B-B14F-4D97-AF65-F5344CB8AC3E}">
        <p14:creationId xmlns:p14="http://schemas.microsoft.com/office/powerpoint/2010/main" val="36844137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a:t>
            </a:r>
          </a:p>
        </p:txBody>
      </p:sp>
      <p:sp>
        <p:nvSpPr>
          <p:cNvPr id="3" name="Content Placeholder 2"/>
          <p:cNvSpPr>
            <a:spLocks noGrp="1"/>
          </p:cNvSpPr>
          <p:nvPr>
            <p:ph idx="1"/>
          </p:nvPr>
        </p:nvSpPr>
        <p:spPr>
          <a:xfrm>
            <a:off x="1387913" y="1949669"/>
            <a:ext cx="9601200" cy="3581400"/>
          </a:xfrm>
        </p:spPr>
        <p:txBody>
          <a:bodyPr/>
          <a:lstStyle/>
          <a:p>
            <a:r>
              <a:rPr lang="en-US" dirty="0"/>
              <a:t>Our Negation Method compared with other negation methods </a:t>
            </a:r>
          </a:p>
          <a:p>
            <a:pPr marL="0" indent="0">
              <a:buNone/>
            </a:pPr>
            <a:endParaRPr lang="en-US" dirty="0"/>
          </a:p>
        </p:txBody>
      </p:sp>
      <p:pic>
        <p:nvPicPr>
          <p:cNvPr id="4" name="Picture 3"/>
          <p:cNvPicPr>
            <a:picLocks noChangeAspect="1"/>
          </p:cNvPicPr>
          <p:nvPr/>
        </p:nvPicPr>
        <p:blipFill>
          <a:blip r:embed="rId3"/>
          <a:stretch>
            <a:fillRect/>
          </a:stretch>
        </p:blipFill>
        <p:spPr>
          <a:xfrm>
            <a:off x="3938587" y="2433638"/>
            <a:ext cx="4314825" cy="3743325"/>
          </a:xfrm>
          <a:prstGeom prst="rect">
            <a:avLst/>
          </a:prstGeom>
        </p:spPr>
      </p:pic>
      <p:sp>
        <p:nvSpPr>
          <p:cNvPr id="5" name="TextBox 4"/>
          <p:cNvSpPr txBox="1"/>
          <p:nvPr/>
        </p:nvSpPr>
        <p:spPr>
          <a:xfrm>
            <a:off x="928816" y="6297712"/>
            <a:ext cx="6046142" cy="369332"/>
          </a:xfrm>
          <a:prstGeom prst="rect">
            <a:avLst/>
          </a:prstGeom>
          <a:noFill/>
        </p:spPr>
        <p:txBody>
          <a:bodyPr wrap="square" rtlCol="0">
            <a:spAutoFit/>
          </a:bodyPr>
          <a:lstStyle/>
          <a:p>
            <a:r>
              <a:rPr lang="en-US" dirty="0"/>
              <a:t>The results for Task II is obtained on Our Emotion Corpus</a:t>
            </a:r>
          </a:p>
        </p:txBody>
      </p:sp>
      <p:sp>
        <p:nvSpPr>
          <p:cNvPr id="6" name="Oval 5"/>
          <p:cNvSpPr/>
          <p:nvPr/>
        </p:nvSpPr>
        <p:spPr>
          <a:xfrm>
            <a:off x="3400645" y="2796362"/>
            <a:ext cx="5390707" cy="1403497"/>
          </a:xfrm>
          <a:prstGeom prst="ellipse">
            <a:avLst/>
          </a:prstGeom>
          <a:noFill/>
          <a:ln>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400644" y="5614654"/>
            <a:ext cx="5390707" cy="562309"/>
          </a:xfrm>
          <a:prstGeom prst="ellipse">
            <a:avLst/>
          </a:prstGeom>
          <a:noFill/>
          <a:ln>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D9130D41-063B-43E8-941F-180356CF362D}" type="slidenum">
              <a:rPr lang="en-US" sz="1600" smtClean="0"/>
              <a:t>27</a:t>
            </a:fld>
            <a:endParaRPr lang="en-US" dirty="0"/>
          </a:p>
        </p:txBody>
      </p:sp>
    </p:spTree>
    <p:extLst>
      <p:ext uri="{BB962C8B-B14F-4D97-AF65-F5344CB8AC3E}">
        <p14:creationId xmlns:p14="http://schemas.microsoft.com/office/powerpoint/2010/main" val="2262157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a:t>
            </a:r>
          </a:p>
        </p:txBody>
      </p:sp>
      <p:sp>
        <p:nvSpPr>
          <p:cNvPr id="3" name="Content Placeholder 2"/>
          <p:cNvSpPr>
            <a:spLocks noGrp="1"/>
          </p:cNvSpPr>
          <p:nvPr>
            <p:ph idx="1"/>
          </p:nvPr>
        </p:nvSpPr>
        <p:spPr>
          <a:xfrm>
            <a:off x="1371600" y="1912505"/>
            <a:ext cx="9601200" cy="3581400"/>
          </a:xfrm>
        </p:spPr>
        <p:txBody>
          <a:bodyPr/>
          <a:lstStyle/>
          <a:p>
            <a:r>
              <a:rPr lang="en-US" dirty="0"/>
              <a:t>Our Negation Method compared with other negation methods </a:t>
            </a:r>
          </a:p>
          <a:p>
            <a:pPr marL="0" indent="0">
              <a:buNone/>
            </a:pPr>
            <a:endParaRPr lang="en-US" dirty="0"/>
          </a:p>
        </p:txBody>
      </p:sp>
      <p:pic>
        <p:nvPicPr>
          <p:cNvPr id="4" name="Picture 3"/>
          <p:cNvPicPr>
            <a:picLocks noChangeAspect="1"/>
          </p:cNvPicPr>
          <p:nvPr/>
        </p:nvPicPr>
        <p:blipFill>
          <a:blip r:embed="rId3"/>
          <a:stretch>
            <a:fillRect/>
          </a:stretch>
        </p:blipFill>
        <p:spPr>
          <a:xfrm>
            <a:off x="3938587" y="2433638"/>
            <a:ext cx="4314825" cy="3743325"/>
          </a:xfrm>
          <a:prstGeom prst="rect">
            <a:avLst/>
          </a:prstGeom>
        </p:spPr>
      </p:pic>
      <p:sp>
        <p:nvSpPr>
          <p:cNvPr id="5" name="TextBox 4"/>
          <p:cNvSpPr txBox="1"/>
          <p:nvPr/>
        </p:nvSpPr>
        <p:spPr>
          <a:xfrm>
            <a:off x="928816" y="6297712"/>
            <a:ext cx="6046142" cy="369332"/>
          </a:xfrm>
          <a:prstGeom prst="rect">
            <a:avLst/>
          </a:prstGeom>
          <a:noFill/>
        </p:spPr>
        <p:txBody>
          <a:bodyPr wrap="square" rtlCol="0">
            <a:spAutoFit/>
          </a:bodyPr>
          <a:lstStyle/>
          <a:p>
            <a:r>
              <a:rPr lang="en-US" dirty="0"/>
              <a:t>The results for Task II is obtained on Our Emotion Corpus</a:t>
            </a:r>
          </a:p>
        </p:txBody>
      </p:sp>
      <p:sp>
        <p:nvSpPr>
          <p:cNvPr id="6" name="Oval 5"/>
          <p:cNvSpPr/>
          <p:nvPr/>
        </p:nvSpPr>
        <p:spPr>
          <a:xfrm>
            <a:off x="3400645" y="3902148"/>
            <a:ext cx="5390707" cy="1148317"/>
          </a:xfrm>
          <a:prstGeom prst="ellipse">
            <a:avLst/>
          </a:prstGeom>
          <a:noFill/>
          <a:ln>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400644" y="5614654"/>
            <a:ext cx="5390707" cy="562309"/>
          </a:xfrm>
          <a:prstGeom prst="ellipse">
            <a:avLst/>
          </a:prstGeom>
          <a:noFill/>
          <a:ln>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D9130D41-063B-43E8-941F-180356CF362D}" type="slidenum">
              <a:rPr lang="en-US" sz="1600" smtClean="0"/>
              <a:t>28</a:t>
            </a:fld>
            <a:endParaRPr lang="en-US" dirty="0"/>
          </a:p>
        </p:txBody>
      </p:sp>
    </p:spTree>
    <p:extLst>
      <p:ext uri="{BB962C8B-B14F-4D97-AF65-F5344CB8AC3E}">
        <p14:creationId xmlns:p14="http://schemas.microsoft.com/office/powerpoint/2010/main" val="19497334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a:t>
            </a:r>
          </a:p>
        </p:txBody>
      </p:sp>
      <p:sp>
        <p:nvSpPr>
          <p:cNvPr id="3" name="Content Placeholder 2"/>
          <p:cNvSpPr>
            <a:spLocks noGrp="1"/>
          </p:cNvSpPr>
          <p:nvPr>
            <p:ph idx="1"/>
          </p:nvPr>
        </p:nvSpPr>
        <p:spPr>
          <a:xfrm>
            <a:off x="1371600" y="1972880"/>
            <a:ext cx="9601200" cy="3581400"/>
          </a:xfrm>
        </p:spPr>
        <p:txBody>
          <a:bodyPr/>
          <a:lstStyle/>
          <a:p>
            <a:r>
              <a:rPr lang="en-US" dirty="0"/>
              <a:t>Our Negation Method compared with other negation methods </a:t>
            </a:r>
          </a:p>
          <a:p>
            <a:pPr marL="0" indent="0">
              <a:buNone/>
            </a:pPr>
            <a:endParaRPr lang="en-US" dirty="0"/>
          </a:p>
        </p:txBody>
      </p:sp>
      <p:pic>
        <p:nvPicPr>
          <p:cNvPr id="4" name="Picture 3"/>
          <p:cNvPicPr>
            <a:picLocks noChangeAspect="1"/>
          </p:cNvPicPr>
          <p:nvPr/>
        </p:nvPicPr>
        <p:blipFill>
          <a:blip r:embed="rId3"/>
          <a:stretch>
            <a:fillRect/>
          </a:stretch>
        </p:blipFill>
        <p:spPr>
          <a:xfrm>
            <a:off x="3938587" y="2433638"/>
            <a:ext cx="4314825" cy="3743325"/>
          </a:xfrm>
          <a:prstGeom prst="rect">
            <a:avLst/>
          </a:prstGeom>
        </p:spPr>
      </p:pic>
      <p:sp>
        <p:nvSpPr>
          <p:cNvPr id="5" name="TextBox 4"/>
          <p:cNvSpPr txBox="1"/>
          <p:nvPr/>
        </p:nvSpPr>
        <p:spPr>
          <a:xfrm>
            <a:off x="928816" y="6297712"/>
            <a:ext cx="6046142" cy="369332"/>
          </a:xfrm>
          <a:prstGeom prst="rect">
            <a:avLst/>
          </a:prstGeom>
          <a:noFill/>
        </p:spPr>
        <p:txBody>
          <a:bodyPr wrap="square" rtlCol="0">
            <a:spAutoFit/>
          </a:bodyPr>
          <a:lstStyle/>
          <a:p>
            <a:r>
              <a:rPr lang="en-US" dirty="0"/>
              <a:t>The results for Task II is obtained on Our Emotion Corpus</a:t>
            </a:r>
          </a:p>
        </p:txBody>
      </p:sp>
      <p:sp>
        <p:nvSpPr>
          <p:cNvPr id="6" name="Oval 5"/>
          <p:cNvSpPr/>
          <p:nvPr/>
        </p:nvSpPr>
        <p:spPr>
          <a:xfrm>
            <a:off x="3400645" y="4720855"/>
            <a:ext cx="5390707" cy="648587"/>
          </a:xfrm>
          <a:prstGeom prst="ellipse">
            <a:avLst/>
          </a:prstGeom>
          <a:noFill/>
          <a:ln>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400644" y="5614654"/>
            <a:ext cx="5390707" cy="562309"/>
          </a:xfrm>
          <a:prstGeom prst="ellipse">
            <a:avLst/>
          </a:prstGeom>
          <a:noFill/>
          <a:ln>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lide Number Placeholder 7"/>
          <p:cNvSpPr>
            <a:spLocks noGrp="1"/>
          </p:cNvSpPr>
          <p:nvPr>
            <p:ph type="sldNum" sz="quarter" idx="12"/>
          </p:nvPr>
        </p:nvSpPr>
        <p:spPr/>
        <p:txBody>
          <a:bodyPr/>
          <a:lstStyle/>
          <a:p>
            <a:fld id="{D9130D41-063B-43E8-941F-180356CF362D}" type="slidenum">
              <a:rPr lang="en-US" sz="1600" smtClean="0"/>
              <a:t>29</a:t>
            </a:fld>
            <a:endParaRPr lang="en-US" dirty="0"/>
          </a:p>
        </p:txBody>
      </p:sp>
    </p:spTree>
    <p:extLst>
      <p:ext uri="{BB962C8B-B14F-4D97-AF65-F5344CB8AC3E}">
        <p14:creationId xmlns:p14="http://schemas.microsoft.com/office/powerpoint/2010/main" val="528910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Emotion Recognition in Twitter</a:t>
            </a:r>
          </a:p>
        </p:txBody>
      </p:sp>
      <p:sp>
        <p:nvSpPr>
          <p:cNvPr id="3" name="Content Placeholder 2"/>
          <p:cNvSpPr>
            <a:spLocks noGrp="1"/>
          </p:cNvSpPr>
          <p:nvPr>
            <p:ph idx="1"/>
          </p:nvPr>
        </p:nvSpPr>
        <p:spPr>
          <a:xfrm>
            <a:off x="838200" y="2001795"/>
            <a:ext cx="10515600" cy="5835919"/>
          </a:xfrm>
        </p:spPr>
        <p:txBody>
          <a:bodyPr/>
          <a:lstStyle/>
          <a:p>
            <a:endParaRPr lang="en-US" dirty="0"/>
          </a:p>
          <a:p>
            <a:pPr marL="0" indent="0">
              <a:buNone/>
            </a:pPr>
            <a:endParaRPr lang="en-US" dirty="0"/>
          </a:p>
        </p:txBody>
      </p:sp>
      <p:pic>
        <p:nvPicPr>
          <p:cNvPr id="4" name="Picture 3"/>
          <p:cNvPicPr>
            <a:picLocks noChangeAspect="1"/>
          </p:cNvPicPr>
          <p:nvPr/>
        </p:nvPicPr>
        <p:blipFill>
          <a:blip r:embed="rId3"/>
          <a:stretch>
            <a:fillRect/>
          </a:stretch>
        </p:blipFill>
        <p:spPr>
          <a:xfrm>
            <a:off x="801026" y="1724026"/>
            <a:ext cx="5410319" cy="3016772"/>
          </a:xfrm>
          <a:prstGeom prst="rect">
            <a:avLst/>
          </a:prstGeom>
        </p:spPr>
      </p:pic>
      <p:pic>
        <p:nvPicPr>
          <p:cNvPr id="5" name="Picture 4"/>
          <p:cNvPicPr>
            <a:picLocks noChangeAspect="1"/>
          </p:cNvPicPr>
          <p:nvPr/>
        </p:nvPicPr>
        <p:blipFill>
          <a:blip r:embed="rId4"/>
          <a:stretch>
            <a:fillRect/>
          </a:stretch>
        </p:blipFill>
        <p:spPr>
          <a:xfrm>
            <a:off x="6248519" y="2776531"/>
            <a:ext cx="5610225" cy="3248025"/>
          </a:xfrm>
          <a:prstGeom prst="rect">
            <a:avLst/>
          </a:prstGeom>
        </p:spPr>
      </p:pic>
      <p:sp>
        <p:nvSpPr>
          <p:cNvPr id="6" name="Slide Number Placeholder 5"/>
          <p:cNvSpPr>
            <a:spLocks noGrp="1"/>
          </p:cNvSpPr>
          <p:nvPr>
            <p:ph type="sldNum" sz="quarter" idx="12"/>
          </p:nvPr>
        </p:nvSpPr>
        <p:spPr/>
        <p:txBody>
          <a:bodyPr/>
          <a:lstStyle/>
          <a:p>
            <a:fld id="{D9130D41-063B-43E8-941F-180356CF362D}" type="slidenum">
              <a:rPr lang="en-US" sz="1600" smtClean="0"/>
              <a:t>3</a:t>
            </a:fld>
            <a:endParaRPr lang="en-US" sz="1600" dirty="0"/>
          </a:p>
        </p:txBody>
      </p:sp>
    </p:spTree>
    <p:extLst>
      <p:ext uri="{BB962C8B-B14F-4D97-AF65-F5344CB8AC3E}">
        <p14:creationId xmlns:p14="http://schemas.microsoft.com/office/powerpoint/2010/main" val="23273419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a:t>
            </a:r>
          </a:p>
        </p:txBody>
      </p:sp>
      <p:sp>
        <p:nvSpPr>
          <p:cNvPr id="3" name="Content Placeholder 2"/>
          <p:cNvSpPr>
            <a:spLocks noGrp="1"/>
          </p:cNvSpPr>
          <p:nvPr>
            <p:ph idx="1"/>
          </p:nvPr>
        </p:nvSpPr>
        <p:spPr>
          <a:xfrm>
            <a:off x="1371600" y="1937266"/>
            <a:ext cx="9601200" cy="3581400"/>
          </a:xfrm>
        </p:spPr>
        <p:txBody>
          <a:bodyPr/>
          <a:lstStyle/>
          <a:p>
            <a:r>
              <a:rPr lang="en-US" dirty="0"/>
              <a:t>Our Negation Method compared with other negation methods </a:t>
            </a:r>
          </a:p>
          <a:p>
            <a:pPr marL="0" indent="0">
              <a:buNone/>
            </a:pPr>
            <a:endParaRPr lang="en-US" dirty="0"/>
          </a:p>
        </p:txBody>
      </p:sp>
      <p:pic>
        <p:nvPicPr>
          <p:cNvPr id="4" name="Picture 3"/>
          <p:cNvPicPr>
            <a:picLocks noChangeAspect="1"/>
          </p:cNvPicPr>
          <p:nvPr/>
        </p:nvPicPr>
        <p:blipFill>
          <a:blip r:embed="rId3"/>
          <a:stretch>
            <a:fillRect/>
          </a:stretch>
        </p:blipFill>
        <p:spPr>
          <a:xfrm>
            <a:off x="3938587" y="2433638"/>
            <a:ext cx="4314825" cy="3743325"/>
          </a:xfrm>
          <a:prstGeom prst="rect">
            <a:avLst/>
          </a:prstGeom>
        </p:spPr>
      </p:pic>
      <p:sp>
        <p:nvSpPr>
          <p:cNvPr id="5" name="TextBox 4"/>
          <p:cNvSpPr txBox="1"/>
          <p:nvPr/>
        </p:nvSpPr>
        <p:spPr>
          <a:xfrm>
            <a:off x="928816" y="6297712"/>
            <a:ext cx="6046142" cy="369332"/>
          </a:xfrm>
          <a:prstGeom prst="rect">
            <a:avLst/>
          </a:prstGeom>
          <a:noFill/>
        </p:spPr>
        <p:txBody>
          <a:bodyPr wrap="square" rtlCol="0">
            <a:spAutoFit/>
          </a:bodyPr>
          <a:lstStyle/>
          <a:p>
            <a:r>
              <a:rPr lang="en-US" dirty="0"/>
              <a:t>The results for Task II is obtained on Our Emotion Corpus</a:t>
            </a:r>
          </a:p>
        </p:txBody>
      </p:sp>
      <p:sp>
        <p:nvSpPr>
          <p:cNvPr id="6" name="Oval 5"/>
          <p:cNvSpPr/>
          <p:nvPr/>
        </p:nvSpPr>
        <p:spPr>
          <a:xfrm>
            <a:off x="3400645" y="5114260"/>
            <a:ext cx="5390707" cy="1183452"/>
          </a:xfrm>
          <a:prstGeom prst="ellipse">
            <a:avLst/>
          </a:prstGeom>
          <a:noFill/>
          <a:ln>
            <a:solidFill>
              <a:srgbClr val="FF0000"/>
            </a:solidFill>
          </a:ln>
          <a:effectLst>
            <a:glow rad="228600">
              <a:schemeClr val="accent2">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p:cNvSpPr>
            <a:spLocks noGrp="1"/>
          </p:cNvSpPr>
          <p:nvPr>
            <p:ph type="sldNum" sz="quarter" idx="12"/>
          </p:nvPr>
        </p:nvSpPr>
        <p:spPr/>
        <p:txBody>
          <a:bodyPr/>
          <a:lstStyle/>
          <a:p>
            <a:fld id="{D9130D41-063B-43E8-941F-180356CF362D}" type="slidenum">
              <a:rPr lang="en-US" sz="1600" smtClean="0"/>
              <a:t>30</a:t>
            </a:fld>
            <a:endParaRPr lang="en-US" dirty="0"/>
          </a:p>
        </p:txBody>
      </p:sp>
    </p:spTree>
    <p:extLst>
      <p:ext uri="{BB962C8B-B14F-4D97-AF65-F5344CB8AC3E}">
        <p14:creationId xmlns:p14="http://schemas.microsoft.com/office/powerpoint/2010/main" val="16769746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Results</a:t>
            </a:r>
          </a:p>
        </p:txBody>
      </p:sp>
      <p:pic>
        <p:nvPicPr>
          <p:cNvPr id="5" name="Content Placeholder 4"/>
          <p:cNvPicPr>
            <a:picLocks noGrp="1" noChangeAspect="1"/>
          </p:cNvPicPr>
          <p:nvPr>
            <p:ph idx="1"/>
          </p:nvPr>
        </p:nvPicPr>
        <p:blipFill>
          <a:blip r:embed="rId3"/>
          <a:stretch>
            <a:fillRect/>
          </a:stretch>
        </p:blipFill>
        <p:spPr>
          <a:xfrm>
            <a:off x="1192197" y="2171700"/>
            <a:ext cx="10043707" cy="2837793"/>
          </a:xfrm>
          <a:prstGeom prst="rect">
            <a:avLst/>
          </a:prstGeom>
        </p:spPr>
      </p:pic>
      <p:sp>
        <p:nvSpPr>
          <p:cNvPr id="4" name="Slide Number Placeholder 3"/>
          <p:cNvSpPr>
            <a:spLocks noGrp="1"/>
          </p:cNvSpPr>
          <p:nvPr>
            <p:ph type="sldNum" sz="quarter" idx="12"/>
          </p:nvPr>
        </p:nvSpPr>
        <p:spPr/>
        <p:txBody>
          <a:bodyPr/>
          <a:lstStyle/>
          <a:p>
            <a:fld id="{D9130D41-063B-43E8-941F-180356CF362D}" type="slidenum">
              <a:rPr lang="en-US" sz="1600" smtClean="0"/>
              <a:t>31</a:t>
            </a:fld>
            <a:endParaRPr lang="en-US" dirty="0"/>
          </a:p>
        </p:txBody>
      </p:sp>
    </p:spTree>
    <p:extLst>
      <p:ext uri="{BB962C8B-B14F-4D97-AF65-F5344CB8AC3E}">
        <p14:creationId xmlns:p14="http://schemas.microsoft.com/office/powerpoint/2010/main" val="30006891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Error Analysis</a:t>
            </a:r>
          </a:p>
        </p:txBody>
      </p:sp>
      <p:sp>
        <p:nvSpPr>
          <p:cNvPr id="3" name="Content Placeholder 2"/>
          <p:cNvSpPr>
            <a:spLocks noGrp="1"/>
          </p:cNvSpPr>
          <p:nvPr>
            <p:ph idx="1"/>
          </p:nvPr>
        </p:nvSpPr>
        <p:spPr/>
        <p:txBody>
          <a:bodyPr/>
          <a:lstStyle/>
          <a:p>
            <a:r>
              <a:rPr lang="en-US" dirty="0"/>
              <a:t>Sarcastic or Passive aggressive tweets</a:t>
            </a:r>
          </a:p>
          <a:p>
            <a:pPr lvl="1"/>
            <a:r>
              <a:rPr lang="en-US" dirty="0"/>
              <a:t>Working late on a Monday #joy</a:t>
            </a:r>
          </a:p>
          <a:p>
            <a:r>
              <a:rPr lang="en-US" dirty="0"/>
              <a:t>Tweets with flipped words or missing words</a:t>
            </a:r>
          </a:p>
          <a:p>
            <a:pPr lvl="1"/>
            <a:r>
              <a:rPr lang="en-US" dirty="0"/>
              <a:t>Without to play him? Are you joking me!</a:t>
            </a:r>
          </a:p>
          <a:p>
            <a:r>
              <a:rPr lang="en-US" dirty="0"/>
              <a:t>Multi-Emotional tweets</a:t>
            </a:r>
          </a:p>
          <a:p>
            <a:pPr lvl="1"/>
            <a:r>
              <a:rPr lang="en-US" dirty="0"/>
              <a:t>Why is life so awful? #sad #anger</a:t>
            </a:r>
          </a:p>
          <a:p>
            <a:r>
              <a:rPr lang="en-US" dirty="0"/>
              <a:t>Tweet requires more information</a:t>
            </a:r>
          </a:p>
          <a:p>
            <a:pPr lvl="1"/>
            <a:r>
              <a:rPr lang="en-US" dirty="0"/>
              <a:t>@User, I agree that was </a:t>
            </a:r>
            <a:r>
              <a:rPr lang="en-US"/>
              <a:t>poorly handled</a:t>
            </a:r>
          </a:p>
        </p:txBody>
      </p:sp>
      <p:sp>
        <p:nvSpPr>
          <p:cNvPr id="4" name="Slide Number Placeholder 3"/>
          <p:cNvSpPr>
            <a:spLocks noGrp="1"/>
          </p:cNvSpPr>
          <p:nvPr>
            <p:ph type="sldNum" sz="quarter" idx="12"/>
          </p:nvPr>
        </p:nvSpPr>
        <p:spPr/>
        <p:txBody>
          <a:bodyPr/>
          <a:lstStyle/>
          <a:p>
            <a:fld id="{D9130D41-063B-43E8-941F-180356CF362D}" type="slidenum">
              <a:rPr lang="en-US" sz="1600" smtClean="0"/>
              <a:t>32</a:t>
            </a:fld>
            <a:endParaRPr lang="en-US" dirty="0"/>
          </a:p>
        </p:txBody>
      </p:sp>
    </p:spTree>
    <p:extLst>
      <p:ext uri="{BB962C8B-B14F-4D97-AF65-F5344CB8AC3E}">
        <p14:creationId xmlns:p14="http://schemas.microsoft.com/office/powerpoint/2010/main" val="40029362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Roadmap</a:t>
            </a:r>
          </a:p>
        </p:txBody>
      </p:sp>
      <p:sp>
        <p:nvSpPr>
          <p:cNvPr id="3" name="Content Placeholder 2"/>
          <p:cNvSpPr>
            <a:spLocks noGrp="1"/>
          </p:cNvSpPr>
          <p:nvPr>
            <p:ph idx="1"/>
          </p:nvPr>
        </p:nvSpPr>
        <p:spPr>
          <a:xfrm>
            <a:off x="1371600" y="1671145"/>
            <a:ext cx="9601200" cy="4196255"/>
          </a:xfrm>
        </p:spPr>
        <p:txBody>
          <a:bodyPr>
            <a:noAutofit/>
          </a:bodyPr>
          <a:lstStyle/>
          <a:p>
            <a:pPr>
              <a:spcBef>
                <a:spcPts val="4800"/>
              </a:spcBef>
            </a:pPr>
            <a:r>
              <a:rPr lang="en-US" sz="2800" dirty="0"/>
              <a:t>Background</a:t>
            </a:r>
          </a:p>
          <a:p>
            <a:pPr>
              <a:spcBef>
                <a:spcPts val="4800"/>
              </a:spcBef>
            </a:pPr>
            <a:r>
              <a:rPr lang="en-US" sz="2800" dirty="0"/>
              <a:t>Proposed Method</a:t>
            </a:r>
          </a:p>
          <a:p>
            <a:pPr>
              <a:spcBef>
                <a:spcPts val="4800"/>
              </a:spcBef>
            </a:pPr>
            <a:r>
              <a:rPr lang="en-US" sz="2800" dirty="0"/>
              <a:t>Experiments</a:t>
            </a:r>
          </a:p>
          <a:p>
            <a:pPr lvl="1">
              <a:spcBef>
                <a:spcPts val="0"/>
              </a:spcBef>
            </a:pPr>
            <a:r>
              <a:rPr lang="en-US" sz="2800" dirty="0"/>
              <a:t>Corpus and Lexicons</a:t>
            </a:r>
          </a:p>
          <a:p>
            <a:pPr lvl="1">
              <a:spcBef>
                <a:spcPts val="0"/>
              </a:spcBef>
            </a:pPr>
            <a:r>
              <a:rPr lang="en-US" sz="2800" dirty="0"/>
              <a:t>Features and Experiments</a:t>
            </a:r>
          </a:p>
          <a:p>
            <a:pPr lvl="1">
              <a:spcBef>
                <a:spcPts val="0"/>
              </a:spcBef>
            </a:pPr>
            <a:r>
              <a:rPr lang="en-US" sz="2800" dirty="0"/>
              <a:t>Results</a:t>
            </a:r>
            <a:endParaRPr lang="en-US" sz="2800" dirty="0">
              <a:solidFill>
                <a:srgbClr val="FF0000"/>
              </a:solidFill>
            </a:endParaRPr>
          </a:p>
          <a:p>
            <a:pPr>
              <a:spcBef>
                <a:spcPts val="3000"/>
              </a:spcBef>
            </a:pPr>
            <a:r>
              <a:rPr lang="en-US" sz="2800" dirty="0">
                <a:solidFill>
                  <a:srgbClr val="FF0000"/>
                </a:solidFill>
              </a:rPr>
              <a:t>Conclusion</a:t>
            </a:r>
            <a:endParaRPr lang="en-US" sz="1050" dirty="0">
              <a:solidFill>
                <a:srgbClr val="FF0000"/>
              </a:solidFill>
            </a:endParaRPr>
          </a:p>
        </p:txBody>
      </p:sp>
      <p:sp>
        <p:nvSpPr>
          <p:cNvPr id="4" name="Slide Number Placeholder 3"/>
          <p:cNvSpPr>
            <a:spLocks noGrp="1"/>
          </p:cNvSpPr>
          <p:nvPr>
            <p:ph type="sldNum" sz="quarter" idx="12"/>
          </p:nvPr>
        </p:nvSpPr>
        <p:spPr/>
        <p:txBody>
          <a:bodyPr/>
          <a:lstStyle/>
          <a:p>
            <a:fld id="{D9130D41-063B-43E8-941F-180356CF362D}" type="slidenum">
              <a:rPr lang="en-US" sz="1600" smtClean="0"/>
              <a:t>33</a:t>
            </a:fld>
            <a:endParaRPr lang="en-US" dirty="0"/>
          </a:p>
        </p:txBody>
      </p:sp>
    </p:spTree>
    <p:extLst>
      <p:ext uri="{BB962C8B-B14F-4D97-AF65-F5344CB8AC3E}">
        <p14:creationId xmlns:p14="http://schemas.microsoft.com/office/powerpoint/2010/main" val="11687999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Conclusion</a:t>
            </a:r>
          </a:p>
        </p:txBody>
      </p:sp>
      <p:sp>
        <p:nvSpPr>
          <p:cNvPr id="3" name="Content Placeholder 2"/>
          <p:cNvSpPr>
            <a:spLocks noGrp="1"/>
          </p:cNvSpPr>
          <p:nvPr>
            <p:ph idx="1"/>
          </p:nvPr>
        </p:nvSpPr>
        <p:spPr>
          <a:xfrm>
            <a:off x="1371600" y="1770992"/>
            <a:ext cx="9601200" cy="4325007"/>
          </a:xfrm>
        </p:spPr>
        <p:txBody>
          <a:bodyPr>
            <a:normAutofit lnSpcReduction="10000"/>
          </a:bodyPr>
          <a:lstStyle/>
          <a:p>
            <a:r>
              <a:rPr lang="en-US" dirty="0"/>
              <a:t>Develop new method to model negation for Twitter Emotion Recognition</a:t>
            </a:r>
          </a:p>
          <a:p>
            <a:endParaRPr lang="en-US" dirty="0"/>
          </a:p>
          <a:p>
            <a:r>
              <a:rPr lang="en-US" dirty="0"/>
              <a:t>Create new Emotion labeled corpus and lexicon.</a:t>
            </a:r>
          </a:p>
          <a:p>
            <a:endParaRPr lang="en-US" dirty="0"/>
          </a:p>
          <a:p>
            <a:r>
              <a:rPr lang="en-US" dirty="0"/>
              <a:t>Show the effectiveness of modeling negation for Twitter Emotion Recognition</a:t>
            </a:r>
          </a:p>
          <a:p>
            <a:endParaRPr lang="en-US" dirty="0"/>
          </a:p>
          <a:p>
            <a:r>
              <a:rPr lang="en-US" dirty="0"/>
              <a:t>Show that the grammar phrase method can better detect the negation scope in tweets over other methods. </a:t>
            </a:r>
          </a:p>
          <a:p>
            <a:pPr marL="0" indent="0">
              <a:buNone/>
            </a:pPr>
            <a:endParaRPr lang="en-US" dirty="0"/>
          </a:p>
          <a:p>
            <a:pPr>
              <a:buFont typeface="Wingdings" panose="05000000000000000000" pitchFamily="2" charset="2"/>
              <a:buChar char="Ø"/>
            </a:pPr>
            <a:r>
              <a:rPr lang="en-US" dirty="0"/>
              <a:t>Include sarcasm and passive aggression detection, multi-emotional classification, and test neural network </a:t>
            </a:r>
            <a:r>
              <a:rPr lang="en-US" dirty="0" err="1"/>
              <a:t>moethods</a:t>
            </a:r>
            <a:r>
              <a:rPr lang="en-US" dirty="0"/>
              <a:t>. </a:t>
            </a:r>
          </a:p>
        </p:txBody>
      </p:sp>
      <p:sp>
        <p:nvSpPr>
          <p:cNvPr id="4" name="Slide Number Placeholder 3"/>
          <p:cNvSpPr>
            <a:spLocks noGrp="1"/>
          </p:cNvSpPr>
          <p:nvPr>
            <p:ph type="sldNum" sz="quarter" idx="12"/>
          </p:nvPr>
        </p:nvSpPr>
        <p:spPr/>
        <p:txBody>
          <a:bodyPr/>
          <a:lstStyle/>
          <a:p>
            <a:fld id="{D9130D41-063B-43E8-941F-180356CF362D}" type="slidenum">
              <a:rPr lang="en-US" sz="1600" smtClean="0"/>
              <a:t>34</a:t>
            </a:fld>
            <a:endParaRPr lang="en-US" dirty="0"/>
          </a:p>
        </p:txBody>
      </p:sp>
    </p:spTree>
    <p:extLst>
      <p:ext uri="{BB962C8B-B14F-4D97-AF65-F5344CB8AC3E}">
        <p14:creationId xmlns:p14="http://schemas.microsoft.com/office/powerpoint/2010/main" val="3005104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Reference</a:t>
            </a:r>
          </a:p>
        </p:txBody>
      </p:sp>
      <p:sp>
        <p:nvSpPr>
          <p:cNvPr id="3" name="Content Placeholder 2"/>
          <p:cNvSpPr>
            <a:spLocks noGrp="1"/>
          </p:cNvSpPr>
          <p:nvPr>
            <p:ph idx="1"/>
          </p:nvPr>
        </p:nvSpPr>
        <p:spPr/>
        <p:txBody>
          <a:bodyPr>
            <a:normAutofit/>
          </a:bodyPr>
          <a:lstStyle/>
          <a:p>
            <a:r>
              <a:rPr lang="en-US" dirty="0"/>
              <a:t>[</a:t>
            </a:r>
            <a:r>
              <a:rPr lang="en-US" dirty="0" err="1"/>
              <a:t>Aman</a:t>
            </a:r>
            <a:r>
              <a:rPr lang="en-US" dirty="0"/>
              <a:t> and </a:t>
            </a:r>
            <a:r>
              <a:rPr lang="en-US" dirty="0" err="1"/>
              <a:t>Szpakowicz</a:t>
            </a:r>
            <a:r>
              <a:rPr lang="en-US" dirty="0"/>
              <a:t>, 2007] </a:t>
            </a:r>
            <a:r>
              <a:rPr lang="en-US" dirty="0" err="1"/>
              <a:t>Saima</a:t>
            </a:r>
            <a:r>
              <a:rPr lang="en-US" dirty="0"/>
              <a:t> </a:t>
            </a:r>
            <a:r>
              <a:rPr lang="en-US" dirty="0" err="1"/>
              <a:t>Aman</a:t>
            </a:r>
            <a:r>
              <a:rPr lang="en-US" dirty="0"/>
              <a:t> and Stan </a:t>
            </a:r>
            <a:r>
              <a:rPr lang="en-US" dirty="0" err="1"/>
              <a:t>Szpakowicz</a:t>
            </a:r>
            <a:r>
              <a:rPr lang="en-US" dirty="0"/>
              <a:t>. Identifying expressions of emotion in text.</a:t>
            </a:r>
            <a:br>
              <a:rPr lang="en-US" dirty="0"/>
            </a:br>
            <a:r>
              <a:rPr lang="en-US" dirty="0"/>
              <a:t>In </a:t>
            </a:r>
            <a:r>
              <a:rPr lang="en-US" i="1" dirty="0"/>
              <a:t>Text, Speech and Dialogue</a:t>
            </a:r>
            <a:r>
              <a:rPr lang="en-US" dirty="0"/>
              <a:t>, pages 196–205. Springer,</a:t>
            </a:r>
            <a:br>
              <a:rPr lang="en-US" dirty="0"/>
            </a:br>
            <a:r>
              <a:rPr lang="en-US" dirty="0"/>
              <a:t>2007.</a:t>
            </a:r>
          </a:p>
          <a:p>
            <a:endParaRPr lang="en-US" dirty="0"/>
          </a:p>
          <a:p>
            <a:r>
              <a:rPr lang="en-US" dirty="0"/>
              <a:t>[Mohammad and </a:t>
            </a:r>
            <a:r>
              <a:rPr lang="en-US" dirty="0" err="1"/>
              <a:t>Kiritchenko</a:t>
            </a:r>
            <a:r>
              <a:rPr lang="en-US" dirty="0"/>
              <a:t>, 2015] </a:t>
            </a:r>
            <a:r>
              <a:rPr lang="en-US" dirty="0" err="1"/>
              <a:t>Saif</a:t>
            </a:r>
            <a:r>
              <a:rPr lang="en-US" dirty="0"/>
              <a:t> M Mohammad</a:t>
            </a:r>
            <a:br>
              <a:rPr lang="en-US" dirty="0"/>
            </a:br>
            <a:r>
              <a:rPr lang="en-US" dirty="0"/>
              <a:t>and Svetlana </a:t>
            </a:r>
            <a:r>
              <a:rPr lang="en-US" dirty="0" err="1"/>
              <a:t>Kiritchenko</a:t>
            </a:r>
            <a:r>
              <a:rPr lang="en-US" dirty="0"/>
              <a:t>. Using hashtags to capture</a:t>
            </a:r>
            <a:br>
              <a:rPr lang="en-US" dirty="0"/>
            </a:br>
            <a:r>
              <a:rPr lang="en-US" dirty="0"/>
              <a:t>fine emotion categories from tweets. </a:t>
            </a:r>
            <a:r>
              <a:rPr lang="en-US" i="1" dirty="0"/>
              <a:t>Computational</a:t>
            </a:r>
            <a:br>
              <a:rPr lang="en-US" dirty="0"/>
            </a:br>
            <a:r>
              <a:rPr lang="en-US" i="1" dirty="0"/>
              <a:t>Intelligence</a:t>
            </a:r>
            <a:r>
              <a:rPr lang="en-US" dirty="0"/>
              <a:t>, 31(2):301–326, 2015.</a:t>
            </a:r>
            <a:br>
              <a:rPr lang="en-US" dirty="0"/>
            </a:br>
            <a:endParaRPr lang="en-US" dirty="0"/>
          </a:p>
        </p:txBody>
      </p:sp>
      <p:sp>
        <p:nvSpPr>
          <p:cNvPr id="4" name="Slide Number Placeholder 3"/>
          <p:cNvSpPr>
            <a:spLocks noGrp="1"/>
          </p:cNvSpPr>
          <p:nvPr>
            <p:ph type="sldNum" sz="quarter" idx="12"/>
          </p:nvPr>
        </p:nvSpPr>
        <p:spPr/>
        <p:txBody>
          <a:bodyPr/>
          <a:lstStyle/>
          <a:p>
            <a:fld id="{D9130D41-063B-43E8-941F-180356CF362D}" type="slidenum">
              <a:rPr lang="en-US" sz="1600" smtClean="0"/>
              <a:t>35</a:t>
            </a:fld>
            <a:endParaRPr lang="en-US" dirty="0"/>
          </a:p>
        </p:txBody>
      </p:sp>
    </p:spTree>
    <p:extLst>
      <p:ext uri="{BB962C8B-B14F-4D97-AF65-F5344CB8AC3E}">
        <p14:creationId xmlns:p14="http://schemas.microsoft.com/office/powerpoint/2010/main" val="706215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Question and Answering</a:t>
            </a:r>
          </a:p>
        </p:txBody>
      </p:sp>
      <p:pic>
        <p:nvPicPr>
          <p:cNvPr id="1026" name="Picture 2" descr="Contact and Thank You Slides 15 "/>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3886200" y="2362200"/>
            <a:ext cx="4572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D9130D41-063B-43E8-941F-180356CF362D}" type="slidenum">
              <a:rPr lang="en-US" sz="1600" smtClean="0"/>
              <a:t>36</a:t>
            </a:fld>
            <a:endParaRPr lang="en-US" dirty="0"/>
          </a:p>
        </p:txBody>
      </p:sp>
    </p:spTree>
    <p:extLst>
      <p:ext uri="{BB962C8B-B14F-4D97-AF65-F5344CB8AC3E}">
        <p14:creationId xmlns:p14="http://schemas.microsoft.com/office/powerpoint/2010/main" val="1124935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Negation</a:t>
            </a:r>
          </a:p>
        </p:txBody>
      </p:sp>
      <p:sp>
        <p:nvSpPr>
          <p:cNvPr id="3" name="Content Placeholder 2"/>
          <p:cNvSpPr>
            <a:spLocks noGrp="1"/>
          </p:cNvSpPr>
          <p:nvPr>
            <p:ph idx="1"/>
          </p:nvPr>
        </p:nvSpPr>
        <p:spPr/>
        <p:txBody>
          <a:bodyPr>
            <a:normAutofit fontScale="92500" lnSpcReduction="10000"/>
          </a:bodyPr>
          <a:lstStyle/>
          <a:p>
            <a:r>
              <a:rPr lang="en-US" sz="2400" dirty="0"/>
              <a:t>Negation plays an important role in emotion recognition. </a:t>
            </a:r>
            <a:endParaRPr lang="en-US" sz="2400" dirty="0">
              <a:solidFill>
                <a:srgbClr val="FF0000"/>
              </a:solidFill>
            </a:endParaRPr>
          </a:p>
          <a:p>
            <a:pPr marL="457200" lvl="1" indent="0">
              <a:buNone/>
            </a:pPr>
            <a:endParaRPr lang="en-US" sz="2000" dirty="0"/>
          </a:p>
          <a:p>
            <a:pPr lvl="1"/>
            <a:r>
              <a:rPr lang="en-US" sz="2000" dirty="0"/>
              <a:t>This is not a good beginning of my day… #pissed</a:t>
            </a:r>
          </a:p>
          <a:p>
            <a:pPr lvl="1"/>
            <a:endParaRPr lang="en-US" sz="2000" dirty="0"/>
          </a:p>
          <a:p>
            <a:pPr lvl="1"/>
            <a:r>
              <a:rPr lang="en-US" sz="2000" dirty="0"/>
              <a:t>Not quite sure. It certainly wasn’t soft like a dummy #</a:t>
            </a:r>
            <a:r>
              <a:rPr lang="en-US" sz="2000" dirty="0" err="1"/>
              <a:t>ew</a:t>
            </a:r>
            <a:endParaRPr lang="en-US" sz="2000" dirty="0"/>
          </a:p>
          <a:p>
            <a:pPr lvl="1"/>
            <a:endParaRPr lang="en-US" sz="2000" dirty="0"/>
          </a:p>
          <a:p>
            <a:r>
              <a:rPr lang="en-US" sz="2400" dirty="0"/>
              <a:t>Without modeling negation, the system cannot recognize the actual emotion being portrayed</a:t>
            </a:r>
          </a:p>
          <a:p>
            <a:pPr marL="0" indent="0">
              <a:buNone/>
            </a:pPr>
            <a:r>
              <a:rPr lang="en-US" sz="1800" dirty="0"/>
              <a:t>	</a:t>
            </a:r>
          </a:p>
          <a:p>
            <a:pPr marL="0" indent="0">
              <a:buNone/>
            </a:pPr>
            <a:r>
              <a:rPr lang="en-US" sz="1800" dirty="0"/>
              <a:t>           </a:t>
            </a:r>
            <a:r>
              <a:rPr lang="en-US" sz="2000" dirty="0"/>
              <a:t>-How about proposing a method to model negation to fix this problem?</a:t>
            </a:r>
          </a:p>
          <a:p>
            <a:endParaRPr lang="en-US" sz="2400" dirty="0"/>
          </a:p>
        </p:txBody>
      </p:sp>
      <p:sp>
        <p:nvSpPr>
          <p:cNvPr id="4" name="Slide Number Placeholder 3"/>
          <p:cNvSpPr>
            <a:spLocks noGrp="1"/>
          </p:cNvSpPr>
          <p:nvPr>
            <p:ph type="sldNum" sz="quarter" idx="12"/>
          </p:nvPr>
        </p:nvSpPr>
        <p:spPr/>
        <p:txBody>
          <a:bodyPr/>
          <a:lstStyle/>
          <a:p>
            <a:fld id="{D9130D41-063B-43E8-941F-180356CF362D}" type="slidenum">
              <a:rPr lang="en-US" sz="1600" smtClean="0"/>
              <a:t>4</a:t>
            </a:fld>
            <a:endParaRPr lang="en-US" sz="1600" dirty="0"/>
          </a:p>
        </p:txBody>
      </p:sp>
    </p:spTree>
    <p:extLst>
      <p:ext uri="{BB962C8B-B14F-4D97-AF65-F5344CB8AC3E}">
        <p14:creationId xmlns:p14="http://schemas.microsoft.com/office/powerpoint/2010/main" val="1297408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Existing</a:t>
            </a:r>
            <a:r>
              <a:rPr lang="en-US" dirty="0">
                <a:solidFill>
                  <a:srgbClr val="FF0000"/>
                </a:solidFill>
              </a:rPr>
              <a:t> </a:t>
            </a:r>
            <a:r>
              <a:rPr lang="en-US" dirty="0"/>
              <a:t>Negation Models</a:t>
            </a:r>
          </a:p>
        </p:txBody>
      </p:sp>
      <p:sp>
        <p:nvSpPr>
          <p:cNvPr id="3" name="Content Placeholder 2"/>
          <p:cNvSpPr>
            <a:spLocks noGrp="1"/>
          </p:cNvSpPr>
          <p:nvPr>
            <p:ph idx="1"/>
          </p:nvPr>
        </p:nvSpPr>
        <p:spPr>
          <a:xfrm>
            <a:off x="838200" y="1825625"/>
            <a:ext cx="10515600" cy="4739932"/>
          </a:xfrm>
        </p:spPr>
        <p:txBody>
          <a:bodyPr>
            <a:normAutofit fontScale="92500"/>
          </a:bodyPr>
          <a:lstStyle/>
          <a:p>
            <a:r>
              <a:rPr lang="en-US" sz="2000" dirty="0"/>
              <a:t>Most systems use emotion related lexical weights to help classify the emotion being portrayed.</a:t>
            </a:r>
          </a:p>
          <a:p>
            <a:r>
              <a:rPr lang="en-US" sz="2000" dirty="0"/>
              <a:t>Rest of Sentence (ROS)</a:t>
            </a:r>
          </a:p>
          <a:p>
            <a:pPr lvl="1"/>
            <a:r>
              <a:rPr lang="en-US" sz="1600" dirty="0"/>
              <a:t>Use the rest of the sentence as the negation scope</a:t>
            </a:r>
          </a:p>
          <a:p>
            <a:r>
              <a:rPr lang="en-US" sz="2000" dirty="0"/>
              <a:t>Window Size</a:t>
            </a:r>
          </a:p>
          <a:p>
            <a:pPr lvl="1"/>
            <a:r>
              <a:rPr lang="en-US" sz="1600" dirty="0"/>
              <a:t>Use the next ‘X’ number of words as the negation scope</a:t>
            </a:r>
          </a:p>
          <a:p>
            <a:r>
              <a:rPr lang="en-US" sz="2000" dirty="0"/>
              <a:t>Next Non-Adverb (NNA)</a:t>
            </a:r>
          </a:p>
          <a:p>
            <a:pPr lvl="1"/>
            <a:r>
              <a:rPr lang="en-US" sz="1600" dirty="0"/>
              <a:t>Use all words up to the next non-adverb as the negation scope</a:t>
            </a:r>
          </a:p>
          <a:p>
            <a:r>
              <a:rPr lang="en-US" sz="2000" dirty="0"/>
              <a:t>First Word With Lexical Weight (NLW)</a:t>
            </a:r>
          </a:p>
          <a:p>
            <a:pPr lvl="1"/>
            <a:r>
              <a:rPr lang="en-US" sz="1600" dirty="0"/>
              <a:t>Use all the words up to the first word with a lexical weight as the negation scope</a:t>
            </a:r>
          </a:p>
          <a:p>
            <a:r>
              <a:rPr lang="en-US" sz="2000" dirty="0"/>
              <a:t>End of Phrase (EOP)</a:t>
            </a:r>
          </a:p>
          <a:p>
            <a:pPr lvl="1"/>
            <a:r>
              <a:rPr lang="en-US" sz="1600" dirty="0"/>
              <a:t>Use all the words in the phrase as the negation scope</a:t>
            </a:r>
          </a:p>
          <a:p>
            <a:r>
              <a:rPr lang="en-US" sz="2000" dirty="0"/>
              <a:t>Dependency Parser (DP)</a:t>
            </a:r>
          </a:p>
          <a:p>
            <a:pPr lvl="1"/>
            <a:r>
              <a:rPr lang="en-US" sz="1600" dirty="0"/>
              <a:t>Create features based on the dependency relation to model the negation</a:t>
            </a:r>
          </a:p>
        </p:txBody>
      </p:sp>
      <p:sp>
        <p:nvSpPr>
          <p:cNvPr id="4" name="Slide Number Placeholder 3"/>
          <p:cNvSpPr>
            <a:spLocks noGrp="1"/>
          </p:cNvSpPr>
          <p:nvPr>
            <p:ph type="sldNum" sz="quarter" idx="12"/>
          </p:nvPr>
        </p:nvSpPr>
        <p:spPr/>
        <p:txBody>
          <a:bodyPr/>
          <a:lstStyle/>
          <a:p>
            <a:fld id="{D9130D41-063B-43E8-941F-180356CF362D}" type="slidenum">
              <a:rPr lang="en-US" sz="1600" smtClean="0"/>
              <a:t>5</a:t>
            </a:fld>
            <a:endParaRPr lang="en-US" sz="1600" dirty="0"/>
          </a:p>
        </p:txBody>
      </p:sp>
    </p:spTree>
    <p:extLst>
      <p:ext uri="{BB962C8B-B14F-4D97-AF65-F5344CB8AC3E}">
        <p14:creationId xmlns:p14="http://schemas.microsoft.com/office/powerpoint/2010/main" val="2624920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Problems</a:t>
            </a:r>
          </a:p>
        </p:txBody>
      </p:sp>
      <p:sp>
        <p:nvSpPr>
          <p:cNvPr id="3" name="Content Placeholder 2"/>
          <p:cNvSpPr>
            <a:spLocks noGrp="1"/>
          </p:cNvSpPr>
          <p:nvPr>
            <p:ph idx="1"/>
          </p:nvPr>
        </p:nvSpPr>
        <p:spPr>
          <a:xfrm>
            <a:off x="838200" y="1825626"/>
            <a:ext cx="10515600" cy="2525658"/>
          </a:xfrm>
        </p:spPr>
        <p:txBody>
          <a:bodyPr>
            <a:normAutofit fontScale="92500"/>
          </a:bodyPr>
          <a:lstStyle/>
          <a:p>
            <a:r>
              <a:rPr lang="en-US" sz="2400" dirty="0"/>
              <a:t>Rest of Sentence, Window Size, Next Non-Adverb, First word With Lexical Weight</a:t>
            </a:r>
          </a:p>
          <a:p>
            <a:pPr lvl="1"/>
            <a:r>
              <a:rPr lang="en-US" sz="2000" dirty="0"/>
              <a:t>These methods do not consider any syntactic or semantic information</a:t>
            </a:r>
          </a:p>
          <a:p>
            <a:r>
              <a:rPr lang="en-US" sz="2400" dirty="0"/>
              <a:t>End Of Phrase</a:t>
            </a:r>
          </a:p>
          <a:p>
            <a:pPr lvl="1"/>
            <a:r>
              <a:rPr lang="en-US" sz="2000" dirty="0"/>
              <a:t>Ignores basic grammar rules.</a:t>
            </a:r>
          </a:p>
          <a:p>
            <a:r>
              <a:rPr lang="en-US" sz="2400" dirty="0"/>
              <a:t>Dependency Parser</a:t>
            </a:r>
          </a:p>
          <a:p>
            <a:pPr lvl="1"/>
            <a:r>
              <a:rPr lang="en-US" sz="2000" dirty="0"/>
              <a:t>Phrase information is ignored</a:t>
            </a:r>
            <a:endParaRPr lang="en-US" dirty="0"/>
          </a:p>
          <a:p>
            <a:endParaRPr lang="en-US" sz="2400" dirty="0"/>
          </a:p>
        </p:txBody>
      </p:sp>
      <p:sp>
        <p:nvSpPr>
          <p:cNvPr id="4" name="TextBox 3"/>
          <p:cNvSpPr txBox="1"/>
          <p:nvPr/>
        </p:nvSpPr>
        <p:spPr>
          <a:xfrm>
            <a:off x="838200" y="4466897"/>
            <a:ext cx="10386848" cy="830997"/>
          </a:xfrm>
          <a:prstGeom prst="rect">
            <a:avLst/>
          </a:prstGeom>
          <a:noFill/>
        </p:spPr>
        <p:txBody>
          <a:bodyPr wrap="square" rtlCol="0">
            <a:spAutoFit/>
          </a:bodyPr>
          <a:lstStyle/>
          <a:p>
            <a:pPr marL="342900" indent="-342900">
              <a:buFont typeface="Wingdings" panose="05000000000000000000" pitchFamily="2" charset="2"/>
              <a:buChar char="§"/>
            </a:pPr>
            <a:r>
              <a:rPr lang="en-US" sz="2400" dirty="0">
                <a:solidFill>
                  <a:srgbClr val="FF0000"/>
                </a:solidFill>
              </a:rPr>
              <a:t>Incorporating phrase relations based on simple grammar rules</a:t>
            </a:r>
          </a:p>
          <a:p>
            <a:pPr marL="285750" indent="-285750">
              <a:buFont typeface="Arial" panose="020B0604020202020204" pitchFamily="34" charset="0"/>
              <a:buChar char="•"/>
            </a:pPr>
            <a:endParaRPr lang="en-US" sz="2400" dirty="0"/>
          </a:p>
        </p:txBody>
      </p:sp>
      <p:sp>
        <p:nvSpPr>
          <p:cNvPr id="5" name="Slide Number Placeholder 4"/>
          <p:cNvSpPr>
            <a:spLocks noGrp="1"/>
          </p:cNvSpPr>
          <p:nvPr>
            <p:ph type="sldNum" sz="quarter" idx="12"/>
          </p:nvPr>
        </p:nvSpPr>
        <p:spPr/>
        <p:txBody>
          <a:bodyPr/>
          <a:lstStyle/>
          <a:p>
            <a:fld id="{D9130D41-063B-43E8-941F-180356CF362D}" type="slidenum">
              <a:rPr lang="en-US" sz="1600" smtClean="0"/>
              <a:t>6</a:t>
            </a:fld>
            <a:endParaRPr lang="en-US" sz="1600" dirty="0"/>
          </a:p>
        </p:txBody>
      </p:sp>
    </p:spTree>
    <p:extLst>
      <p:ext uri="{BB962C8B-B14F-4D97-AF65-F5344CB8AC3E}">
        <p14:creationId xmlns:p14="http://schemas.microsoft.com/office/powerpoint/2010/main" val="552948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Roadmap</a:t>
            </a:r>
          </a:p>
        </p:txBody>
      </p:sp>
      <p:sp>
        <p:nvSpPr>
          <p:cNvPr id="3" name="Content Placeholder 2"/>
          <p:cNvSpPr>
            <a:spLocks noGrp="1"/>
          </p:cNvSpPr>
          <p:nvPr>
            <p:ph idx="1"/>
          </p:nvPr>
        </p:nvSpPr>
        <p:spPr>
          <a:xfrm>
            <a:off x="1371600" y="1744717"/>
            <a:ext cx="9601200" cy="4666593"/>
          </a:xfrm>
        </p:spPr>
        <p:txBody>
          <a:bodyPr>
            <a:normAutofit/>
          </a:bodyPr>
          <a:lstStyle/>
          <a:p>
            <a:pPr>
              <a:spcBef>
                <a:spcPts val="4800"/>
              </a:spcBef>
            </a:pPr>
            <a:r>
              <a:rPr lang="en-US" sz="3200" dirty="0"/>
              <a:t>Background</a:t>
            </a:r>
          </a:p>
          <a:p>
            <a:pPr>
              <a:spcBef>
                <a:spcPts val="4800"/>
              </a:spcBef>
            </a:pPr>
            <a:r>
              <a:rPr lang="en-US" sz="3200" dirty="0">
                <a:solidFill>
                  <a:srgbClr val="FF0000"/>
                </a:solidFill>
              </a:rPr>
              <a:t>Proposed Method</a:t>
            </a:r>
          </a:p>
          <a:p>
            <a:pPr>
              <a:spcBef>
                <a:spcPts val="4800"/>
              </a:spcBef>
            </a:pPr>
            <a:r>
              <a:rPr lang="en-US" sz="3200" dirty="0">
                <a:solidFill>
                  <a:schemeClr val="bg1">
                    <a:lumMod val="65000"/>
                  </a:schemeClr>
                </a:solidFill>
              </a:rPr>
              <a:t>Experiments</a:t>
            </a:r>
          </a:p>
          <a:p>
            <a:pPr>
              <a:spcBef>
                <a:spcPts val="4800"/>
              </a:spcBef>
            </a:pPr>
            <a:r>
              <a:rPr lang="en-US" sz="3200" dirty="0">
                <a:solidFill>
                  <a:schemeClr val="bg1">
                    <a:lumMod val="65000"/>
                  </a:schemeClr>
                </a:solidFill>
              </a:rPr>
              <a:t>Conclusion</a:t>
            </a:r>
          </a:p>
        </p:txBody>
      </p:sp>
      <p:sp>
        <p:nvSpPr>
          <p:cNvPr id="4" name="Slide Number Placeholder 3"/>
          <p:cNvSpPr>
            <a:spLocks noGrp="1"/>
          </p:cNvSpPr>
          <p:nvPr>
            <p:ph type="sldNum" sz="quarter" idx="12"/>
          </p:nvPr>
        </p:nvSpPr>
        <p:spPr/>
        <p:txBody>
          <a:bodyPr/>
          <a:lstStyle/>
          <a:p>
            <a:fld id="{D9130D41-063B-43E8-941F-180356CF362D}" type="slidenum">
              <a:rPr lang="en-US" sz="1600" smtClean="0"/>
              <a:t>7</a:t>
            </a:fld>
            <a:endParaRPr lang="en-US" sz="1600" dirty="0"/>
          </a:p>
        </p:txBody>
      </p:sp>
    </p:spTree>
    <p:extLst>
      <p:ext uri="{BB962C8B-B14F-4D97-AF65-F5344CB8AC3E}">
        <p14:creationId xmlns:p14="http://schemas.microsoft.com/office/powerpoint/2010/main" val="15273283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spcBef>
                <a:spcPts val="4800"/>
              </a:spcBef>
            </a:pPr>
            <a:r>
              <a:rPr lang="en-US" dirty="0"/>
              <a:t>Method Framework</a:t>
            </a:r>
          </a:p>
        </p:txBody>
      </p:sp>
      <p:sp>
        <p:nvSpPr>
          <p:cNvPr id="3" name="Content Placeholder 2"/>
          <p:cNvSpPr>
            <a:spLocks noGrp="1"/>
          </p:cNvSpPr>
          <p:nvPr>
            <p:ph idx="1"/>
          </p:nvPr>
        </p:nvSpPr>
        <p:spPr>
          <a:xfrm>
            <a:off x="838200" y="2092411"/>
            <a:ext cx="10515600" cy="4084552"/>
          </a:xfrm>
        </p:spPr>
        <p:txBody>
          <a:bodyPr/>
          <a:lstStyle/>
          <a:p>
            <a:pPr>
              <a:spcBef>
                <a:spcPts val="0"/>
              </a:spcBef>
            </a:pPr>
            <a:endParaRPr lang="en-US" dirty="0"/>
          </a:p>
          <a:p>
            <a:pPr>
              <a:spcBef>
                <a:spcPts val="0"/>
              </a:spcBef>
            </a:pPr>
            <a:endParaRPr lang="en-US" dirty="0"/>
          </a:p>
        </p:txBody>
      </p:sp>
      <p:sp>
        <p:nvSpPr>
          <p:cNvPr id="9" name="Rectangle 8"/>
          <p:cNvSpPr/>
          <p:nvPr/>
        </p:nvSpPr>
        <p:spPr>
          <a:xfrm>
            <a:off x="3373395" y="2537254"/>
            <a:ext cx="2075936" cy="11038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Preprocessing</a:t>
            </a:r>
          </a:p>
        </p:txBody>
      </p:sp>
      <p:sp>
        <p:nvSpPr>
          <p:cNvPr id="10" name="Rectangle 9"/>
          <p:cNvSpPr/>
          <p:nvPr/>
        </p:nvSpPr>
        <p:spPr>
          <a:xfrm>
            <a:off x="6174260" y="2537254"/>
            <a:ext cx="2075936" cy="11038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Candidate Phrase</a:t>
            </a:r>
          </a:p>
          <a:p>
            <a:pPr algn="ctr"/>
            <a:r>
              <a:rPr lang="en-US" dirty="0">
                <a:solidFill>
                  <a:schemeClr val="tx1"/>
                </a:solidFill>
              </a:rPr>
              <a:t>Identification</a:t>
            </a:r>
          </a:p>
        </p:txBody>
      </p:sp>
      <p:sp>
        <p:nvSpPr>
          <p:cNvPr id="11" name="Rectangle 10"/>
          <p:cNvSpPr/>
          <p:nvPr/>
        </p:nvSpPr>
        <p:spPr>
          <a:xfrm>
            <a:off x="8764030" y="2537254"/>
            <a:ext cx="2075936" cy="11038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Rule Based Phrase Cut</a:t>
            </a:r>
          </a:p>
        </p:txBody>
      </p:sp>
      <p:cxnSp>
        <p:nvCxnSpPr>
          <p:cNvPr id="14" name="Straight Arrow Connector 13"/>
          <p:cNvCxnSpPr>
            <a:endCxn id="9" idx="1"/>
          </p:cNvCxnSpPr>
          <p:nvPr/>
        </p:nvCxnSpPr>
        <p:spPr>
          <a:xfrm>
            <a:off x="2859561" y="3089189"/>
            <a:ext cx="51383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9" idx="3"/>
            <a:endCxn id="10" idx="1"/>
          </p:cNvCxnSpPr>
          <p:nvPr/>
        </p:nvCxnSpPr>
        <p:spPr>
          <a:xfrm>
            <a:off x="5449331" y="3089189"/>
            <a:ext cx="72492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0" idx="3"/>
            <a:endCxn id="11" idx="1"/>
          </p:cNvCxnSpPr>
          <p:nvPr/>
        </p:nvCxnSpPr>
        <p:spPr>
          <a:xfrm>
            <a:off x="8250196" y="3089189"/>
            <a:ext cx="513834"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058032" y="4848483"/>
            <a:ext cx="2075936" cy="11038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Negation Scope</a:t>
            </a:r>
          </a:p>
        </p:txBody>
      </p:sp>
      <p:sp>
        <p:nvSpPr>
          <p:cNvPr id="5" name="Round Diagonal Corner Rectangle 4"/>
          <p:cNvSpPr/>
          <p:nvPr/>
        </p:nvSpPr>
        <p:spPr>
          <a:xfrm>
            <a:off x="1041394" y="2642621"/>
            <a:ext cx="1818167" cy="893135"/>
          </a:xfrm>
          <a:prstGeom prst="round2Diag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588917" y="2904523"/>
            <a:ext cx="756810" cy="369332"/>
          </a:xfrm>
          <a:prstGeom prst="rect">
            <a:avLst/>
          </a:prstGeom>
          <a:noFill/>
        </p:spPr>
        <p:txBody>
          <a:bodyPr wrap="none" rtlCol="0">
            <a:spAutoFit/>
          </a:bodyPr>
          <a:lstStyle/>
          <a:p>
            <a:pPr algn="ctr"/>
            <a:r>
              <a:rPr lang="en-US" dirty="0"/>
              <a:t>Tweet</a:t>
            </a:r>
          </a:p>
        </p:txBody>
      </p:sp>
      <p:sp>
        <p:nvSpPr>
          <p:cNvPr id="12" name="Rectangle 11"/>
          <p:cNvSpPr/>
          <p:nvPr/>
        </p:nvSpPr>
        <p:spPr>
          <a:xfrm>
            <a:off x="3281102" y="2362279"/>
            <a:ext cx="7663200" cy="14566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 name="Elbow Connector 14"/>
          <p:cNvCxnSpPr>
            <a:stCxn id="11" idx="3"/>
            <a:endCxn id="24" idx="0"/>
          </p:cNvCxnSpPr>
          <p:nvPr/>
        </p:nvCxnSpPr>
        <p:spPr>
          <a:xfrm flipH="1">
            <a:off x="6096000" y="3089189"/>
            <a:ext cx="4743966" cy="1759294"/>
          </a:xfrm>
          <a:prstGeom prst="bentConnector4">
            <a:avLst>
              <a:gd name="adj1" fmla="val -4819"/>
              <a:gd name="adj2" fmla="val 65686"/>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Slide Number Placeholder 3"/>
          <p:cNvSpPr>
            <a:spLocks noGrp="1"/>
          </p:cNvSpPr>
          <p:nvPr>
            <p:ph type="sldNum" sz="quarter" idx="12"/>
          </p:nvPr>
        </p:nvSpPr>
        <p:spPr/>
        <p:txBody>
          <a:bodyPr/>
          <a:lstStyle/>
          <a:p>
            <a:fld id="{D9130D41-063B-43E8-941F-180356CF362D}" type="slidenum">
              <a:rPr lang="en-US" sz="1600" smtClean="0"/>
              <a:t>8</a:t>
            </a:fld>
            <a:endParaRPr lang="en-US" dirty="0"/>
          </a:p>
        </p:txBody>
      </p:sp>
    </p:spTree>
    <p:extLst>
      <p:ext uri="{BB962C8B-B14F-4D97-AF65-F5344CB8AC3E}">
        <p14:creationId xmlns:p14="http://schemas.microsoft.com/office/powerpoint/2010/main" val="720437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Preprocessing</a:t>
            </a:r>
          </a:p>
        </p:txBody>
      </p:sp>
      <p:sp>
        <p:nvSpPr>
          <p:cNvPr id="3" name="Content Placeholder 2"/>
          <p:cNvSpPr>
            <a:spLocks noGrp="1"/>
          </p:cNvSpPr>
          <p:nvPr>
            <p:ph idx="1"/>
          </p:nvPr>
        </p:nvSpPr>
        <p:spPr>
          <a:xfrm>
            <a:off x="922638" y="1825625"/>
            <a:ext cx="10431162" cy="4351338"/>
          </a:xfrm>
        </p:spPr>
        <p:txBody>
          <a:bodyPr>
            <a:normAutofit lnSpcReduction="10000"/>
          </a:bodyPr>
          <a:lstStyle/>
          <a:p>
            <a:r>
              <a:rPr lang="en-US" sz="2400" dirty="0"/>
              <a:t>Given a tweet we first get the POS tags using the CMU POS tagger.</a:t>
            </a:r>
          </a:p>
          <a:p>
            <a:r>
              <a:rPr lang="en-US" sz="2400" dirty="0"/>
              <a:t>Replace all emoticons and hashtags with special symbols</a:t>
            </a:r>
          </a:p>
          <a:p>
            <a:pPr lvl="1"/>
            <a:r>
              <a:rPr lang="en-US" dirty="0"/>
              <a:t>That was a #dicey move and didn’t work well for him #sc2 #HSC #</a:t>
            </a:r>
            <a:r>
              <a:rPr lang="en-US" dirty="0" err="1"/>
              <a:t>rottibuild</a:t>
            </a:r>
            <a:r>
              <a:rPr lang="en-US" dirty="0"/>
              <a:t> </a:t>
            </a:r>
          </a:p>
          <a:p>
            <a:pPr lvl="2"/>
            <a:r>
              <a:rPr lang="en-US" dirty="0"/>
              <a:t>That was a dicey move and didn’t work well for him # # #</a:t>
            </a:r>
          </a:p>
          <a:p>
            <a:r>
              <a:rPr lang="en-US" sz="2400" dirty="0"/>
              <a:t>Detect the negation cue</a:t>
            </a:r>
          </a:p>
          <a:p>
            <a:pPr lvl="1"/>
            <a:r>
              <a:rPr lang="en-US" dirty="0"/>
              <a:t>That was a dicey move and </a:t>
            </a:r>
            <a:r>
              <a:rPr lang="en-US" u="sng" dirty="0"/>
              <a:t>didn’t</a:t>
            </a:r>
            <a:r>
              <a:rPr lang="en-US" dirty="0"/>
              <a:t> work well for him # # #</a:t>
            </a:r>
          </a:p>
          <a:p>
            <a:r>
              <a:rPr lang="en-US" sz="2400" dirty="0"/>
              <a:t>Split the tweet into two parts</a:t>
            </a:r>
          </a:p>
          <a:p>
            <a:pPr lvl="1"/>
            <a:r>
              <a:rPr lang="en-US" sz="2000" dirty="0"/>
              <a:t>Non-negated</a:t>
            </a:r>
          </a:p>
          <a:p>
            <a:pPr lvl="2"/>
            <a:r>
              <a:rPr lang="en-US" dirty="0"/>
              <a:t>That was a dicey move and</a:t>
            </a:r>
          </a:p>
          <a:p>
            <a:pPr lvl="1"/>
            <a:r>
              <a:rPr lang="en-US" sz="2000" dirty="0"/>
              <a:t>Negated</a:t>
            </a:r>
          </a:p>
          <a:p>
            <a:pPr lvl="2"/>
            <a:r>
              <a:rPr lang="en-US" dirty="0"/>
              <a:t>Didn’t work well for him # # #</a:t>
            </a:r>
          </a:p>
        </p:txBody>
      </p:sp>
      <p:sp>
        <p:nvSpPr>
          <p:cNvPr id="4" name="Slide Number Placeholder 3"/>
          <p:cNvSpPr>
            <a:spLocks noGrp="1"/>
          </p:cNvSpPr>
          <p:nvPr>
            <p:ph type="sldNum" sz="quarter" idx="12"/>
          </p:nvPr>
        </p:nvSpPr>
        <p:spPr/>
        <p:txBody>
          <a:bodyPr/>
          <a:lstStyle/>
          <a:p>
            <a:fld id="{D9130D41-063B-43E8-941F-180356CF362D}" type="slidenum">
              <a:rPr lang="en-US" sz="1600" smtClean="0"/>
              <a:t>9</a:t>
            </a:fld>
            <a:endParaRPr lang="en-US" dirty="0"/>
          </a:p>
        </p:txBody>
      </p:sp>
    </p:spTree>
    <p:extLst>
      <p:ext uri="{BB962C8B-B14F-4D97-AF65-F5344CB8AC3E}">
        <p14:creationId xmlns:p14="http://schemas.microsoft.com/office/powerpoint/2010/main" val="136357734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5524</TotalTime>
  <Words>1979</Words>
  <Application>Microsoft Office PowerPoint</Application>
  <PresentationFormat>Widescreen</PresentationFormat>
  <Paragraphs>363</Paragraphs>
  <Slides>36</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Cambria Math</vt:lpstr>
      <vt:lpstr>Franklin Gothic Book</vt:lpstr>
      <vt:lpstr>Wingdings</vt:lpstr>
      <vt:lpstr>Crop</vt:lpstr>
      <vt:lpstr>Negation Effect on Emotion Recognition in Twitter</vt:lpstr>
      <vt:lpstr>Roadmap</vt:lpstr>
      <vt:lpstr>Emotion Recognition in Twitter</vt:lpstr>
      <vt:lpstr>Negation</vt:lpstr>
      <vt:lpstr>Existing Negation Models</vt:lpstr>
      <vt:lpstr>Problems</vt:lpstr>
      <vt:lpstr>Roadmap</vt:lpstr>
      <vt:lpstr>Method Framework</vt:lpstr>
      <vt:lpstr>Preprocessing</vt:lpstr>
      <vt:lpstr>Candidate Phrase Identification</vt:lpstr>
      <vt:lpstr>Rule Based Phrase Cut</vt:lpstr>
      <vt:lpstr>Roadmap</vt:lpstr>
      <vt:lpstr>Existing Corpora</vt:lpstr>
      <vt:lpstr>Our Emotion Corpus</vt:lpstr>
      <vt:lpstr>NRC Lexicon</vt:lpstr>
      <vt:lpstr>Our Lexicon</vt:lpstr>
      <vt:lpstr>Roadmap</vt:lpstr>
      <vt:lpstr>Features</vt:lpstr>
      <vt:lpstr>Experiments</vt:lpstr>
      <vt:lpstr>Setting</vt:lpstr>
      <vt:lpstr>Roadmap</vt:lpstr>
      <vt:lpstr>Results</vt:lpstr>
      <vt:lpstr>Results</vt:lpstr>
      <vt:lpstr>Results</vt:lpstr>
      <vt:lpstr>Results</vt:lpstr>
      <vt:lpstr>Results</vt:lpstr>
      <vt:lpstr>Results</vt:lpstr>
      <vt:lpstr>Results</vt:lpstr>
      <vt:lpstr>Results</vt:lpstr>
      <vt:lpstr>Results</vt:lpstr>
      <vt:lpstr>Results</vt:lpstr>
      <vt:lpstr>Error Analysis</vt:lpstr>
      <vt:lpstr>Roadmap</vt:lpstr>
      <vt:lpstr>Conclusion</vt:lpstr>
      <vt:lpstr>Reference</vt:lpstr>
      <vt:lpstr>Question and Answering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Negation Effect on Emotion Recognition in Twitter</dc:title>
  <dc:creator>Zach Master</dc:creator>
  <cp:lastModifiedBy>Zach</cp:lastModifiedBy>
  <cp:revision>102</cp:revision>
  <dcterms:created xsi:type="dcterms:W3CDTF">2016-06-06T18:18:07Z</dcterms:created>
  <dcterms:modified xsi:type="dcterms:W3CDTF">2016-07-08T01:13:28Z</dcterms:modified>
</cp:coreProperties>
</file>