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0"/>
  </p:notesMasterIdLst>
  <p:sldIdLst>
    <p:sldId id="262" r:id="rId2"/>
    <p:sldId id="261" r:id="rId3"/>
    <p:sldId id="265" r:id="rId4"/>
    <p:sldId id="264" r:id="rId5"/>
    <p:sldId id="266" r:id="rId6"/>
    <p:sldId id="267" r:id="rId7"/>
    <p:sldId id="268"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68" autoAdjust="0"/>
  </p:normalViewPr>
  <p:slideViewPr>
    <p:cSldViewPr snapToGrid="0">
      <p:cViewPr>
        <p:scale>
          <a:sx n="100" d="100"/>
          <a:sy n="100" d="100"/>
        </p:scale>
        <p:origin x="372"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BD8B-339F-464D-A2AC-4C80D096B2A5}" type="datetimeFigureOut">
              <a:rPr kumimoji="1" lang="ja-JP" altLang="en-US" smtClean="0"/>
              <a:t>2023/12/7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D86F8-A59C-40AA-8F79-C85B6C3E906E}" type="slidenum">
              <a:rPr kumimoji="1" lang="ja-JP" altLang="en-US" smtClean="0"/>
              <a:t>‹#›</a:t>
            </a:fld>
            <a:endParaRPr kumimoji="1" lang="ja-JP" altLang="en-US"/>
          </a:p>
        </p:txBody>
      </p:sp>
    </p:spTree>
    <p:extLst>
      <p:ext uri="{BB962C8B-B14F-4D97-AF65-F5344CB8AC3E}">
        <p14:creationId xmlns:p14="http://schemas.microsoft.com/office/powerpoint/2010/main" val="28445210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論文集ダイレクトリンク</a:t>
            </a:r>
            <a:endParaRPr lang="en-US" altLang="ja-JP" dirty="0"/>
          </a:p>
          <a:p>
            <a:r>
              <a:rPr lang="en-US" altLang="ja-JP" dirty="0"/>
              <a:t>https://canoninc.sharepoint.com/sites/NewOfficeResearch/Shared%20Documents/%E5%AD%A6%E4%BC%9A%E6%83%85%E5%A0%B1/DAS2022/%E8%AB%96%E6%96%87%E9%9B%86/2022_Book_DocumentAnalysisSystems.pdf</a:t>
            </a:r>
          </a:p>
          <a:p>
            <a:endParaRPr lang="en-US" altLang="ja-JP" dirty="0"/>
          </a:p>
          <a:p>
            <a:r>
              <a:rPr lang="ja-JP" altLang="en-US" dirty="0"/>
              <a:t>ショートペーパーダイレクトリンク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https://canoninc.sharepoint.com/sites/NewOfficeResearch/Shared%20Documents/%E5%AD%A6%E4%BC%9A%E6%83%85%E5%A0%B1/DAS2022/%E8%AB%96%E6%96%87%E9%9B%86/DAS2022_short-paper-booklet.pdf</a:t>
            </a:r>
          </a:p>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1</a:t>
            </a:fld>
            <a:endParaRPr kumimoji="1" lang="ja-JP" altLang="en-US"/>
          </a:p>
        </p:txBody>
      </p:sp>
    </p:spTree>
    <p:extLst>
      <p:ext uri="{BB962C8B-B14F-4D97-AF65-F5344CB8AC3E}">
        <p14:creationId xmlns:p14="http://schemas.microsoft.com/office/powerpoint/2010/main" val="242498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2</a:t>
            </a:fld>
            <a:endParaRPr kumimoji="1" lang="ja-JP" altLang="en-US"/>
          </a:p>
        </p:txBody>
      </p:sp>
    </p:spTree>
    <p:extLst>
      <p:ext uri="{BB962C8B-B14F-4D97-AF65-F5344CB8AC3E}">
        <p14:creationId xmlns:p14="http://schemas.microsoft.com/office/powerpoint/2010/main" val="87800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3</a:t>
            </a:fld>
            <a:endParaRPr kumimoji="1" lang="ja-JP" altLang="en-US"/>
          </a:p>
        </p:txBody>
      </p:sp>
    </p:spTree>
    <p:extLst>
      <p:ext uri="{BB962C8B-B14F-4D97-AF65-F5344CB8AC3E}">
        <p14:creationId xmlns:p14="http://schemas.microsoft.com/office/powerpoint/2010/main" val="410754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4</a:t>
            </a:fld>
            <a:endParaRPr kumimoji="1" lang="ja-JP" altLang="en-US"/>
          </a:p>
        </p:txBody>
      </p:sp>
    </p:spTree>
    <p:extLst>
      <p:ext uri="{BB962C8B-B14F-4D97-AF65-F5344CB8AC3E}">
        <p14:creationId xmlns:p14="http://schemas.microsoft.com/office/powerpoint/2010/main" val="376768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5</a:t>
            </a:fld>
            <a:endParaRPr kumimoji="1" lang="ja-JP" altLang="en-US"/>
          </a:p>
        </p:txBody>
      </p:sp>
    </p:spTree>
    <p:extLst>
      <p:ext uri="{BB962C8B-B14F-4D97-AF65-F5344CB8AC3E}">
        <p14:creationId xmlns:p14="http://schemas.microsoft.com/office/powerpoint/2010/main" val="5535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6</a:t>
            </a:fld>
            <a:endParaRPr kumimoji="1" lang="ja-JP" altLang="en-US"/>
          </a:p>
        </p:txBody>
      </p:sp>
    </p:spTree>
    <p:extLst>
      <p:ext uri="{BB962C8B-B14F-4D97-AF65-F5344CB8AC3E}">
        <p14:creationId xmlns:p14="http://schemas.microsoft.com/office/powerpoint/2010/main" val="169708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AD86F8-A59C-40AA-8F79-C85B6C3E906E}" type="slidenum">
              <a:rPr kumimoji="1" lang="ja-JP" altLang="en-US" smtClean="0"/>
              <a:t>7</a:t>
            </a:fld>
            <a:endParaRPr kumimoji="1" lang="ja-JP" altLang="en-US"/>
          </a:p>
        </p:txBody>
      </p:sp>
    </p:spTree>
    <p:extLst>
      <p:ext uri="{BB962C8B-B14F-4D97-AF65-F5344CB8AC3E}">
        <p14:creationId xmlns:p14="http://schemas.microsoft.com/office/powerpoint/2010/main" val="332374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lvl1pPr>
              <a:defRPr b="0">
                <a:latin typeface="+mj-ea"/>
                <a:ea typeface="+mj-ea"/>
                <a:cs typeface="Meiryo UI" pitchFamily="50" charset="-128"/>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b="0">
                <a:solidFill>
                  <a:schemeClr val="tx1">
                    <a:tint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1"/>
          <p:cNvSpPr>
            <a:spLocks noGrp="1"/>
          </p:cNvSpPr>
          <p:nvPr>
            <p:ph type="dt" sz="half" idx="2"/>
          </p:nvPr>
        </p:nvSpPr>
        <p:spPr>
          <a:xfrm>
            <a:off x="7775560" y="246897"/>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dirty="0"/>
              <a:t>2022/10/14</a:t>
            </a:r>
            <a:endParaRPr lang="ja-JP" altLang="en-US" dirty="0"/>
          </a:p>
        </p:txBody>
      </p:sp>
      <p:sp>
        <p:nvSpPr>
          <p:cNvPr id="5"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78748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0" cap="all"/>
            </a:lvl1pPr>
          </a:lstStyle>
          <a:p>
            <a:r>
              <a:rPr kumimoji="1" lang="ja-JP" altLang="en-US"/>
              <a:t>マスター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a:prstGeom prst="rect">
            <a:avLst/>
          </a:prstGeom>
        </p:spPr>
        <p:txBody>
          <a:bodyPr anchor="b"/>
          <a:lstStyle>
            <a:lvl1pPr marL="0" indent="0">
              <a:buNone/>
              <a:defRPr sz="2000" b="0">
                <a:solidFill>
                  <a:schemeClr val="tx1">
                    <a:tint val="75000"/>
                  </a:schemeClr>
                </a:solidFill>
                <a:latin typeface="+mj-ea"/>
                <a:ea typeface="+mj-e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1"/>
          <p:cNvSpPr>
            <a:spLocks noGrp="1"/>
          </p:cNvSpPr>
          <p:nvPr>
            <p:ph type="dt" sz="half" idx="2"/>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dirty="0"/>
              <a:t>2022/10/14</a:t>
            </a:r>
            <a:endParaRPr lang="ja-JP" altLang="en-US" dirty="0"/>
          </a:p>
        </p:txBody>
      </p:sp>
      <p:sp>
        <p:nvSpPr>
          <p:cNvPr id="5"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12119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映事標準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1756" y="866274"/>
            <a:ext cx="8779844" cy="5640404"/>
          </a:xfrm>
          <a:prstGeom prst="rect">
            <a:avLst/>
          </a:prstGeom>
        </p:spPr>
        <p:txBody>
          <a:bodyPr/>
          <a:lstStyle>
            <a:lvl1pPr>
              <a:defRPr b="0">
                <a:latin typeface="+mn-ea"/>
                <a:ea typeface="+mn-ea"/>
              </a:defRPr>
            </a:lvl1pPr>
            <a:lvl2pPr>
              <a:defRPr b="0">
                <a:latin typeface="+mn-ea"/>
                <a:ea typeface="+mn-ea"/>
              </a:defRPr>
            </a:lvl2pPr>
            <a:lvl3pPr>
              <a:defRPr b="0">
                <a:latin typeface="+mn-ea"/>
                <a:ea typeface="+mn-ea"/>
              </a:defRPr>
            </a:lvl3pPr>
            <a:lvl4pPr>
              <a:defRPr b="0">
                <a:latin typeface="+mn-ea"/>
                <a:ea typeface="+mn-ea"/>
              </a:defRPr>
            </a:lvl4pPr>
            <a:lvl5pPr>
              <a:defRPr b="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
        <p:nvSpPr>
          <p:cNvPr id="5" name="日付プレースホルダー 1"/>
          <p:cNvSpPr>
            <a:spLocks noGrp="1"/>
          </p:cNvSpPr>
          <p:nvPr>
            <p:ph type="dt" sz="half" idx="2"/>
          </p:nvPr>
        </p:nvSpPr>
        <p:spPr>
          <a:xfrm>
            <a:off x="7775560" y="246897"/>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dirty="0"/>
              <a:t>2022/10/14</a:t>
            </a:r>
            <a:endParaRPr lang="ja-JP" altLang="en-US" dirty="0"/>
          </a:p>
        </p:txBody>
      </p:sp>
      <p:sp>
        <p:nvSpPr>
          <p:cNvPr id="6"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382730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600200"/>
            <a:ext cx="4038600" cy="4525963"/>
          </a:xfrm>
          <a:prstGeom prst="rect">
            <a:avLst/>
          </a:prstGeom>
        </p:spPr>
        <p:txBody>
          <a:bodyPr/>
          <a:lstStyle>
            <a:lvl1pPr>
              <a:defRPr sz="2800" b="0">
                <a:latin typeface="+mn-ea"/>
                <a:ea typeface="+mn-ea"/>
              </a:defRPr>
            </a:lvl1pPr>
            <a:lvl2pPr>
              <a:defRPr sz="2400" b="0">
                <a:latin typeface="+mn-ea"/>
                <a:ea typeface="+mn-ea"/>
              </a:defRPr>
            </a:lvl2pPr>
            <a:lvl3pPr>
              <a:defRPr sz="2000" b="0">
                <a:latin typeface="+mn-ea"/>
                <a:ea typeface="+mn-ea"/>
              </a:defRPr>
            </a:lvl3pPr>
            <a:lvl4pPr>
              <a:defRPr sz="1800" b="0">
                <a:latin typeface="+mn-ea"/>
                <a:ea typeface="+mn-ea"/>
              </a:defRPr>
            </a:lvl4pPr>
            <a:lvl5pPr>
              <a:defRPr sz="1800" b="0">
                <a:latin typeface="+mn-ea"/>
                <a:ea typeface="+mn-ea"/>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 3"/>
          <p:cNvSpPr>
            <a:spLocks noGrp="1"/>
          </p:cNvSpPr>
          <p:nvPr>
            <p:ph sz="half" idx="2"/>
          </p:nvPr>
        </p:nvSpPr>
        <p:spPr>
          <a:xfrm>
            <a:off x="4648200" y="1600200"/>
            <a:ext cx="4038600" cy="4525963"/>
          </a:xfrm>
          <a:prstGeom prst="rect">
            <a:avLst/>
          </a:prstGeom>
        </p:spPr>
        <p:txBody>
          <a:bodyPr/>
          <a:lstStyle>
            <a:lvl1pPr>
              <a:defRPr sz="2800" b="0">
                <a:latin typeface="+mn-ea"/>
                <a:ea typeface="+mn-ea"/>
              </a:defRPr>
            </a:lvl1pPr>
            <a:lvl2pPr>
              <a:defRPr sz="2400" b="0">
                <a:latin typeface="+mn-ea"/>
                <a:ea typeface="+mn-ea"/>
              </a:defRPr>
            </a:lvl2pPr>
            <a:lvl3pPr>
              <a:defRPr sz="2000" b="0">
                <a:latin typeface="+mn-ea"/>
                <a:ea typeface="+mn-ea"/>
              </a:defRPr>
            </a:lvl3pPr>
            <a:lvl4pPr>
              <a:defRPr sz="1800" b="0">
                <a:latin typeface="+mn-ea"/>
                <a:ea typeface="+mn-ea"/>
              </a:defRPr>
            </a:lvl4pPr>
            <a:lvl5pPr>
              <a:defRPr sz="1800" b="0">
                <a:latin typeface="+mn-ea"/>
                <a:ea typeface="+mn-ea"/>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日付プレースホルダー 1"/>
          <p:cNvSpPr>
            <a:spLocks noGrp="1"/>
          </p:cNvSpPr>
          <p:nvPr>
            <p:ph type="dt" sz="half" idx="10"/>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a:t>2020/4/1</a:t>
            </a:r>
            <a:endParaRPr lang="ja-JP" altLang="en-US" dirty="0"/>
          </a:p>
        </p:txBody>
      </p:sp>
      <p:sp>
        <p:nvSpPr>
          <p:cNvPr id="7"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
        <p:nvSpPr>
          <p:cNvPr id="8"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96526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a:prstGeom prst="rect">
            <a:avLst/>
          </a:prstGeom>
        </p:spPr>
        <p:txBody>
          <a:bodyPr anchor="b"/>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 3"/>
          <p:cNvSpPr>
            <a:spLocks noGrp="1"/>
          </p:cNvSpPr>
          <p:nvPr>
            <p:ph sz="half" idx="2"/>
          </p:nvPr>
        </p:nvSpPr>
        <p:spPr>
          <a:xfrm>
            <a:off x="457200" y="2174875"/>
            <a:ext cx="4040188" cy="3951288"/>
          </a:xfrm>
          <a:prstGeom prst="rect">
            <a:avLst/>
          </a:prstGeom>
        </p:spPr>
        <p:txBody>
          <a:bodyPr/>
          <a:lstStyle>
            <a:lvl1pPr>
              <a:defRPr sz="2400" b="0">
                <a:latin typeface="+mn-ea"/>
                <a:ea typeface="+mn-ea"/>
              </a:defRPr>
            </a:lvl1pPr>
            <a:lvl2pPr>
              <a:defRPr sz="2000" b="0">
                <a:latin typeface="+mn-ea"/>
                <a:ea typeface="+mn-ea"/>
              </a:defRPr>
            </a:lvl2pPr>
            <a:lvl3pPr>
              <a:defRPr sz="1800" b="0">
                <a:latin typeface="+mn-ea"/>
                <a:ea typeface="+mn-ea"/>
              </a:defRPr>
            </a:lvl3pPr>
            <a:lvl4pPr>
              <a:defRPr sz="1600" b="0">
                <a:latin typeface="+mn-ea"/>
                <a:ea typeface="+mn-ea"/>
              </a:defRPr>
            </a:lvl4pPr>
            <a:lvl5pPr>
              <a:defRPr sz="1600" b="0">
                <a:latin typeface="+mn-ea"/>
                <a:ea typeface="+mn-ea"/>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 4"/>
          <p:cNvSpPr>
            <a:spLocks noGrp="1"/>
          </p:cNvSpPr>
          <p:nvPr>
            <p:ph type="body" sz="quarter" idx="3"/>
          </p:nvPr>
        </p:nvSpPr>
        <p:spPr>
          <a:xfrm>
            <a:off x="4645025" y="1535113"/>
            <a:ext cx="4041775" cy="639762"/>
          </a:xfrm>
          <a:prstGeom prst="rect">
            <a:avLst/>
          </a:prstGeom>
        </p:spPr>
        <p:txBody>
          <a:bodyPr anchor="b"/>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 5"/>
          <p:cNvSpPr>
            <a:spLocks noGrp="1"/>
          </p:cNvSpPr>
          <p:nvPr>
            <p:ph sz="quarter" idx="4"/>
          </p:nvPr>
        </p:nvSpPr>
        <p:spPr>
          <a:xfrm>
            <a:off x="4645025" y="2174875"/>
            <a:ext cx="4041775" cy="3951288"/>
          </a:xfrm>
          <a:prstGeom prst="rect">
            <a:avLst/>
          </a:prstGeom>
        </p:spPr>
        <p:txBody>
          <a:bodyPr/>
          <a:lstStyle>
            <a:lvl1pPr>
              <a:defRPr sz="2400" b="0">
                <a:latin typeface="+mn-ea"/>
                <a:ea typeface="+mn-ea"/>
              </a:defRPr>
            </a:lvl1pPr>
            <a:lvl2pPr>
              <a:defRPr sz="2000" b="0">
                <a:latin typeface="+mn-ea"/>
                <a:ea typeface="+mn-ea"/>
              </a:defRPr>
            </a:lvl2pPr>
            <a:lvl3pPr>
              <a:defRPr sz="1800" b="0">
                <a:latin typeface="+mn-ea"/>
                <a:ea typeface="+mn-ea"/>
              </a:defRPr>
            </a:lvl3pPr>
            <a:lvl4pPr>
              <a:defRPr sz="1600" b="0">
                <a:latin typeface="+mn-ea"/>
                <a:ea typeface="+mn-ea"/>
              </a:defRPr>
            </a:lvl4pPr>
            <a:lvl5pPr>
              <a:defRPr sz="1600" b="0">
                <a:latin typeface="+mn-ea"/>
                <a:ea typeface="+mn-ea"/>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8" name="日付プレースホルダー 1"/>
          <p:cNvSpPr>
            <a:spLocks noGrp="1"/>
          </p:cNvSpPr>
          <p:nvPr>
            <p:ph type="dt" sz="half" idx="10"/>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a:t>2020/4/1</a:t>
            </a:r>
            <a:endParaRPr lang="ja-JP" altLang="en-US" dirty="0"/>
          </a:p>
        </p:txBody>
      </p:sp>
      <p:sp>
        <p:nvSpPr>
          <p:cNvPr id="9" name="スライド番号プレースホルダー 3"/>
          <p:cNvSpPr>
            <a:spLocks noGrp="1"/>
          </p:cNvSpPr>
          <p:nvPr>
            <p:ph type="sldNum" sz="quarter" idx="11"/>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
        <p:nvSpPr>
          <p:cNvPr id="10"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81946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cxnSp>
        <p:nvCxnSpPr>
          <p:cNvPr id="12" name="直線コネクタ 11"/>
          <p:cNvCxnSpPr/>
          <p:nvPr/>
        </p:nvCxnSpPr>
        <p:spPr>
          <a:xfrm>
            <a:off x="0" y="590550"/>
            <a:ext cx="9144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
        <p:nvSpPr>
          <p:cNvPr id="5" name="日付プレースホルダー 1"/>
          <p:cNvSpPr>
            <a:spLocks noGrp="1"/>
          </p:cNvSpPr>
          <p:nvPr>
            <p:ph type="dt" sz="half" idx="2"/>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dirty="0"/>
              <a:t>2022/10/14</a:t>
            </a:r>
            <a:endParaRPr lang="ja-JP" altLang="en-US" dirty="0"/>
          </a:p>
        </p:txBody>
      </p:sp>
      <p:sp>
        <p:nvSpPr>
          <p:cNvPr id="6"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43813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タイトル付きの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575050" y="1412776"/>
            <a:ext cx="5111750" cy="4713387"/>
          </a:xfrm>
          <a:prstGeom prst="rect">
            <a:avLst/>
          </a:prstGeom>
        </p:spPr>
        <p:txBody>
          <a:bodyPr/>
          <a:lstStyle>
            <a:lvl1pPr>
              <a:defRPr sz="3200" b="0">
                <a:latin typeface="+mn-ea"/>
                <a:ea typeface="+mn-ea"/>
              </a:defRPr>
            </a:lvl1pPr>
            <a:lvl2pPr>
              <a:defRPr sz="2800" b="0">
                <a:latin typeface="+mn-ea"/>
                <a:ea typeface="+mn-ea"/>
              </a:defRPr>
            </a:lvl2pPr>
            <a:lvl3pPr>
              <a:defRPr sz="2400" b="0">
                <a:latin typeface="+mn-ea"/>
                <a:ea typeface="+mn-ea"/>
              </a:defRPr>
            </a:lvl3pPr>
            <a:lvl4pPr>
              <a:defRPr sz="2000" b="0">
                <a:latin typeface="+mn-ea"/>
                <a:ea typeface="+mn-ea"/>
              </a:defRPr>
            </a:lvl4pPr>
            <a:lvl5pPr>
              <a:defRPr sz="2000" b="0">
                <a:latin typeface="+mn-ea"/>
                <a:ea typeface="+mn-ea"/>
              </a:defRPr>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a:prstGeom prst="rect">
            <a:avLst/>
          </a:prstGeom>
        </p:spPr>
        <p:txBody>
          <a:bodyPr/>
          <a:lstStyle>
            <a:lvl1pPr marL="0" indent="0">
              <a:buNone/>
              <a:defRPr sz="1400" b="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
        <p:nvSpPr>
          <p:cNvPr id="6" name="日付プレースホルダー 1"/>
          <p:cNvSpPr>
            <a:spLocks noGrp="1"/>
          </p:cNvSpPr>
          <p:nvPr>
            <p:ph type="dt" sz="half" idx="10"/>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a:t>2020/4/1</a:t>
            </a:r>
            <a:endParaRPr lang="ja-JP" altLang="en-US" dirty="0"/>
          </a:p>
        </p:txBody>
      </p:sp>
      <p:sp>
        <p:nvSpPr>
          <p:cNvPr id="7"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339538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0"/>
            </a:lvl1pPr>
          </a:lstStyle>
          <a:p>
            <a:r>
              <a:rPr kumimoji="1" lang="ja-JP" altLang="en-US"/>
              <a:t>マスター タイトルの書式設定</a:t>
            </a:r>
            <a:endParaRPr kumimoji="1" lang="ja-JP" altLang="en-US" dirty="0"/>
          </a:p>
        </p:txBody>
      </p:sp>
      <p:sp>
        <p:nvSpPr>
          <p:cNvPr id="3" name="図プレースホルダ 2"/>
          <p:cNvSpPr>
            <a:spLocks noGrp="1"/>
          </p:cNvSpPr>
          <p:nvPr>
            <p:ph type="pic" idx="1"/>
          </p:nvPr>
        </p:nvSpPr>
        <p:spPr>
          <a:xfrm>
            <a:off x="1792288" y="764703"/>
            <a:ext cx="5486400" cy="3962871"/>
          </a:xfrm>
          <a:prstGeom prst="rect">
            <a:avLst/>
          </a:prstGeo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endParaRPr kumimoji="1" lang="ja-JP" altLang="en-US" dirty="0"/>
          </a:p>
        </p:txBody>
      </p:sp>
      <p:sp>
        <p:nvSpPr>
          <p:cNvPr id="4" name="テキスト プレースホルダ 3"/>
          <p:cNvSpPr>
            <a:spLocks noGrp="1"/>
          </p:cNvSpPr>
          <p:nvPr>
            <p:ph type="body" sz="half" idx="2"/>
          </p:nvPr>
        </p:nvSpPr>
        <p:spPr>
          <a:xfrm>
            <a:off x="1792288" y="5367338"/>
            <a:ext cx="5486400" cy="804862"/>
          </a:xfrm>
          <a:prstGeom prst="rect">
            <a:avLst/>
          </a:prstGeom>
        </p:spPr>
        <p:txBody>
          <a:bodyPr/>
          <a:lstStyle>
            <a:lvl1pPr marL="0" indent="0">
              <a:buNone/>
              <a:defRPr sz="1400" b="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6" name="日付プレースホルダー 1"/>
          <p:cNvSpPr>
            <a:spLocks noGrp="1"/>
          </p:cNvSpPr>
          <p:nvPr>
            <p:ph type="dt" sz="half" idx="10"/>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a:t>2020/4/1</a:t>
            </a:r>
            <a:endParaRPr lang="ja-JP" altLang="en-US" dirty="0"/>
          </a:p>
        </p:txBody>
      </p:sp>
      <p:sp>
        <p:nvSpPr>
          <p:cNvPr id="7"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31083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縦書き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a:xfrm>
            <a:off x="457200" y="908720"/>
            <a:ext cx="8219256" cy="5217443"/>
          </a:xfrm>
          <a:prstGeom prst="rect">
            <a:avLst/>
          </a:prstGeom>
        </p:spPr>
        <p:txBody>
          <a:bodyPr vert="eaVert"/>
          <a:lstStyle>
            <a:lvl1pPr>
              <a:defRPr b="0">
                <a:latin typeface="+mn-ea"/>
                <a:ea typeface="+mn-ea"/>
              </a:defRPr>
            </a:lvl1pPr>
            <a:lvl2pPr>
              <a:defRPr b="0">
                <a:latin typeface="+mn-ea"/>
                <a:ea typeface="+mn-ea"/>
              </a:defRPr>
            </a:lvl2pPr>
            <a:lvl3pPr>
              <a:defRPr b="0">
                <a:latin typeface="+mn-ea"/>
                <a:ea typeface="+mn-ea"/>
              </a:defRPr>
            </a:lvl3pPr>
            <a:lvl4pPr>
              <a:defRPr b="0">
                <a:latin typeface="+mn-ea"/>
                <a:ea typeface="+mn-ea"/>
              </a:defRPr>
            </a:lvl4pPr>
            <a:lvl5pPr>
              <a:defRPr b="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日付プレースホルダー 1"/>
          <p:cNvSpPr>
            <a:spLocks noGrp="1"/>
          </p:cNvSpPr>
          <p:nvPr>
            <p:ph type="dt" sz="half" idx="2"/>
          </p:nvPr>
        </p:nvSpPr>
        <p:spPr>
          <a:xfrm>
            <a:off x="7775560" y="246896"/>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a:t>2020/4/1</a:t>
            </a:r>
            <a:endParaRPr lang="ja-JP" altLang="en-US" dirty="0"/>
          </a:p>
        </p:txBody>
      </p:sp>
      <p:sp>
        <p:nvSpPr>
          <p:cNvPr id="6"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
        <p:nvSpPr>
          <p:cNvPr id="7" name="タイトル 3"/>
          <p:cNvSpPr>
            <a:spLocks noGrp="1"/>
          </p:cNvSpPr>
          <p:nvPr>
            <p:ph type="title"/>
          </p:nvPr>
        </p:nvSpPr>
        <p:spPr>
          <a:xfrm>
            <a:off x="230832" y="44624"/>
            <a:ext cx="7437512" cy="504056"/>
          </a:xfrm>
          <a:prstGeom prst="rect">
            <a:avLst/>
          </a:prstGeom>
        </p:spPr>
        <p:txBody>
          <a:bodyPr/>
          <a:lstStyle>
            <a:lvl1pPr algn="l">
              <a:defRPr sz="3200" b="0"/>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3820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テキスト ボックス 11"/>
          <p:cNvSpPr txBox="1"/>
          <p:nvPr/>
        </p:nvSpPr>
        <p:spPr>
          <a:xfrm>
            <a:off x="7483480" y="363997"/>
            <a:ext cx="1159292" cy="253916"/>
          </a:xfrm>
          <a:prstGeom prst="rect">
            <a:avLst/>
          </a:prstGeom>
          <a:noFill/>
        </p:spPr>
        <p:txBody>
          <a:bodyPr wrap="none" rtlCol="0">
            <a:spAutoFit/>
          </a:bodyPr>
          <a:lstStyle/>
          <a:p>
            <a:pPr algn="ctr"/>
            <a:r>
              <a:rPr lang="ja-JP" altLang="en-US" sz="1050" b="1" dirty="0">
                <a:solidFill>
                  <a:prstClr val="black"/>
                </a:solidFill>
              </a:rPr>
              <a:t>デジプリ事業本部</a:t>
            </a:r>
          </a:p>
        </p:txBody>
      </p:sp>
      <p:cxnSp>
        <p:nvCxnSpPr>
          <p:cNvPr id="13" name="直線コネクタ 12"/>
          <p:cNvCxnSpPr/>
          <p:nvPr/>
        </p:nvCxnSpPr>
        <p:spPr>
          <a:xfrm>
            <a:off x="0" y="590550"/>
            <a:ext cx="9144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日付プレースホルダー 1"/>
          <p:cNvSpPr>
            <a:spLocks noGrp="1"/>
          </p:cNvSpPr>
          <p:nvPr>
            <p:ph type="dt" sz="half" idx="2"/>
          </p:nvPr>
        </p:nvSpPr>
        <p:spPr>
          <a:xfrm>
            <a:off x="7775560" y="246897"/>
            <a:ext cx="795920" cy="144463"/>
          </a:xfrm>
          <a:prstGeom prst="rect">
            <a:avLst/>
          </a:prstGeom>
        </p:spPr>
        <p:txBody>
          <a:bodyPr vert="horz" wrap="none" lIns="0" tIns="0" rIns="0" bIns="0" rtlCol="0" anchor="ctr"/>
          <a:lstStyle>
            <a:lvl1pPr algn="ctr">
              <a:defRPr sz="1050">
                <a:solidFill>
                  <a:schemeClr val="tx1"/>
                </a:solidFill>
              </a:defRPr>
            </a:lvl1pPr>
          </a:lstStyle>
          <a:p>
            <a:r>
              <a:rPr lang="en-US" altLang="ja-JP" dirty="0"/>
              <a:t>2022/10/14</a:t>
            </a:r>
            <a:endParaRPr lang="ja-JP" altLang="en-US" dirty="0"/>
          </a:p>
        </p:txBody>
      </p:sp>
      <p:sp>
        <p:nvSpPr>
          <p:cNvPr id="4" name="スライド番号プレースホルダー 3"/>
          <p:cNvSpPr>
            <a:spLocks noGrp="1"/>
          </p:cNvSpPr>
          <p:nvPr>
            <p:ph type="sldNum" sz="quarter" idx="4"/>
          </p:nvPr>
        </p:nvSpPr>
        <p:spPr>
          <a:xfrm>
            <a:off x="8571480" y="84096"/>
            <a:ext cx="493512" cy="476250"/>
          </a:xfrm>
          <a:prstGeom prst="rect">
            <a:avLst/>
          </a:prstGeom>
          <a:ln>
            <a:solidFill>
              <a:schemeClr val="tx1"/>
            </a:solidFill>
          </a:ln>
        </p:spPr>
        <p:txBody>
          <a:bodyPr vert="horz" wrap="none" lIns="0" tIns="0" rIns="0" bIns="0" rtlCol="0" anchor="ctr"/>
          <a:lstStyle>
            <a:lvl1pPr algn="ctr">
              <a:defRPr sz="1400">
                <a:solidFill>
                  <a:schemeClr val="tx1">
                    <a:tint val="75000"/>
                  </a:schemeClr>
                </a:solidFill>
              </a:defRPr>
            </a:lvl1pPr>
          </a:lstStyle>
          <a:p>
            <a:fld id="{00F90163-4329-4AE3-B1F6-4A0CC341BC52}" type="slidenum">
              <a:rPr lang="ja-JP" altLang="en-US" smtClean="0"/>
              <a:pPr/>
              <a:t>‹#›</a:t>
            </a:fld>
            <a:endParaRPr lang="ja-JP" altLang="en-US" dirty="0"/>
          </a:p>
        </p:txBody>
      </p:sp>
    </p:spTree>
    <p:extLst>
      <p:ext uri="{BB962C8B-B14F-4D97-AF65-F5344CB8AC3E}">
        <p14:creationId xmlns:p14="http://schemas.microsoft.com/office/powerpoint/2010/main" val="391536711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b="1" kern="1200">
          <a:solidFill>
            <a:schemeClr val="tx1"/>
          </a:solidFill>
          <a:latin typeface="Meiryo UI" pitchFamily="50" charset="-128"/>
          <a:ea typeface="Meiryo UI" pitchFamily="50" charset="-128"/>
          <a:cs typeface="Meiryo UI" pitchFamily="50" charset="-128"/>
        </a:defRPr>
      </a:lvl1pPr>
      <a:lvl2pPr marL="742950" indent="-285750" algn="l" defTabSz="914400" rtl="0" eaLnBrk="1" latinLnBrk="0" hangingPunct="1">
        <a:spcBef>
          <a:spcPct val="20000"/>
        </a:spcBef>
        <a:buFont typeface="Arial" pitchFamily="34" charset="0"/>
        <a:buChar char="–"/>
        <a:defRPr kumimoji="1" sz="2800" b="1" kern="1200">
          <a:solidFill>
            <a:schemeClr val="tx1"/>
          </a:solidFill>
          <a:latin typeface="Meiryo UI" pitchFamily="50" charset="-128"/>
          <a:ea typeface="Meiryo UI" pitchFamily="50" charset="-128"/>
          <a:cs typeface="Meiryo UI" pitchFamily="50" charset="-128"/>
        </a:defRPr>
      </a:lvl2pPr>
      <a:lvl3pPr marL="1143000" indent="-228600" algn="l" defTabSz="914400" rtl="0" eaLnBrk="1" latinLnBrk="0" hangingPunct="1">
        <a:spcBef>
          <a:spcPct val="20000"/>
        </a:spcBef>
        <a:buFont typeface="Arial" pitchFamily="34" charset="0"/>
        <a:buChar char="•"/>
        <a:defRPr kumimoji="1" sz="2400" b="1" kern="1200">
          <a:solidFill>
            <a:schemeClr val="tx1"/>
          </a:solidFill>
          <a:latin typeface="Meiryo UI" pitchFamily="50" charset="-128"/>
          <a:ea typeface="Meiryo UI" pitchFamily="50" charset="-128"/>
          <a:cs typeface="Meiryo UI" pitchFamily="50" charset="-128"/>
        </a:defRPr>
      </a:lvl3pPr>
      <a:lvl4pPr marL="1600200" indent="-228600" algn="l" defTabSz="914400" rtl="0" eaLnBrk="1" latinLnBrk="0" hangingPunct="1">
        <a:spcBef>
          <a:spcPct val="20000"/>
        </a:spcBef>
        <a:buFont typeface="Arial" pitchFamily="34" charset="0"/>
        <a:buChar char="–"/>
        <a:defRPr kumimoji="1" sz="2000" b="1" kern="1200">
          <a:solidFill>
            <a:schemeClr val="tx1"/>
          </a:solidFill>
          <a:latin typeface="Meiryo UI" pitchFamily="50" charset="-128"/>
          <a:ea typeface="Meiryo UI" pitchFamily="50" charset="-128"/>
          <a:cs typeface="Meiryo UI" pitchFamily="50" charset="-128"/>
        </a:defRPr>
      </a:lvl4pPr>
      <a:lvl5pPr marL="2057400" indent="-228600" algn="l" defTabSz="914400" rtl="0" eaLnBrk="1" latinLnBrk="0" hangingPunct="1">
        <a:spcBef>
          <a:spcPct val="20000"/>
        </a:spcBef>
        <a:buFont typeface="Arial" pitchFamily="34" charset="0"/>
        <a:buChar char="»"/>
        <a:defRPr kumimoji="1" sz="2000" b="1" kern="1200">
          <a:solidFill>
            <a:schemeClr val="tx1"/>
          </a:solidFill>
          <a:latin typeface="Meiryo UI" pitchFamily="50" charset="-128"/>
          <a:ea typeface="Meiryo UI" pitchFamily="50" charset="-128"/>
          <a:cs typeface="Meiryo UI"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4" name="日付プレースホルダー 3"/>
          <p:cNvSpPr>
            <a:spLocks noGrp="1"/>
          </p:cNvSpPr>
          <p:nvPr>
            <p:ph type="dt" sz="half" idx="2"/>
          </p:nvPr>
        </p:nvSpPr>
        <p:spPr/>
        <p:txBody>
          <a:bodyPr/>
          <a:lstStyle/>
          <a:p>
            <a:r>
              <a:rPr lang="en-US" altLang="ja-JP" dirty="0"/>
              <a:t>2022/10/14</a:t>
            </a:r>
            <a:endParaRPr lang="ja-JP" altLang="en-US" dirty="0"/>
          </a:p>
        </p:txBody>
      </p:sp>
      <p:sp>
        <p:nvSpPr>
          <p:cNvPr id="5" name="スライド番号プレースホルダー 4"/>
          <p:cNvSpPr>
            <a:spLocks noGrp="1"/>
          </p:cNvSpPr>
          <p:nvPr>
            <p:ph type="sldNum" sz="quarter" idx="4"/>
          </p:nvPr>
        </p:nvSpPr>
        <p:spPr/>
        <p:txBody>
          <a:bodyPr/>
          <a:lstStyle/>
          <a:p>
            <a:fld id="{00F90163-4329-4AE3-B1F6-4A0CC341BC52}" type="slidenum">
              <a:rPr lang="ja-JP" altLang="en-US" smtClean="0"/>
              <a:pPr/>
              <a:t>1</a:t>
            </a:fld>
            <a:endParaRPr lang="ja-JP" altLang="en-US" dirty="0"/>
          </a:p>
        </p:txBody>
      </p:sp>
      <p:sp>
        <p:nvSpPr>
          <p:cNvPr id="7" name="Content Placeholder 4">
            <a:extLst>
              <a:ext uri="{FF2B5EF4-FFF2-40B4-BE49-F238E27FC236}">
                <a16:creationId xmlns:a16="http://schemas.microsoft.com/office/drawing/2014/main" id="{EABEA7B1-AEF0-46C2-AEC1-EDD12F9A5072}"/>
              </a:ext>
            </a:extLst>
          </p:cNvPr>
          <p:cNvSpPr txBox="1">
            <a:spLocks/>
          </p:cNvSpPr>
          <p:nvPr/>
        </p:nvSpPr>
        <p:spPr>
          <a:xfrm>
            <a:off x="211756" y="866274"/>
            <a:ext cx="8779844" cy="5640404"/>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b="1" kern="1200">
                <a:solidFill>
                  <a:schemeClr val="tx1"/>
                </a:solidFill>
                <a:latin typeface="Meiryo UI" pitchFamily="50" charset="-128"/>
                <a:ea typeface="Meiryo UI" pitchFamily="50" charset="-128"/>
                <a:cs typeface="Meiryo UI" pitchFamily="50" charset="-128"/>
              </a:defRPr>
            </a:lvl1pPr>
            <a:lvl2pPr marL="742950" indent="-285750" algn="l" defTabSz="914400" rtl="0" eaLnBrk="1" latinLnBrk="0" hangingPunct="1">
              <a:spcBef>
                <a:spcPct val="20000"/>
              </a:spcBef>
              <a:buFont typeface="Arial" pitchFamily="34" charset="0"/>
              <a:buChar char="–"/>
              <a:defRPr kumimoji="1" sz="2800" b="1" kern="1200">
                <a:solidFill>
                  <a:schemeClr val="tx1"/>
                </a:solidFill>
                <a:latin typeface="Meiryo UI" pitchFamily="50" charset="-128"/>
                <a:ea typeface="Meiryo UI" pitchFamily="50" charset="-128"/>
                <a:cs typeface="Meiryo UI" pitchFamily="50" charset="-128"/>
              </a:defRPr>
            </a:lvl2pPr>
            <a:lvl3pPr marL="1143000" indent="-228600" algn="l" defTabSz="914400" rtl="0" eaLnBrk="1" latinLnBrk="0" hangingPunct="1">
              <a:spcBef>
                <a:spcPct val="20000"/>
              </a:spcBef>
              <a:buFont typeface="Arial" pitchFamily="34" charset="0"/>
              <a:buChar char="•"/>
              <a:defRPr kumimoji="1" sz="2400" b="1" kern="1200">
                <a:solidFill>
                  <a:schemeClr val="tx1"/>
                </a:solidFill>
                <a:latin typeface="Meiryo UI" pitchFamily="50" charset="-128"/>
                <a:ea typeface="Meiryo UI" pitchFamily="50" charset="-128"/>
                <a:cs typeface="Meiryo UI" pitchFamily="50" charset="-128"/>
              </a:defRPr>
            </a:lvl3pPr>
            <a:lvl4pPr marL="1600200" indent="-228600" algn="l" defTabSz="914400" rtl="0" eaLnBrk="1" latinLnBrk="0" hangingPunct="1">
              <a:spcBef>
                <a:spcPct val="20000"/>
              </a:spcBef>
              <a:buFont typeface="Arial" pitchFamily="34" charset="0"/>
              <a:buChar char="–"/>
              <a:defRPr kumimoji="1" sz="2000" b="1" kern="1200">
                <a:solidFill>
                  <a:schemeClr val="tx1"/>
                </a:solidFill>
                <a:latin typeface="Meiryo UI" pitchFamily="50" charset="-128"/>
                <a:ea typeface="Meiryo UI" pitchFamily="50" charset="-128"/>
                <a:cs typeface="Meiryo UI" pitchFamily="50" charset="-128"/>
              </a:defRPr>
            </a:lvl4pPr>
            <a:lvl5pPr marL="2057400" indent="-228600" algn="l" defTabSz="914400" rtl="0" eaLnBrk="1" latinLnBrk="0" hangingPunct="1">
              <a:spcBef>
                <a:spcPct val="20000"/>
              </a:spcBef>
              <a:buFont typeface="Arial" pitchFamily="34" charset="0"/>
              <a:buChar char="»"/>
              <a:defRPr kumimoji="1" sz="2000" b="1" kern="1200">
                <a:solidFill>
                  <a:schemeClr val="tx1"/>
                </a:solidFill>
                <a:latin typeface="Meiryo UI" pitchFamily="50" charset="-128"/>
                <a:ea typeface="Meiryo UI" pitchFamily="50" charset="-128"/>
                <a:cs typeface="Meiryo UI"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1100" dirty="0"/>
              <a:t>【</a:t>
            </a:r>
            <a:r>
              <a:rPr lang="ja-JP" altLang="en-US" sz="1100" dirty="0"/>
              <a:t>論文リンク</a:t>
            </a:r>
            <a:r>
              <a:rPr lang="en-US" altLang="ja-JP" sz="1100" dirty="0"/>
              <a:t>】</a:t>
            </a:r>
            <a:r>
              <a:rPr lang="ja-JP" altLang="en-US" sz="1100" dirty="0"/>
              <a:t> </a:t>
            </a:r>
            <a:endParaRPr lang="en-US" altLang="ja-JP" sz="1100" dirty="0"/>
          </a:p>
          <a:p>
            <a:pPr marL="0" indent="0">
              <a:buFont typeface="Arial" pitchFamily="34" charset="0"/>
              <a:buNone/>
            </a:pPr>
            <a:endParaRPr lang="en-US" altLang="ja-JP" sz="1100" dirty="0"/>
          </a:p>
          <a:p>
            <a:pPr marL="0" indent="0">
              <a:buFont typeface="Arial" pitchFamily="34" charset="0"/>
              <a:buNone/>
            </a:pPr>
            <a:r>
              <a:rPr lang="en-US" altLang="ja-JP" sz="1100" dirty="0"/>
              <a:t>【</a:t>
            </a:r>
            <a:r>
              <a:rPr lang="ja-JP" altLang="en-US" sz="1100" dirty="0"/>
              <a:t>文献概要</a:t>
            </a:r>
            <a:r>
              <a:rPr lang="en-US" altLang="ja-JP" sz="1100" dirty="0"/>
              <a:t>】</a:t>
            </a:r>
          </a:p>
          <a:p>
            <a:pPr marL="0" indent="0">
              <a:buNone/>
            </a:pPr>
            <a:r>
              <a:rPr lang="ja-JP" altLang="en-US" sz="1100" dirty="0"/>
              <a:t>・ 技術カテゴリ</a:t>
            </a:r>
            <a:r>
              <a:rPr lang="en-US" altLang="ja-JP" sz="1100" dirty="0"/>
              <a:t>:</a:t>
            </a:r>
            <a:r>
              <a:rPr lang="ja-JP" altLang="en-US" sz="1100" dirty="0"/>
              <a:t>偽造検出</a:t>
            </a:r>
            <a:endParaRPr lang="en-US" altLang="ja-JP" sz="1100" dirty="0"/>
          </a:p>
          <a:p>
            <a:pPr marL="0" indent="0">
              <a:buFont typeface="Arial" pitchFamily="34" charset="0"/>
              <a:buNone/>
            </a:pPr>
            <a:endParaRPr lang="en-US" altLang="ja-JP" sz="1100" dirty="0"/>
          </a:p>
          <a:p>
            <a:pPr marL="0" indent="0">
              <a:buFont typeface="Arial" pitchFamily="34" charset="0"/>
              <a:buNone/>
            </a:pPr>
            <a:r>
              <a:rPr lang="ja-JP" altLang="en-US" sz="1100" dirty="0"/>
              <a:t>・技術概要</a:t>
            </a:r>
            <a:r>
              <a:rPr lang="en-US" altLang="ja-JP" sz="1100" dirty="0"/>
              <a:t>/</a:t>
            </a:r>
            <a:r>
              <a:rPr lang="ja-JP" altLang="en-US" sz="1100" dirty="0"/>
              <a:t>ポイント</a:t>
            </a:r>
            <a:r>
              <a:rPr lang="en-US" altLang="ja-JP" sz="1100" dirty="0"/>
              <a:t>: </a:t>
            </a:r>
          </a:p>
          <a:p>
            <a:pPr marL="0" indent="0">
              <a:buFont typeface="Arial" pitchFamily="34" charset="0"/>
              <a:buNone/>
            </a:pPr>
            <a:r>
              <a:rPr lang="ja-JP" altLang="en-US" sz="1100" dirty="0"/>
              <a:t>　　・小型の畳み込みニューラルネットワーク（</a:t>
            </a:r>
            <a:r>
              <a:rPr lang="en-US" altLang="ja-JP" sz="1100" dirty="0"/>
              <a:t>ResNet18</a:t>
            </a:r>
            <a:r>
              <a:rPr lang="ja-JP" altLang="en-US" sz="1100" dirty="0"/>
              <a:t>）を用いて、合成手書きデータの識別が可能であることを示した。</a:t>
            </a:r>
            <a:endParaRPr lang="en-US" altLang="ja-JP" sz="1100" dirty="0"/>
          </a:p>
          <a:p>
            <a:pPr marL="0" indent="0">
              <a:buFont typeface="Arial" pitchFamily="34" charset="0"/>
              <a:buNone/>
            </a:pPr>
            <a:endParaRPr lang="en-US" altLang="ja-JP" sz="1100" dirty="0"/>
          </a:p>
          <a:p>
            <a:pPr marL="0" indent="0">
              <a:buNone/>
            </a:pPr>
            <a:r>
              <a:rPr lang="ja-JP" altLang="en-US" sz="1100" dirty="0"/>
              <a:t>・ 言語依存性</a:t>
            </a:r>
            <a:r>
              <a:rPr lang="en-US" altLang="ja-JP" sz="1100" dirty="0"/>
              <a:t>: </a:t>
            </a:r>
            <a:r>
              <a:rPr lang="ja-JP" altLang="en-US" sz="1100" dirty="0"/>
              <a:t>あり</a:t>
            </a:r>
            <a:endParaRPr lang="en-US" altLang="ja-JP" sz="1100" dirty="0"/>
          </a:p>
          <a:p>
            <a:pPr marL="0" indent="0">
              <a:buFont typeface="Arial" pitchFamily="34" charset="0"/>
              <a:buNone/>
            </a:pPr>
            <a:r>
              <a:rPr lang="ja-JP" altLang="en-US" sz="1100" dirty="0"/>
              <a:t>　　</a:t>
            </a:r>
            <a:endParaRPr lang="en-US" sz="1100" dirty="0"/>
          </a:p>
          <a:p>
            <a:pPr marL="0" indent="0">
              <a:buFont typeface="Arial" pitchFamily="34" charset="0"/>
              <a:buNone/>
            </a:pPr>
            <a:r>
              <a:rPr lang="ja-JP" altLang="en-US" sz="1100" dirty="0"/>
              <a:t>・ 自部門技術との関係性</a:t>
            </a:r>
            <a:r>
              <a:rPr lang="en-US" altLang="ja-JP" sz="1100" dirty="0"/>
              <a:t>: </a:t>
            </a:r>
          </a:p>
          <a:p>
            <a:pPr marL="0" indent="0">
              <a:buFont typeface="Arial" pitchFamily="34" charset="0"/>
              <a:buNone/>
            </a:pPr>
            <a:endParaRPr lang="en-US" sz="1100" dirty="0"/>
          </a:p>
          <a:p>
            <a:pPr marL="0" indent="0">
              <a:buFont typeface="Arial" pitchFamily="34" charset="0"/>
              <a:buNone/>
            </a:pPr>
            <a:r>
              <a:rPr lang="ja-JP" altLang="en-US" sz="1100" dirty="0"/>
              <a:t>・ 適応できる製品像</a:t>
            </a:r>
            <a:r>
              <a:rPr lang="en-US" altLang="ja-JP" sz="1100" dirty="0"/>
              <a:t>: </a:t>
            </a:r>
          </a:p>
          <a:p>
            <a:pPr marL="0" indent="0">
              <a:buFont typeface="Arial" pitchFamily="34" charset="0"/>
              <a:buNone/>
            </a:pPr>
            <a:endParaRPr lang="en-US" sz="1100" dirty="0"/>
          </a:p>
          <a:p>
            <a:pPr marL="0" indent="0">
              <a:buFont typeface="Arial" pitchFamily="34" charset="0"/>
              <a:buNone/>
            </a:pPr>
            <a:r>
              <a:rPr lang="ja-JP" altLang="en-US" sz="1100" dirty="0"/>
              <a:t>・ 執筆機関</a:t>
            </a:r>
            <a:r>
              <a:rPr lang="en-US" altLang="ja-JP" sz="1100" dirty="0"/>
              <a:t>:</a:t>
            </a:r>
            <a:r>
              <a:rPr lang="ja-JP" altLang="en-US" sz="1100" dirty="0"/>
              <a:t>フリードリヒ・アレクサンダー大学（ドイツ）、</a:t>
            </a:r>
            <a:r>
              <a:rPr lang="en-US" altLang="ja-JP" sz="1100" dirty="0"/>
              <a:t>EPITA</a:t>
            </a:r>
            <a:r>
              <a:rPr lang="ja-JP" altLang="en-US" sz="1100" dirty="0"/>
              <a:t>（フランス）</a:t>
            </a:r>
            <a:endParaRPr lang="en-US" altLang="ja-JP" sz="1100" dirty="0"/>
          </a:p>
          <a:p>
            <a:pPr marL="0" indent="0">
              <a:buFont typeface="Arial" pitchFamily="34" charset="0"/>
              <a:buNone/>
            </a:pPr>
            <a:endParaRPr lang="en-US" altLang="ja-JP" sz="1100" dirty="0"/>
          </a:p>
          <a:p>
            <a:pPr marL="0" indent="0">
              <a:buFont typeface="Arial" pitchFamily="34" charset="0"/>
              <a:buNone/>
            </a:pPr>
            <a:r>
              <a:rPr lang="ja-JP" altLang="en-US" sz="1100" dirty="0"/>
              <a:t>・ 検証性（コードやデータの公開状況、再現実験の可否など）</a:t>
            </a:r>
            <a:r>
              <a:rPr lang="en-US" altLang="ja-JP" sz="1100" dirty="0"/>
              <a:t>: </a:t>
            </a:r>
            <a:r>
              <a:rPr lang="ja-JP" altLang="en-US" sz="1100" dirty="0"/>
              <a:t>なし</a:t>
            </a:r>
            <a:endParaRPr lang="en-US" altLang="ja-JP" sz="1100" dirty="0"/>
          </a:p>
        </p:txBody>
      </p:sp>
    </p:spTree>
    <p:extLst>
      <p:ext uri="{BB962C8B-B14F-4D97-AF65-F5344CB8AC3E}">
        <p14:creationId xmlns:p14="http://schemas.microsoft.com/office/powerpoint/2010/main" val="10462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2</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10" name="テキスト ボックス 9">
            <a:extLst>
              <a:ext uri="{FF2B5EF4-FFF2-40B4-BE49-F238E27FC236}">
                <a16:creationId xmlns:a16="http://schemas.microsoft.com/office/drawing/2014/main" id="{1FACFA7D-21B8-5514-C811-DEFB744096FC}"/>
              </a:ext>
            </a:extLst>
          </p:cNvPr>
          <p:cNvSpPr txBox="1"/>
          <p:nvPr/>
        </p:nvSpPr>
        <p:spPr>
          <a:xfrm>
            <a:off x="220198" y="637952"/>
            <a:ext cx="8509132" cy="5973152"/>
          </a:xfrm>
          <a:prstGeom prst="rect">
            <a:avLst/>
          </a:prstGeom>
          <a:noFill/>
        </p:spPr>
        <p:txBody>
          <a:bodyPr wrap="none" rtlCol="0">
            <a:noAutofit/>
          </a:bodyPr>
          <a:lstStyle/>
          <a:p>
            <a:pPr>
              <a:lnSpc>
                <a:spcPct val="150000"/>
              </a:lnSpc>
            </a:pPr>
            <a:r>
              <a:rPr kumimoji="1" lang="ja-JP" altLang="en-US" sz="2800" dirty="0">
                <a:latin typeface="+mn-ea"/>
              </a:rPr>
              <a:t>課題</a:t>
            </a:r>
            <a:endParaRPr kumimoji="1" lang="en-US" altLang="ja-JP" sz="2800" dirty="0">
              <a:latin typeface="+mn-ea"/>
            </a:endParaRPr>
          </a:p>
          <a:p>
            <a:pPr marL="342900" indent="-342900">
              <a:lnSpc>
                <a:spcPct val="150000"/>
              </a:lnSpc>
              <a:buFont typeface="Arial" panose="020B0604020202020204" pitchFamily="34" charset="0"/>
              <a:buChar char="•"/>
            </a:pPr>
            <a:r>
              <a:rPr lang="ja-JP" altLang="en-US" sz="2400" dirty="0">
                <a:latin typeface="+mn-ea"/>
              </a:rPr>
              <a:t>　画像生成</a:t>
            </a:r>
            <a:r>
              <a:rPr lang="en-US" altLang="ja-JP" sz="2400" dirty="0">
                <a:latin typeface="+mn-ea"/>
              </a:rPr>
              <a:t>AI</a:t>
            </a:r>
            <a:r>
              <a:rPr lang="ja-JP" altLang="en-US" sz="2400" dirty="0">
                <a:latin typeface="+mn-ea"/>
              </a:rPr>
              <a:t>による、手書き文字の偽造検知</a:t>
            </a:r>
            <a:endParaRPr lang="en-US" altLang="ja-JP" sz="2400" dirty="0">
              <a:latin typeface="+mn-ea"/>
            </a:endParaRPr>
          </a:p>
          <a:p>
            <a:pPr marL="800100" lvl="1" indent="-342900">
              <a:lnSpc>
                <a:spcPct val="150000"/>
              </a:lnSpc>
              <a:buFont typeface="Arial" panose="020B0604020202020204" pitchFamily="34" charset="0"/>
              <a:buChar char="•"/>
            </a:pPr>
            <a:r>
              <a:rPr lang="ja-JP" altLang="en-US" dirty="0">
                <a:latin typeface="+mn-ea"/>
              </a:rPr>
              <a:t>最近の画像生成</a:t>
            </a:r>
            <a:r>
              <a:rPr lang="en-US" altLang="ja-JP" dirty="0">
                <a:latin typeface="+mn-ea"/>
              </a:rPr>
              <a:t>AI</a:t>
            </a:r>
            <a:r>
              <a:rPr lang="ja-JP" altLang="en-US" dirty="0">
                <a:latin typeface="+mn-ea"/>
              </a:rPr>
              <a:t>は人の手書き文字をリアルに模倣することが可能である。</a:t>
            </a:r>
            <a:endParaRPr lang="en-US" altLang="ja-JP" dirty="0">
              <a:latin typeface="+mn-ea"/>
            </a:endParaRPr>
          </a:p>
          <a:p>
            <a:pPr marL="800100" lvl="1" indent="-342900">
              <a:lnSpc>
                <a:spcPct val="150000"/>
              </a:lnSpc>
              <a:buFont typeface="Arial" panose="020B0604020202020204" pitchFamily="34" charset="0"/>
              <a:buChar char="•"/>
            </a:pPr>
            <a:r>
              <a:rPr kumimoji="1" lang="ja-JP" altLang="en-US" dirty="0">
                <a:latin typeface="+mn-ea"/>
              </a:rPr>
              <a:t>近い将来、手書きの偽造に使用される可能性がある。</a:t>
            </a:r>
            <a:endParaRPr kumimoji="1" lang="en-US" altLang="ja-JP" dirty="0">
              <a:latin typeface="+mn-ea"/>
            </a:endParaRPr>
          </a:p>
          <a:p>
            <a:pPr marL="800100" lvl="1" indent="-342900">
              <a:lnSpc>
                <a:spcPct val="150000"/>
              </a:lnSpc>
              <a:buFont typeface="Arial" panose="020B0604020202020204" pitchFamily="34" charset="0"/>
              <a:buChar char="•"/>
            </a:pPr>
            <a:r>
              <a:rPr kumimoji="1" lang="ja-JP" altLang="en-US" dirty="0">
                <a:latin typeface="+mn-ea"/>
              </a:rPr>
              <a:t>手書き文字の偽造検出が必要になってくる。</a:t>
            </a:r>
            <a:endParaRPr kumimoji="1" lang="en-US" altLang="ja-JP" dirty="0">
              <a:latin typeface="+mn-ea"/>
            </a:endParaRPr>
          </a:p>
          <a:p>
            <a:pPr marL="800100" lvl="1" indent="-342900">
              <a:lnSpc>
                <a:spcPct val="150000"/>
              </a:lnSpc>
              <a:buFont typeface="Arial" panose="020B0604020202020204" pitchFamily="34" charset="0"/>
              <a:buChar char="•"/>
            </a:pPr>
            <a:endParaRPr lang="en-US" altLang="ja-JP" dirty="0">
              <a:latin typeface="+mn-ea"/>
            </a:endParaRPr>
          </a:p>
        </p:txBody>
      </p:sp>
    </p:spTree>
    <p:extLst>
      <p:ext uri="{BB962C8B-B14F-4D97-AF65-F5344CB8AC3E}">
        <p14:creationId xmlns:p14="http://schemas.microsoft.com/office/powerpoint/2010/main" val="89954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3</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10" name="テキスト ボックス 9">
            <a:extLst>
              <a:ext uri="{FF2B5EF4-FFF2-40B4-BE49-F238E27FC236}">
                <a16:creationId xmlns:a16="http://schemas.microsoft.com/office/drawing/2014/main" id="{1FACFA7D-21B8-5514-C811-DEFB744096FC}"/>
              </a:ext>
            </a:extLst>
          </p:cNvPr>
          <p:cNvSpPr txBox="1"/>
          <p:nvPr/>
        </p:nvSpPr>
        <p:spPr>
          <a:xfrm>
            <a:off x="220198" y="637952"/>
            <a:ext cx="8593296" cy="5973152"/>
          </a:xfrm>
          <a:prstGeom prst="rect">
            <a:avLst/>
          </a:prstGeom>
          <a:noFill/>
        </p:spPr>
        <p:txBody>
          <a:bodyPr wrap="square" rtlCol="0">
            <a:noAutofit/>
          </a:bodyPr>
          <a:lstStyle/>
          <a:p>
            <a:pPr>
              <a:lnSpc>
                <a:spcPct val="150000"/>
              </a:lnSpc>
            </a:pPr>
            <a:r>
              <a:rPr kumimoji="1" lang="ja-JP" altLang="en-US" dirty="0">
                <a:latin typeface="+mn-ea"/>
              </a:rPr>
              <a:t>この論文で取り上げる手書き生成モデル</a:t>
            </a:r>
            <a:endParaRPr kumimoji="1" lang="en-US" altLang="ja-JP" dirty="0">
              <a:latin typeface="+mn-ea"/>
            </a:endParaRPr>
          </a:p>
          <a:p>
            <a:pPr>
              <a:lnSpc>
                <a:spcPct val="150000"/>
              </a:lnSpc>
            </a:pPr>
            <a:r>
              <a:rPr kumimoji="1" lang="ja-JP" altLang="en-US" sz="1400" dirty="0">
                <a:latin typeface="+mn-ea"/>
              </a:rPr>
              <a:t>　人の手書きの特徴（字形、字の大きさ、傾き、筆圧など）を学習し、そのスタイルを模倣して新たなテキストを生成する</a:t>
            </a:r>
            <a:endParaRPr kumimoji="1" lang="en-US" altLang="ja-JP" sz="1400" dirty="0">
              <a:latin typeface="+mn-ea"/>
            </a:endParaRPr>
          </a:p>
          <a:p>
            <a:pPr>
              <a:lnSpc>
                <a:spcPct val="150000"/>
              </a:lnSpc>
            </a:pPr>
            <a:endParaRPr kumimoji="1" lang="en-US" altLang="ja-JP" dirty="0">
              <a:latin typeface="+mn-ea"/>
            </a:endParaRPr>
          </a:p>
          <a:p>
            <a:pPr marL="285750" indent="-285750">
              <a:lnSpc>
                <a:spcPct val="150000"/>
              </a:lnSpc>
              <a:buFont typeface="Arial" panose="020B0604020202020204" pitchFamily="34" charset="0"/>
              <a:buChar char="•"/>
            </a:pPr>
            <a:r>
              <a:rPr kumimoji="1" lang="en-US" altLang="ja-JP" dirty="0" err="1">
                <a:latin typeface="+mn-ea"/>
              </a:rPr>
              <a:t>WordStylist</a:t>
            </a:r>
            <a:endParaRPr kumimoji="1" lang="en-US" altLang="ja-JP" dirty="0">
              <a:latin typeface="+mn-ea"/>
            </a:endParaRPr>
          </a:p>
          <a:p>
            <a:pPr marL="742950" lvl="1" indent="-285750">
              <a:lnSpc>
                <a:spcPct val="150000"/>
              </a:lnSpc>
              <a:buFont typeface="Arial" panose="020B0604020202020204" pitchFamily="34" charset="0"/>
              <a:buChar char="•"/>
            </a:pPr>
            <a:r>
              <a:rPr kumimoji="1" lang="ja-JP" altLang="en-US" sz="1600" dirty="0">
                <a:latin typeface="+mn-ea"/>
              </a:rPr>
              <a:t>拡散モデル（</a:t>
            </a:r>
            <a:r>
              <a:rPr kumimoji="1" lang="en-US" altLang="ja-JP" sz="1600" dirty="0">
                <a:latin typeface="+mn-ea"/>
              </a:rPr>
              <a:t>LDM</a:t>
            </a:r>
            <a:r>
              <a:rPr kumimoji="1" lang="ja-JP" altLang="en-US" sz="1600" dirty="0">
                <a:latin typeface="+mn-ea"/>
              </a:rPr>
              <a:t>）をベースにした手法</a:t>
            </a:r>
            <a:endParaRPr kumimoji="1" lang="en-US" altLang="ja-JP" sz="1600" dirty="0">
              <a:latin typeface="+mn-ea"/>
            </a:endParaRPr>
          </a:p>
          <a:p>
            <a:pPr marL="1200150" lvl="2" indent="-285750">
              <a:lnSpc>
                <a:spcPct val="150000"/>
              </a:lnSpc>
              <a:buFont typeface="Arial" panose="020B0604020202020204" pitchFamily="34" charset="0"/>
              <a:buChar char="•"/>
            </a:pPr>
            <a:r>
              <a:rPr lang="ja-JP" altLang="en-US" sz="1400" dirty="0">
                <a:latin typeface="+mn-ea"/>
              </a:rPr>
              <a:t>モデルはノイズが加えられたデータから元のデータを再構築する方法を学習する。</a:t>
            </a:r>
            <a:endParaRPr lang="en-US" altLang="ja-JP" sz="1400" dirty="0">
              <a:latin typeface="+mn-ea"/>
            </a:endParaRPr>
          </a:p>
          <a:p>
            <a:pPr marL="1200150" lvl="2" indent="-285750">
              <a:lnSpc>
                <a:spcPct val="150000"/>
              </a:lnSpc>
              <a:buFont typeface="Arial" panose="020B0604020202020204" pitchFamily="34" charset="0"/>
              <a:buChar char="•"/>
            </a:pPr>
            <a:r>
              <a:rPr lang="ja-JP" altLang="en-US" sz="1400" dirty="0">
                <a:latin typeface="+mn-ea"/>
              </a:rPr>
              <a:t>ノイズを段階的に取り除き、元のデータの特徴を復元する方法を学習する。</a:t>
            </a:r>
            <a:endParaRPr lang="en-US" altLang="ja-JP" sz="1400" dirty="0">
              <a:latin typeface="+mn-ea"/>
            </a:endParaRPr>
          </a:p>
          <a:p>
            <a:pPr marL="1200150" lvl="2" indent="-285750">
              <a:lnSpc>
                <a:spcPct val="150000"/>
              </a:lnSpc>
              <a:buFont typeface="Arial" panose="020B0604020202020204" pitchFamily="34" charset="0"/>
              <a:buChar char="•"/>
            </a:pPr>
            <a:r>
              <a:rPr lang="ja-JP" altLang="en-US" sz="1400" dirty="0">
                <a:latin typeface="+mn-ea"/>
              </a:rPr>
              <a:t>生成段階では、モデルは純粋なノイズから出発し、学習したノイズの除去プロセスを用いて、リアルな手書きデータを段階的に生成する。</a:t>
            </a:r>
            <a:endParaRPr kumimoji="1" lang="en-US" altLang="ja-JP" sz="1600" dirty="0">
              <a:latin typeface="+mn-ea"/>
            </a:endParaRPr>
          </a:p>
          <a:p>
            <a:pPr marL="285750" indent="-285750">
              <a:lnSpc>
                <a:spcPct val="150000"/>
              </a:lnSpc>
              <a:buFont typeface="Arial" panose="020B0604020202020204" pitchFamily="34" charset="0"/>
              <a:buChar char="•"/>
            </a:pPr>
            <a:r>
              <a:rPr kumimoji="1" lang="en-US" altLang="ja-JP" dirty="0" err="1">
                <a:latin typeface="+mn-ea"/>
              </a:rPr>
              <a:t>GANwriting</a:t>
            </a:r>
            <a:endParaRPr kumimoji="1" lang="en-US" altLang="ja-JP" dirty="0">
              <a:latin typeface="+mn-ea"/>
            </a:endParaRPr>
          </a:p>
          <a:p>
            <a:pPr marL="742950" lvl="1" indent="-285750">
              <a:lnSpc>
                <a:spcPct val="150000"/>
              </a:lnSpc>
              <a:buFont typeface="Arial" panose="020B0604020202020204" pitchFamily="34" charset="0"/>
              <a:buChar char="•"/>
            </a:pPr>
            <a:r>
              <a:rPr kumimoji="1" lang="en-US" altLang="ja-JP" sz="1600" dirty="0">
                <a:latin typeface="+mn-ea"/>
              </a:rPr>
              <a:t>GAN</a:t>
            </a:r>
            <a:r>
              <a:rPr kumimoji="1" lang="ja-JP" altLang="en-US" sz="1600" dirty="0">
                <a:latin typeface="+mn-ea"/>
              </a:rPr>
              <a:t>（</a:t>
            </a:r>
            <a:r>
              <a:rPr kumimoji="1" lang="en-US" altLang="ja-JP" sz="1600" dirty="0">
                <a:latin typeface="+mn-ea"/>
              </a:rPr>
              <a:t>Generative Adversarial Network</a:t>
            </a:r>
            <a:r>
              <a:rPr kumimoji="1" lang="ja-JP" altLang="en-US" sz="1600" dirty="0">
                <a:latin typeface="+mn-ea"/>
              </a:rPr>
              <a:t>）をベースにした手法</a:t>
            </a:r>
            <a:endParaRPr kumimoji="1" lang="en-US" altLang="ja-JP" sz="1600" dirty="0">
              <a:latin typeface="+mn-ea"/>
            </a:endParaRPr>
          </a:p>
          <a:p>
            <a:pPr marL="285750" indent="-285750">
              <a:lnSpc>
                <a:spcPct val="150000"/>
              </a:lnSpc>
              <a:buFont typeface="Arial" panose="020B0604020202020204" pitchFamily="34" charset="0"/>
              <a:buChar char="•"/>
            </a:pPr>
            <a:r>
              <a:rPr kumimoji="1" lang="en-US" altLang="ja-JP" dirty="0" err="1">
                <a:latin typeface="+mn-ea"/>
              </a:rPr>
              <a:t>SmartPatch</a:t>
            </a:r>
            <a:endParaRPr kumimoji="1" lang="en-US" altLang="ja-JP" dirty="0">
              <a:latin typeface="+mn-ea"/>
            </a:endParaRPr>
          </a:p>
          <a:p>
            <a:pPr marL="742950" lvl="1" indent="-285750">
              <a:lnSpc>
                <a:spcPct val="150000"/>
              </a:lnSpc>
              <a:buFont typeface="Arial" panose="020B0604020202020204" pitchFamily="34" charset="0"/>
              <a:buChar char="•"/>
            </a:pPr>
            <a:r>
              <a:rPr kumimoji="1" lang="en-US" altLang="ja-JP" sz="1600" dirty="0" err="1">
                <a:latin typeface="+mn-ea"/>
              </a:rPr>
              <a:t>GANwriting</a:t>
            </a:r>
            <a:r>
              <a:rPr kumimoji="1" lang="ja-JP" altLang="en-US" sz="1600" dirty="0">
                <a:latin typeface="+mn-ea"/>
              </a:rPr>
              <a:t>をベースにした手法</a:t>
            </a:r>
            <a:endParaRPr kumimoji="1" lang="en-US" altLang="ja-JP" sz="1600" dirty="0">
              <a:latin typeface="+mn-ea"/>
            </a:endParaRPr>
          </a:p>
          <a:p>
            <a:pPr marL="742950" lvl="1" indent="-285750">
              <a:lnSpc>
                <a:spcPct val="150000"/>
              </a:lnSpc>
              <a:buFont typeface="Arial" panose="020B0604020202020204" pitchFamily="34" charset="0"/>
              <a:buChar char="•"/>
            </a:pPr>
            <a:r>
              <a:rPr kumimoji="1" lang="ja-JP" altLang="en-US" sz="1600" dirty="0">
                <a:latin typeface="+mn-ea"/>
              </a:rPr>
              <a:t>画像全体だけでなく、個々のパッチ（画像の一部）を独立したエンティティとして扱い、それぞれを細かく調整してリアルな画像を生成する。</a:t>
            </a:r>
          </a:p>
        </p:txBody>
      </p:sp>
    </p:spTree>
    <p:extLst>
      <p:ext uri="{BB962C8B-B14F-4D97-AF65-F5344CB8AC3E}">
        <p14:creationId xmlns:p14="http://schemas.microsoft.com/office/powerpoint/2010/main" val="110580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4</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4" name="テキスト ボックス 3">
            <a:extLst>
              <a:ext uri="{FF2B5EF4-FFF2-40B4-BE49-F238E27FC236}">
                <a16:creationId xmlns:a16="http://schemas.microsoft.com/office/drawing/2014/main" id="{96CED377-FB90-5179-D173-85ECD762CB23}"/>
              </a:ext>
            </a:extLst>
          </p:cNvPr>
          <p:cNvSpPr txBox="1"/>
          <p:nvPr/>
        </p:nvSpPr>
        <p:spPr>
          <a:xfrm>
            <a:off x="220199" y="712380"/>
            <a:ext cx="8711150" cy="2264687"/>
          </a:xfrm>
          <a:prstGeom prst="rect">
            <a:avLst/>
          </a:prstGeom>
          <a:noFill/>
        </p:spPr>
        <p:txBody>
          <a:bodyPr wrap="none" rtlCol="0">
            <a:noAutofit/>
          </a:bodyPr>
          <a:lstStyle/>
          <a:p>
            <a:r>
              <a:rPr lang="ja-JP" altLang="en-US" sz="2800" dirty="0">
                <a:latin typeface="+mn-ea"/>
              </a:rPr>
              <a:t>偽造検知手段</a:t>
            </a:r>
            <a:endParaRPr lang="en-US" altLang="ja-JP" sz="2800" dirty="0">
              <a:latin typeface="+mn-ea"/>
            </a:endParaRPr>
          </a:p>
          <a:p>
            <a:r>
              <a:rPr lang="ja-JP" altLang="en-US" sz="2000" dirty="0">
                <a:latin typeface="+mn-ea"/>
              </a:rPr>
              <a:t>　</a:t>
            </a:r>
            <a:r>
              <a:rPr lang="en-US" altLang="ja-JP" sz="2000" dirty="0">
                <a:latin typeface="+mn-ea"/>
              </a:rPr>
              <a:t>ResNet18</a:t>
            </a:r>
            <a:r>
              <a:rPr lang="ja-JP" altLang="en-US" sz="2000" dirty="0">
                <a:latin typeface="+mn-ea"/>
              </a:rPr>
              <a:t>をベースとした分類モデルを使用</a:t>
            </a:r>
            <a:endParaRPr lang="en-US" altLang="ja-JP" sz="2000" dirty="0">
              <a:latin typeface="+mn-ea"/>
            </a:endParaRPr>
          </a:p>
          <a:p>
            <a:pPr marL="800100" lvl="1" indent="-342900">
              <a:buFont typeface="Arial" panose="020B0604020202020204" pitchFamily="34" charset="0"/>
              <a:buChar char="•"/>
            </a:pPr>
            <a:r>
              <a:rPr kumimoji="1" lang="en-US" altLang="ja-JP" dirty="0">
                <a:latin typeface="+mn-ea"/>
              </a:rPr>
              <a:t>IAM</a:t>
            </a:r>
            <a:r>
              <a:rPr kumimoji="1" lang="ja-JP" altLang="en-US" dirty="0">
                <a:latin typeface="+mn-ea"/>
              </a:rPr>
              <a:t>データセットから得られた実データと</a:t>
            </a:r>
            <a:r>
              <a:rPr kumimoji="1" lang="en-US" altLang="ja-JP" dirty="0" err="1">
                <a:latin typeface="+mn-ea"/>
              </a:rPr>
              <a:t>WordStylist</a:t>
            </a:r>
            <a:r>
              <a:rPr kumimoji="1" lang="ja-JP" altLang="en-US" dirty="0">
                <a:latin typeface="+mn-ea"/>
              </a:rPr>
              <a:t>で生成された合成データを分類。</a:t>
            </a:r>
            <a:endParaRPr kumimoji="1" lang="en-US" altLang="ja-JP" dirty="0">
              <a:latin typeface="+mn-ea"/>
            </a:endParaRPr>
          </a:p>
          <a:p>
            <a:pPr marL="800100" lvl="1" indent="-342900">
              <a:buFont typeface="Arial" panose="020B0604020202020204" pitchFamily="34" charset="0"/>
              <a:buChar char="•"/>
            </a:pPr>
            <a:r>
              <a:rPr kumimoji="1" lang="ja-JP" altLang="en-US" dirty="0">
                <a:latin typeface="+mn-ea"/>
              </a:rPr>
              <a:t>データの前処理として「</a:t>
            </a:r>
            <a:r>
              <a:rPr kumimoji="1" lang="en-US" altLang="ja-JP" dirty="0">
                <a:latin typeface="+mn-ea"/>
              </a:rPr>
              <a:t>single-sided</a:t>
            </a:r>
            <a:r>
              <a:rPr kumimoji="1" lang="ja-JP" altLang="en-US" dirty="0">
                <a:latin typeface="+mn-ea"/>
              </a:rPr>
              <a:t>二値化」を適用してトレーニング。</a:t>
            </a:r>
            <a:endParaRPr kumimoji="1" lang="en-US" altLang="ja-JP" dirty="0">
              <a:latin typeface="+mn-ea"/>
            </a:endParaRPr>
          </a:p>
          <a:p>
            <a:pPr marL="1257300" lvl="2" indent="-342900">
              <a:buFont typeface="Arial" panose="020B0604020202020204" pitchFamily="34" charset="0"/>
              <a:buChar char="•"/>
            </a:pPr>
            <a:r>
              <a:rPr lang="ja-JP" altLang="en-US" dirty="0">
                <a:latin typeface="+mn-ea"/>
              </a:rPr>
              <a:t>画像（文字）全体ではなく、特定の箇所にのみ二値化を適用する。</a:t>
            </a:r>
            <a:endParaRPr lang="en-US" altLang="ja-JP" dirty="0">
              <a:latin typeface="+mn-ea"/>
            </a:endParaRPr>
          </a:p>
          <a:p>
            <a:pPr marL="800100" lvl="1" indent="-342900">
              <a:buFont typeface="Arial" panose="020B0604020202020204" pitchFamily="34" charset="0"/>
              <a:buChar char="•"/>
            </a:pPr>
            <a:r>
              <a:rPr lang="ja-JP" altLang="en-US" dirty="0">
                <a:latin typeface="+mn-ea"/>
              </a:rPr>
              <a:t>学習：</a:t>
            </a:r>
            <a:endParaRPr lang="en-US" altLang="ja-JP" dirty="0">
              <a:latin typeface="+mn-ea"/>
            </a:endParaRPr>
          </a:p>
          <a:p>
            <a:pPr marL="1257300" lvl="2" indent="-342900">
              <a:buFont typeface="Arial" panose="020B0604020202020204" pitchFamily="34" charset="0"/>
              <a:buChar char="•"/>
            </a:pPr>
            <a:endParaRPr lang="en-US" altLang="ja-JP" dirty="0">
              <a:latin typeface="+mn-ea"/>
            </a:endParaRPr>
          </a:p>
          <a:p>
            <a:pPr marL="800100" lvl="1" indent="-342900">
              <a:buFont typeface="Arial" panose="020B0604020202020204" pitchFamily="34" charset="0"/>
              <a:buChar char="•"/>
            </a:pPr>
            <a:endParaRPr kumimoji="1" lang="en-US" altLang="ja-JP" dirty="0">
              <a:latin typeface="+mn-ea"/>
            </a:endParaRPr>
          </a:p>
        </p:txBody>
      </p:sp>
      <p:pic>
        <p:nvPicPr>
          <p:cNvPr id="8" name="図 7">
            <a:extLst>
              <a:ext uri="{FF2B5EF4-FFF2-40B4-BE49-F238E27FC236}">
                <a16:creationId xmlns:a16="http://schemas.microsoft.com/office/drawing/2014/main" id="{1AB4891C-8A86-32D3-FAD8-9D4CE363449D}"/>
              </a:ext>
            </a:extLst>
          </p:cNvPr>
          <p:cNvPicPr>
            <a:picLocks noChangeAspect="1"/>
          </p:cNvPicPr>
          <p:nvPr/>
        </p:nvPicPr>
        <p:blipFill>
          <a:blip r:embed="rId3"/>
          <a:stretch>
            <a:fillRect/>
          </a:stretch>
        </p:blipFill>
        <p:spPr>
          <a:xfrm>
            <a:off x="578385" y="5254527"/>
            <a:ext cx="7987229" cy="1606992"/>
          </a:xfrm>
          <a:prstGeom prst="rect">
            <a:avLst/>
          </a:prstGeom>
        </p:spPr>
      </p:pic>
      <p:pic>
        <p:nvPicPr>
          <p:cNvPr id="10" name="図 9">
            <a:extLst>
              <a:ext uri="{FF2B5EF4-FFF2-40B4-BE49-F238E27FC236}">
                <a16:creationId xmlns:a16="http://schemas.microsoft.com/office/drawing/2014/main" id="{B7643535-6968-5425-2219-C9C917F2A8F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20000"/>
                    </a14:imgEffect>
                  </a14:imgLayer>
                </a14:imgProps>
              </a:ext>
            </a:extLst>
          </a:blip>
          <a:srcRect l="19405" t="22186" r="74707" b="33656"/>
          <a:stretch/>
        </p:blipFill>
        <p:spPr>
          <a:xfrm>
            <a:off x="311685" y="3254680"/>
            <a:ext cx="1202790" cy="1814880"/>
          </a:xfrm>
          <a:prstGeom prst="rect">
            <a:avLst/>
          </a:prstGeom>
        </p:spPr>
      </p:pic>
      <p:sp>
        <p:nvSpPr>
          <p:cNvPr id="11" name="正方形/長方形 10">
            <a:extLst>
              <a:ext uri="{FF2B5EF4-FFF2-40B4-BE49-F238E27FC236}">
                <a16:creationId xmlns:a16="http://schemas.microsoft.com/office/drawing/2014/main" id="{1B4225CB-8771-D58F-9DDA-6D7687A9D35E}"/>
              </a:ext>
            </a:extLst>
          </p:cNvPr>
          <p:cNvSpPr/>
          <p:nvPr/>
        </p:nvSpPr>
        <p:spPr>
          <a:xfrm>
            <a:off x="2076450" y="5338795"/>
            <a:ext cx="641350" cy="989419"/>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3" name="直線矢印コネクタ 12">
            <a:extLst>
              <a:ext uri="{FF2B5EF4-FFF2-40B4-BE49-F238E27FC236}">
                <a16:creationId xmlns:a16="http://schemas.microsoft.com/office/drawing/2014/main" id="{1DD49874-0735-E2A4-8BCD-0D800B9B5B63}"/>
              </a:ext>
            </a:extLst>
          </p:cNvPr>
          <p:cNvCxnSpPr>
            <a:stCxn id="11" idx="0"/>
            <a:endCxn id="10" idx="3"/>
          </p:cNvCxnSpPr>
          <p:nvPr/>
        </p:nvCxnSpPr>
        <p:spPr>
          <a:xfrm flipH="1" flipV="1">
            <a:off x="1514475" y="4162120"/>
            <a:ext cx="882650" cy="1176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850CADC-24E6-543D-A062-8C91AE91554B}"/>
              </a:ext>
            </a:extLst>
          </p:cNvPr>
          <p:cNvSpPr txBox="1"/>
          <p:nvPr/>
        </p:nvSpPr>
        <p:spPr>
          <a:xfrm>
            <a:off x="1943099" y="4052212"/>
            <a:ext cx="2628900" cy="669010"/>
          </a:xfrm>
          <a:prstGeom prst="rect">
            <a:avLst/>
          </a:prstGeom>
          <a:noFill/>
        </p:spPr>
        <p:txBody>
          <a:bodyPr wrap="square" rtlCol="0">
            <a:noAutofit/>
          </a:bodyPr>
          <a:lstStyle/>
          <a:p>
            <a:r>
              <a:rPr kumimoji="1" lang="ja-JP" altLang="en-US" sz="1200" dirty="0">
                <a:latin typeface="+mn-ea"/>
              </a:rPr>
              <a:t>文字周辺の背景と</a:t>
            </a:r>
            <a:endParaRPr kumimoji="1" lang="en-US" altLang="ja-JP" sz="1200" dirty="0">
              <a:latin typeface="+mn-ea"/>
            </a:endParaRPr>
          </a:p>
          <a:p>
            <a:r>
              <a:rPr kumimoji="1" lang="ja-JP" altLang="en-US" sz="1200" dirty="0">
                <a:latin typeface="+mn-ea"/>
              </a:rPr>
              <a:t>文字から離れた背景の濃度が異なる</a:t>
            </a:r>
            <a:endParaRPr kumimoji="1" lang="en-US" altLang="ja-JP" sz="1200" dirty="0">
              <a:latin typeface="+mn-ea"/>
            </a:endParaRPr>
          </a:p>
          <a:p>
            <a:r>
              <a:rPr lang="ja-JP" altLang="en-US" sz="1200" dirty="0">
                <a:latin typeface="+mn-ea"/>
              </a:rPr>
              <a:t>→</a:t>
            </a:r>
            <a:r>
              <a:rPr lang="ja-JP" altLang="en-US" sz="1200" b="1" dirty="0">
                <a:latin typeface="+mn-ea"/>
              </a:rPr>
              <a:t>文字周辺のみで二値化した？</a:t>
            </a:r>
            <a:endParaRPr kumimoji="1" lang="ja-JP" altLang="en-US" sz="1200" b="1" dirty="0">
              <a:latin typeface="+mn-ea"/>
            </a:endParaRPr>
          </a:p>
        </p:txBody>
      </p:sp>
      <p:sp>
        <p:nvSpPr>
          <p:cNvPr id="16" name="テキスト ボックス 15">
            <a:extLst>
              <a:ext uri="{FF2B5EF4-FFF2-40B4-BE49-F238E27FC236}">
                <a16:creationId xmlns:a16="http://schemas.microsoft.com/office/drawing/2014/main" id="{609D4E32-F797-3318-1269-D2176B70B52B}"/>
              </a:ext>
            </a:extLst>
          </p:cNvPr>
          <p:cNvSpPr txBox="1"/>
          <p:nvPr/>
        </p:nvSpPr>
        <p:spPr>
          <a:xfrm>
            <a:off x="2835429" y="6519446"/>
            <a:ext cx="2207051" cy="338554"/>
          </a:xfrm>
          <a:prstGeom prst="rect">
            <a:avLst/>
          </a:prstGeom>
          <a:noFill/>
        </p:spPr>
        <p:txBody>
          <a:bodyPr wrap="square">
            <a:spAutoFit/>
          </a:bodyPr>
          <a:lstStyle/>
          <a:p>
            <a:r>
              <a:rPr kumimoji="1" lang="ja-JP" altLang="en-US" sz="1600" dirty="0">
                <a:latin typeface="+mn-ea"/>
              </a:rPr>
              <a:t>（</a:t>
            </a:r>
            <a:r>
              <a:rPr kumimoji="1" lang="en-US" altLang="ja-JP" sz="1600" dirty="0">
                <a:latin typeface="+mn-ea"/>
              </a:rPr>
              <a:t>IAM</a:t>
            </a:r>
            <a:r>
              <a:rPr kumimoji="1" lang="ja-JP" altLang="en-US" sz="1600" dirty="0">
                <a:latin typeface="+mn-ea"/>
              </a:rPr>
              <a:t>データセット）</a:t>
            </a:r>
            <a:endParaRPr lang="ja-JP" altLang="en-US" sz="1600" dirty="0"/>
          </a:p>
        </p:txBody>
      </p:sp>
    </p:spTree>
    <p:extLst>
      <p:ext uri="{BB962C8B-B14F-4D97-AF65-F5344CB8AC3E}">
        <p14:creationId xmlns:p14="http://schemas.microsoft.com/office/powerpoint/2010/main" val="79288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5</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4" name="テキスト ボックス 3">
            <a:extLst>
              <a:ext uri="{FF2B5EF4-FFF2-40B4-BE49-F238E27FC236}">
                <a16:creationId xmlns:a16="http://schemas.microsoft.com/office/drawing/2014/main" id="{96CED377-FB90-5179-D173-85ECD762CB23}"/>
              </a:ext>
            </a:extLst>
          </p:cNvPr>
          <p:cNvSpPr txBox="1"/>
          <p:nvPr/>
        </p:nvSpPr>
        <p:spPr>
          <a:xfrm>
            <a:off x="220199" y="712381"/>
            <a:ext cx="8711150" cy="1711842"/>
          </a:xfrm>
          <a:prstGeom prst="rect">
            <a:avLst/>
          </a:prstGeom>
          <a:noFill/>
        </p:spPr>
        <p:txBody>
          <a:bodyPr wrap="none" rtlCol="0">
            <a:noAutofit/>
          </a:bodyPr>
          <a:lstStyle/>
          <a:p>
            <a:r>
              <a:rPr lang="ja-JP" altLang="en-US" sz="2800" dirty="0">
                <a:latin typeface="+mn-ea"/>
              </a:rPr>
              <a:t>結果</a:t>
            </a:r>
            <a:endParaRPr lang="en-US" altLang="ja-JP" sz="2800" dirty="0">
              <a:latin typeface="+mn-ea"/>
            </a:endParaRPr>
          </a:p>
          <a:p>
            <a:pPr marL="800100" lvl="1" indent="-342900">
              <a:buFont typeface="Arial" panose="020B0604020202020204" pitchFamily="34" charset="0"/>
              <a:buChar char="•"/>
            </a:pPr>
            <a:r>
              <a:rPr lang="ja-JP" altLang="en-US" sz="2000" dirty="0">
                <a:latin typeface="+mn-ea"/>
              </a:rPr>
              <a:t>約</a:t>
            </a:r>
            <a:r>
              <a:rPr lang="en-US" altLang="ja-JP" sz="2000" dirty="0">
                <a:latin typeface="+mn-ea"/>
              </a:rPr>
              <a:t>90%</a:t>
            </a:r>
            <a:r>
              <a:rPr lang="ja-JP" altLang="en-US" sz="2000" dirty="0">
                <a:latin typeface="+mn-ea"/>
              </a:rPr>
              <a:t>の精度で合成手書きデータと実データを識別することができた。</a:t>
            </a:r>
            <a:endParaRPr lang="en-US" altLang="ja-JP" sz="2000" dirty="0">
              <a:latin typeface="+mn-ea"/>
            </a:endParaRPr>
          </a:p>
          <a:p>
            <a:pPr marL="742950" lvl="1" indent="-285750">
              <a:buFont typeface="Arial" panose="020B0604020202020204" pitchFamily="34" charset="0"/>
              <a:buChar char="•"/>
            </a:pPr>
            <a:r>
              <a:rPr kumimoji="1" lang="ja-JP" altLang="en-US" sz="2000" dirty="0">
                <a:latin typeface="+mn-ea"/>
              </a:rPr>
              <a:t>異なるモデルで生成した手書き画像も、高い精度で分類できている。</a:t>
            </a:r>
            <a:endParaRPr kumimoji="1" lang="en-US" altLang="ja-JP" sz="2000" dirty="0">
              <a:latin typeface="+mn-ea"/>
            </a:endParaRPr>
          </a:p>
        </p:txBody>
      </p:sp>
      <p:pic>
        <p:nvPicPr>
          <p:cNvPr id="6" name="図 5">
            <a:extLst>
              <a:ext uri="{FF2B5EF4-FFF2-40B4-BE49-F238E27FC236}">
                <a16:creationId xmlns:a16="http://schemas.microsoft.com/office/drawing/2014/main" id="{5ADF796C-4CE9-5A3A-B54A-F0D91994ECBE}"/>
              </a:ext>
            </a:extLst>
          </p:cNvPr>
          <p:cNvPicPr>
            <a:picLocks noChangeAspect="1"/>
          </p:cNvPicPr>
          <p:nvPr/>
        </p:nvPicPr>
        <p:blipFill>
          <a:blip r:embed="rId3"/>
          <a:stretch>
            <a:fillRect/>
          </a:stretch>
        </p:blipFill>
        <p:spPr>
          <a:xfrm>
            <a:off x="875870" y="3399527"/>
            <a:ext cx="7055530" cy="2330068"/>
          </a:xfrm>
          <a:prstGeom prst="rect">
            <a:avLst/>
          </a:prstGeom>
        </p:spPr>
      </p:pic>
    </p:spTree>
    <p:extLst>
      <p:ext uri="{BB962C8B-B14F-4D97-AF65-F5344CB8AC3E}">
        <p14:creationId xmlns:p14="http://schemas.microsoft.com/office/powerpoint/2010/main" val="149972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6</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4" name="テキスト ボックス 3">
            <a:extLst>
              <a:ext uri="{FF2B5EF4-FFF2-40B4-BE49-F238E27FC236}">
                <a16:creationId xmlns:a16="http://schemas.microsoft.com/office/drawing/2014/main" id="{96CED377-FB90-5179-D173-85ECD762CB23}"/>
              </a:ext>
            </a:extLst>
          </p:cNvPr>
          <p:cNvSpPr txBox="1"/>
          <p:nvPr/>
        </p:nvSpPr>
        <p:spPr>
          <a:xfrm>
            <a:off x="220199" y="712381"/>
            <a:ext cx="8711150" cy="1711842"/>
          </a:xfrm>
          <a:prstGeom prst="rect">
            <a:avLst/>
          </a:prstGeom>
          <a:noFill/>
        </p:spPr>
        <p:txBody>
          <a:bodyPr wrap="square" rtlCol="0">
            <a:noAutofit/>
          </a:bodyPr>
          <a:lstStyle/>
          <a:p>
            <a:r>
              <a:rPr lang="ja-JP" altLang="en-US" sz="2800" dirty="0">
                <a:latin typeface="+mn-ea"/>
              </a:rPr>
              <a:t>結果</a:t>
            </a:r>
            <a:endParaRPr lang="en-US" altLang="ja-JP" sz="2800" dirty="0">
              <a:latin typeface="+mn-ea"/>
            </a:endParaRPr>
          </a:p>
          <a:p>
            <a:pPr marL="800100" lvl="1" indent="-342900">
              <a:buFont typeface="Arial" panose="020B0604020202020204" pitchFamily="34" charset="0"/>
              <a:buChar char="•"/>
            </a:pPr>
            <a:r>
              <a:rPr lang="ja-JP" altLang="en-US" sz="2000" dirty="0">
                <a:latin typeface="+mn-ea"/>
              </a:rPr>
              <a:t>画像にぼかしを入れると精度は落ちる。</a:t>
            </a:r>
            <a:endParaRPr lang="en-US" altLang="ja-JP" sz="2000" dirty="0">
              <a:latin typeface="+mn-ea"/>
            </a:endParaRPr>
          </a:p>
          <a:p>
            <a:pPr marL="800100" lvl="1" indent="-342900">
              <a:buFont typeface="Arial" panose="020B0604020202020204" pitchFamily="34" charset="0"/>
              <a:buChar char="•"/>
            </a:pPr>
            <a:r>
              <a:rPr lang="ja-JP" altLang="en-US" sz="2000" dirty="0">
                <a:latin typeface="+mn-ea"/>
              </a:rPr>
              <a:t>ぼかし（</a:t>
            </a:r>
            <a:r>
              <a:rPr lang="el-GR" altLang="ja-JP" sz="2000" dirty="0">
                <a:latin typeface="+mn-ea"/>
              </a:rPr>
              <a:t>σ=0.538</a:t>
            </a:r>
            <a:r>
              <a:rPr lang="ja-JP" altLang="en-US" sz="2000" dirty="0">
                <a:latin typeface="+mn-ea"/>
              </a:rPr>
              <a:t>）を加えた画像を学習させると、加えた</a:t>
            </a:r>
            <a:r>
              <a:rPr lang="el-GR" altLang="ja-JP" sz="2000" dirty="0">
                <a:latin typeface="+mn-ea"/>
              </a:rPr>
              <a:t>σ</a:t>
            </a:r>
            <a:r>
              <a:rPr lang="ja-JP" altLang="en-US" sz="2000" dirty="0">
                <a:latin typeface="+mn-ea"/>
              </a:rPr>
              <a:t>の値をピークとした精度分布になる。</a:t>
            </a:r>
            <a:endParaRPr lang="en-US" altLang="ja-JP" sz="2000" dirty="0">
              <a:latin typeface="+mn-ea"/>
            </a:endParaRPr>
          </a:p>
          <a:p>
            <a:pPr marL="800100" lvl="1" indent="-342900">
              <a:buFont typeface="Arial" panose="020B0604020202020204" pitchFamily="34" charset="0"/>
              <a:buChar char="•"/>
            </a:pPr>
            <a:r>
              <a:rPr kumimoji="1" lang="ja-JP" altLang="en-US" sz="2000" dirty="0">
                <a:latin typeface="+mn-ea"/>
              </a:rPr>
              <a:t>偽造検知において、ぼかしを考慮することが重要である。</a:t>
            </a:r>
            <a:endParaRPr kumimoji="1" lang="en-US" altLang="ja-JP" sz="2000" dirty="0">
              <a:latin typeface="+mn-ea"/>
            </a:endParaRPr>
          </a:p>
        </p:txBody>
      </p:sp>
      <p:pic>
        <p:nvPicPr>
          <p:cNvPr id="12" name="図 11">
            <a:extLst>
              <a:ext uri="{FF2B5EF4-FFF2-40B4-BE49-F238E27FC236}">
                <a16:creationId xmlns:a16="http://schemas.microsoft.com/office/drawing/2014/main" id="{FC5FABFD-7DA2-F418-FF6D-B828722F8BE0}"/>
              </a:ext>
            </a:extLst>
          </p:cNvPr>
          <p:cNvPicPr>
            <a:picLocks noChangeAspect="1"/>
          </p:cNvPicPr>
          <p:nvPr/>
        </p:nvPicPr>
        <p:blipFill>
          <a:blip r:embed="rId3"/>
          <a:stretch>
            <a:fillRect/>
          </a:stretch>
        </p:blipFill>
        <p:spPr>
          <a:xfrm>
            <a:off x="1724025" y="2745245"/>
            <a:ext cx="5008236" cy="3993636"/>
          </a:xfrm>
          <a:prstGeom prst="rect">
            <a:avLst/>
          </a:prstGeom>
        </p:spPr>
      </p:pic>
    </p:spTree>
    <p:extLst>
      <p:ext uri="{BB962C8B-B14F-4D97-AF65-F5344CB8AC3E}">
        <p14:creationId xmlns:p14="http://schemas.microsoft.com/office/powerpoint/2010/main" val="382326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2"/>
          </p:nvPr>
        </p:nvSpPr>
        <p:spPr/>
        <p:txBody>
          <a:bodyPr/>
          <a:lstStyle/>
          <a:p>
            <a:r>
              <a:rPr lang="en-US" altLang="ja-JP" dirty="0"/>
              <a:t>2022/10/14</a:t>
            </a:r>
            <a:endParaRPr lang="ja-JP" altLang="en-US" dirty="0"/>
          </a:p>
        </p:txBody>
      </p:sp>
      <p:sp>
        <p:nvSpPr>
          <p:cNvPr id="3" name="スライド番号プレースホルダー 2"/>
          <p:cNvSpPr>
            <a:spLocks noGrp="1"/>
          </p:cNvSpPr>
          <p:nvPr>
            <p:ph type="sldNum" sz="quarter" idx="4"/>
          </p:nvPr>
        </p:nvSpPr>
        <p:spPr/>
        <p:txBody>
          <a:bodyPr/>
          <a:lstStyle/>
          <a:p>
            <a:fld id="{00F90163-4329-4AE3-B1F6-4A0CC341BC52}" type="slidenum">
              <a:rPr lang="ja-JP" altLang="en-US" smtClean="0"/>
              <a:pPr/>
              <a:t>7</a:t>
            </a:fld>
            <a:endParaRPr lang="ja-JP" altLang="en-US" dirty="0"/>
          </a:p>
        </p:txBody>
      </p:sp>
      <p:sp>
        <p:nvSpPr>
          <p:cNvPr id="9" name="タイトル 5">
            <a:extLst>
              <a:ext uri="{FF2B5EF4-FFF2-40B4-BE49-F238E27FC236}">
                <a16:creationId xmlns:a16="http://schemas.microsoft.com/office/drawing/2014/main" id="{EB222FBA-034E-258E-FA90-239E2264492B}"/>
              </a:ext>
            </a:extLst>
          </p:cNvPr>
          <p:cNvSpPr>
            <a:spLocks noGrp="1"/>
          </p:cNvSpPr>
          <p:nvPr>
            <p:ph type="title"/>
          </p:nvPr>
        </p:nvSpPr>
        <p:spPr>
          <a:xfrm>
            <a:off x="220199" y="23358"/>
            <a:ext cx="7437512" cy="504056"/>
          </a:xfrm>
        </p:spPr>
        <p:txBody>
          <a:bodyPr/>
          <a:lstStyle/>
          <a:p>
            <a:r>
              <a:rPr kumimoji="1" lang="en-US" altLang="ja-JP" sz="1800" dirty="0"/>
              <a:t>Beyond Human Forgeries: An Investigation into Detecting Diffusion-Generated Handwriting</a:t>
            </a:r>
            <a:endParaRPr kumimoji="1" lang="ja-JP" altLang="en-US" sz="1800" dirty="0"/>
          </a:p>
        </p:txBody>
      </p:sp>
      <p:sp>
        <p:nvSpPr>
          <p:cNvPr id="4" name="テキスト ボックス 3">
            <a:extLst>
              <a:ext uri="{FF2B5EF4-FFF2-40B4-BE49-F238E27FC236}">
                <a16:creationId xmlns:a16="http://schemas.microsoft.com/office/drawing/2014/main" id="{96CED377-FB90-5179-D173-85ECD762CB23}"/>
              </a:ext>
            </a:extLst>
          </p:cNvPr>
          <p:cNvSpPr txBox="1"/>
          <p:nvPr/>
        </p:nvSpPr>
        <p:spPr>
          <a:xfrm>
            <a:off x="220199" y="712381"/>
            <a:ext cx="8711150" cy="2545169"/>
          </a:xfrm>
          <a:prstGeom prst="rect">
            <a:avLst/>
          </a:prstGeom>
          <a:noFill/>
        </p:spPr>
        <p:txBody>
          <a:bodyPr wrap="square" rtlCol="0">
            <a:noAutofit/>
          </a:bodyPr>
          <a:lstStyle/>
          <a:p>
            <a:r>
              <a:rPr lang="ja-JP" altLang="en-US" sz="2800" dirty="0">
                <a:latin typeface="+mn-ea"/>
              </a:rPr>
              <a:t>まとめ</a:t>
            </a:r>
            <a:endParaRPr lang="en-US" altLang="ja-JP" sz="2800" dirty="0">
              <a:latin typeface="+mn-ea"/>
            </a:endParaRPr>
          </a:p>
          <a:p>
            <a:pPr marL="800100" lvl="1" indent="-342900">
              <a:buFont typeface="Arial" panose="020B0604020202020204" pitchFamily="34" charset="0"/>
              <a:buChar char="•"/>
            </a:pPr>
            <a:r>
              <a:rPr lang="en-US" altLang="ja-JP" sz="2000" dirty="0">
                <a:latin typeface="+mn-ea"/>
              </a:rPr>
              <a:t>ResNet18</a:t>
            </a:r>
            <a:r>
              <a:rPr lang="ja-JP" altLang="en-US" sz="2000" dirty="0">
                <a:latin typeface="+mn-ea"/>
              </a:rPr>
              <a:t>をベースとした分類モデルを使用して偽造手書き文字検知した。</a:t>
            </a:r>
            <a:endParaRPr kumimoji="1" lang="en-US" altLang="ja-JP" sz="2000" dirty="0">
              <a:latin typeface="+mn-ea"/>
            </a:endParaRPr>
          </a:p>
          <a:p>
            <a:pPr marL="800100" lvl="1" indent="-342900">
              <a:buFont typeface="Arial" panose="020B0604020202020204" pitchFamily="34" charset="0"/>
              <a:buChar char="•"/>
            </a:pPr>
            <a:r>
              <a:rPr kumimoji="1" lang="en-US" altLang="ja-JP" sz="2000" dirty="0">
                <a:latin typeface="+mn-ea"/>
              </a:rPr>
              <a:t>IAM</a:t>
            </a:r>
            <a:r>
              <a:rPr kumimoji="1" lang="ja-JP" altLang="en-US" sz="2000" dirty="0">
                <a:latin typeface="+mn-ea"/>
              </a:rPr>
              <a:t>データセットと</a:t>
            </a:r>
            <a:r>
              <a:rPr kumimoji="1" lang="en-US" altLang="ja-JP" sz="2000" dirty="0" err="1">
                <a:latin typeface="+mn-ea"/>
              </a:rPr>
              <a:t>WordStylist</a:t>
            </a:r>
            <a:r>
              <a:rPr kumimoji="1" lang="ja-JP" altLang="en-US" sz="2000" dirty="0">
                <a:latin typeface="+mn-ea"/>
              </a:rPr>
              <a:t>を生成された合成データを学習した。</a:t>
            </a:r>
            <a:endParaRPr kumimoji="1" lang="en-US" altLang="ja-JP" sz="2000" dirty="0">
              <a:latin typeface="+mn-ea"/>
            </a:endParaRPr>
          </a:p>
          <a:p>
            <a:pPr marL="800100" lvl="1" indent="-342900">
              <a:buFont typeface="Arial" panose="020B0604020202020204" pitchFamily="34" charset="0"/>
              <a:buChar char="•"/>
            </a:pPr>
            <a:r>
              <a:rPr kumimoji="1" lang="ja-JP" altLang="en-US" sz="2000" dirty="0">
                <a:latin typeface="+mn-ea"/>
              </a:rPr>
              <a:t>約</a:t>
            </a:r>
            <a:r>
              <a:rPr kumimoji="1" lang="en-US" altLang="ja-JP" sz="2000" dirty="0">
                <a:latin typeface="+mn-ea"/>
              </a:rPr>
              <a:t>90</a:t>
            </a:r>
            <a:r>
              <a:rPr kumimoji="1" lang="ja-JP" altLang="en-US" sz="2000" dirty="0">
                <a:latin typeface="+mn-ea"/>
              </a:rPr>
              <a:t>％の精度で</a:t>
            </a:r>
            <a:r>
              <a:rPr kumimoji="1" lang="en-US" altLang="ja-JP" sz="2000" dirty="0">
                <a:latin typeface="+mn-ea"/>
              </a:rPr>
              <a:t>IAM</a:t>
            </a:r>
            <a:r>
              <a:rPr kumimoji="1" lang="ja-JP" altLang="en-US" sz="2000" dirty="0">
                <a:latin typeface="+mn-ea"/>
              </a:rPr>
              <a:t>データセットと</a:t>
            </a:r>
            <a:r>
              <a:rPr kumimoji="1" lang="en-US" altLang="ja-JP" sz="2000" dirty="0" err="1">
                <a:latin typeface="+mn-ea"/>
              </a:rPr>
              <a:t>WordStylist</a:t>
            </a:r>
            <a:r>
              <a:rPr kumimoji="1" lang="ja-JP" altLang="en-US" sz="2000" dirty="0">
                <a:latin typeface="+mn-ea"/>
              </a:rPr>
              <a:t>の分類に成功した。</a:t>
            </a:r>
            <a:endParaRPr kumimoji="1" lang="en-US" altLang="ja-JP" sz="2000" dirty="0">
              <a:latin typeface="+mn-ea"/>
            </a:endParaRPr>
          </a:p>
          <a:p>
            <a:pPr marL="800100" lvl="1" indent="-342900">
              <a:buFont typeface="Arial" panose="020B0604020202020204" pitchFamily="34" charset="0"/>
              <a:buChar char="•"/>
            </a:pPr>
            <a:r>
              <a:rPr kumimoji="1" lang="ja-JP" altLang="en-US" sz="2000" dirty="0">
                <a:latin typeface="+mn-ea"/>
              </a:rPr>
              <a:t>ぼかしにより精度が変動するので、偽造検知にはぼかしの考慮が必要である。</a:t>
            </a:r>
            <a:endParaRPr kumimoji="1" lang="en-US" altLang="ja-JP" sz="2000" dirty="0">
              <a:latin typeface="+mn-ea"/>
            </a:endParaRPr>
          </a:p>
          <a:p>
            <a:pPr marL="800100" lvl="1" indent="-342900">
              <a:buFont typeface="Arial" panose="020B0604020202020204" pitchFamily="34" charset="0"/>
              <a:buChar char="•"/>
            </a:pPr>
            <a:endParaRPr kumimoji="1" lang="en-US" altLang="ja-JP" sz="2000" dirty="0">
              <a:latin typeface="+mn-ea"/>
            </a:endParaRPr>
          </a:p>
        </p:txBody>
      </p:sp>
      <p:sp>
        <p:nvSpPr>
          <p:cNvPr id="5" name="テキスト ボックス 4">
            <a:extLst>
              <a:ext uri="{FF2B5EF4-FFF2-40B4-BE49-F238E27FC236}">
                <a16:creationId xmlns:a16="http://schemas.microsoft.com/office/drawing/2014/main" id="{14C5096A-3045-7309-5780-96185EA052DF}"/>
              </a:ext>
            </a:extLst>
          </p:cNvPr>
          <p:cNvSpPr txBox="1"/>
          <p:nvPr/>
        </p:nvSpPr>
        <p:spPr>
          <a:xfrm>
            <a:off x="107086" y="3960406"/>
            <a:ext cx="8711150" cy="2545169"/>
          </a:xfrm>
          <a:prstGeom prst="rect">
            <a:avLst/>
          </a:prstGeom>
          <a:noFill/>
        </p:spPr>
        <p:txBody>
          <a:bodyPr wrap="square" rtlCol="0">
            <a:noAutofit/>
          </a:bodyPr>
          <a:lstStyle/>
          <a:p>
            <a:r>
              <a:rPr kumimoji="1" lang="ja-JP" altLang="en-US" sz="2800" dirty="0">
                <a:latin typeface="+mn-ea"/>
              </a:rPr>
              <a:t>所感</a:t>
            </a:r>
            <a:endParaRPr kumimoji="1" lang="en-US" altLang="ja-JP" sz="2800" dirty="0">
              <a:latin typeface="+mn-ea"/>
            </a:endParaRPr>
          </a:p>
          <a:p>
            <a:pPr marL="800100" lvl="1" indent="-342900">
              <a:buFont typeface="Arial" panose="020B0604020202020204" pitchFamily="34" charset="0"/>
              <a:buChar char="•"/>
            </a:pPr>
            <a:r>
              <a:rPr kumimoji="1" lang="ja-JP" altLang="en-US" sz="2000" dirty="0">
                <a:latin typeface="+mn-ea"/>
              </a:rPr>
              <a:t>意外と高精度で偽造検知ができることが分かった。</a:t>
            </a:r>
            <a:endParaRPr kumimoji="1" lang="en-US" altLang="ja-JP" sz="2000" dirty="0">
              <a:latin typeface="+mn-ea"/>
            </a:endParaRPr>
          </a:p>
          <a:p>
            <a:pPr marL="800100" lvl="1" indent="-342900">
              <a:buFont typeface="Arial" panose="020B0604020202020204" pitchFamily="34" charset="0"/>
              <a:buChar char="•"/>
            </a:pPr>
            <a:r>
              <a:rPr lang="ja-JP" altLang="en-US" sz="2000" dirty="0">
                <a:latin typeface="+mn-ea"/>
              </a:rPr>
              <a:t>ただ、生成後に複数の画処理を加えてしまえば検知は困難になると思われるので、実際の偽造検知は難しいのだろうという印象。</a:t>
            </a:r>
            <a:endParaRPr kumimoji="1" lang="en-US" altLang="ja-JP" sz="2000" dirty="0">
              <a:latin typeface="+mn-ea"/>
            </a:endParaRPr>
          </a:p>
        </p:txBody>
      </p:sp>
    </p:spTree>
    <p:extLst>
      <p:ext uri="{BB962C8B-B14F-4D97-AF65-F5344CB8AC3E}">
        <p14:creationId xmlns:p14="http://schemas.microsoft.com/office/powerpoint/2010/main" val="246039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p:txBody>
          <a:bodyPr/>
          <a:lstStyle/>
          <a:p>
            <a:endParaRPr kumimoji="1" lang="ja-JP" altLang="en-US"/>
          </a:p>
        </p:txBody>
      </p:sp>
      <p:sp>
        <p:nvSpPr>
          <p:cNvPr id="5" name="タイトル 4"/>
          <p:cNvSpPr>
            <a:spLocks noGrp="1"/>
          </p:cNvSpPr>
          <p:nvPr>
            <p:ph type="title"/>
          </p:nvPr>
        </p:nvSpPr>
        <p:spPr/>
        <p:txBody>
          <a:bodyPr/>
          <a:lstStyle/>
          <a:p>
            <a:r>
              <a:rPr kumimoji="1" lang="ja-JP" altLang="en-US" b="1" dirty="0"/>
              <a:t>議事録</a:t>
            </a:r>
          </a:p>
        </p:txBody>
      </p:sp>
      <p:sp>
        <p:nvSpPr>
          <p:cNvPr id="3" name="日付プレースホルダー 2"/>
          <p:cNvSpPr>
            <a:spLocks noGrp="1"/>
          </p:cNvSpPr>
          <p:nvPr>
            <p:ph type="dt" sz="half" idx="2"/>
          </p:nvPr>
        </p:nvSpPr>
        <p:spPr/>
        <p:txBody>
          <a:bodyPr/>
          <a:lstStyle/>
          <a:p>
            <a:r>
              <a:rPr lang="en-US" altLang="ja-JP" dirty="0"/>
              <a:t>2022/10/14</a:t>
            </a:r>
            <a:endParaRPr lang="ja-JP" altLang="en-US" dirty="0"/>
          </a:p>
        </p:txBody>
      </p:sp>
      <p:sp>
        <p:nvSpPr>
          <p:cNvPr id="4" name="スライド番号プレースホルダー 3"/>
          <p:cNvSpPr>
            <a:spLocks noGrp="1"/>
          </p:cNvSpPr>
          <p:nvPr>
            <p:ph type="sldNum" sz="quarter" idx="4"/>
          </p:nvPr>
        </p:nvSpPr>
        <p:spPr/>
        <p:txBody>
          <a:bodyPr/>
          <a:lstStyle/>
          <a:p>
            <a:fld id="{00F90163-4329-4AE3-B1F6-4A0CC341BC52}" type="slidenum">
              <a:rPr lang="ja-JP" altLang="en-US" smtClean="0"/>
              <a:pPr/>
              <a:t>8</a:t>
            </a:fld>
            <a:endParaRPr lang="ja-JP" altLang="en-US" dirty="0"/>
          </a:p>
        </p:txBody>
      </p:sp>
    </p:spTree>
    <p:extLst>
      <p:ext uri="{BB962C8B-B14F-4D97-AF65-F5344CB8AC3E}">
        <p14:creationId xmlns:p14="http://schemas.microsoft.com/office/powerpoint/2010/main" val="2868005655"/>
      </p:ext>
    </p:extLst>
  </p:cSld>
  <p:clrMapOvr>
    <a:masterClrMapping/>
  </p:clrMapOvr>
</p:sld>
</file>

<file path=ppt/theme/theme1.xml><?xml version="1.0" encoding="utf-8"?>
<a:theme xmlns:a="http://schemas.openxmlformats.org/drawingml/2006/main" name="デジプリ標準">
  <a:themeElements>
    <a:clrScheme name="映事標準">
      <a:dk1>
        <a:sysClr val="windowText" lastClr="000000"/>
      </a:dk1>
      <a:lt1>
        <a:sysClr val="window" lastClr="FFFFFF"/>
      </a:lt1>
      <a:dk2>
        <a:srgbClr val="1F497D"/>
      </a:dk2>
      <a:lt2>
        <a:srgbClr val="D6D1B8"/>
      </a:lt2>
      <a:accent1>
        <a:srgbClr val="AFC4DF"/>
      </a:accent1>
      <a:accent2>
        <a:srgbClr val="E1AFAD"/>
      </a:accent2>
      <a:accent3>
        <a:srgbClr val="D0DDB0"/>
      </a:accent3>
      <a:accent4>
        <a:srgbClr val="C5B9D4"/>
      </a:accent4>
      <a:accent5>
        <a:srgbClr val="ABD7E2"/>
      </a:accent5>
      <a:accent6>
        <a:srgbClr val="9393FB"/>
      </a:accent6>
      <a:hlink>
        <a:srgbClr val="0202FF"/>
      </a:hlink>
      <a:folHlink>
        <a:srgbClr val="FC45FF"/>
      </a:folHlink>
    </a:clrScheme>
    <a:fontScheme name="メイリオ">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a:defPPr>
      </a:lstStyle>
      <a:style>
        <a:lnRef idx="2">
          <a:schemeClr val="accent1"/>
        </a:lnRef>
        <a:fillRef idx="1">
          <a:schemeClr val="lt1"/>
        </a:fillRef>
        <a:effectRef idx="0">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kumimoji="1" sz="1200" dirty="0" err="1" smtClean="0">
            <a:latin typeface="+mn-ea"/>
          </a:defRPr>
        </a:defPPr>
      </a:lstStyle>
    </a:txDef>
  </a:objectDefaults>
  <a:extraClrSchemeLst/>
  <a:extLst>
    <a:ext uri="{05A4C25C-085E-4340-85A3-A5531E510DB2}">
      <thm15:themeFamily xmlns:thm15="http://schemas.microsoft.com/office/thememl/2012/main" name="プレゼンテーション1.pptx" id="{A43B437E-C529-48C9-8794-A915FFAB240D}" vid="{7989D5BB-046D-4126-ABBC-8E1248D8AAE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545</TotalTime>
  <Words>828</Words>
  <Application>Microsoft Office PowerPoint</Application>
  <PresentationFormat>画面に合わせる (4:3)</PresentationFormat>
  <Paragraphs>96</Paragraphs>
  <Slides>8</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游ゴシック</vt:lpstr>
      <vt:lpstr>Arial</vt:lpstr>
      <vt:lpstr>Calibri</vt:lpstr>
      <vt:lpstr>デジプリ標準</vt:lpstr>
      <vt:lpstr>Beyond Human Forgeries: An Investigation into Detecting Diffusion-Generated Handwriting</vt:lpstr>
      <vt:lpstr>Beyond Human Forgeries: An Investigation into Detecting Diffusion-Generated Handwriting</vt:lpstr>
      <vt:lpstr>Beyond Human Forgeries: An Investigation into Detecting Diffusion-Generated Handwriting</vt:lpstr>
      <vt:lpstr>Beyond Human Forgeries: An Investigation into Detecting Diffusion-Generated Handwriting</vt:lpstr>
      <vt:lpstr>Beyond Human Forgeries: An Investigation into Detecting Diffusion-Generated Handwriting</vt:lpstr>
      <vt:lpstr>Beyond Human Forgeries: An Investigation into Detecting Diffusion-Generated Handwriting</vt:lpstr>
      <vt:lpstr>Beyond Human Forgeries: An Investigation into Detecting Diffusion-Generated Handwriting</vt:lpstr>
      <vt:lpstr>議事録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（文献タイトル）</dc:title>
  <dc:creator>100942</dc:creator>
  <cp:lastModifiedBy>理 山中</cp:lastModifiedBy>
  <cp:revision>6</cp:revision>
  <dcterms:created xsi:type="dcterms:W3CDTF">2022-06-28T06:26:56Z</dcterms:created>
  <dcterms:modified xsi:type="dcterms:W3CDTF">2023-12-07T17:59:37Z</dcterms:modified>
  <cp:version>1.3</cp:version>
</cp:coreProperties>
</file>