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1" r:id="rId2"/>
    <p:sldId id="276" r:id="rId3"/>
    <p:sldId id="281" r:id="rId4"/>
    <p:sldId id="284" r:id="rId5"/>
    <p:sldId id="272" r:id="rId6"/>
    <p:sldId id="282" r:id="rId7"/>
    <p:sldId id="275" r:id="rId8"/>
    <p:sldId id="280" r:id="rId9"/>
    <p:sldId id="278" r:id="rId10"/>
    <p:sldId id="279" r:id="rId11"/>
    <p:sldId id="277"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0842C-BF69-427B-B228-11848AFDDFED}" v="97" dt="2025-02-12T19:04:40.46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DIAYE, Amsatou" userId="eea991b2-bfb6-4d1c-96a6-1349ad48bba9" providerId="ADAL" clId="{0850842C-BF69-427B-B228-11848AFDDFED}"/>
    <pc:docChg chg="undo custSel addSld delSld modSld">
      <pc:chgData name="NDIAYE, Amsatou" userId="eea991b2-bfb6-4d1c-96a6-1349ad48bba9" providerId="ADAL" clId="{0850842C-BF69-427B-B228-11848AFDDFED}" dt="2025-02-16T20:50:24.937" v="1190" actId="20577"/>
      <pc:docMkLst>
        <pc:docMk/>
      </pc:docMkLst>
      <pc:sldChg chg="addSp delSp modSp mod">
        <pc:chgData name="NDIAYE, Amsatou" userId="eea991b2-bfb6-4d1c-96a6-1349ad48bba9" providerId="ADAL" clId="{0850842C-BF69-427B-B228-11848AFDDFED}" dt="2025-02-16T16:29:32.351" v="1146" actId="1076"/>
        <pc:sldMkLst>
          <pc:docMk/>
          <pc:sldMk cId="2174672228" sldId="271"/>
        </pc:sldMkLst>
        <pc:spChg chg="add mod">
          <ac:chgData name="NDIAYE, Amsatou" userId="eea991b2-bfb6-4d1c-96a6-1349ad48bba9" providerId="ADAL" clId="{0850842C-BF69-427B-B228-11848AFDDFED}" dt="2025-02-16T16:29:32.351" v="1146" actId="1076"/>
          <ac:spMkLst>
            <pc:docMk/>
            <pc:sldMk cId="2174672228" sldId="271"/>
            <ac:spMk id="2" creationId="{7D87E7AC-E937-176F-4089-0B509D399AA7}"/>
          </ac:spMkLst>
        </pc:spChg>
        <pc:spChg chg="add mod">
          <ac:chgData name="NDIAYE, Amsatou" userId="eea991b2-bfb6-4d1c-96a6-1349ad48bba9" providerId="ADAL" clId="{0850842C-BF69-427B-B228-11848AFDDFED}" dt="2025-02-15T13:48:26.268" v="1145" actId="207"/>
          <ac:spMkLst>
            <pc:docMk/>
            <pc:sldMk cId="2174672228" sldId="271"/>
            <ac:spMk id="6" creationId="{8090EE3F-7130-66FE-04F0-3FDB46401DE4}"/>
          </ac:spMkLst>
        </pc:spChg>
      </pc:sldChg>
      <pc:sldChg chg="addSp delSp modSp mod modClrScheme chgLayout">
        <pc:chgData name="NDIAYE, Amsatou" userId="eea991b2-bfb6-4d1c-96a6-1349ad48bba9" providerId="ADAL" clId="{0850842C-BF69-427B-B228-11848AFDDFED}" dt="2025-02-16T16:31:48.764" v="1162" actId="20577"/>
        <pc:sldMkLst>
          <pc:docMk/>
          <pc:sldMk cId="1322796918" sldId="272"/>
        </pc:sldMkLst>
        <pc:spChg chg="mod ord">
          <ac:chgData name="NDIAYE, Amsatou" userId="eea991b2-bfb6-4d1c-96a6-1349ad48bba9" providerId="ADAL" clId="{0850842C-BF69-427B-B228-11848AFDDFED}" dt="2025-02-12T18:44:27.243" v="790" actId="122"/>
          <ac:spMkLst>
            <pc:docMk/>
            <pc:sldMk cId="1322796918" sldId="272"/>
            <ac:spMk id="2" creationId="{6F0B4926-DB88-6610-930B-D205091C7B97}"/>
          </ac:spMkLst>
        </pc:spChg>
        <pc:spChg chg="mod">
          <ac:chgData name="NDIAYE, Amsatou" userId="eea991b2-bfb6-4d1c-96a6-1349ad48bba9" providerId="ADAL" clId="{0850842C-BF69-427B-B228-11848AFDDFED}" dt="2025-02-10T22:08:41.495" v="211" actId="26606"/>
          <ac:spMkLst>
            <pc:docMk/>
            <pc:sldMk cId="1322796918" sldId="272"/>
            <ac:spMk id="4" creationId="{29268542-F18B-F1DD-9F95-1AF148EC9500}"/>
          </ac:spMkLst>
        </pc:spChg>
        <pc:spChg chg="mod">
          <ac:chgData name="NDIAYE, Amsatou" userId="eea991b2-bfb6-4d1c-96a6-1349ad48bba9" providerId="ADAL" clId="{0850842C-BF69-427B-B228-11848AFDDFED}" dt="2025-02-10T22:08:41.495" v="211" actId="26606"/>
          <ac:spMkLst>
            <pc:docMk/>
            <pc:sldMk cId="1322796918" sldId="272"/>
            <ac:spMk id="5" creationId="{404DACA3-DDAB-B147-D567-628689360BB3}"/>
          </ac:spMkLst>
        </pc:spChg>
        <pc:spChg chg="add mod">
          <ac:chgData name="NDIAYE, Amsatou" userId="eea991b2-bfb6-4d1c-96a6-1349ad48bba9" providerId="ADAL" clId="{0850842C-BF69-427B-B228-11848AFDDFED}" dt="2025-02-16T16:31:48.764" v="1162" actId="20577"/>
          <ac:spMkLst>
            <pc:docMk/>
            <pc:sldMk cId="1322796918" sldId="272"/>
            <ac:spMk id="6" creationId="{DEA2EBCD-1680-C7F5-84CD-43A40CDB7E58}"/>
          </ac:spMkLst>
        </pc:spChg>
      </pc:sldChg>
      <pc:sldChg chg="addSp delSp modSp del mod setBg">
        <pc:chgData name="NDIAYE, Amsatou" userId="eea991b2-bfb6-4d1c-96a6-1349ad48bba9" providerId="ADAL" clId="{0850842C-BF69-427B-B228-11848AFDDFED}" dt="2025-02-11T14:54:33.906" v="412" actId="47"/>
        <pc:sldMkLst>
          <pc:docMk/>
          <pc:sldMk cId="3579137169" sldId="273"/>
        </pc:sldMkLst>
      </pc:sldChg>
      <pc:sldChg chg="addSp delSp modSp mod setBg">
        <pc:chgData name="NDIAYE, Amsatou" userId="eea991b2-bfb6-4d1c-96a6-1349ad48bba9" providerId="ADAL" clId="{0850842C-BF69-427B-B228-11848AFDDFED}" dt="2025-02-11T14:54:29.528" v="411" actId="14100"/>
        <pc:sldMkLst>
          <pc:docMk/>
          <pc:sldMk cId="1003195729" sldId="275"/>
        </pc:sldMkLst>
        <pc:spChg chg="mod ord">
          <ac:chgData name="NDIAYE, Amsatou" userId="eea991b2-bfb6-4d1c-96a6-1349ad48bba9" providerId="ADAL" clId="{0850842C-BF69-427B-B228-11848AFDDFED}" dt="2025-02-11T14:53:54.820" v="400" actId="26606"/>
          <ac:spMkLst>
            <pc:docMk/>
            <pc:sldMk cId="1003195729" sldId="275"/>
            <ac:spMk id="4" creationId="{65706550-683D-7374-B944-B568F33D0512}"/>
          </ac:spMkLst>
        </pc:spChg>
        <pc:spChg chg="mod ord">
          <ac:chgData name="NDIAYE, Amsatou" userId="eea991b2-bfb6-4d1c-96a6-1349ad48bba9" providerId="ADAL" clId="{0850842C-BF69-427B-B228-11848AFDDFED}" dt="2025-02-11T14:53:54.820" v="400" actId="26606"/>
          <ac:spMkLst>
            <pc:docMk/>
            <pc:sldMk cId="1003195729" sldId="275"/>
            <ac:spMk id="5" creationId="{06E0A4E8-4B90-213D-9105-33C56F13B1C1}"/>
          </ac:spMkLst>
        </pc:spChg>
        <pc:spChg chg="mod">
          <ac:chgData name="NDIAYE, Amsatou" userId="eea991b2-bfb6-4d1c-96a6-1349ad48bba9" providerId="ADAL" clId="{0850842C-BF69-427B-B228-11848AFDDFED}" dt="2025-02-11T14:53:54.820" v="400" actId="26606"/>
          <ac:spMkLst>
            <pc:docMk/>
            <pc:sldMk cId="1003195729" sldId="275"/>
            <ac:spMk id="1031" creationId="{E4816AE3-8E12-81E9-0B8F-9C71B3E97842}"/>
          </ac:spMkLst>
        </pc:spChg>
        <pc:spChg chg="add">
          <ac:chgData name="NDIAYE, Amsatou" userId="eea991b2-bfb6-4d1c-96a6-1349ad48bba9" providerId="ADAL" clId="{0850842C-BF69-427B-B228-11848AFDDFED}" dt="2025-02-11T14:53:54.820" v="400" actId="26606"/>
          <ac:spMkLst>
            <pc:docMk/>
            <pc:sldMk cId="1003195729" sldId="275"/>
            <ac:spMk id="2099" creationId="{C4879EFC-8E62-4E00-973C-C45EE9EC676D}"/>
          </ac:spMkLst>
        </pc:spChg>
        <pc:spChg chg="add">
          <ac:chgData name="NDIAYE, Amsatou" userId="eea991b2-bfb6-4d1c-96a6-1349ad48bba9" providerId="ADAL" clId="{0850842C-BF69-427B-B228-11848AFDDFED}" dt="2025-02-11T14:53:54.820" v="400" actId="26606"/>
          <ac:spMkLst>
            <pc:docMk/>
            <pc:sldMk cId="1003195729" sldId="275"/>
            <ac:spMk id="2100" creationId="{D6A9C53F-5F90-40A5-8C85-5412D39C8C68}"/>
          </ac:spMkLst>
        </pc:spChg>
        <pc:picChg chg="add mod ord">
          <ac:chgData name="NDIAYE, Amsatou" userId="eea991b2-bfb6-4d1c-96a6-1349ad48bba9" providerId="ADAL" clId="{0850842C-BF69-427B-B228-11848AFDDFED}" dt="2025-02-11T14:54:23.504" v="408" actId="14100"/>
          <ac:picMkLst>
            <pc:docMk/>
            <pc:sldMk cId="1003195729" sldId="275"/>
            <ac:picMk id="3" creationId="{5CA7860F-8A2B-F37D-7A76-5A3E5D5714C1}"/>
          </ac:picMkLst>
        </pc:picChg>
        <pc:picChg chg="add mod ord">
          <ac:chgData name="NDIAYE, Amsatou" userId="eea991b2-bfb6-4d1c-96a6-1349ad48bba9" providerId="ADAL" clId="{0850842C-BF69-427B-B228-11848AFDDFED}" dt="2025-02-11T14:54:29.528" v="411" actId="14100"/>
          <ac:picMkLst>
            <pc:docMk/>
            <pc:sldMk cId="1003195729" sldId="275"/>
            <ac:picMk id="6" creationId="{E17E74A5-8EDF-D836-4775-C469A37B0854}"/>
          </ac:picMkLst>
        </pc:picChg>
      </pc:sldChg>
      <pc:sldChg chg="addSp delSp modSp mod">
        <pc:chgData name="NDIAYE, Amsatou" userId="eea991b2-bfb6-4d1c-96a6-1349ad48bba9" providerId="ADAL" clId="{0850842C-BF69-427B-B228-11848AFDDFED}" dt="2025-02-12T18:35:10.264" v="635" actId="14100"/>
        <pc:sldMkLst>
          <pc:docMk/>
          <pc:sldMk cId="2228844910" sldId="276"/>
        </pc:sldMkLst>
        <pc:spChg chg="add del mod">
          <ac:chgData name="NDIAYE, Amsatou" userId="eea991b2-bfb6-4d1c-96a6-1349ad48bba9" providerId="ADAL" clId="{0850842C-BF69-427B-B228-11848AFDDFED}" dt="2025-02-12T18:35:10.264" v="635" actId="14100"/>
          <ac:spMkLst>
            <pc:docMk/>
            <pc:sldMk cId="2228844910" sldId="276"/>
            <ac:spMk id="6" creationId="{92AC2EC2-BA5F-4FFB-09BA-35019EAF2273}"/>
          </ac:spMkLst>
        </pc:spChg>
        <pc:spChg chg="add del mod">
          <ac:chgData name="NDIAYE, Amsatou" userId="eea991b2-bfb6-4d1c-96a6-1349ad48bba9" providerId="ADAL" clId="{0850842C-BF69-427B-B228-11848AFDDFED}" dt="2025-02-12T18:27:35.370" v="622" actId="113"/>
          <ac:spMkLst>
            <pc:docMk/>
            <pc:sldMk cId="2228844910" sldId="276"/>
            <ac:spMk id="7" creationId="{A1522A34-9C0B-B131-7F87-088F523B5557}"/>
          </ac:spMkLst>
        </pc:spChg>
      </pc:sldChg>
      <pc:sldChg chg="addSp delSp modSp add mod setBg">
        <pc:chgData name="NDIAYE, Amsatou" userId="eea991b2-bfb6-4d1c-96a6-1349ad48bba9" providerId="ADAL" clId="{0850842C-BF69-427B-B228-11848AFDDFED}" dt="2025-02-12T18:26:24.927" v="594" actId="14100"/>
        <pc:sldMkLst>
          <pc:docMk/>
          <pc:sldMk cId="4120512761" sldId="277"/>
        </pc:sldMkLst>
        <pc:spChg chg="mod">
          <ac:chgData name="NDIAYE, Amsatou" userId="eea991b2-bfb6-4d1c-96a6-1349ad48bba9" providerId="ADAL" clId="{0850842C-BF69-427B-B228-11848AFDDFED}" dt="2025-02-12T18:25:13.095" v="563" actId="26606"/>
          <ac:spMkLst>
            <pc:docMk/>
            <pc:sldMk cId="4120512761" sldId="277"/>
            <ac:spMk id="4" creationId="{91335093-E616-2BC2-3EDF-982632AAE33E}"/>
          </ac:spMkLst>
        </pc:spChg>
        <pc:spChg chg="mod">
          <ac:chgData name="NDIAYE, Amsatou" userId="eea991b2-bfb6-4d1c-96a6-1349ad48bba9" providerId="ADAL" clId="{0850842C-BF69-427B-B228-11848AFDDFED}" dt="2025-02-12T18:25:13.095" v="563" actId="26606"/>
          <ac:spMkLst>
            <pc:docMk/>
            <pc:sldMk cId="4120512761" sldId="277"/>
            <ac:spMk id="5" creationId="{AAEBAE91-57B2-F542-600C-D067F8708AC2}"/>
          </ac:spMkLst>
        </pc:spChg>
        <pc:spChg chg="mod">
          <ac:chgData name="NDIAYE, Amsatou" userId="eea991b2-bfb6-4d1c-96a6-1349ad48bba9" providerId="ADAL" clId="{0850842C-BF69-427B-B228-11848AFDDFED}" dt="2025-02-12T18:25:13.095" v="563" actId="26606"/>
          <ac:spMkLst>
            <pc:docMk/>
            <pc:sldMk cId="4120512761" sldId="277"/>
            <ac:spMk id="1031" creationId="{02C02282-A2C0-76DD-B49B-F2BE4AE6331A}"/>
          </ac:spMkLst>
        </pc:spChg>
        <pc:spChg chg="add">
          <ac:chgData name="NDIAYE, Amsatou" userId="eea991b2-bfb6-4d1c-96a6-1349ad48bba9" providerId="ADAL" clId="{0850842C-BF69-427B-B228-11848AFDDFED}" dt="2025-02-12T18:25:13.144" v="564" actId="26606"/>
          <ac:spMkLst>
            <pc:docMk/>
            <pc:sldMk cId="4120512761" sldId="277"/>
            <ac:spMk id="1085" creationId="{D5B0017B-2ECA-49AF-B397-DC140825DF8D}"/>
          </ac:spMkLst>
        </pc:spChg>
        <pc:spChg chg="add">
          <ac:chgData name="NDIAYE, Amsatou" userId="eea991b2-bfb6-4d1c-96a6-1349ad48bba9" providerId="ADAL" clId="{0850842C-BF69-427B-B228-11848AFDDFED}" dt="2025-02-12T18:25:13.144" v="564" actId="26606"/>
          <ac:spMkLst>
            <pc:docMk/>
            <pc:sldMk cId="4120512761" sldId="277"/>
            <ac:spMk id="1086" creationId="{56E9B3E6-E277-4D68-BA48-9CB43FFBD6E2}"/>
          </ac:spMkLst>
        </pc:spChg>
        <pc:grpChg chg="add">
          <ac:chgData name="NDIAYE, Amsatou" userId="eea991b2-bfb6-4d1c-96a6-1349ad48bba9" providerId="ADAL" clId="{0850842C-BF69-427B-B228-11848AFDDFED}" dt="2025-02-12T18:25:13.144" v="564" actId="26606"/>
          <ac:grpSpMkLst>
            <pc:docMk/>
            <pc:sldMk cId="4120512761" sldId="277"/>
            <ac:grpSpMk id="1088" creationId="{AE1C45F0-260A-458C-96ED-C1F6D2151219}"/>
          </ac:grpSpMkLst>
        </pc:grpChg>
        <pc:graphicFrameChg chg="add del mod modGraphic">
          <ac:chgData name="NDIAYE, Amsatou" userId="eea991b2-bfb6-4d1c-96a6-1349ad48bba9" providerId="ADAL" clId="{0850842C-BF69-427B-B228-11848AFDDFED}" dt="2025-02-12T18:26:24.927" v="594" actId="14100"/>
          <ac:graphicFrameMkLst>
            <pc:docMk/>
            <pc:sldMk cId="4120512761" sldId="277"/>
            <ac:graphicFrameMk id="23" creationId="{741F4F46-115A-6E5D-6CE9-3A9A55D433D1}"/>
          </ac:graphicFrameMkLst>
        </pc:graphicFrameChg>
        <pc:cxnChg chg="add">
          <ac:chgData name="NDIAYE, Amsatou" userId="eea991b2-bfb6-4d1c-96a6-1349ad48bba9" providerId="ADAL" clId="{0850842C-BF69-427B-B228-11848AFDDFED}" dt="2025-02-12T18:25:13.144" v="564" actId="26606"/>
          <ac:cxnSpMkLst>
            <pc:docMk/>
            <pc:sldMk cId="4120512761" sldId="277"/>
            <ac:cxnSpMk id="1087" creationId="{6CF1BAF6-AD41-4082-B212-8A1F9A2E8779}"/>
          </ac:cxnSpMkLst>
        </pc:cxnChg>
      </pc:sldChg>
      <pc:sldChg chg="addSp delSp modSp add mod">
        <pc:chgData name="NDIAYE, Amsatou" userId="eea991b2-bfb6-4d1c-96a6-1349ad48bba9" providerId="ADAL" clId="{0850842C-BF69-427B-B228-11848AFDDFED}" dt="2025-02-11T15:38:21.538" v="461" actId="14100"/>
        <pc:sldMkLst>
          <pc:docMk/>
          <pc:sldMk cId="4185007051" sldId="278"/>
        </pc:sldMkLst>
        <pc:spChg chg="mod">
          <ac:chgData name="NDIAYE, Amsatou" userId="eea991b2-bfb6-4d1c-96a6-1349ad48bba9" providerId="ADAL" clId="{0850842C-BF69-427B-B228-11848AFDDFED}" dt="2025-02-11T15:37:57.892" v="456" actId="26606"/>
          <ac:spMkLst>
            <pc:docMk/>
            <pc:sldMk cId="4185007051" sldId="278"/>
            <ac:spMk id="4" creationId="{677FA892-40B3-867E-2587-B2A960490A4D}"/>
          </ac:spMkLst>
        </pc:spChg>
        <pc:spChg chg="mod">
          <ac:chgData name="NDIAYE, Amsatou" userId="eea991b2-bfb6-4d1c-96a6-1349ad48bba9" providerId="ADAL" clId="{0850842C-BF69-427B-B228-11848AFDDFED}" dt="2025-02-11T15:37:57.892" v="456" actId="26606"/>
          <ac:spMkLst>
            <pc:docMk/>
            <pc:sldMk cId="4185007051" sldId="278"/>
            <ac:spMk id="5" creationId="{24A57240-EBDA-CBC8-4BA6-2BDF5E49703E}"/>
          </ac:spMkLst>
        </pc:spChg>
        <pc:spChg chg="add">
          <ac:chgData name="NDIAYE, Amsatou" userId="eea991b2-bfb6-4d1c-96a6-1349ad48bba9" providerId="ADAL" clId="{0850842C-BF69-427B-B228-11848AFDDFED}" dt="2025-02-11T15:37:57.892" v="456" actId="26606"/>
          <ac:spMkLst>
            <pc:docMk/>
            <pc:sldMk cId="4185007051" sldId="278"/>
            <ac:spMk id="1024" creationId="{47942995-B07F-4636-9A06-C6A104B260A8}"/>
          </ac:spMkLst>
        </pc:spChg>
        <pc:spChg chg="mod">
          <ac:chgData name="NDIAYE, Amsatou" userId="eea991b2-bfb6-4d1c-96a6-1349ad48bba9" providerId="ADAL" clId="{0850842C-BF69-427B-B228-11848AFDDFED}" dt="2025-02-11T15:38:14.985" v="459" actId="14100"/>
          <ac:spMkLst>
            <pc:docMk/>
            <pc:sldMk cId="4185007051" sldId="278"/>
            <ac:spMk id="1031" creationId="{C6FE990F-42FD-2D3E-6DC1-91A2A829B39C}"/>
          </ac:spMkLst>
        </pc:spChg>
        <pc:spChg chg="add">
          <ac:chgData name="NDIAYE, Amsatou" userId="eea991b2-bfb6-4d1c-96a6-1349ad48bba9" providerId="ADAL" clId="{0850842C-BF69-427B-B228-11848AFDDFED}" dt="2025-02-11T15:37:57.892" v="456" actId="26606"/>
          <ac:spMkLst>
            <pc:docMk/>
            <pc:sldMk cId="4185007051" sldId="278"/>
            <ac:spMk id="4138" creationId="{B81933D1-5615-42C7-9C0B-4EB7105CCE2D}"/>
          </ac:spMkLst>
        </pc:spChg>
        <pc:spChg chg="add">
          <ac:chgData name="NDIAYE, Amsatou" userId="eea991b2-bfb6-4d1c-96a6-1349ad48bba9" providerId="ADAL" clId="{0850842C-BF69-427B-B228-11848AFDDFED}" dt="2025-02-11T15:37:57.892" v="456" actId="26606"/>
          <ac:spMkLst>
            <pc:docMk/>
            <pc:sldMk cId="4185007051" sldId="278"/>
            <ac:spMk id="4140" creationId="{19C9EAEA-39D0-4B0E-A0EB-51E7B26740B1}"/>
          </ac:spMkLst>
        </pc:spChg>
        <pc:grpChg chg="add">
          <ac:chgData name="NDIAYE, Amsatou" userId="eea991b2-bfb6-4d1c-96a6-1349ad48bba9" providerId="ADAL" clId="{0850842C-BF69-427B-B228-11848AFDDFED}" dt="2025-02-11T15:37:57.892" v="456" actId="26606"/>
          <ac:grpSpMkLst>
            <pc:docMk/>
            <pc:sldMk cId="4185007051" sldId="278"/>
            <ac:grpSpMk id="1025" creationId="{032D8612-31EB-44CF-A1D0-14FD4C705424}"/>
          </ac:grpSpMkLst>
        </pc:grpChg>
        <pc:picChg chg="add mod ord">
          <ac:chgData name="NDIAYE, Amsatou" userId="eea991b2-bfb6-4d1c-96a6-1349ad48bba9" providerId="ADAL" clId="{0850842C-BF69-427B-B228-11848AFDDFED}" dt="2025-02-11T15:38:21.538" v="461" actId="14100"/>
          <ac:picMkLst>
            <pc:docMk/>
            <pc:sldMk cId="4185007051" sldId="278"/>
            <ac:picMk id="3" creationId="{FE49F08C-B25B-3EC3-2FAA-547E73284F08}"/>
          </ac:picMkLst>
        </pc:picChg>
      </pc:sldChg>
      <pc:sldChg chg="addSp delSp modSp add mod">
        <pc:chgData name="NDIAYE, Amsatou" userId="eea991b2-bfb6-4d1c-96a6-1349ad48bba9" providerId="ADAL" clId="{0850842C-BF69-427B-B228-11848AFDDFED}" dt="2025-02-11T14:51:38.556" v="383" actId="26606"/>
        <pc:sldMkLst>
          <pc:docMk/>
          <pc:sldMk cId="3425869967" sldId="279"/>
        </pc:sldMkLst>
        <pc:spChg chg="mod">
          <ac:chgData name="NDIAYE, Amsatou" userId="eea991b2-bfb6-4d1c-96a6-1349ad48bba9" providerId="ADAL" clId="{0850842C-BF69-427B-B228-11848AFDDFED}" dt="2025-02-11T14:51:38.556" v="383" actId="26606"/>
          <ac:spMkLst>
            <pc:docMk/>
            <pc:sldMk cId="3425869967" sldId="279"/>
            <ac:spMk id="4" creationId="{1DB1CFBC-11B4-A7F6-F2B0-8822581EDB63}"/>
          </ac:spMkLst>
        </pc:spChg>
        <pc:spChg chg="mod">
          <ac:chgData name="NDIAYE, Amsatou" userId="eea991b2-bfb6-4d1c-96a6-1349ad48bba9" providerId="ADAL" clId="{0850842C-BF69-427B-B228-11848AFDDFED}" dt="2025-02-11T14:51:38.556" v="383" actId="26606"/>
          <ac:spMkLst>
            <pc:docMk/>
            <pc:sldMk cId="3425869967" sldId="279"/>
            <ac:spMk id="5" creationId="{7AD3B0F5-CB85-CEDA-98FE-F96103474AF4}"/>
          </ac:spMkLst>
        </pc:spChg>
        <pc:spChg chg="mod">
          <ac:chgData name="NDIAYE, Amsatou" userId="eea991b2-bfb6-4d1c-96a6-1349ad48bba9" providerId="ADAL" clId="{0850842C-BF69-427B-B228-11848AFDDFED}" dt="2025-02-11T14:51:38.556" v="383" actId="26606"/>
          <ac:spMkLst>
            <pc:docMk/>
            <pc:sldMk cId="3425869967" sldId="279"/>
            <ac:spMk id="1031" creationId="{625A34B7-9CC9-4069-79E0-C8EBBA211B3A}"/>
          </ac:spMkLst>
        </pc:spChg>
        <pc:spChg chg="add">
          <ac:chgData name="NDIAYE, Amsatou" userId="eea991b2-bfb6-4d1c-96a6-1349ad48bba9" providerId="ADAL" clId="{0850842C-BF69-427B-B228-11848AFDDFED}" dt="2025-02-11T14:51:38.556" v="383" actId="26606"/>
          <ac:spMkLst>
            <pc:docMk/>
            <pc:sldMk cId="3425869967" sldId="279"/>
            <ac:spMk id="5124" creationId="{47942995-B07F-4636-9A06-C6A104B260A8}"/>
          </ac:spMkLst>
        </pc:spChg>
        <pc:spChg chg="add">
          <ac:chgData name="NDIAYE, Amsatou" userId="eea991b2-bfb6-4d1c-96a6-1349ad48bba9" providerId="ADAL" clId="{0850842C-BF69-427B-B228-11848AFDDFED}" dt="2025-02-11T14:51:38.556" v="383" actId="26606"/>
          <ac:spMkLst>
            <pc:docMk/>
            <pc:sldMk cId="3425869967" sldId="279"/>
            <ac:spMk id="5134" creationId="{B81933D1-5615-42C7-9C0B-4EB7105CCE2D}"/>
          </ac:spMkLst>
        </pc:spChg>
        <pc:spChg chg="add">
          <ac:chgData name="NDIAYE, Amsatou" userId="eea991b2-bfb6-4d1c-96a6-1349ad48bba9" providerId="ADAL" clId="{0850842C-BF69-427B-B228-11848AFDDFED}" dt="2025-02-11T14:51:38.556" v="383" actId="26606"/>
          <ac:spMkLst>
            <pc:docMk/>
            <pc:sldMk cId="3425869967" sldId="279"/>
            <ac:spMk id="5136" creationId="{19C9EAEA-39D0-4B0E-A0EB-51E7B26740B1}"/>
          </ac:spMkLst>
        </pc:spChg>
        <pc:grpChg chg="add">
          <ac:chgData name="NDIAYE, Amsatou" userId="eea991b2-bfb6-4d1c-96a6-1349ad48bba9" providerId="ADAL" clId="{0850842C-BF69-427B-B228-11848AFDDFED}" dt="2025-02-11T14:51:38.556" v="383" actId="26606"/>
          <ac:grpSpMkLst>
            <pc:docMk/>
            <pc:sldMk cId="3425869967" sldId="279"/>
            <ac:grpSpMk id="5129" creationId="{032D8612-31EB-44CF-A1D0-14FD4C705424}"/>
          </ac:grpSpMkLst>
        </pc:grpChg>
        <pc:picChg chg="add mod ord">
          <ac:chgData name="NDIAYE, Amsatou" userId="eea991b2-bfb6-4d1c-96a6-1349ad48bba9" providerId="ADAL" clId="{0850842C-BF69-427B-B228-11848AFDDFED}" dt="2025-02-11T14:51:38.556" v="383" actId="26606"/>
          <ac:picMkLst>
            <pc:docMk/>
            <pc:sldMk cId="3425869967" sldId="279"/>
            <ac:picMk id="5122" creationId="{EA4CABC9-A06F-8AEF-309C-4BDECD7E98CF}"/>
          </ac:picMkLst>
        </pc:picChg>
      </pc:sldChg>
      <pc:sldChg chg="add">
        <pc:chgData name="NDIAYE, Amsatou" userId="eea991b2-bfb6-4d1c-96a6-1349ad48bba9" providerId="ADAL" clId="{0850842C-BF69-427B-B228-11848AFDDFED}" dt="2025-02-11T14:52:44.793" v="389" actId="2890"/>
        <pc:sldMkLst>
          <pc:docMk/>
          <pc:sldMk cId="2362732161" sldId="280"/>
        </pc:sldMkLst>
      </pc:sldChg>
      <pc:sldChg chg="addSp delSp modSp add mod">
        <pc:chgData name="NDIAYE, Amsatou" userId="eea991b2-bfb6-4d1c-96a6-1349ad48bba9" providerId="ADAL" clId="{0850842C-BF69-427B-B228-11848AFDDFED}" dt="2025-02-16T20:47:38.841" v="1174" actId="14100"/>
        <pc:sldMkLst>
          <pc:docMk/>
          <pc:sldMk cId="242313851" sldId="281"/>
        </pc:sldMkLst>
        <pc:spChg chg="mod">
          <ac:chgData name="NDIAYE, Amsatou" userId="eea991b2-bfb6-4d1c-96a6-1349ad48bba9" providerId="ADAL" clId="{0850842C-BF69-427B-B228-11848AFDDFED}" dt="2025-02-12T18:20:45.913" v="550" actId="122"/>
          <ac:spMkLst>
            <pc:docMk/>
            <pc:sldMk cId="242313851" sldId="281"/>
            <ac:spMk id="2" creationId="{50CCC59E-CD07-335E-6E42-903AD833797A}"/>
          </ac:spMkLst>
        </pc:spChg>
        <pc:spChg chg="mod">
          <ac:chgData name="NDIAYE, Amsatou" userId="eea991b2-bfb6-4d1c-96a6-1349ad48bba9" providerId="ADAL" clId="{0850842C-BF69-427B-B228-11848AFDDFED}" dt="2025-02-12T18:20:34.555" v="545" actId="20577"/>
          <ac:spMkLst>
            <pc:docMk/>
            <pc:sldMk cId="242313851" sldId="281"/>
            <ac:spMk id="12" creationId="{C268D025-2684-C65F-1051-78F9FE11CFB5}"/>
          </ac:spMkLst>
        </pc:spChg>
        <pc:picChg chg="del">
          <ac:chgData name="NDIAYE, Amsatou" userId="eea991b2-bfb6-4d1c-96a6-1349ad48bba9" providerId="ADAL" clId="{0850842C-BF69-427B-B228-11848AFDDFED}" dt="2025-02-16T20:46:39.244" v="1163" actId="478"/>
          <ac:picMkLst>
            <pc:docMk/>
            <pc:sldMk cId="242313851" sldId="281"/>
            <ac:picMk id="6" creationId="{5BB3DA1E-AA46-7B29-9520-6F6533163F1D}"/>
          </ac:picMkLst>
        </pc:picChg>
        <pc:picChg chg="add mod">
          <ac:chgData name="NDIAYE, Amsatou" userId="eea991b2-bfb6-4d1c-96a6-1349ad48bba9" providerId="ADAL" clId="{0850842C-BF69-427B-B228-11848AFDDFED}" dt="2025-02-16T20:46:50.791" v="1167" actId="14100"/>
          <ac:picMkLst>
            <pc:docMk/>
            <pc:sldMk cId="242313851" sldId="281"/>
            <ac:picMk id="7" creationId="{89653EA9-4F37-3158-3EBF-1B76A7093ECF}"/>
          </ac:picMkLst>
        </pc:picChg>
        <pc:picChg chg="add del mod">
          <ac:chgData name="NDIAYE, Amsatou" userId="eea991b2-bfb6-4d1c-96a6-1349ad48bba9" providerId="ADAL" clId="{0850842C-BF69-427B-B228-11848AFDDFED}" dt="2025-02-16T20:47:30.939" v="1170" actId="478"/>
          <ac:picMkLst>
            <pc:docMk/>
            <pc:sldMk cId="242313851" sldId="281"/>
            <ac:picMk id="9" creationId="{8C051574-6ED7-86B7-108D-91187D43D711}"/>
          </ac:picMkLst>
        </pc:picChg>
        <pc:picChg chg="add mod">
          <ac:chgData name="NDIAYE, Amsatou" userId="eea991b2-bfb6-4d1c-96a6-1349ad48bba9" providerId="ADAL" clId="{0850842C-BF69-427B-B228-11848AFDDFED}" dt="2025-02-16T20:47:38.841" v="1174" actId="14100"/>
          <ac:picMkLst>
            <pc:docMk/>
            <pc:sldMk cId="242313851" sldId="281"/>
            <ac:picMk id="10" creationId="{58861C63-F34B-B218-5F70-15A21B92CF5F}"/>
          </ac:picMkLst>
        </pc:picChg>
      </pc:sldChg>
      <pc:sldChg chg="addSp delSp modSp add mod">
        <pc:chgData name="NDIAYE, Amsatou" userId="eea991b2-bfb6-4d1c-96a6-1349ad48bba9" providerId="ADAL" clId="{0850842C-BF69-427B-B228-11848AFDDFED}" dt="2025-02-12T18:53:39.048" v="839" actId="20577"/>
        <pc:sldMkLst>
          <pc:docMk/>
          <pc:sldMk cId="1420698885" sldId="282"/>
        </pc:sldMkLst>
        <pc:graphicFrameChg chg="mod">
          <ac:chgData name="NDIAYE, Amsatou" userId="eea991b2-bfb6-4d1c-96a6-1349ad48bba9" providerId="ADAL" clId="{0850842C-BF69-427B-B228-11848AFDDFED}" dt="2025-02-12T18:53:37.614" v="836" actId="1076"/>
          <ac:graphicFrameMkLst>
            <pc:docMk/>
            <pc:sldMk cId="1420698885" sldId="282"/>
            <ac:graphicFrameMk id="20" creationId="{DCA8771A-0E95-D82E-A580-BD5D0EF5539D}"/>
          </ac:graphicFrameMkLst>
        </pc:graphicFrameChg>
      </pc:sldChg>
      <pc:sldChg chg="addSp delSp modSp new mod">
        <pc:chgData name="NDIAYE, Amsatou" userId="eea991b2-bfb6-4d1c-96a6-1349ad48bba9" providerId="ADAL" clId="{0850842C-BF69-427B-B228-11848AFDDFED}" dt="2025-02-15T13:47:23.294" v="1136" actId="20577"/>
        <pc:sldMkLst>
          <pc:docMk/>
          <pc:sldMk cId="1086000700" sldId="283"/>
        </pc:sldMkLst>
        <pc:spChg chg="add mod">
          <ac:chgData name="NDIAYE, Amsatou" userId="eea991b2-bfb6-4d1c-96a6-1349ad48bba9" providerId="ADAL" clId="{0850842C-BF69-427B-B228-11848AFDDFED}" dt="2025-02-15T13:47:23.294" v="1136" actId="20577"/>
          <ac:spMkLst>
            <pc:docMk/>
            <pc:sldMk cId="1086000700" sldId="283"/>
            <ac:spMk id="7" creationId="{E87BFBBC-D740-D317-6775-56E4DC61636E}"/>
          </ac:spMkLst>
        </pc:spChg>
      </pc:sldChg>
      <pc:sldChg chg="delSp modSp add mod">
        <pc:chgData name="NDIAYE, Amsatou" userId="eea991b2-bfb6-4d1c-96a6-1349ad48bba9" providerId="ADAL" clId="{0850842C-BF69-427B-B228-11848AFDDFED}" dt="2025-02-16T20:50:24.937" v="1190" actId="20577"/>
        <pc:sldMkLst>
          <pc:docMk/>
          <pc:sldMk cId="1585924014" sldId="284"/>
        </pc:sldMkLst>
        <pc:spChg chg="mod">
          <ac:chgData name="NDIAYE, Amsatou" userId="eea991b2-bfb6-4d1c-96a6-1349ad48bba9" providerId="ADAL" clId="{0850842C-BF69-427B-B228-11848AFDDFED}" dt="2025-02-16T20:50:24.937" v="1190" actId="20577"/>
          <ac:spMkLst>
            <pc:docMk/>
            <pc:sldMk cId="1585924014" sldId="284"/>
            <ac:spMk id="2" creationId="{733C1E41-14BC-0557-5030-804CD95759BC}"/>
          </ac:spMkLst>
        </pc:spChg>
        <pc:spChg chg="mod">
          <ac:chgData name="NDIAYE, Amsatou" userId="eea991b2-bfb6-4d1c-96a6-1349ad48bba9" providerId="ADAL" clId="{0850842C-BF69-427B-B228-11848AFDDFED}" dt="2025-02-16T20:50:17.966" v="1182" actId="403"/>
          <ac:spMkLst>
            <pc:docMk/>
            <pc:sldMk cId="1585924014" sldId="284"/>
            <ac:spMk id="12" creationId="{5A7F9284-B112-2B66-9CF7-9DBA9E052B88}"/>
          </ac:spMkLst>
        </pc:spChg>
        <pc:picChg chg="del">
          <ac:chgData name="NDIAYE, Amsatou" userId="eea991b2-bfb6-4d1c-96a6-1349ad48bba9" providerId="ADAL" clId="{0850842C-BF69-427B-B228-11848AFDDFED}" dt="2025-02-16T20:49:59.415" v="1176" actId="478"/>
          <ac:picMkLst>
            <pc:docMk/>
            <pc:sldMk cId="1585924014" sldId="284"/>
            <ac:picMk id="7" creationId="{F9EB427E-2F53-18EE-44B4-B3EA730CFC2B}"/>
          </ac:picMkLst>
        </pc:picChg>
        <pc:picChg chg="del">
          <ac:chgData name="NDIAYE, Amsatou" userId="eea991b2-bfb6-4d1c-96a6-1349ad48bba9" providerId="ADAL" clId="{0850842C-BF69-427B-B228-11848AFDDFED}" dt="2025-02-16T20:50:00.287" v="1177" actId="478"/>
          <ac:picMkLst>
            <pc:docMk/>
            <pc:sldMk cId="1585924014" sldId="284"/>
            <ac:picMk id="10" creationId="{63A9E6E0-9AB6-A81E-5E69-2EBAA525A6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B7D31-3FB4-41E3-84D8-FBD5C25B8D03}" type="datetimeFigureOut">
              <a:rPr lang="en-US" smtClean="0"/>
              <a:t>2/14/2025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8FAD0-38F1-4FAD-877D-E6E15B3D0467}" type="slidenum">
              <a:rPr lang="en-US" smtClean="0"/>
              <a:t>‹N°›</a:t>
            </a:fld>
            <a:endParaRPr lang="en-US"/>
          </a:p>
        </p:txBody>
      </p:sp>
    </p:spTree>
    <p:extLst>
      <p:ext uri="{BB962C8B-B14F-4D97-AF65-F5344CB8AC3E}">
        <p14:creationId xmlns:p14="http://schemas.microsoft.com/office/powerpoint/2010/main" val="15965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BF98FAD0-38F1-4FAD-877D-E6E15B3D0467}" type="slidenum">
              <a:rPr lang="en-US" smtClean="0"/>
              <a:t>11</a:t>
            </a:fld>
            <a:endParaRPr lang="en-US"/>
          </a:p>
        </p:txBody>
      </p:sp>
    </p:spTree>
    <p:extLst>
      <p:ext uri="{BB962C8B-B14F-4D97-AF65-F5344CB8AC3E}">
        <p14:creationId xmlns:p14="http://schemas.microsoft.com/office/powerpoint/2010/main" val="253571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3B3F7F-E5E4-70EC-BA3C-DD618B07C08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6FCBA70-7283-C082-BE68-077D6B25F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3FFC796-0A61-A0B6-51D2-79D6107F27C8}"/>
              </a:ext>
            </a:extLst>
          </p:cNvPr>
          <p:cNvSpPr>
            <a:spLocks noGrp="1"/>
          </p:cNvSpPr>
          <p:nvPr>
            <p:ph type="dt" sz="half" idx="10"/>
          </p:nvPr>
        </p:nvSpPr>
        <p:spPr/>
        <p:txBody>
          <a:bodyPr/>
          <a:lstStyle/>
          <a:p>
            <a:fld id="{4533E000-7C25-45BF-99AA-ED490F3B24D1}" type="datetime1">
              <a:rPr lang="en-US" smtClean="0"/>
              <a:t>2/14/2025</a:t>
            </a:fld>
            <a:endParaRPr lang="en-US"/>
          </a:p>
        </p:txBody>
      </p:sp>
      <p:sp>
        <p:nvSpPr>
          <p:cNvPr id="5" name="Espace réservé du pied de page 4">
            <a:extLst>
              <a:ext uri="{FF2B5EF4-FFF2-40B4-BE49-F238E27FC236}">
                <a16:creationId xmlns:a16="http://schemas.microsoft.com/office/drawing/2014/main" id="{CB923A31-2287-04C9-503E-61ABACA0526C}"/>
              </a:ext>
            </a:extLst>
          </p:cNvPr>
          <p:cNvSpPr>
            <a:spLocks noGrp="1"/>
          </p:cNvSpPr>
          <p:nvPr>
            <p:ph type="ftr" sz="quarter" idx="11"/>
          </p:nvPr>
        </p:nvSpPr>
        <p:spPr/>
        <p:txBody>
          <a:bodyPr/>
          <a:lstStyle/>
          <a:p>
            <a:r>
              <a:rPr lang="en-US"/>
              <a:t>P8_Openclassrooms_2025</a:t>
            </a:r>
          </a:p>
        </p:txBody>
      </p:sp>
      <p:sp>
        <p:nvSpPr>
          <p:cNvPr id="6" name="Espace réservé du numéro de diapositive 5">
            <a:extLst>
              <a:ext uri="{FF2B5EF4-FFF2-40B4-BE49-F238E27FC236}">
                <a16:creationId xmlns:a16="http://schemas.microsoft.com/office/drawing/2014/main" id="{5F93B718-9356-5D72-9B0C-9EE66F7B0561}"/>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13860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9A7BD9-C3B6-DDCF-EA07-B1EDEEBF4787}"/>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2DBF9DF3-99E5-5096-8268-DD2629A4DA5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224F283-0753-FB7F-3A68-F7FB6CAB50AC}"/>
              </a:ext>
            </a:extLst>
          </p:cNvPr>
          <p:cNvSpPr>
            <a:spLocks noGrp="1"/>
          </p:cNvSpPr>
          <p:nvPr>
            <p:ph type="dt" sz="half" idx="10"/>
          </p:nvPr>
        </p:nvSpPr>
        <p:spPr/>
        <p:txBody>
          <a:bodyPr/>
          <a:lstStyle/>
          <a:p>
            <a:fld id="{9867B668-5FA2-4919-9268-0B3007F1F096}" type="datetime1">
              <a:rPr lang="en-US" smtClean="0"/>
              <a:t>2/14/2025</a:t>
            </a:fld>
            <a:endParaRPr lang="en-US"/>
          </a:p>
        </p:txBody>
      </p:sp>
      <p:sp>
        <p:nvSpPr>
          <p:cNvPr id="5" name="Espace réservé du pied de page 4">
            <a:extLst>
              <a:ext uri="{FF2B5EF4-FFF2-40B4-BE49-F238E27FC236}">
                <a16:creationId xmlns:a16="http://schemas.microsoft.com/office/drawing/2014/main" id="{AE65A108-7426-376E-B285-39FD2DF19E46}"/>
              </a:ext>
            </a:extLst>
          </p:cNvPr>
          <p:cNvSpPr>
            <a:spLocks noGrp="1"/>
          </p:cNvSpPr>
          <p:nvPr>
            <p:ph type="ftr" sz="quarter" idx="11"/>
          </p:nvPr>
        </p:nvSpPr>
        <p:spPr/>
        <p:txBody>
          <a:bodyPr/>
          <a:lstStyle/>
          <a:p>
            <a:r>
              <a:rPr lang="en-US"/>
              <a:t>P8_Openclassrooms_2025</a:t>
            </a:r>
          </a:p>
        </p:txBody>
      </p:sp>
      <p:sp>
        <p:nvSpPr>
          <p:cNvPr id="6" name="Espace réservé du numéro de diapositive 5">
            <a:extLst>
              <a:ext uri="{FF2B5EF4-FFF2-40B4-BE49-F238E27FC236}">
                <a16:creationId xmlns:a16="http://schemas.microsoft.com/office/drawing/2014/main" id="{713D6EC4-B617-7DF0-3808-93C4B2A615D4}"/>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103035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383D696-3648-3A09-CDD1-98901FC9DB3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A808096-029B-CA58-4FA6-6116DF47001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9540DC2-EE61-C887-662B-D7C40CAA6AB5}"/>
              </a:ext>
            </a:extLst>
          </p:cNvPr>
          <p:cNvSpPr>
            <a:spLocks noGrp="1"/>
          </p:cNvSpPr>
          <p:nvPr>
            <p:ph type="dt" sz="half" idx="10"/>
          </p:nvPr>
        </p:nvSpPr>
        <p:spPr/>
        <p:txBody>
          <a:bodyPr/>
          <a:lstStyle/>
          <a:p>
            <a:fld id="{995DAC70-1260-4383-AC77-4F2B56D12AFC}" type="datetime1">
              <a:rPr lang="en-US" smtClean="0"/>
              <a:t>2/14/2025</a:t>
            </a:fld>
            <a:endParaRPr lang="en-US"/>
          </a:p>
        </p:txBody>
      </p:sp>
      <p:sp>
        <p:nvSpPr>
          <p:cNvPr id="5" name="Espace réservé du pied de page 4">
            <a:extLst>
              <a:ext uri="{FF2B5EF4-FFF2-40B4-BE49-F238E27FC236}">
                <a16:creationId xmlns:a16="http://schemas.microsoft.com/office/drawing/2014/main" id="{217F3071-AEA4-A308-4964-F2B54B35EBC8}"/>
              </a:ext>
            </a:extLst>
          </p:cNvPr>
          <p:cNvSpPr>
            <a:spLocks noGrp="1"/>
          </p:cNvSpPr>
          <p:nvPr>
            <p:ph type="ftr" sz="quarter" idx="11"/>
          </p:nvPr>
        </p:nvSpPr>
        <p:spPr/>
        <p:txBody>
          <a:bodyPr/>
          <a:lstStyle/>
          <a:p>
            <a:r>
              <a:rPr lang="en-US"/>
              <a:t>P8_Openclassrooms_2025</a:t>
            </a:r>
          </a:p>
        </p:txBody>
      </p:sp>
      <p:sp>
        <p:nvSpPr>
          <p:cNvPr id="6" name="Espace réservé du numéro de diapositive 5">
            <a:extLst>
              <a:ext uri="{FF2B5EF4-FFF2-40B4-BE49-F238E27FC236}">
                <a16:creationId xmlns:a16="http://schemas.microsoft.com/office/drawing/2014/main" id="{5392455A-51C8-43B9-67AE-A4C708404E83}"/>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1559976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9E74289-8F2A-4EA1-97C6-77234C5FF8B1}" type="datetime1">
              <a:rPr lang="en-US" smtClean="0"/>
              <a:t>2/14/2025</a:t>
            </a:fld>
            <a:endParaRPr lang="en-US" dirty="0"/>
          </a:p>
        </p:txBody>
      </p:sp>
      <p:sp>
        <p:nvSpPr>
          <p:cNvPr id="5" name="Footer Placeholder 4"/>
          <p:cNvSpPr>
            <a:spLocks noGrp="1"/>
          </p:cNvSpPr>
          <p:nvPr>
            <p:ph type="ftr" sz="quarter" idx="11"/>
          </p:nvPr>
        </p:nvSpPr>
        <p:spPr/>
        <p:txBody>
          <a:bodyPr/>
          <a:lstStyle/>
          <a:p>
            <a:r>
              <a:rPr lang="en-US"/>
              <a:t>P8_Openclassrooms_2025</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74034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584C4-20A2-240B-66AA-893E149D0EC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5601F974-448F-5261-B327-28E57A5D7E7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42D8217-1D59-9FD4-71E4-1AA93ECDDCBE}"/>
              </a:ext>
            </a:extLst>
          </p:cNvPr>
          <p:cNvSpPr>
            <a:spLocks noGrp="1"/>
          </p:cNvSpPr>
          <p:nvPr>
            <p:ph type="dt" sz="half" idx="10"/>
          </p:nvPr>
        </p:nvSpPr>
        <p:spPr/>
        <p:txBody>
          <a:bodyPr/>
          <a:lstStyle/>
          <a:p>
            <a:fld id="{F8D5032E-D05C-450C-BF40-75EE952D867D}" type="datetime1">
              <a:rPr lang="en-US" smtClean="0"/>
              <a:t>2/14/2025</a:t>
            </a:fld>
            <a:endParaRPr lang="en-US"/>
          </a:p>
        </p:txBody>
      </p:sp>
      <p:sp>
        <p:nvSpPr>
          <p:cNvPr id="5" name="Espace réservé du pied de page 4">
            <a:extLst>
              <a:ext uri="{FF2B5EF4-FFF2-40B4-BE49-F238E27FC236}">
                <a16:creationId xmlns:a16="http://schemas.microsoft.com/office/drawing/2014/main" id="{B94022F7-1B98-B5B8-6FE3-57A2DC326932}"/>
              </a:ext>
            </a:extLst>
          </p:cNvPr>
          <p:cNvSpPr>
            <a:spLocks noGrp="1"/>
          </p:cNvSpPr>
          <p:nvPr>
            <p:ph type="ftr" sz="quarter" idx="11"/>
          </p:nvPr>
        </p:nvSpPr>
        <p:spPr/>
        <p:txBody>
          <a:bodyPr/>
          <a:lstStyle/>
          <a:p>
            <a:r>
              <a:rPr lang="en-US"/>
              <a:t>P8_Openclassrooms_2025</a:t>
            </a:r>
          </a:p>
        </p:txBody>
      </p:sp>
      <p:sp>
        <p:nvSpPr>
          <p:cNvPr id="6" name="Espace réservé du numéro de diapositive 5">
            <a:extLst>
              <a:ext uri="{FF2B5EF4-FFF2-40B4-BE49-F238E27FC236}">
                <a16:creationId xmlns:a16="http://schemas.microsoft.com/office/drawing/2014/main" id="{63D42E55-B938-5C9E-12F5-33BAE5C8571E}"/>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200763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0D043-7BAF-45E0-59D9-BE577AA7EDC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2B8BCF9F-93D9-D072-2483-F032533EAD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C3A0E39-7BD9-FF51-7B64-844EBFD0B7D2}"/>
              </a:ext>
            </a:extLst>
          </p:cNvPr>
          <p:cNvSpPr>
            <a:spLocks noGrp="1"/>
          </p:cNvSpPr>
          <p:nvPr>
            <p:ph type="dt" sz="half" idx="10"/>
          </p:nvPr>
        </p:nvSpPr>
        <p:spPr/>
        <p:txBody>
          <a:bodyPr/>
          <a:lstStyle/>
          <a:p>
            <a:fld id="{3A898C3E-A230-46E1-A52F-B22F6FE1AA97}" type="datetime1">
              <a:rPr lang="en-US" smtClean="0"/>
              <a:t>2/14/2025</a:t>
            </a:fld>
            <a:endParaRPr lang="en-US"/>
          </a:p>
        </p:txBody>
      </p:sp>
      <p:sp>
        <p:nvSpPr>
          <p:cNvPr id="5" name="Espace réservé du pied de page 4">
            <a:extLst>
              <a:ext uri="{FF2B5EF4-FFF2-40B4-BE49-F238E27FC236}">
                <a16:creationId xmlns:a16="http://schemas.microsoft.com/office/drawing/2014/main" id="{615824B9-70AA-100F-0324-247FEAA67271}"/>
              </a:ext>
            </a:extLst>
          </p:cNvPr>
          <p:cNvSpPr>
            <a:spLocks noGrp="1"/>
          </p:cNvSpPr>
          <p:nvPr>
            <p:ph type="ftr" sz="quarter" idx="11"/>
          </p:nvPr>
        </p:nvSpPr>
        <p:spPr/>
        <p:txBody>
          <a:bodyPr/>
          <a:lstStyle/>
          <a:p>
            <a:r>
              <a:rPr lang="en-US"/>
              <a:t>P8_Openclassrooms_2025</a:t>
            </a:r>
          </a:p>
        </p:txBody>
      </p:sp>
      <p:sp>
        <p:nvSpPr>
          <p:cNvPr id="6" name="Espace réservé du numéro de diapositive 5">
            <a:extLst>
              <a:ext uri="{FF2B5EF4-FFF2-40B4-BE49-F238E27FC236}">
                <a16:creationId xmlns:a16="http://schemas.microsoft.com/office/drawing/2014/main" id="{505D4CE3-6A9C-0395-E34E-229AFC3EEA31}"/>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244039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D92788-E8EC-30C9-5209-3A6D264A932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8415FC42-904B-68F0-CB26-0195C71AB91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681FC9A5-D4E9-D409-EAF4-97ED665B177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9B78ECE5-4E0B-FA23-B6CC-3DD877A5A6B8}"/>
              </a:ext>
            </a:extLst>
          </p:cNvPr>
          <p:cNvSpPr>
            <a:spLocks noGrp="1"/>
          </p:cNvSpPr>
          <p:nvPr>
            <p:ph type="dt" sz="half" idx="10"/>
          </p:nvPr>
        </p:nvSpPr>
        <p:spPr/>
        <p:txBody>
          <a:bodyPr/>
          <a:lstStyle/>
          <a:p>
            <a:fld id="{9B2FAB89-9DAF-4672-947F-8BFD749A0850}" type="datetime1">
              <a:rPr lang="en-US" smtClean="0"/>
              <a:t>2/14/2025</a:t>
            </a:fld>
            <a:endParaRPr lang="en-US"/>
          </a:p>
        </p:txBody>
      </p:sp>
      <p:sp>
        <p:nvSpPr>
          <p:cNvPr id="6" name="Espace réservé du pied de page 5">
            <a:extLst>
              <a:ext uri="{FF2B5EF4-FFF2-40B4-BE49-F238E27FC236}">
                <a16:creationId xmlns:a16="http://schemas.microsoft.com/office/drawing/2014/main" id="{339190E7-11B8-D9D3-B7A5-8FAF2A6379B3}"/>
              </a:ext>
            </a:extLst>
          </p:cNvPr>
          <p:cNvSpPr>
            <a:spLocks noGrp="1"/>
          </p:cNvSpPr>
          <p:nvPr>
            <p:ph type="ftr" sz="quarter" idx="11"/>
          </p:nvPr>
        </p:nvSpPr>
        <p:spPr/>
        <p:txBody>
          <a:bodyPr/>
          <a:lstStyle/>
          <a:p>
            <a:r>
              <a:rPr lang="en-US"/>
              <a:t>P8_Openclassrooms_2025</a:t>
            </a:r>
          </a:p>
        </p:txBody>
      </p:sp>
      <p:sp>
        <p:nvSpPr>
          <p:cNvPr id="7" name="Espace réservé du numéro de diapositive 6">
            <a:extLst>
              <a:ext uri="{FF2B5EF4-FFF2-40B4-BE49-F238E27FC236}">
                <a16:creationId xmlns:a16="http://schemas.microsoft.com/office/drawing/2014/main" id="{98481A59-BB4B-0A54-785F-6EB10BA82830}"/>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42441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20F64-61DE-C3E5-71AA-12B5DA303E0C}"/>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267D915-389B-CF67-7098-FB2FFBF3D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0E7868E-792D-67B7-557F-4C5562E2F2D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82E41A3-365E-F93E-9EB5-E5E8E9FDA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D573920-2685-3794-6571-EA044D48E4C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3B5FA1E4-44B5-9901-FD79-9C10AA965DDF}"/>
              </a:ext>
            </a:extLst>
          </p:cNvPr>
          <p:cNvSpPr>
            <a:spLocks noGrp="1"/>
          </p:cNvSpPr>
          <p:nvPr>
            <p:ph type="dt" sz="half" idx="10"/>
          </p:nvPr>
        </p:nvSpPr>
        <p:spPr/>
        <p:txBody>
          <a:bodyPr/>
          <a:lstStyle/>
          <a:p>
            <a:fld id="{CDF45445-2D3F-4895-94AA-1EB57A96AF5B}" type="datetime1">
              <a:rPr lang="en-US" smtClean="0"/>
              <a:t>2/14/2025</a:t>
            </a:fld>
            <a:endParaRPr lang="en-US"/>
          </a:p>
        </p:txBody>
      </p:sp>
      <p:sp>
        <p:nvSpPr>
          <p:cNvPr id="8" name="Espace réservé du pied de page 7">
            <a:extLst>
              <a:ext uri="{FF2B5EF4-FFF2-40B4-BE49-F238E27FC236}">
                <a16:creationId xmlns:a16="http://schemas.microsoft.com/office/drawing/2014/main" id="{B22D9346-A71E-5E64-902D-B00D8B630B82}"/>
              </a:ext>
            </a:extLst>
          </p:cNvPr>
          <p:cNvSpPr>
            <a:spLocks noGrp="1"/>
          </p:cNvSpPr>
          <p:nvPr>
            <p:ph type="ftr" sz="quarter" idx="11"/>
          </p:nvPr>
        </p:nvSpPr>
        <p:spPr/>
        <p:txBody>
          <a:bodyPr/>
          <a:lstStyle/>
          <a:p>
            <a:r>
              <a:rPr lang="en-US"/>
              <a:t>P8_Openclassrooms_2025</a:t>
            </a:r>
          </a:p>
        </p:txBody>
      </p:sp>
      <p:sp>
        <p:nvSpPr>
          <p:cNvPr id="9" name="Espace réservé du numéro de diapositive 8">
            <a:extLst>
              <a:ext uri="{FF2B5EF4-FFF2-40B4-BE49-F238E27FC236}">
                <a16:creationId xmlns:a16="http://schemas.microsoft.com/office/drawing/2014/main" id="{59C68173-70E0-8AC7-33C6-8468B07DE456}"/>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40246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774D3E-AEE4-5DFD-D726-881AE642490E}"/>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5416BB45-0E49-93F4-9B45-F64DA10DB714}"/>
              </a:ext>
            </a:extLst>
          </p:cNvPr>
          <p:cNvSpPr>
            <a:spLocks noGrp="1"/>
          </p:cNvSpPr>
          <p:nvPr>
            <p:ph type="dt" sz="half" idx="10"/>
          </p:nvPr>
        </p:nvSpPr>
        <p:spPr/>
        <p:txBody>
          <a:bodyPr/>
          <a:lstStyle/>
          <a:p>
            <a:fld id="{43B7A870-2D17-4D39-83EB-3C370323078F}" type="datetime1">
              <a:rPr lang="en-US" smtClean="0"/>
              <a:t>2/14/2025</a:t>
            </a:fld>
            <a:endParaRPr lang="en-US"/>
          </a:p>
        </p:txBody>
      </p:sp>
      <p:sp>
        <p:nvSpPr>
          <p:cNvPr id="4" name="Espace réservé du pied de page 3">
            <a:extLst>
              <a:ext uri="{FF2B5EF4-FFF2-40B4-BE49-F238E27FC236}">
                <a16:creationId xmlns:a16="http://schemas.microsoft.com/office/drawing/2014/main" id="{F6B494F7-F368-8C5D-C1DA-85FA52E20DEC}"/>
              </a:ext>
            </a:extLst>
          </p:cNvPr>
          <p:cNvSpPr>
            <a:spLocks noGrp="1"/>
          </p:cNvSpPr>
          <p:nvPr>
            <p:ph type="ftr" sz="quarter" idx="11"/>
          </p:nvPr>
        </p:nvSpPr>
        <p:spPr/>
        <p:txBody>
          <a:bodyPr/>
          <a:lstStyle/>
          <a:p>
            <a:r>
              <a:rPr lang="en-US"/>
              <a:t>P8_Openclassrooms_2025</a:t>
            </a:r>
          </a:p>
        </p:txBody>
      </p:sp>
      <p:sp>
        <p:nvSpPr>
          <p:cNvPr id="5" name="Espace réservé du numéro de diapositive 4">
            <a:extLst>
              <a:ext uri="{FF2B5EF4-FFF2-40B4-BE49-F238E27FC236}">
                <a16:creationId xmlns:a16="http://schemas.microsoft.com/office/drawing/2014/main" id="{06F47709-3B62-187A-D9A0-BC595F0E1095}"/>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403950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66AB84C-DD14-F94C-D850-F80E70E7B7B7}"/>
              </a:ext>
            </a:extLst>
          </p:cNvPr>
          <p:cNvSpPr>
            <a:spLocks noGrp="1"/>
          </p:cNvSpPr>
          <p:nvPr>
            <p:ph type="dt" sz="half" idx="10"/>
          </p:nvPr>
        </p:nvSpPr>
        <p:spPr/>
        <p:txBody>
          <a:bodyPr/>
          <a:lstStyle/>
          <a:p>
            <a:fld id="{73D17222-2571-4E94-B549-9611A2EA3FDA}" type="datetime1">
              <a:rPr lang="en-US" smtClean="0"/>
              <a:t>2/14/2025</a:t>
            </a:fld>
            <a:endParaRPr lang="en-US"/>
          </a:p>
        </p:txBody>
      </p:sp>
      <p:sp>
        <p:nvSpPr>
          <p:cNvPr id="3" name="Espace réservé du pied de page 2">
            <a:extLst>
              <a:ext uri="{FF2B5EF4-FFF2-40B4-BE49-F238E27FC236}">
                <a16:creationId xmlns:a16="http://schemas.microsoft.com/office/drawing/2014/main" id="{21F17B8C-1E41-49A3-748C-BDFCA3A72721}"/>
              </a:ext>
            </a:extLst>
          </p:cNvPr>
          <p:cNvSpPr>
            <a:spLocks noGrp="1"/>
          </p:cNvSpPr>
          <p:nvPr>
            <p:ph type="ftr" sz="quarter" idx="11"/>
          </p:nvPr>
        </p:nvSpPr>
        <p:spPr/>
        <p:txBody>
          <a:bodyPr/>
          <a:lstStyle/>
          <a:p>
            <a:r>
              <a:rPr lang="en-US"/>
              <a:t>P8_Openclassrooms_2025</a:t>
            </a:r>
          </a:p>
        </p:txBody>
      </p:sp>
      <p:sp>
        <p:nvSpPr>
          <p:cNvPr id="4" name="Espace réservé du numéro de diapositive 3">
            <a:extLst>
              <a:ext uri="{FF2B5EF4-FFF2-40B4-BE49-F238E27FC236}">
                <a16:creationId xmlns:a16="http://schemas.microsoft.com/office/drawing/2014/main" id="{0D473FAC-6CE3-64FB-3657-99813CE76E7C}"/>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141155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1FB25-E9F4-B511-B4CC-3A570E533F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4A06AB71-AB06-BEE9-E544-DA9AFA8697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3DF82872-298B-1B23-5D77-5CA181126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1DD7D17-2E82-78C9-043A-53D67053FBBA}"/>
              </a:ext>
            </a:extLst>
          </p:cNvPr>
          <p:cNvSpPr>
            <a:spLocks noGrp="1"/>
          </p:cNvSpPr>
          <p:nvPr>
            <p:ph type="dt" sz="half" idx="10"/>
          </p:nvPr>
        </p:nvSpPr>
        <p:spPr/>
        <p:txBody>
          <a:bodyPr/>
          <a:lstStyle/>
          <a:p>
            <a:fld id="{736127B5-9EF1-43F3-A8AF-D663ADC394D6}" type="datetime1">
              <a:rPr lang="en-US" smtClean="0"/>
              <a:t>2/14/2025</a:t>
            </a:fld>
            <a:endParaRPr lang="en-US"/>
          </a:p>
        </p:txBody>
      </p:sp>
      <p:sp>
        <p:nvSpPr>
          <p:cNvPr id="6" name="Espace réservé du pied de page 5">
            <a:extLst>
              <a:ext uri="{FF2B5EF4-FFF2-40B4-BE49-F238E27FC236}">
                <a16:creationId xmlns:a16="http://schemas.microsoft.com/office/drawing/2014/main" id="{1EC46CB3-9757-1EBE-4505-BDCA8E365FC2}"/>
              </a:ext>
            </a:extLst>
          </p:cNvPr>
          <p:cNvSpPr>
            <a:spLocks noGrp="1"/>
          </p:cNvSpPr>
          <p:nvPr>
            <p:ph type="ftr" sz="quarter" idx="11"/>
          </p:nvPr>
        </p:nvSpPr>
        <p:spPr/>
        <p:txBody>
          <a:bodyPr/>
          <a:lstStyle/>
          <a:p>
            <a:r>
              <a:rPr lang="en-US"/>
              <a:t>P8_Openclassrooms_2025</a:t>
            </a:r>
          </a:p>
        </p:txBody>
      </p:sp>
      <p:sp>
        <p:nvSpPr>
          <p:cNvPr id="7" name="Espace réservé du numéro de diapositive 6">
            <a:extLst>
              <a:ext uri="{FF2B5EF4-FFF2-40B4-BE49-F238E27FC236}">
                <a16:creationId xmlns:a16="http://schemas.microsoft.com/office/drawing/2014/main" id="{3BE48BF2-5543-12E2-C6D4-4A51F6F026B5}"/>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351205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59067-CD1D-C01C-BE99-A15D778BD8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3DF31AD-25C6-B764-E637-090ABA924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7777BFD8-A2EB-3993-20DB-838D15979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94CC977-6071-7C49-B55C-705C645D32EB}"/>
              </a:ext>
            </a:extLst>
          </p:cNvPr>
          <p:cNvSpPr>
            <a:spLocks noGrp="1"/>
          </p:cNvSpPr>
          <p:nvPr>
            <p:ph type="dt" sz="half" idx="10"/>
          </p:nvPr>
        </p:nvSpPr>
        <p:spPr/>
        <p:txBody>
          <a:bodyPr/>
          <a:lstStyle/>
          <a:p>
            <a:fld id="{594748C6-6EE0-42E1-AEBF-D586A3BDB595}" type="datetime1">
              <a:rPr lang="en-US" smtClean="0"/>
              <a:t>2/14/2025</a:t>
            </a:fld>
            <a:endParaRPr lang="en-US"/>
          </a:p>
        </p:txBody>
      </p:sp>
      <p:sp>
        <p:nvSpPr>
          <p:cNvPr id="6" name="Espace réservé du pied de page 5">
            <a:extLst>
              <a:ext uri="{FF2B5EF4-FFF2-40B4-BE49-F238E27FC236}">
                <a16:creationId xmlns:a16="http://schemas.microsoft.com/office/drawing/2014/main" id="{E65E2643-F1F8-6F2F-AB9E-68961DB9DB2E}"/>
              </a:ext>
            </a:extLst>
          </p:cNvPr>
          <p:cNvSpPr>
            <a:spLocks noGrp="1"/>
          </p:cNvSpPr>
          <p:nvPr>
            <p:ph type="ftr" sz="quarter" idx="11"/>
          </p:nvPr>
        </p:nvSpPr>
        <p:spPr/>
        <p:txBody>
          <a:bodyPr/>
          <a:lstStyle/>
          <a:p>
            <a:r>
              <a:rPr lang="en-US"/>
              <a:t>P8_Openclassrooms_2025</a:t>
            </a:r>
          </a:p>
        </p:txBody>
      </p:sp>
      <p:sp>
        <p:nvSpPr>
          <p:cNvPr id="7" name="Espace réservé du numéro de diapositive 6">
            <a:extLst>
              <a:ext uri="{FF2B5EF4-FFF2-40B4-BE49-F238E27FC236}">
                <a16:creationId xmlns:a16="http://schemas.microsoft.com/office/drawing/2014/main" id="{9E283861-9E28-9FA8-0A55-4DAFF94A6986}"/>
              </a:ext>
            </a:extLst>
          </p:cNvPr>
          <p:cNvSpPr>
            <a:spLocks noGrp="1"/>
          </p:cNvSpPr>
          <p:nvPr>
            <p:ph type="sldNum" sz="quarter" idx="12"/>
          </p:nvPr>
        </p:nvSpPr>
        <p:spPr/>
        <p:txBody>
          <a:bodyPr/>
          <a:lstStyle/>
          <a:p>
            <a:fld id="{E43231D0-315E-49B4-8C0F-B0CA42B7F272}" type="slidenum">
              <a:rPr lang="en-US" smtClean="0"/>
              <a:t>‹N°›</a:t>
            </a:fld>
            <a:endParaRPr lang="en-US"/>
          </a:p>
        </p:txBody>
      </p:sp>
    </p:spTree>
    <p:extLst>
      <p:ext uri="{BB962C8B-B14F-4D97-AF65-F5344CB8AC3E}">
        <p14:creationId xmlns:p14="http://schemas.microsoft.com/office/powerpoint/2010/main" val="153149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CE86562-E546-5AE7-A1FB-BD7B1878B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F5C5AAD2-CD9D-8718-391F-A4189EDF92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1362A05-314C-54CC-5DB9-6DAFA76D7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A36558-C34D-4DBC-B434-9E0601A2BD37}" type="datetime1">
              <a:rPr lang="en-US" smtClean="0"/>
              <a:t>2/14/2025</a:t>
            </a:fld>
            <a:endParaRPr lang="en-US"/>
          </a:p>
        </p:txBody>
      </p:sp>
      <p:sp>
        <p:nvSpPr>
          <p:cNvPr id="5" name="Espace réservé du pied de page 4">
            <a:extLst>
              <a:ext uri="{FF2B5EF4-FFF2-40B4-BE49-F238E27FC236}">
                <a16:creationId xmlns:a16="http://schemas.microsoft.com/office/drawing/2014/main" id="{7F6E806F-7398-62BC-1C90-04BE9CA72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P8_Openclassrooms_2025</a:t>
            </a:r>
          </a:p>
        </p:txBody>
      </p:sp>
      <p:sp>
        <p:nvSpPr>
          <p:cNvPr id="6" name="Espace réservé du numéro de diapositive 5">
            <a:extLst>
              <a:ext uri="{FF2B5EF4-FFF2-40B4-BE49-F238E27FC236}">
                <a16:creationId xmlns:a16="http://schemas.microsoft.com/office/drawing/2014/main" id="{7A2DD5AD-353A-BD39-7293-B6D6C979F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3231D0-315E-49B4-8C0F-B0CA42B7F272}" type="slidenum">
              <a:rPr lang="en-US" smtClean="0"/>
              <a:t>‹N°›</a:t>
            </a:fld>
            <a:endParaRPr lang="en-US"/>
          </a:p>
        </p:txBody>
      </p:sp>
    </p:spTree>
    <p:extLst>
      <p:ext uri="{BB962C8B-B14F-4D97-AF65-F5344CB8AC3E}">
        <p14:creationId xmlns:p14="http://schemas.microsoft.com/office/powerpoint/2010/main" val="3455436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803.11175" TargetMode="External"/><Relationship Id="rId2" Type="http://schemas.openxmlformats.org/officeDocument/2006/relationships/hyperlink" Target="https://arxiv.org/abs/1810.04805" TargetMode="External"/><Relationship Id="rId1" Type="http://schemas.openxmlformats.org/officeDocument/2006/relationships/slideLayout" Target="../slideLayouts/slideLayout2.xml"/><Relationship Id="rId5" Type="http://schemas.openxmlformats.org/officeDocument/2006/relationships/hyperlink" Target="https://arxiv.org/abs/2212.03533" TargetMode="External"/><Relationship Id="rId4" Type="http://schemas.openxmlformats.org/officeDocument/2006/relationships/hyperlink" Target="https://arxiv.org/abs/2210.1141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1F7E0-DF2A-80CF-466A-4317535F671A}"/>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FF0127E0-97A6-2584-323C-3B99F73FEF21}"/>
              </a:ext>
            </a:extLst>
          </p:cNvPr>
          <p:cNvSpPr>
            <a:spLocks noGrp="1"/>
          </p:cNvSpPr>
          <p:nvPr>
            <p:ph type="ftr" sz="quarter" idx="11"/>
          </p:nvPr>
        </p:nvSpPr>
        <p:spPr/>
        <p:txBody>
          <a:bodyPr/>
          <a:lstStyle/>
          <a:p>
            <a:r>
              <a:rPr lang="en-US"/>
              <a:t>P8_Openclassrooms_2025</a:t>
            </a:r>
            <a:endParaRPr lang="en-US" dirty="0"/>
          </a:p>
        </p:txBody>
      </p:sp>
      <p:sp>
        <p:nvSpPr>
          <p:cNvPr id="5" name="Espace réservé du numéro de diapositive 4">
            <a:extLst>
              <a:ext uri="{FF2B5EF4-FFF2-40B4-BE49-F238E27FC236}">
                <a16:creationId xmlns:a16="http://schemas.microsoft.com/office/drawing/2014/main" id="{E2632E93-55ED-AB6A-72F7-DD0362B30D32}"/>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2" name="Rectangle 1">
            <a:extLst>
              <a:ext uri="{FF2B5EF4-FFF2-40B4-BE49-F238E27FC236}">
                <a16:creationId xmlns:a16="http://schemas.microsoft.com/office/drawing/2014/main" id="{7D87E7AC-E937-176F-4089-0B509D399AA7}"/>
              </a:ext>
            </a:extLst>
          </p:cNvPr>
          <p:cNvSpPr/>
          <p:nvPr/>
        </p:nvSpPr>
        <p:spPr>
          <a:xfrm>
            <a:off x="688848" y="783998"/>
            <a:ext cx="10505340" cy="3139321"/>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fr-FR" sz="6600" b="1" dirty="0">
                <a:ln w="0"/>
                <a:solidFill>
                  <a:schemeClr val="accent1"/>
                </a:solidFill>
                <a:effectLst>
                  <a:outerShdw blurRad="38100" dist="25400" dir="5400000" algn="ctr" rotWithShape="0">
                    <a:srgbClr val="6E747A">
                      <a:alpha val="43000"/>
                    </a:srgbClr>
                  </a:outerShdw>
                </a:effectLst>
              </a:rPr>
              <a:t>Projet 8:Réalisez un Dashboard et assurer une veille technique </a:t>
            </a:r>
          </a:p>
        </p:txBody>
      </p:sp>
      <p:sp>
        <p:nvSpPr>
          <p:cNvPr id="6" name="Rectangle 5">
            <a:extLst>
              <a:ext uri="{FF2B5EF4-FFF2-40B4-BE49-F238E27FC236}">
                <a16:creationId xmlns:a16="http://schemas.microsoft.com/office/drawing/2014/main" id="{8090EE3F-7130-66FE-04F0-3FDB46401DE4}"/>
              </a:ext>
            </a:extLst>
          </p:cNvPr>
          <p:cNvSpPr/>
          <p:nvPr/>
        </p:nvSpPr>
        <p:spPr>
          <a:xfrm>
            <a:off x="688848" y="5013777"/>
            <a:ext cx="4998720" cy="369332"/>
          </a:xfrm>
          <a:prstGeom prst="rect">
            <a:avLst/>
          </a:prstGeom>
          <a:solidFill>
            <a:srgbClr val="00B0F0"/>
          </a:solidFill>
        </p:spPr>
        <p:txBody>
          <a:bodyPr wrap="square" lIns="91440" tIns="45720" rIns="91440" bIns="45720">
            <a:spAutoFit/>
          </a:bodyPr>
          <a:lstStyle/>
          <a:p>
            <a:pPr algn="ctr"/>
            <a:r>
              <a:rPr lang="fr-FR" dirty="0">
                <a:ln w="0"/>
                <a:solidFill>
                  <a:schemeClr val="accent1"/>
                </a:solidFill>
                <a:effectLst>
                  <a:outerShdw blurRad="38100" dist="25400" dir="5400000" algn="ctr" rotWithShape="0">
                    <a:srgbClr val="6E747A">
                      <a:alpha val="43000"/>
                    </a:srgbClr>
                  </a:outerShdw>
                </a:effectLst>
              </a:rPr>
              <a:t>Amsatou NDIAYE-Etudiante en Data Science</a:t>
            </a:r>
          </a:p>
        </p:txBody>
      </p:sp>
    </p:spTree>
    <p:extLst>
      <p:ext uri="{BB962C8B-B14F-4D97-AF65-F5344CB8AC3E}">
        <p14:creationId xmlns:p14="http://schemas.microsoft.com/office/powerpoint/2010/main" val="217467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5F226C-BFA0-E2E5-8C27-060AA883EC7E}"/>
            </a:ext>
          </a:extLst>
        </p:cNvPr>
        <p:cNvGrpSpPr/>
        <p:nvPr/>
      </p:nvGrpSpPr>
      <p:grpSpPr>
        <a:xfrm>
          <a:off x="0" y="0"/>
          <a:ext cx="0" cy="0"/>
          <a:chOff x="0" y="0"/>
          <a:chExt cx="0" cy="0"/>
        </a:xfrm>
      </p:grpSpPr>
      <p:sp useBgFill="1">
        <p:nvSpPr>
          <p:cNvPr id="5124" name="Rectangle 512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Title 1">
            <a:extLst>
              <a:ext uri="{FF2B5EF4-FFF2-40B4-BE49-F238E27FC236}">
                <a16:creationId xmlns:a16="http://schemas.microsoft.com/office/drawing/2014/main" id="{625A34B7-9CC9-4069-79E0-C8EBBA211B3A}"/>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4200" kern="1200">
                <a:solidFill>
                  <a:schemeClr val="tx1"/>
                </a:solidFill>
                <a:latin typeface="+mj-lt"/>
                <a:ea typeface="+mj-ea"/>
                <a:cs typeface="+mj-cs"/>
              </a:rPr>
              <a:t>Importance local du modèle( classe 0) </a:t>
            </a:r>
          </a:p>
        </p:txBody>
      </p:sp>
      <p:grpSp>
        <p:nvGrpSpPr>
          <p:cNvPr id="5129" name="Group 512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130" name="Rectangle 512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2" name="Rectangle 51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4" name="Rectangle 51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Rectangle 51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A4CABC9-A06F-8AEF-309C-4BDECD7E98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586583"/>
            <a:ext cx="5536001" cy="362608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a:extLst>
              <a:ext uri="{FF2B5EF4-FFF2-40B4-BE49-F238E27FC236}">
                <a16:creationId xmlns:a16="http://schemas.microsoft.com/office/drawing/2014/main" id="{1DB1CFBC-11B4-A7F6-F2B0-8822581EDB63}"/>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P8_Openclassrooms_2025</a:t>
            </a:r>
          </a:p>
        </p:txBody>
      </p:sp>
      <p:sp>
        <p:nvSpPr>
          <p:cNvPr id="5" name="Espace réservé du numéro de diapositive 4">
            <a:extLst>
              <a:ext uri="{FF2B5EF4-FFF2-40B4-BE49-F238E27FC236}">
                <a16:creationId xmlns:a16="http://schemas.microsoft.com/office/drawing/2014/main" id="{7AD3B0F5-CB85-CEDA-98FE-F96103474AF4}"/>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6D22F896-40B5-4ADD-8801-0D06FADFA095}" type="slidenum">
              <a:rPr lang="en-US" smtClean="0">
                <a:solidFill>
                  <a:schemeClr val="tx1">
                    <a:tint val="75000"/>
                  </a:schemeClr>
                </a:solidFill>
              </a:rPr>
              <a:pPr>
                <a:spcAft>
                  <a:spcPts val="600"/>
                </a:spcAft>
              </a:pPr>
              <a:t>10</a:t>
            </a:fld>
            <a:endParaRPr lang="en-US">
              <a:solidFill>
                <a:schemeClr val="tx1">
                  <a:tint val="75000"/>
                </a:schemeClr>
              </a:solidFill>
            </a:endParaRPr>
          </a:p>
        </p:txBody>
      </p:sp>
    </p:spTree>
    <p:extLst>
      <p:ext uri="{BB962C8B-B14F-4D97-AF65-F5344CB8AC3E}">
        <p14:creationId xmlns:p14="http://schemas.microsoft.com/office/powerpoint/2010/main" val="342586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7AF0E7-8FDD-4B16-8AF4-760CDBA6B6B2}"/>
            </a:ext>
          </a:extLst>
        </p:cNvPr>
        <p:cNvGrpSpPr/>
        <p:nvPr/>
      </p:nvGrpSpPr>
      <p:grpSpPr>
        <a:xfrm>
          <a:off x="0" y="0"/>
          <a:ext cx="0" cy="0"/>
          <a:chOff x="0" y="0"/>
          <a:chExt cx="0" cy="0"/>
        </a:xfrm>
      </p:grpSpPr>
      <p:sp useBgFill="1">
        <p:nvSpPr>
          <p:cNvPr id="1086" name="Rectangle 108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8" name="Group 107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1" name="Rectangle 108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Rectangle 108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108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5" name="Rectangle 108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Title 1">
            <a:extLst>
              <a:ext uri="{FF2B5EF4-FFF2-40B4-BE49-F238E27FC236}">
                <a16:creationId xmlns:a16="http://schemas.microsoft.com/office/drawing/2014/main" id="{02C02282-A2C0-76DD-B49B-F2BE4AE6331A}"/>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Points </a:t>
            </a:r>
            <a:r>
              <a:rPr lang="en-US" sz="4800" kern="1200" dirty="0" err="1">
                <a:solidFill>
                  <a:schemeClr val="tx1"/>
                </a:solidFill>
                <a:latin typeface="+mj-lt"/>
                <a:ea typeface="+mj-ea"/>
                <a:cs typeface="+mj-cs"/>
              </a:rPr>
              <a:t>faibles</a:t>
            </a:r>
            <a:r>
              <a:rPr lang="en-US" sz="4800" kern="1200" dirty="0">
                <a:solidFill>
                  <a:schemeClr val="tx1"/>
                </a:solidFill>
                <a:latin typeface="+mj-lt"/>
                <a:ea typeface="+mj-ea"/>
                <a:cs typeface="+mj-cs"/>
              </a:rPr>
              <a:t> et possible </a:t>
            </a:r>
            <a:r>
              <a:rPr lang="en-US" sz="4800" kern="1200" dirty="0" err="1">
                <a:solidFill>
                  <a:schemeClr val="tx1"/>
                </a:solidFill>
                <a:latin typeface="+mj-lt"/>
                <a:ea typeface="+mj-ea"/>
                <a:cs typeface="+mj-cs"/>
              </a:rPr>
              <a:t>amélioration</a:t>
            </a:r>
            <a:endParaRPr lang="en-US" sz="4800" kern="1200" dirty="0">
              <a:solidFill>
                <a:schemeClr val="tx1"/>
              </a:solidFill>
              <a:latin typeface="+mj-lt"/>
              <a:ea typeface="+mj-ea"/>
              <a:cs typeface="+mj-cs"/>
            </a:endParaRPr>
          </a:p>
        </p:txBody>
      </p:sp>
      <p:cxnSp>
        <p:nvCxnSpPr>
          <p:cNvPr id="1087" name="Straight Connector 108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91335093-E616-2BC2-3EDF-982632AAE33E}"/>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P8_Openclassrooms_2025</a:t>
            </a:r>
          </a:p>
        </p:txBody>
      </p:sp>
      <p:sp>
        <p:nvSpPr>
          <p:cNvPr id="5" name="Espace réservé du numéro de diapositive 4">
            <a:extLst>
              <a:ext uri="{FF2B5EF4-FFF2-40B4-BE49-F238E27FC236}">
                <a16:creationId xmlns:a16="http://schemas.microsoft.com/office/drawing/2014/main" id="{AAEBAE91-57B2-F542-600C-D067F8708AC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6D22F896-40B5-4ADD-8801-0D06FADFA095}" type="slidenum">
              <a:rPr lang="en-US" smtClean="0">
                <a:solidFill>
                  <a:schemeClr val="tx1">
                    <a:tint val="75000"/>
                  </a:schemeClr>
                </a:solidFill>
              </a:rPr>
              <a:pPr>
                <a:spcAft>
                  <a:spcPts val="600"/>
                </a:spcAft>
              </a:pPr>
              <a:t>11</a:t>
            </a:fld>
            <a:endParaRPr lang="en-US">
              <a:solidFill>
                <a:schemeClr val="tx1">
                  <a:tint val="75000"/>
                </a:schemeClr>
              </a:solidFill>
            </a:endParaRPr>
          </a:p>
        </p:txBody>
      </p:sp>
      <p:graphicFrame>
        <p:nvGraphicFramePr>
          <p:cNvPr id="23" name="Espace réservé du contenu 22">
            <a:extLst>
              <a:ext uri="{FF2B5EF4-FFF2-40B4-BE49-F238E27FC236}">
                <a16:creationId xmlns:a16="http://schemas.microsoft.com/office/drawing/2014/main" id="{741F4F46-115A-6E5D-6CE9-3A9A55D433D1}"/>
              </a:ext>
            </a:extLst>
          </p:cNvPr>
          <p:cNvGraphicFramePr>
            <a:graphicFrameLocks noGrp="1"/>
          </p:cNvGraphicFramePr>
          <p:nvPr>
            <p:ph sz="half" idx="1"/>
            <p:extLst>
              <p:ext uri="{D42A27DB-BD31-4B8C-83A1-F6EECF244321}">
                <p14:modId xmlns:p14="http://schemas.microsoft.com/office/powerpoint/2010/main" val="2333444026"/>
              </p:ext>
            </p:extLst>
          </p:nvPr>
        </p:nvGraphicFramePr>
        <p:xfrm>
          <a:off x="640079" y="2704014"/>
          <a:ext cx="10789921" cy="3674142"/>
        </p:xfrm>
        <a:graphic>
          <a:graphicData uri="http://schemas.openxmlformats.org/drawingml/2006/table">
            <a:tbl>
              <a:tblPr/>
              <a:tblGrid>
                <a:gridCol w="5387125">
                  <a:extLst>
                    <a:ext uri="{9D8B030D-6E8A-4147-A177-3AD203B41FA5}">
                      <a16:colId xmlns:a16="http://schemas.microsoft.com/office/drawing/2014/main" val="2019677129"/>
                    </a:ext>
                  </a:extLst>
                </a:gridCol>
                <a:gridCol w="5402796">
                  <a:extLst>
                    <a:ext uri="{9D8B030D-6E8A-4147-A177-3AD203B41FA5}">
                      <a16:colId xmlns:a16="http://schemas.microsoft.com/office/drawing/2014/main" val="1028068258"/>
                    </a:ext>
                  </a:extLst>
                </a:gridCol>
              </a:tblGrid>
              <a:tr h="260764">
                <a:tc>
                  <a:txBody>
                    <a:bodyPr/>
                    <a:lstStyle/>
                    <a:p>
                      <a:pPr algn="ctr"/>
                      <a:r>
                        <a:rPr lang="en-US" sz="2400" b="1" u="sng" dirty="0" err="1">
                          <a:solidFill>
                            <a:srgbClr val="FF0000"/>
                          </a:solidFill>
                          <a:effectLst>
                            <a:outerShdw blurRad="38100" dist="38100" dir="2700000" algn="tl">
                              <a:srgbClr val="000000">
                                <a:alpha val="43137"/>
                              </a:srgbClr>
                            </a:outerShdw>
                          </a:effectLst>
                        </a:rPr>
                        <a:t>Limites</a:t>
                      </a:r>
                      <a:r>
                        <a:rPr lang="en-US" sz="2400" b="1" u="sng" dirty="0">
                          <a:solidFill>
                            <a:srgbClr val="FF0000"/>
                          </a:solidFill>
                          <a:effectLst>
                            <a:outerShdw blurRad="38100" dist="38100" dir="2700000" algn="tl">
                              <a:srgbClr val="000000">
                                <a:alpha val="43137"/>
                              </a:srgbClr>
                            </a:outerShdw>
                          </a:effectLst>
                        </a:rPr>
                        <a:t> de </a:t>
                      </a:r>
                      <a:r>
                        <a:rPr lang="en-US" sz="2400" b="1" u="sng" dirty="0" err="1">
                          <a:solidFill>
                            <a:srgbClr val="FF0000"/>
                          </a:solidFill>
                          <a:effectLst>
                            <a:outerShdw blurRad="38100" dist="38100" dir="2700000" algn="tl">
                              <a:srgbClr val="000000">
                                <a:alpha val="43137"/>
                              </a:srgbClr>
                            </a:outerShdw>
                          </a:effectLst>
                        </a:rPr>
                        <a:t>l’Approche</a:t>
                      </a:r>
                      <a:r>
                        <a:rPr lang="en-US" sz="2400" b="1" u="sng" dirty="0">
                          <a:solidFill>
                            <a:srgbClr val="FF0000"/>
                          </a:solidFill>
                          <a:effectLst>
                            <a:outerShdw blurRad="38100" dist="38100" dir="2700000" algn="tl">
                              <a:srgbClr val="000000">
                                <a:alpha val="43137"/>
                              </a:srgbClr>
                            </a:outerShdw>
                          </a:effectLst>
                        </a:rPr>
                        <a:t> E5</a:t>
                      </a:r>
                      <a:endParaRPr lang="en-US" sz="2400" u="sng" dirty="0">
                        <a:solidFill>
                          <a:srgbClr val="FF0000"/>
                        </a:solidFill>
                        <a:effectLst>
                          <a:outerShdw blurRad="38100" dist="38100" dir="2700000" algn="tl">
                            <a:srgbClr val="000000">
                              <a:alpha val="43137"/>
                            </a:srgbClr>
                          </a:outerShdw>
                        </a:effectLst>
                      </a:endParaRPr>
                    </a:p>
                  </a:txBody>
                  <a:tcPr marL="45736" marR="45736" marT="22869" marB="22869" anchor="ctr">
                    <a:lnL>
                      <a:noFill/>
                    </a:lnL>
                    <a:lnR>
                      <a:noFill/>
                    </a:lnR>
                    <a:lnT>
                      <a:noFill/>
                    </a:lnT>
                    <a:lnB>
                      <a:noFill/>
                    </a:lnB>
                    <a:noFill/>
                  </a:tcPr>
                </a:tc>
                <a:tc>
                  <a:txBody>
                    <a:bodyPr/>
                    <a:lstStyle/>
                    <a:p>
                      <a:pPr algn="ctr"/>
                      <a:r>
                        <a:rPr lang="en-US" sz="2400" b="1" u="sng" dirty="0" err="1">
                          <a:solidFill>
                            <a:srgbClr val="00B050"/>
                          </a:solidFill>
                          <a:effectLst>
                            <a:outerShdw blurRad="38100" dist="38100" dir="2700000" algn="tl">
                              <a:srgbClr val="000000">
                                <a:alpha val="43137"/>
                              </a:srgbClr>
                            </a:outerShdw>
                          </a:effectLst>
                        </a:rPr>
                        <a:t>Améliorations</a:t>
                      </a:r>
                      <a:r>
                        <a:rPr lang="en-US" sz="2400" b="1" u="sng" dirty="0">
                          <a:solidFill>
                            <a:srgbClr val="00B050"/>
                          </a:solidFill>
                          <a:effectLst>
                            <a:outerShdw blurRad="38100" dist="38100" dir="2700000" algn="tl">
                              <a:srgbClr val="000000">
                                <a:alpha val="43137"/>
                              </a:srgbClr>
                            </a:outerShdw>
                          </a:effectLst>
                        </a:rPr>
                        <a:t> </a:t>
                      </a:r>
                      <a:r>
                        <a:rPr lang="en-US" sz="2400" b="1" u="sng" dirty="0" err="1">
                          <a:solidFill>
                            <a:srgbClr val="00B050"/>
                          </a:solidFill>
                          <a:effectLst>
                            <a:outerShdw blurRad="38100" dist="38100" dir="2700000" algn="tl">
                              <a:srgbClr val="000000">
                                <a:alpha val="43137"/>
                              </a:srgbClr>
                            </a:outerShdw>
                          </a:effectLst>
                        </a:rPr>
                        <a:t>Envisageables</a:t>
                      </a:r>
                      <a:endParaRPr lang="en-US" sz="2400" u="sng" dirty="0">
                        <a:solidFill>
                          <a:srgbClr val="00B050"/>
                        </a:solidFill>
                        <a:effectLst>
                          <a:outerShdw blurRad="38100" dist="38100" dir="2700000" algn="tl">
                            <a:srgbClr val="000000">
                              <a:alpha val="43137"/>
                            </a:srgbClr>
                          </a:outerShdw>
                        </a:effectLst>
                      </a:endParaRPr>
                    </a:p>
                  </a:txBody>
                  <a:tcPr marL="45736" marR="45736" marT="22869" marB="22869" anchor="ctr">
                    <a:lnL>
                      <a:noFill/>
                    </a:lnL>
                    <a:lnR>
                      <a:noFill/>
                    </a:lnR>
                    <a:lnT>
                      <a:noFill/>
                    </a:lnT>
                    <a:lnB>
                      <a:noFill/>
                    </a:lnB>
                    <a:noFill/>
                  </a:tcPr>
                </a:tc>
                <a:extLst>
                  <a:ext uri="{0D108BD9-81ED-4DB2-BD59-A6C34878D82A}">
                    <a16:rowId xmlns:a16="http://schemas.microsoft.com/office/drawing/2014/main" val="728265882"/>
                  </a:ext>
                </a:extLst>
              </a:tr>
              <a:tr h="600376">
                <a:tc>
                  <a:txBody>
                    <a:bodyPr/>
                    <a:lstStyle/>
                    <a:p>
                      <a:r>
                        <a:rPr lang="fr-FR" sz="1000" b="1"/>
                        <a:t>Coût Computationnel Élevé</a:t>
                      </a:r>
                      <a:r>
                        <a:rPr lang="fr-FR" sz="1000"/>
                        <a:t> : Malgré l’optimisation, l’encodage E5 reste gourmand en ressources, notamment pour le traitement de grands volumes de données.</a:t>
                      </a:r>
                    </a:p>
                  </a:txBody>
                  <a:tcPr marL="45736" marR="45736" marT="22869" marB="22869" anchor="ctr">
                    <a:lnL>
                      <a:noFill/>
                    </a:lnL>
                    <a:lnR>
                      <a:noFill/>
                    </a:lnR>
                    <a:lnT>
                      <a:noFill/>
                    </a:lnT>
                    <a:lnB>
                      <a:noFill/>
                    </a:lnB>
                    <a:noFill/>
                  </a:tcPr>
                </a:tc>
                <a:tc>
                  <a:txBody>
                    <a:bodyPr/>
                    <a:lstStyle/>
                    <a:p>
                      <a:r>
                        <a:rPr lang="fr-FR" sz="1000" b="1"/>
                        <a:t>Réduction de la Dimensionnalité</a:t>
                      </a:r>
                      <a:r>
                        <a:rPr lang="fr-FR" sz="1000"/>
                        <a:t> : Appliquer des techniques comme la PCA (Principal Component Analysis) ou l’UMAP pour réduire la taille des embeddings tout en préservant l’information utile.</a:t>
                      </a:r>
                    </a:p>
                  </a:txBody>
                  <a:tcPr marL="45736" marR="45736" marT="22869" marB="22869" anchor="ctr">
                    <a:lnL>
                      <a:noFill/>
                    </a:lnL>
                    <a:lnR>
                      <a:noFill/>
                    </a:lnR>
                    <a:lnT>
                      <a:noFill/>
                    </a:lnT>
                    <a:lnB>
                      <a:noFill/>
                    </a:lnB>
                    <a:noFill/>
                  </a:tcPr>
                </a:tc>
                <a:extLst>
                  <a:ext uri="{0D108BD9-81ED-4DB2-BD59-A6C34878D82A}">
                    <a16:rowId xmlns:a16="http://schemas.microsoft.com/office/drawing/2014/main" val="1918296462"/>
                  </a:ext>
                </a:extLst>
              </a:tr>
              <a:tr h="600376">
                <a:tc>
                  <a:txBody>
                    <a:bodyPr/>
                    <a:lstStyle/>
                    <a:p>
                      <a:r>
                        <a:rPr lang="fr-FR" sz="1000" b="1"/>
                        <a:t>Interprétabilité Limitée</a:t>
                      </a:r>
                      <a:r>
                        <a:rPr lang="fr-FR" sz="1000"/>
                        <a:t> : L'utilisation d’embeddings haute dimension (1024 dimensions) complique l’analyse des contributions des tokens individuels à la classification.</a:t>
                      </a:r>
                    </a:p>
                  </a:txBody>
                  <a:tcPr marL="45736" marR="45736" marT="22869" marB="22869" anchor="ctr">
                    <a:lnL>
                      <a:noFill/>
                    </a:lnL>
                    <a:lnR>
                      <a:noFill/>
                    </a:lnR>
                    <a:lnT>
                      <a:noFill/>
                    </a:lnT>
                    <a:lnB>
                      <a:noFill/>
                    </a:lnB>
                    <a:noFill/>
                  </a:tcPr>
                </a:tc>
                <a:tc>
                  <a:txBody>
                    <a:bodyPr/>
                    <a:lstStyle/>
                    <a:p>
                      <a:r>
                        <a:rPr lang="fr-FR" sz="1000" b="1"/>
                        <a:t>Supprimer les Stop-words</a:t>
                      </a:r>
                      <a:r>
                        <a:rPr lang="fr-FR" sz="1000"/>
                        <a:t> avant la mise en place du modèle : cela permettra d’affiner les tokens.</a:t>
                      </a:r>
                    </a:p>
                  </a:txBody>
                  <a:tcPr marL="45736" marR="45736" marT="22869" marB="22869" anchor="ctr">
                    <a:lnL>
                      <a:noFill/>
                    </a:lnL>
                    <a:lnR>
                      <a:noFill/>
                    </a:lnR>
                    <a:lnT>
                      <a:noFill/>
                    </a:lnT>
                    <a:lnB>
                      <a:noFill/>
                    </a:lnB>
                    <a:noFill/>
                  </a:tcPr>
                </a:tc>
                <a:extLst>
                  <a:ext uri="{0D108BD9-81ED-4DB2-BD59-A6C34878D82A}">
                    <a16:rowId xmlns:a16="http://schemas.microsoft.com/office/drawing/2014/main" val="605820773"/>
                  </a:ext>
                </a:extLst>
              </a:tr>
              <a:tr h="600376">
                <a:tc>
                  <a:txBody>
                    <a:bodyPr/>
                    <a:lstStyle/>
                    <a:p>
                      <a:r>
                        <a:rPr lang="fr-FR" sz="1000" b="1"/>
                        <a:t>Dépendance au Pré-entraînement</a:t>
                      </a:r>
                      <a:r>
                        <a:rPr lang="fr-FR" sz="1000"/>
                        <a:t> : E5 est un modèle pré-entraîné dont les performances peuvent être biaisées par les données sur lesquelles il a été initialement formé, ce qui peut limiter son adaptation à des tâches spécifiques.</a:t>
                      </a:r>
                    </a:p>
                  </a:txBody>
                  <a:tcPr marL="45736" marR="45736" marT="22869" marB="22869" anchor="ctr">
                    <a:lnL>
                      <a:noFill/>
                    </a:lnL>
                    <a:lnR>
                      <a:noFill/>
                    </a:lnR>
                    <a:lnT>
                      <a:noFill/>
                    </a:lnT>
                    <a:lnB>
                      <a:noFill/>
                    </a:lnB>
                    <a:noFill/>
                  </a:tcPr>
                </a:tc>
                <a:tc>
                  <a:txBody>
                    <a:bodyPr/>
                    <a:lstStyle/>
                    <a:p>
                      <a:r>
                        <a:rPr lang="fr-FR" sz="1000" b="1" dirty="0"/>
                        <a:t>Distillation de Modèle</a:t>
                      </a:r>
                      <a:r>
                        <a:rPr lang="fr-FR" sz="1000" dirty="0"/>
                        <a:t> : Utiliser des techniques de distillation pour entraîner une version plus légère du modèle, réduisant ainsi le temps d’inférence.</a:t>
                      </a:r>
                    </a:p>
                  </a:txBody>
                  <a:tcPr marL="45736" marR="45736" marT="22869" marB="22869" anchor="ctr">
                    <a:lnL>
                      <a:noFill/>
                    </a:lnL>
                    <a:lnR>
                      <a:noFill/>
                    </a:lnR>
                    <a:lnT>
                      <a:noFill/>
                    </a:lnT>
                    <a:lnB>
                      <a:noFill/>
                    </a:lnB>
                    <a:noFill/>
                  </a:tcPr>
                </a:tc>
                <a:extLst>
                  <a:ext uri="{0D108BD9-81ED-4DB2-BD59-A6C34878D82A}">
                    <a16:rowId xmlns:a16="http://schemas.microsoft.com/office/drawing/2014/main" val="2265480778"/>
                  </a:ext>
                </a:extLst>
              </a:tr>
              <a:tr h="600376">
                <a:tc>
                  <a:txBody>
                    <a:bodyPr/>
                    <a:lstStyle/>
                    <a:p>
                      <a:r>
                        <a:rPr lang="fr-FR" sz="1000" b="1"/>
                        <a:t>Gestion des Longues Séquences</a:t>
                      </a:r>
                      <a:r>
                        <a:rPr lang="fr-FR" sz="1000"/>
                        <a:t> : La limitation à 512 tokens peut poser un problème pour des textes longs nécessitant une contextualisation plus profonde.</a:t>
                      </a:r>
                    </a:p>
                  </a:txBody>
                  <a:tcPr marL="45736" marR="45736" marT="22869" marB="22869" anchor="ctr">
                    <a:lnL>
                      <a:noFill/>
                    </a:lnL>
                    <a:lnR>
                      <a:noFill/>
                    </a:lnR>
                    <a:lnT>
                      <a:noFill/>
                    </a:lnT>
                    <a:lnB>
                      <a:noFill/>
                    </a:lnB>
                    <a:noFill/>
                  </a:tcPr>
                </a:tc>
                <a:tc>
                  <a:txBody>
                    <a:bodyPr/>
                    <a:lstStyle/>
                    <a:p>
                      <a:r>
                        <a:rPr lang="fr-FR" sz="1000" b="1"/>
                        <a:t>Meilleure Interprétation des Embeddings</a:t>
                      </a:r>
                      <a:r>
                        <a:rPr lang="fr-FR" sz="1000"/>
                        <a:t> : Remplacer les indices d’embeddings par les tokens correspondants et exploiter des techniques SHAP adaptées pour mieux visualiser l’impact de chaque token sur la décision du modèle.</a:t>
                      </a:r>
                    </a:p>
                  </a:txBody>
                  <a:tcPr marL="45736" marR="45736" marT="22869" marB="22869" anchor="ctr">
                    <a:lnL>
                      <a:noFill/>
                    </a:lnL>
                    <a:lnR>
                      <a:noFill/>
                    </a:lnR>
                    <a:lnT>
                      <a:noFill/>
                    </a:lnT>
                    <a:lnB>
                      <a:noFill/>
                    </a:lnB>
                    <a:noFill/>
                  </a:tcPr>
                </a:tc>
                <a:extLst>
                  <a:ext uri="{0D108BD9-81ED-4DB2-BD59-A6C34878D82A}">
                    <a16:rowId xmlns:a16="http://schemas.microsoft.com/office/drawing/2014/main" val="395306929"/>
                  </a:ext>
                </a:extLst>
              </a:tr>
              <a:tr h="430570">
                <a:tc>
                  <a:txBody>
                    <a:bodyPr/>
                    <a:lstStyle/>
                    <a:p>
                      <a:endParaRPr lang="en-US" sz="1000"/>
                    </a:p>
                  </a:txBody>
                  <a:tcPr marL="45736" marR="45736" marT="22869" marB="22869" anchor="ctr">
                    <a:lnL>
                      <a:noFill/>
                    </a:lnL>
                    <a:lnR>
                      <a:noFill/>
                    </a:lnR>
                    <a:lnT>
                      <a:noFill/>
                    </a:lnT>
                    <a:lnB>
                      <a:noFill/>
                    </a:lnB>
                    <a:noFill/>
                  </a:tcPr>
                </a:tc>
                <a:tc>
                  <a:txBody>
                    <a:bodyPr/>
                    <a:lstStyle/>
                    <a:p>
                      <a:r>
                        <a:rPr lang="fr-FR" sz="1000" b="1"/>
                        <a:t>Fine-tuning Spécifique</a:t>
                      </a:r>
                      <a:r>
                        <a:rPr lang="fr-FR" sz="1000"/>
                        <a:t> : Affiner E5 sur un corpus spécifique à la tâche afin d’améliorer sa précision tout en réduisant l’impact des biais du pré-entraînement.</a:t>
                      </a:r>
                    </a:p>
                  </a:txBody>
                  <a:tcPr marL="45736" marR="45736" marT="22869" marB="22869" anchor="ctr">
                    <a:lnL>
                      <a:noFill/>
                    </a:lnL>
                    <a:lnR>
                      <a:noFill/>
                    </a:lnR>
                    <a:lnT>
                      <a:noFill/>
                    </a:lnT>
                    <a:lnB>
                      <a:noFill/>
                    </a:lnB>
                    <a:noFill/>
                  </a:tcPr>
                </a:tc>
                <a:extLst>
                  <a:ext uri="{0D108BD9-81ED-4DB2-BD59-A6C34878D82A}">
                    <a16:rowId xmlns:a16="http://schemas.microsoft.com/office/drawing/2014/main" val="2472647262"/>
                  </a:ext>
                </a:extLst>
              </a:tr>
              <a:tr h="430570">
                <a:tc>
                  <a:txBody>
                    <a:bodyPr/>
                    <a:lstStyle/>
                    <a:p>
                      <a:endParaRPr lang="en-US" sz="1000"/>
                    </a:p>
                  </a:txBody>
                  <a:tcPr marL="45736" marR="45736" marT="22869" marB="22869" anchor="ctr">
                    <a:lnL>
                      <a:noFill/>
                    </a:lnL>
                    <a:lnR>
                      <a:noFill/>
                    </a:lnR>
                    <a:lnT>
                      <a:noFill/>
                    </a:lnT>
                    <a:lnB>
                      <a:noFill/>
                    </a:lnB>
                    <a:noFill/>
                  </a:tcPr>
                </a:tc>
                <a:tc>
                  <a:txBody>
                    <a:bodyPr/>
                    <a:lstStyle/>
                    <a:p>
                      <a:r>
                        <a:rPr lang="fr-FR" sz="1000" b="1" dirty="0"/>
                        <a:t>Optimisation Matérielle</a:t>
                      </a:r>
                      <a:r>
                        <a:rPr lang="fr-FR" sz="1000" dirty="0"/>
                        <a:t> : Exploiter des architectures plus performantes comme les TPU ou des versions quantifiées du modèle pour accélérer les calculs.</a:t>
                      </a:r>
                    </a:p>
                  </a:txBody>
                  <a:tcPr marL="45736" marR="45736" marT="22869" marB="22869" anchor="ctr">
                    <a:lnL>
                      <a:noFill/>
                    </a:lnL>
                    <a:lnR>
                      <a:noFill/>
                    </a:lnR>
                    <a:lnT>
                      <a:noFill/>
                    </a:lnT>
                    <a:lnB>
                      <a:noFill/>
                    </a:lnB>
                    <a:noFill/>
                  </a:tcPr>
                </a:tc>
                <a:extLst>
                  <a:ext uri="{0D108BD9-81ED-4DB2-BD59-A6C34878D82A}">
                    <a16:rowId xmlns:a16="http://schemas.microsoft.com/office/drawing/2014/main" val="3850775841"/>
                  </a:ext>
                </a:extLst>
              </a:tr>
            </a:tbl>
          </a:graphicData>
        </a:graphic>
      </p:graphicFrame>
    </p:spTree>
    <p:extLst>
      <p:ext uri="{BB962C8B-B14F-4D97-AF65-F5344CB8AC3E}">
        <p14:creationId xmlns:p14="http://schemas.microsoft.com/office/powerpoint/2010/main" val="412051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30578AE5-A897-B3B8-FDDF-789C9358A37E}"/>
              </a:ext>
            </a:extLst>
          </p:cNvPr>
          <p:cNvSpPr>
            <a:spLocks noGrp="1"/>
          </p:cNvSpPr>
          <p:nvPr>
            <p:ph type="ftr" sz="quarter" idx="11"/>
          </p:nvPr>
        </p:nvSpPr>
        <p:spPr/>
        <p:txBody>
          <a:bodyPr/>
          <a:lstStyle/>
          <a:p>
            <a:r>
              <a:rPr lang="en-US"/>
              <a:t>P8_Openclassrooms_2025</a:t>
            </a:r>
          </a:p>
        </p:txBody>
      </p:sp>
      <p:sp>
        <p:nvSpPr>
          <p:cNvPr id="6" name="Espace réservé du numéro de diapositive 5">
            <a:extLst>
              <a:ext uri="{FF2B5EF4-FFF2-40B4-BE49-F238E27FC236}">
                <a16:creationId xmlns:a16="http://schemas.microsoft.com/office/drawing/2014/main" id="{5244E9AC-9A4A-FF84-4C2B-62287EEFFEB1}"/>
              </a:ext>
            </a:extLst>
          </p:cNvPr>
          <p:cNvSpPr>
            <a:spLocks noGrp="1"/>
          </p:cNvSpPr>
          <p:nvPr>
            <p:ph type="sldNum" sz="quarter" idx="12"/>
          </p:nvPr>
        </p:nvSpPr>
        <p:spPr/>
        <p:txBody>
          <a:bodyPr/>
          <a:lstStyle/>
          <a:p>
            <a:fld id="{E43231D0-315E-49B4-8C0F-B0CA42B7F272}" type="slidenum">
              <a:rPr lang="en-US" smtClean="0"/>
              <a:t>12</a:t>
            </a:fld>
            <a:endParaRPr lang="en-US"/>
          </a:p>
        </p:txBody>
      </p:sp>
      <p:sp>
        <p:nvSpPr>
          <p:cNvPr id="7" name="Rectangle 6">
            <a:extLst>
              <a:ext uri="{FF2B5EF4-FFF2-40B4-BE49-F238E27FC236}">
                <a16:creationId xmlns:a16="http://schemas.microsoft.com/office/drawing/2014/main" id="{E87BFBBC-D740-D317-6775-56E4DC61636E}"/>
              </a:ext>
            </a:extLst>
          </p:cNvPr>
          <p:cNvSpPr/>
          <p:nvPr/>
        </p:nvSpPr>
        <p:spPr>
          <a:xfrm>
            <a:off x="1728216" y="2173886"/>
            <a:ext cx="9217152" cy="1107996"/>
          </a:xfrm>
          <a:prstGeom prst="rect">
            <a:avLst/>
          </a:prstGeom>
          <a:ln/>
        </p:spPr>
        <p:style>
          <a:lnRef idx="2">
            <a:schemeClr val="accent4"/>
          </a:lnRef>
          <a:fillRef idx="1">
            <a:schemeClr val="lt1"/>
          </a:fillRef>
          <a:effectRef idx="0">
            <a:schemeClr val="accent4"/>
          </a:effectRef>
          <a:fontRef idx="minor">
            <a:schemeClr val="dk1"/>
          </a:fontRef>
        </p:style>
        <p:txBody>
          <a:bodyPr wrap="square" lIns="91440" tIns="45720" rIns="91440" bIns="45720">
            <a:spAutoFit/>
          </a:bodyPr>
          <a:lstStyle/>
          <a:p>
            <a:pPr algn="ctr"/>
            <a:r>
              <a:rPr lang="fr-FR" sz="6600" dirty="0">
                <a:ln w="0"/>
                <a:solidFill>
                  <a:schemeClr val="accent1"/>
                </a:solidFill>
                <a:effectLst>
                  <a:outerShdw blurRad="38100" dist="25400" dir="5400000" algn="ctr" rotWithShape="0">
                    <a:srgbClr val="6E747A">
                      <a:alpha val="43000"/>
                    </a:srgbClr>
                  </a:outerShdw>
                </a:effectLst>
              </a:rPr>
              <a:t>Merci de votre attention !</a:t>
            </a:r>
          </a:p>
        </p:txBody>
      </p:sp>
    </p:spTree>
    <p:extLst>
      <p:ext uri="{BB962C8B-B14F-4D97-AF65-F5344CB8AC3E}">
        <p14:creationId xmlns:p14="http://schemas.microsoft.com/office/powerpoint/2010/main" val="108600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C79CF-115D-0E3F-B984-798EBE7811BB}"/>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C4263C5-75D0-8591-995B-ACDB921FD483}"/>
              </a:ext>
            </a:extLst>
          </p:cNvPr>
          <p:cNvSpPr>
            <a:spLocks noGrp="1"/>
          </p:cNvSpPr>
          <p:nvPr>
            <p:ph type="ftr" sz="quarter" idx="11"/>
          </p:nvPr>
        </p:nvSpPr>
        <p:spPr/>
        <p:txBody>
          <a:bodyPr/>
          <a:lstStyle/>
          <a:p>
            <a:r>
              <a:rPr lang="en-US"/>
              <a:t>P8_Openclassrooms_2025</a:t>
            </a:r>
            <a:endParaRPr lang="en-US" dirty="0"/>
          </a:p>
        </p:txBody>
      </p:sp>
      <p:sp>
        <p:nvSpPr>
          <p:cNvPr id="5" name="Espace réservé du numéro de diapositive 4">
            <a:extLst>
              <a:ext uri="{FF2B5EF4-FFF2-40B4-BE49-F238E27FC236}">
                <a16:creationId xmlns:a16="http://schemas.microsoft.com/office/drawing/2014/main" id="{BA8E52AC-F5F4-9695-D13B-D92405C5291F}"/>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6" name="Espace réservé du contenu 5">
            <a:extLst>
              <a:ext uri="{FF2B5EF4-FFF2-40B4-BE49-F238E27FC236}">
                <a16:creationId xmlns:a16="http://schemas.microsoft.com/office/drawing/2014/main" id="{92AC2EC2-BA5F-4FFB-09BA-35019EAF2273}"/>
              </a:ext>
            </a:extLst>
          </p:cNvPr>
          <p:cNvSpPr>
            <a:spLocks noGrp="1"/>
          </p:cNvSpPr>
          <p:nvPr>
            <p:ph sz="quarter" idx="13"/>
          </p:nvPr>
        </p:nvSpPr>
        <p:spPr>
          <a:xfrm>
            <a:off x="585216" y="1453896"/>
            <a:ext cx="11009376" cy="4572000"/>
          </a:xfrm>
        </p:spPr>
        <p:txBody>
          <a:bodyPr>
            <a:normAutofit lnSpcReduction="10000"/>
          </a:bodyPr>
          <a:lstStyle/>
          <a:p>
            <a:r>
              <a:rPr lang="fr-FR" sz="1400" dirty="0"/>
              <a:t>L'</a:t>
            </a:r>
            <a:r>
              <a:rPr lang="fr-FR" sz="1400" b="1" dirty="0"/>
              <a:t>Institut Financière Prêt à Dépenser</a:t>
            </a:r>
            <a:r>
              <a:rPr lang="fr-FR" sz="1400" dirty="0"/>
              <a:t> cherche à optimiser son processus d’évaluation du risque en identifiant le </a:t>
            </a:r>
            <a:r>
              <a:rPr lang="fr-FR" sz="1400" b="1" dirty="0"/>
              <a:t>meilleur modèle prédictif de probabilité de défaut des clients</a:t>
            </a:r>
            <a:r>
              <a:rPr lang="fr-FR" sz="1400" dirty="0"/>
              <a:t>. Après une première phase de développement et de test d'une API intégrant ce modèle, suivie d'un suivi via </a:t>
            </a:r>
            <a:r>
              <a:rPr lang="fr-FR" sz="1400" b="1" dirty="0" err="1"/>
              <a:t>MLflow</a:t>
            </a:r>
            <a:r>
              <a:rPr lang="fr-FR" sz="1400" b="1" dirty="0"/>
              <a:t> </a:t>
            </a:r>
            <a:r>
              <a:rPr lang="fr-FR" sz="1400" b="1" dirty="0" err="1"/>
              <a:t>Tracking</a:t>
            </a:r>
            <a:r>
              <a:rPr lang="fr-FR" sz="1400" dirty="0"/>
              <a:t>, l'institut a exprimé le besoin d’un </a:t>
            </a:r>
            <a:r>
              <a:rPr lang="fr-FR" sz="1400" b="1" dirty="0"/>
              <a:t>tableau de bord interactif</a:t>
            </a:r>
            <a:r>
              <a:rPr lang="fr-FR" sz="1400" dirty="0"/>
              <a:t> permettant d'exploiter efficacement ces prédictions.</a:t>
            </a:r>
          </a:p>
          <a:p>
            <a:r>
              <a:rPr lang="fr-FR" sz="1400" dirty="0"/>
              <a:t>Dans cette nouvelle phase du projet, l'objectif est d’</a:t>
            </a:r>
            <a:r>
              <a:rPr lang="fr-FR" sz="1400" b="1" dirty="0"/>
              <a:t>optimiser l’expérience utilisateur et l’accessibilité du tableau de bord</a:t>
            </a:r>
            <a:r>
              <a:rPr lang="fr-FR" sz="1400" dirty="0"/>
              <a:t> en intégrant plusieurs améliorations :</a:t>
            </a:r>
          </a:p>
          <a:p>
            <a:pPr>
              <a:buFont typeface="Arial" panose="020B0604020202020204" pitchFamily="34" charset="0"/>
              <a:buChar char="•"/>
            </a:pPr>
            <a:r>
              <a:rPr lang="fr-FR" sz="1400" b="1" dirty="0"/>
              <a:t>Visualisation claire du score de défaut</a:t>
            </a:r>
            <a:r>
              <a:rPr lang="fr-FR" sz="1400" dirty="0"/>
              <a:t>, sa probabilité (distance par rapport au seuil critique) et son interprétation, afin de rendre l’information intelligible pour des non-experts en data science.</a:t>
            </a:r>
          </a:p>
          <a:p>
            <a:pPr>
              <a:buFont typeface="Arial" panose="020B0604020202020204" pitchFamily="34" charset="0"/>
              <a:buChar char="•"/>
            </a:pPr>
            <a:r>
              <a:rPr lang="fr-FR" sz="1400" b="1" dirty="0"/>
              <a:t>Affichage des principales informations descriptives</a:t>
            </a:r>
            <a:r>
              <a:rPr lang="fr-FR" sz="1400" dirty="0"/>
              <a:t> relatives à chaque client pour une meilleure contextualisation.</a:t>
            </a:r>
          </a:p>
          <a:p>
            <a:pPr>
              <a:buFont typeface="Arial" panose="020B0604020202020204" pitchFamily="34" charset="0"/>
              <a:buChar char="•"/>
            </a:pPr>
            <a:r>
              <a:rPr lang="fr-FR" sz="1400" b="1" dirty="0"/>
              <a:t>Comparaison dynamique des clients</a:t>
            </a:r>
            <a:r>
              <a:rPr lang="fr-FR" sz="1400" dirty="0"/>
              <a:t> à l’ensemble des clients ou à un sous-groupe défini via un système de filtres interactifs.</a:t>
            </a:r>
          </a:p>
          <a:p>
            <a:pPr>
              <a:buFont typeface="Arial" panose="020B0604020202020204" pitchFamily="34" charset="0"/>
              <a:buChar char="•"/>
            </a:pPr>
            <a:r>
              <a:rPr lang="fr-FR" sz="1400" b="1" dirty="0"/>
              <a:t>Respect des normes d’accessibilité (WCAG)</a:t>
            </a:r>
            <a:r>
              <a:rPr lang="fr-FR" sz="1400" dirty="0"/>
              <a:t> pour garantir une utilisation inclusive, notamment pour les personnes en situation de handicap.</a:t>
            </a:r>
          </a:p>
          <a:p>
            <a:pPr>
              <a:buFont typeface="Arial" panose="020B0604020202020204" pitchFamily="34" charset="0"/>
              <a:buChar char="•"/>
            </a:pPr>
            <a:r>
              <a:rPr lang="fr-FR" sz="1400" b="1" dirty="0"/>
              <a:t>Déploiement du tableau de bord sur une plateforme Cloud</a:t>
            </a:r>
            <a:r>
              <a:rPr lang="fr-FR" sz="1400" dirty="0"/>
              <a:t>, permettant un accès fluide aux utilisateurs sur leur poste de travail.</a:t>
            </a:r>
          </a:p>
          <a:p>
            <a:r>
              <a:rPr lang="fr-FR" sz="1400" dirty="0"/>
              <a:t>En complément, une </a:t>
            </a:r>
            <a:r>
              <a:rPr lang="fr-FR" sz="1400" b="1" dirty="0"/>
              <a:t>veille technologique</a:t>
            </a:r>
            <a:r>
              <a:rPr lang="fr-FR" sz="1400" dirty="0"/>
              <a:t> sera réalisée afin d’identifier les </a:t>
            </a:r>
            <a:r>
              <a:rPr lang="fr-FR" sz="1400" b="1" dirty="0"/>
              <a:t>outils et tendances émergentes en data science et intelligence artificielle</a:t>
            </a:r>
            <a:r>
              <a:rPr lang="fr-FR" sz="1400" dirty="0"/>
              <a:t>. L’objectif est de rester à jour sur les meilleures pratiques, les innovations en matière de visualisation de données et d’interprétabilité des modèles, ainsi que sur les avancées technologiques pouvant améliorer les performances du tableau de bord et du modèle sous-jacent.</a:t>
            </a:r>
          </a:p>
          <a:p>
            <a:r>
              <a:rPr lang="fr-FR" sz="1400" dirty="0"/>
              <a:t>Ce projet vise ainsi à améliorer la prise de décision des analystes en proposant une interface intuitive, performante et accessible, tout en intégrant les dernières avancées du domaine.</a:t>
            </a:r>
          </a:p>
          <a:p>
            <a:endParaRPr lang="en-US" sz="1400" dirty="0"/>
          </a:p>
        </p:txBody>
      </p:sp>
      <p:sp>
        <p:nvSpPr>
          <p:cNvPr id="7" name="Titre 6">
            <a:extLst>
              <a:ext uri="{FF2B5EF4-FFF2-40B4-BE49-F238E27FC236}">
                <a16:creationId xmlns:a16="http://schemas.microsoft.com/office/drawing/2014/main" id="{A1522A34-9C0B-B131-7F87-088F523B5557}"/>
              </a:ext>
            </a:extLst>
          </p:cNvPr>
          <p:cNvSpPr>
            <a:spLocks noGrp="1"/>
          </p:cNvSpPr>
          <p:nvPr>
            <p:ph type="title"/>
          </p:nvPr>
        </p:nvSpPr>
        <p:spPr/>
        <p:txBody>
          <a:bodyPr/>
          <a:lstStyle/>
          <a:p>
            <a:pPr algn="ctr"/>
            <a:r>
              <a:rPr lang="fr-FR" b="1" dirty="0">
                <a:effectLst>
                  <a:outerShdw blurRad="38100" dist="38100" dir="2700000" algn="tl">
                    <a:srgbClr val="000000">
                      <a:alpha val="43137"/>
                    </a:srgbClr>
                  </a:outerShdw>
                </a:effectLst>
              </a:rPr>
              <a:t>Contexte</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4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528DA-A7C1-0E18-EC67-48A23BA3DAB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0CCC59E-CD07-335E-6E42-903AD833797A}"/>
              </a:ext>
            </a:extLst>
          </p:cNvPr>
          <p:cNvSpPr>
            <a:spLocks noGrp="1"/>
          </p:cNvSpPr>
          <p:nvPr>
            <p:ph type="title"/>
          </p:nvPr>
        </p:nvSpPr>
        <p:spPr>
          <a:xfrm>
            <a:off x="502921" y="253393"/>
            <a:ext cx="11402822" cy="1077218"/>
          </a:xfrm>
        </p:spPr>
        <p:txBody>
          <a:bodyPr>
            <a:normAutofit fontScale="90000"/>
          </a:bodyPr>
          <a:lstStyle/>
          <a:p>
            <a:pPr algn="ctr"/>
            <a:r>
              <a:rPr lang="fr-FR" b="1" u="sng" dirty="0">
                <a:effectLst>
                  <a:outerShdw blurRad="38100" dist="38100" dir="2700000" algn="tl">
                    <a:srgbClr val="000000">
                      <a:alpha val="43137"/>
                    </a:srgbClr>
                  </a:outerShdw>
                </a:effectLst>
              </a:rPr>
              <a:t>Tableau de bord de Prédiction de la probabilité de défaut</a:t>
            </a:r>
            <a:endParaRPr lang="en-US" b="1" u="sng" dirty="0">
              <a:effectLst>
                <a:outerShdw blurRad="38100" dist="38100" dir="2700000" algn="tl">
                  <a:srgbClr val="000000">
                    <a:alpha val="43137"/>
                  </a:srgbClr>
                </a:outerShdw>
              </a:effectLst>
            </a:endParaRPr>
          </a:p>
        </p:txBody>
      </p:sp>
      <p:sp>
        <p:nvSpPr>
          <p:cNvPr id="4" name="Espace réservé du pied de page 3">
            <a:extLst>
              <a:ext uri="{FF2B5EF4-FFF2-40B4-BE49-F238E27FC236}">
                <a16:creationId xmlns:a16="http://schemas.microsoft.com/office/drawing/2014/main" id="{8964FBAD-E60D-9D48-D470-B930E71E7F64}"/>
              </a:ext>
            </a:extLst>
          </p:cNvPr>
          <p:cNvSpPr>
            <a:spLocks noGrp="1"/>
          </p:cNvSpPr>
          <p:nvPr>
            <p:ph type="ftr" sz="quarter" idx="11"/>
          </p:nvPr>
        </p:nvSpPr>
        <p:spPr>
          <a:xfrm>
            <a:off x="145678" y="6580223"/>
            <a:ext cx="6672887" cy="365125"/>
          </a:xfrm>
        </p:spPr>
        <p:txBody>
          <a:bodyPr/>
          <a:lstStyle/>
          <a:p>
            <a:r>
              <a:rPr lang="en-US"/>
              <a:t>P8_Openclassrooms_2025</a:t>
            </a:r>
            <a:endParaRPr lang="en-US" dirty="0"/>
          </a:p>
        </p:txBody>
      </p:sp>
      <p:sp>
        <p:nvSpPr>
          <p:cNvPr id="5" name="Espace réservé du numéro de diapositive 4">
            <a:extLst>
              <a:ext uri="{FF2B5EF4-FFF2-40B4-BE49-F238E27FC236}">
                <a16:creationId xmlns:a16="http://schemas.microsoft.com/office/drawing/2014/main" id="{2CC18B71-D074-3BC1-6772-E8F6D03A0D3C}"/>
              </a:ext>
            </a:extLst>
          </p:cNvPr>
          <p:cNvSpPr>
            <a:spLocks noGrp="1"/>
          </p:cNvSpPr>
          <p:nvPr>
            <p:ph type="sldNum" sz="quarter" idx="12"/>
          </p:nvPr>
        </p:nvSpPr>
        <p:spPr>
          <a:xfrm>
            <a:off x="10896118" y="6492875"/>
            <a:ext cx="764215" cy="365125"/>
          </a:xfrm>
        </p:spPr>
        <p:txBody>
          <a:bodyPr/>
          <a:lstStyle/>
          <a:p>
            <a:fld id="{6D22F896-40B5-4ADD-8801-0D06FADFA095}" type="slidenum">
              <a:rPr lang="en-US" smtClean="0"/>
              <a:t>3</a:t>
            </a:fld>
            <a:endParaRPr lang="en-US" dirty="0"/>
          </a:p>
        </p:txBody>
      </p:sp>
      <p:sp>
        <p:nvSpPr>
          <p:cNvPr id="12" name="Rectangle 2">
            <a:extLst>
              <a:ext uri="{FF2B5EF4-FFF2-40B4-BE49-F238E27FC236}">
                <a16:creationId xmlns:a16="http://schemas.microsoft.com/office/drawing/2014/main" id="{C268D025-2684-C65F-1051-78F9FE11CFB5}"/>
              </a:ext>
            </a:extLst>
          </p:cNvPr>
          <p:cNvSpPr>
            <a:spLocks noGrp="1" noChangeArrowheads="1"/>
          </p:cNvSpPr>
          <p:nvPr>
            <p:ph sz="quarter" idx="13"/>
          </p:nvPr>
        </p:nvSpPr>
        <p:spPr bwMode="auto">
          <a:xfrm>
            <a:off x="286258" y="1525712"/>
            <a:ext cx="119057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sz="1600" cap="none" dirty="0">
                <a:latin typeface="Times New Roman" panose="02020603050405020304" pitchFamily="18" charset="0"/>
                <a:cs typeface="Times New Roman" panose="02020603050405020304" pitchFamily="18" charset="0"/>
              </a:rPr>
              <a:t>Une fois l’api </a:t>
            </a:r>
            <a:r>
              <a:rPr lang="fr-FR" sz="1600" cap="none" dirty="0" err="1">
                <a:latin typeface="Times New Roman" panose="02020603050405020304" pitchFamily="18" charset="0"/>
                <a:cs typeface="Times New Roman" panose="02020603050405020304" pitchFamily="18" charset="0"/>
              </a:rPr>
              <a:t>MLFlow</a:t>
            </a:r>
            <a:r>
              <a:rPr lang="fr-FR" sz="1600" cap="none" dirty="0">
                <a:latin typeface="Times New Roman" panose="02020603050405020304" pitchFamily="18" charset="0"/>
                <a:cs typeface="Times New Roman" panose="02020603050405020304" pitchFamily="18" charset="0"/>
              </a:rPr>
              <a:t> déployée, sa mise en production implique son intégration avec une application </a:t>
            </a:r>
            <a:r>
              <a:rPr lang="fr-FR" sz="1600" cap="none" dirty="0" err="1">
                <a:latin typeface="Times New Roman" panose="02020603050405020304" pitchFamily="18" charset="0"/>
                <a:cs typeface="Times New Roman" panose="02020603050405020304" pitchFamily="18" charset="0"/>
              </a:rPr>
              <a:t>streamlit</a:t>
            </a:r>
            <a:r>
              <a:rPr lang="fr-FR" sz="1600" cap="none" dirty="0">
                <a:latin typeface="Times New Roman" panose="02020603050405020304" pitchFamily="18" charset="0"/>
                <a:cs typeface="Times New Roman" panose="02020603050405020304" pitchFamily="18" charset="0"/>
              </a:rPr>
              <a:t>. Cette application permet aux utilisateurs de prédire la probabilité de défaut, de calculer les scores pour chaque client et de visualiser les variables clés influençant la décision d'attribuer ou non un prêt. Grâce à cette interface, les utilisateurs peuvent interagir facilement avec le modèle, ce qui facilite l'analyse des données et la prise de décision en temps </a:t>
            </a:r>
            <a:r>
              <a:rPr lang="fr-FR" sz="1600" cap="none" dirty="0" err="1">
                <a:latin typeface="Times New Roman" panose="02020603050405020304" pitchFamily="18" charset="0"/>
                <a:cs typeface="Times New Roman" panose="02020603050405020304" pitchFamily="18" charset="0"/>
              </a:rPr>
              <a:t>réel.Voici</a:t>
            </a:r>
            <a:r>
              <a:rPr lang="fr-FR" sz="1600" cap="none" dirty="0">
                <a:latin typeface="Times New Roman" panose="02020603050405020304" pitchFamily="18" charset="0"/>
                <a:cs typeface="Times New Roman" panose="02020603050405020304" pitchFamily="18" charset="0"/>
              </a:rPr>
              <a:t> l’</a:t>
            </a:r>
            <a:r>
              <a:rPr lang="fr-FR" sz="1600" cap="none" dirty="0" err="1">
                <a:latin typeface="Times New Roman" panose="02020603050405020304" pitchFamily="18" charset="0"/>
                <a:cs typeface="Times New Roman" panose="02020603050405020304" pitchFamily="18" charset="0"/>
              </a:rPr>
              <a:t>apperçu</a:t>
            </a:r>
            <a:r>
              <a:rPr lang="fr-FR" sz="1600" cap="none" dirty="0">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89653EA9-4F37-3158-3EBF-1B76A7093ECF}"/>
              </a:ext>
            </a:extLst>
          </p:cNvPr>
          <p:cNvPicPr>
            <a:picLocks noChangeAspect="1"/>
          </p:cNvPicPr>
          <p:nvPr/>
        </p:nvPicPr>
        <p:blipFill>
          <a:blip r:embed="rId2"/>
          <a:stretch>
            <a:fillRect/>
          </a:stretch>
        </p:blipFill>
        <p:spPr>
          <a:xfrm>
            <a:off x="0" y="2798031"/>
            <a:ext cx="7251192" cy="3806576"/>
          </a:xfrm>
          <a:prstGeom prst="rect">
            <a:avLst/>
          </a:prstGeom>
        </p:spPr>
      </p:pic>
      <p:pic>
        <p:nvPicPr>
          <p:cNvPr id="10" name="Image 9">
            <a:extLst>
              <a:ext uri="{FF2B5EF4-FFF2-40B4-BE49-F238E27FC236}">
                <a16:creationId xmlns:a16="http://schemas.microsoft.com/office/drawing/2014/main" id="{58861C63-F34B-B218-5F70-15A21B92CF5F}"/>
              </a:ext>
            </a:extLst>
          </p:cNvPr>
          <p:cNvPicPr>
            <a:picLocks noChangeAspect="1"/>
          </p:cNvPicPr>
          <p:nvPr/>
        </p:nvPicPr>
        <p:blipFill>
          <a:blip r:embed="rId3"/>
          <a:stretch>
            <a:fillRect/>
          </a:stretch>
        </p:blipFill>
        <p:spPr>
          <a:xfrm>
            <a:off x="7430043" y="2683194"/>
            <a:ext cx="4475699" cy="3921413"/>
          </a:xfrm>
          <a:prstGeom prst="rect">
            <a:avLst/>
          </a:prstGeom>
        </p:spPr>
      </p:pic>
    </p:spTree>
    <p:extLst>
      <p:ext uri="{BB962C8B-B14F-4D97-AF65-F5344CB8AC3E}">
        <p14:creationId xmlns:p14="http://schemas.microsoft.com/office/powerpoint/2010/main" val="24231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27666-CA05-0E23-F388-B357606F7C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33C1E41-14BC-0557-5030-804CD95759BC}"/>
              </a:ext>
            </a:extLst>
          </p:cNvPr>
          <p:cNvSpPr>
            <a:spLocks noGrp="1"/>
          </p:cNvSpPr>
          <p:nvPr>
            <p:ph type="title"/>
          </p:nvPr>
        </p:nvSpPr>
        <p:spPr>
          <a:xfrm>
            <a:off x="502921" y="253393"/>
            <a:ext cx="11402822" cy="1077218"/>
          </a:xfrm>
        </p:spPr>
        <p:txBody>
          <a:bodyPr>
            <a:normAutofit fontScale="90000"/>
          </a:bodyPr>
          <a:lstStyle/>
          <a:p>
            <a:pPr algn="ctr"/>
            <a:r>
              <a:rPr lang="fr-FR" b="1" u="sng" dirty="0">
                <a:effectLst>
                  <a:outerShdw blurRad="38100" dist="38100" dir="2700000" algn="tl">
                    <a:srgbClr val="000000">
                      <a:alpha val="43137"/>
                    </a:srgbClr>
                  </a:outerShdw>
                </a:effectLst>
              </a:rPr>
              <a:t>Tableau de bord de Prédiction de la probabilité de défaut (suite)</a:t>
            </a:r>
            <a:endParaRPr lang="en-US" b="1" u="sng" dirty="0">
              <a:effectLst>
                <a:outerShdw blurRad="38100" dist="38100" dir="2700000" algn="tl">
                  <a:srgbClr val="000000">
                    <a:alpha val="43137"/>
                  </a:srgbClr>
                </a:outerShdw>
              </a:effectLst>
            </a:endParaRPr>
          </a:p>
        </p:txBody>
      </p:sp>
      <p:sp>
        <p:nvSpPr>
          <p:cNvPr id="4" name="Espace réservé du pied de page 3">
            <a:extLst>
              <a:ext uri="{FF2B5EF4-FFF2-40B4-BE49-F238E27FC236}">
                <a16:creationId xmlns:a16="http://schemas.microsoft.com/office/drawing/2014/main" id="{967798CC-D197-CCDF-1A2C-E8864AD18B9D}"/>
              </a:ext>
            </a:extLst>
          </p:cNvPr>
          <p:cNvSpPr>
            <a:spLocks noGrp="1"/>
          </p:cNvSpPr>
          <p:nvPr>
            <p:ph type="ftr" sz="quarter" idx="11"/>
          </p:nvPr>
        </p:nvSpPr>
        <p:spPr>
          <a:xfrm>
            <a:off x="145678" y="6580223"/>
            <a:ext cx="6672887" cy="365125"/>
          </a:xfrm>
        </p:spPr>
        <p:txBody>
          <a:bodyPr/>
          <a:lstStyle/>
          <a:p>
            <a:r>
              <a:rPr lang="en-US"/>
              <a:t>P8_Openclassrooms_2025</a:t>
            </a:r>
            <a:endParaRPr lang="en-US" dirty="0"/>
          </a:p>
        </p:txBody>
      </p:sp>
      <p:sp>
        <p:nvSpPr>
          <p:cNvPr id="5" name="Espace réservé du numéro de diapositive 4">
            <a:extLst>
              <a:ext uri="{FF2B5EF4-FFF2-40B4-BE49-F238E27FC236}">
                <a16:creationId xmlns:a16="http://schemas.microsoft.com/office/drawing/2014/main" id="{5402A40E-09D8-9441-41D6-0FA47FE6F004}"/>
              </a:ext>
            </a:extLst>
          </p:cNvPr>
          <p:cNvSpPr>
            <a:spLocks noGrp="1"/>
          </p:cNvSpPr>
          <p:nvPr>
            <p:ph type="sldNum" sz="quarter" idx="12"/>
          </p:nvPr>
        </p:nvSpPr>
        <p:spPr>
          <a:xfrm>
            <a:off x="10896118" y="6492875"/>
            <a:ext cx="764215" cy="365125"/>
          </a:xfrm>
        </p:spPr>
        <p:txBody>
          <a:bodyPr/>
          <a:lstStyle/>
          <a:p>
            <a:fld id="{6D22F896-40B5-4ADD-8801-0D06FADFA095}" type="slidenum">
              <a:rPr lang="en-US" smtClean="0"/>
              <a:t>4</a:t>
            </a:fld>
            <a:endParaRPr lang="en-US" dirty="0"/>
          </a:p>
        </p:txBody>
      </p:sp>
      <p:sp>
        <p:nvSpPr>
          <p:cNvPr id="12" name="Rectangle 2">
            <a:extLst>
              <a:ext uri="{FF2B5EF4-FFF2-40B4-BE49-F238E27FC236}">
                <a16:creationId xmlns:a16="http://schemas.microsoft.com/office/drawing/2014/main" id="{5A7F9284-B112-2B66-9CF7-9DBA9E052B88}"/>
              </a:ext>
            </a:extLst>
          </p:cNvPr>
          <p:cNvSpPr>
            <a:spLocks noGrp="1" noChangeArrowheads="1"/>
          </p:cNvSpPr>
          <p:nvPr>
            <p:ph sz="quarter" idx="13"/>
          </p:nvPr>
        </p:nvSpPr>
        <p:spPr bwMode="auto">
          <a:xfrm>
            <a:off x="502921" y="1194592"/>
            <a:ext cx="11905742" cy="4793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fr-FR" sz="1600" b="1" dirty="0"/>
              <a:t>Explication de la jauge de score de crédit</a:t>
            </a:r>
          </a:p>
          <a:p>
            <a:r>
              <a:rPr lang="fr-FR" sz="1600" dirty="0"/>
              <a:t>Une jauge de score de crédit est utilisée pour visualiser le niveau de risque de défaut d'un client sur une échelle de 0 à 100.</a:t>
            </a:r>
          </a:p>
          <a:p>
            <a:pPr>
              <a:buFont typeface="Arial" panose="020B0604020202020204" pitchFamily="34" charset="0"/>
              <a:buChar char="•"/>
            </a:pPr>
            <a:r>
              <a:rPr lang="fr-FR" sz="1600" b="1" dirty="0"/>
              <a:t>Comment est calculé le score ?</a:t>
            </a:r>
            <a:br>
              <a:rPr lang="fr-FR" sz="1600" dirty="0"/>
            </a:br>
            <a:r>
              <a:rPr lang="fr-FR" sz="1600" dirty="0"/>
              <a:t>Le score est obtenu à partir de la probabilité de défaut prédite par le modèle, selon la formule :</a:t>
            </a:r>
            <a:br>
              <a:rPr lang="fr-FR" sz="1600" dirty="0"/>
            </a:br>
            <a:r>
              <a:rPr lang="fr-FR" sz="1600" b="1" dirty="0"/>
              <a:t>Score de crédit = (1 - Probabilité de défaut) * 100</a:t>
            </a:r>
            <a:endParaRPr lang="fr-FR" sz="1600" dirty="0"/>
          </a:p>
          <a:p>
            <a:pPr>
              <a:buFont typeface="Arial" panose="020B0604020202020204" pitchFamily="34" charset="0"/>
              <a:buChar char="•"/>
            </a:pPr>
            <a:r>
              <a:rPr lang="fr-FR" sz="1600" b="1" dirty="0"/>
              <a:t>Interprétation du score :</a:t>
            </a:r>
            <a:endParaRPr lang="fr-FR" sz="1600" dirty="0"/>
          </a:p>
          <a:p>
            <a:pPr marL="742950" lvl="1" indent="-285750">
              <a:buFont typeface="Arial" panose="020B0604020202020204" pitchFamily="34" charset="0"/>
              <a:buChar char="•"/>
            </a:pPr>
            <a:r>
              <a:rPr lang="fr-FR" sz="1600" b="1" dirty="0"/>
              <a:t>Score proche de 100 :</a:t>
            </a:r>
            <a:r>
              <a:rPr lang="fr-FR" sz="1600" dirty="0"/>
              <a:t> Faible risque de défaut → le client est peu susceptible de ne pas rembourser son crédit.</a:t>
            </a:r>
          </a:p>
          <a:p>
            <a:pPr marL="742950" lvl="1" indent="-285750">
              <a:buFont typeface="Arial" panose="020B0604020202020204" pitchFamily="34" charset="0"/>
              <a:buChar char="•"/>
            </a:pPr>
            <a:r>
              <a:rPr lang="fr-FR" sz="1600" b="1" dirty="0"/>
              <a:t>Score proche de 0 :</a:t>
            </a:r>
            <a:r>
              <a:rPr lang="fr-FR" sz="1600" dirty="0"/>
              <a:t> Risque élevé de défaut → le client est fortement susceptible de ne pas rembourser son crédit.</a:t>
            </a:r>
          </a:p>
          <a:p>
            <a:pPr>
              <a:buFont typeface="Arial" panose="020B0604020202020204" pitchFamily="34" charset="0"/>
              <a:buChar char="•"/>
            </a:pPr>
            <a:r>
              <a:rPr lang="fr-FR" sz="1600" b="1" dirty="0"/>
              <a:t>Seuil critique :</a:t>
            </a:r>
            <a:endParaRPr lang="fr-FR" sz="1600" dirty="0"/>
          </a:p>
          <a:p>
            <a:pPr marL="742950" lvl="1" indent="-285750">
              <a:buFont typeface="Arial" panose="020B0604020202020204" pitchFamily="34" charset="0"/>
              <a:buChar char="•"/>
            </a:pPr>
            <a:r>
              <a:rPr lang="fr-FR" sz="1600" dirty="0"/>
              <a:t>Une probabilité de défaut supérieure à </a:t>
            </a:r>
            <a:r>
              <a:rPr lang="fr-FR" sz="1600" b="1" dirty="0"/>
              <a:t>0.76</a:t>
            </a:r>
            <a:r>
              <a:rPr lang="fr-FR" sz="1600" dirty="0"/>
              <a:t> est considérée comme critique.</a:t>
            </a:r>
          </a:p>
          <a:p>
            <a:pPr marL="742950" lvl="1" indent="-285750">
              <a:buFont typeface="Arial" panose="020B0604020202020204" pitchFamily="34" charset="0"/>
              <a:buChar char="•"/>
            </a:pPr>
            <a:r>
              <a:rPr lang="fr-FR" sz="1600" dirty="0"/>
              <a:t>Cela correspond à un </a:t>
            </a:r>
            <a:r>
              <a:rPr lang="fr-FR" sz="1600" b="1" dirty="0"/>
              <a:t>score inférieur ou égal à 24%</a:t>
            </a:r>
            <a:r>
              <a:rPr lang="fr-FR" sz="1600" dirty="0"/>
              <a:t>, indiquant un risque élevé.</a:t>
            </a:r>
          </a:p>
          <a:p>
            <a:pPr>
              <a:buFont typeface="Arial" panose="020B0604020202020204" pitchFamily="34" charset="0"/>
              <a:buChar char="•"/>
            </a:pPr>
            <a:r>
              <a:rPr lang="fr-FR" sz="1600" b="1" dirty="0"/>
              <a:t>Couleurs de la jauge :</a:t>
            </a:r>
            <a:endParaRPr lang="fr-FR" sz="1600" dirty="0"/>
          </a:p>
          <a:p>
            <a:pPr marL="742950" lvl="1" indent="-285750">
              <a:buFont typeface="Arial" panose="020B0604020202020204" pitchFamily="34" charset="0"/>
              <a:buChar char="•"/>
            </a:pPr>
            <a:r>
              <a:rPr lang="fr-FR" sz="1600" b="1" dirty="0"/>
              <a:t>Rouge (0 - 24) :</a:t>
            </a:r>
            <a:r>
              <a:rPr lang="fr-FR" sz="1600" dirty="0"/>
              <a:t> Risque de défaut élevé.</a:t>
            </a:r>
          </a:p>
          <a:p>
            <a:pPr marL="742950" lvl="1" indent="-285750">
              <a:buFont typeface="Arial" panose="020B0604020202020204" pitchFamily="34" charset="0"/>
              <a:buChar char="•"/>
            </a:pPr>
            <a:r>
              <a:rPr lang="fr-FR" sz="1600" b="1" dirty="0"/>
              <a:t>Orange (25 - 50) :</a:t>
            </a:r>
            <a:r>
              <a:rPr lang="fr-FR" sz="1600" dirty="0"/>
              <a:t> Risque modéré → Analyse complémentaire nécessaire.</a:t>
            </a:r>
          </a:p>
          <a:p>
            <a:pPr marL="742950" lvl="1" indent="-285750">
              <a:buFont typeface="Arial" panose="020B0604020202020204" pitchFamily="34" charset="0"/>
              <a:buChar char="•"/>
            </a:pPr>
            <a:r>
              <a:rPr lang="fr-FR" sz="1600" b="1" dirty="0"/>
              <a:t>Jaune (51 - 76) :</a:t>
            </a:r>
            <a:r>
              <a:rPr lang="fr-FR" sz="1600" dirty="0"/>
              <a:t> Risque intermédiaire → Revue attentive du dossier recommandée.</a:t>
            </a:r>
          </a:p>
          <a:p>
            <a:pPr marL="742950" lvl="1" indent="-285750">
              <a:buFont typeface="Arial" panose="020B0604020202020204" pitchFamily="34" charset="0"/>
              <a:buChar char="•"/>
            </a:pPr>
            <a:r>
              <a:rPr lang="fr-FR" sz="1600" b="1" dirty="0"/>
              <a:t>Vert (77 - 100) :</a:t>
            </a:r>
            <a:r>
              <a:rPr lang="fr-FR" sz="1600" dirty="0"/>
              <a:t> Faible risque de défaut.</a:t>
            </a:r>
          </a:p>
        </p:txBody>
      </p:sp>
    </p:spTree>
    <p:extLst>
      <p:ext uri="{BB962C8B-B14F-4D97-AF65-F5344CB8AC3E}">
        <p14:creationId xmlns:p14="http://schemas.microsoft.com/office/powerpoint/2010/main" val="158592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EB160-C0B2-4950-9891-0BCD05AE3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B4926-DB88-6610-930B-D205091C7B97}"/>
              </a:ext>
            </a:extLst>
          </p:cNvPr>
          <p:cNvSpPr>
            <a:spLocks noGrp="1"/>
          </p:cNvSpPr>
          <p:nvPr>
            <p:ph type="title"/>
          </p:nvPr>
        </p:nvSpPr>
        <p:spPr>
          <a:xfrm>
            <a:off x="838200" y="365125"/>
            <a:ext cx="10515600" cy="1325563"/>
          </a:xfrm>
        </p:spPr>
        <p:txBody>
          <a:bodyPr anchor="ctr">
            <a:normAutofit/>
          </a:bodyPr>
          <a:lstStyle/>
          <a:p>
            <a:pPr algn="ctr"/>
            <a:r>
              <a:rPr lang="fr-FR" b="1" u="sng" dirty="0">
                <a:effectLst>
                  <a:outerShdw blurRad="38100" dist="38100" dir="2700000" algn="tl">
                    <a:srgbClr val="000000">
                      <a:alpha val="43137"/>
                    </a:srgbClr>
                  </a:outerShdw>
                </a:effectLst>
              </a:rPr>
              <a:t>VEILLE TECHNIQUE</a:t>
            </a:r>
            <a:endParaRPr lang="en-US" b="1" u="sng" dirty="0">
              <a:effectLst>
                <a:outerShdw blurRad="38100" dist="38100" dir="2700000" algn="tl">
                  <a:srgbClr val="000000">
                    <a:alpha val="43137"/>
                  </a:srgbClr>
                </a:outerShdw>
              </a:effectLst>
            </a:endParaRPr>
          </a:p>
        </p:txBody>
      </p:sp>
      <p:sp>
        <p:nvSpPr>
          <p:cNvPr id="4" name="Espace réservé du pied de page 3">
            <a:extLst>
              <a:ext uri="{FF2B5EF4-FFF2-40B4-BE49-F238E27FC236}">
                <a16:creationId xmlns:a16="http://schemas.microsoft.com/office/drawing/2014/main" id="{29268542-F18B-F1DD-9F95-1AF148EC9500}"/>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P8_Openclassrooms_2025</a:t>
            </a:r>
          </a:p>
        </p:txBody>
      </p:sp>
      <p:sp>
        <p:nvSpPr>
          <p:cNvPr id="5" name="Espace réservé du numéro de diapositive 4">
            <a:extLst>
              <a:ext uri="{FF2B5EF4-FFF2-40B4-BE49-F238E27FC236}">
                <a16:creationId xmlns:a16="http://schemas.microsoft.com/office/drawing/2014/main" id="{404DACA3-DDAB-B147-D567-628689360BB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D22F896-40B5-4ADD-8801-0D06FADFA095}" type="slidenum">
              <a:rPr lang="en-US" smtClean="0"/>
              <a:pPr>
                <a:spcAft>
                  <a:spcPts val="600"/>
                </a:spcAft>
              </a:pPr>
              <a:t>5</a:t>
            </a:fld>
            <a:endParaRPr lang="en-US"/>
          </a:p>
        </p:txBody>
      </p:sp>
      <p:sp>
        <p:nvSpPr>
          <p:cNvPr id="6" name="Espace réservé du contenu 5">
            <a:extLst>
              <a:ext uri="{FF2B5EF4-FFF2-40B4-BE49-F238E27FC236}">
                <a16:creationId xmlns:a16="http://schemas.microsoft.com/office/drawing/2014/main" id="{DEA2EBCD-1680-C7F5-84CD-43A40CDB7E58}"/>
              </a:ext>
            </a:extLst>
          </p:cNvPr>
          <p:cNvSpPr>
            <a:spLocks noGrp="1"/>
          </p:cNvSpPr>
          <p:nvPr>
            <p:ph idx="1"/>
          </p:nvPr>
        </p:nvSpPr>
        <p:spPr>
          <a:xfrm>
            <a:off x="521208" y="1600200"/>
            <a:ext cx="10832592" cy="4576763"/>
          </a:xfrm>
        </p:spPr>
        <p:txBody>
          <a:bodyPr>
            <a:normAutofit lnSpcReduction="10000"/>
          </a:bodyPr>
          <a:lstStyle/>
          <a:p>
            <a:pPr marL="0" indent="0">
              <a:buNone/>
            </a:pPr>
            <a:r>
              <a:rPr lang="fr-FR" sz="2000" dirty="0"/>
              <a:t>Une veille technique consiste à surveiller et analyser les nouvelles avancées, outils et tendances dans un domaine spécifique, ici la data science et l’IA. Son but est de :</a:t>
            </a:r>
          </a:p>
          <a:p>
            <a:r>
              <a:rPr lang="fr-FR" sz="2000" dirty="0"/>
              <a:t>Identifier les meilleures pratiques et innovations.</a:t>
            </a:r>
          </a:p>
          <a:p>
            <a:r>
              <a:rPr lang="fr-FR" sz="2000" dirty="0"/>
              <a:t>Comparer les performances et limitations des modèles et algorithmes existants.</a:t>
            </a:r>
          </a:p>
          <a:p>
            <a:r>
              <a:rPr lang="fr-FR" sz="2000" dirty="0"/>
              <a:t>Anticiper les évolutions et les intégrer dans des projets.</a:t>
            </a:r>
          </a:p>
          <a:p>
            <a:pPr marL="0" indent="0">
              <a:buNone/>
            </a:pPr>
            <a:r>
              <a:rPr lang="fr-FR" sz="2000" dirty="0"/>
              <a:t>Nous allons ici comparer les techniques avancées de NLP comme BERT et USE, qui ne sont pas des LLM, avec  Flan T5 (LLM), ainsi qu'E5.</a:t>
            </a:r>
          </a:p>
          <a:p>
            <a:pPr marL="0" indent="0">
              <a:buNone/>
            </a:pPr>
            <a:endParaRPr lang="fr-FR" sz="2000" dirty="0"/>
          </a:p>
          <a:p>
            <a:pPr marL="0" indent="0">
              <a:buNone/>
            </a:pPr>
            <a:r>
              <a:rPr lang="fr-FR" sz="2000" dirty="0"/>
              <a:t>Un </a:t>
            </a:r>
            <a:r>
              <a:rPr lang="fr-FR" sz="2000" dirty="0">
                <a:highlight>
                  <a:srgbClr val="00FFFF"/>
                </a:highlight>
              </a:rPr>
              <a:t>LLM </a:t>
            </a:r>
            <a:r>
              <a:rPr lang="fr-FR" sz="2000" dirty="0"/>
              <a:t>(Large </a:t>
            </a:r>
            <a:r>
              <a:rPr lang="fr-FR" sz="2000" dirty="0" err="1"/>
              <a:t>Language</a:t>
            </a:r>
            <a:r>
              <a:rPr lang="fr-FR" sz="2000" dirty="0"/>
              <a:t> Model) est un modèle d’IA de grande taille, pré-entraîné sur des masses de données textuelles et capable de générer du texte, répondre à des questions et effectuer diverses tâches de NLP.</a:t>
            </a:r>
          </a:p>
          <a:p>
            <a:pPr marL="0" indent="0">
              <a:buNone/>
            </a:pPr>
            <a:endParaRPr lang="fr-FR" sz="2000" dirty="0"/>
          </a:p>
          <a:p>
            <a:pPr marL="0" indent="0">
              <a:buNone/>
            </a:pPr>
            <a:r>
              <a:rPr lang="fr-FR" sz="2000" dirty="0"/>
              <a:t>Remarque : La technique Flan est une amélioration de T5 et E5 s’inspire de cette dernière.</a:t>
            </a:r>
            <a:endParaRPr lang="en-US" sz="2000" dirty="0"/>
          </a:p>
        </p:txBody>
      </p:sp>
    </p:spTree>
    <p:extLst>
      <p:ext uri="{BB962C8B-B14F-4D97-AF65-F5344CB8AC3E}">
        <p14:creationId xmlns:p14="http://schemas.microsoft.com/office/powerpoint/2010/main" val="132279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B0B59-FC35-D0BA-D4DC-3EC494699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EB19D-F5ED-6BF8-C4BD-407CBFAF0C2B}"/>
              </a:ext>
            </a:extLst>
          </p:cNvPr>
          <p:cNvSpPr>
            <a:spLocks noGrp="1"/>
          </p:cNvSpPr>
          <p:nvPr>
            <p:ph type="title"/>
          </p:nvPr>
        </p:nvSpPr>
        <p:spPr>
          <a:xfrm>
            <a:off x="838200" y="365125"/>
            <a:ext cx="10515600" cy="1325563"/>
          </a:xfrm>
        </p:spPr>
        <p:txBody>
          <a:bodyPr anchor="ctr">
            <a:normAutofit/>
          </a:bodyPr>
          <a:lstStyle/>
          <a:p>
            <a:r>
              <a:rPr lang="fr-FR" b="1" u="sng" dirty="0">
                <a:effectLst>
                  <a:outerShdw blurRad="38100" dist="38100" dir="2700000" algn="tl">
                    <a:srgbClr val="000000">
                      <a:alpha val="43137"/>
                    </a:srgbClr>
                  </a:outerShdw>
                </a:effectLst>
              </a:rPr>
              <a:t>Récapitulatif  des techniques essayées</a:t>
            </a:r>
            <a:endParaRPr lang="en-US" b="1" u="sng" dirty="0">
              <a:effectLst>
                <a:outerShdw blurRad="38100" dist="38100" dir="2700000" algn="tl">
                  <a:srgbClr val="000000">
                    <a:alpha val="43137"/>
                  </a:srgbClr>
                </a:outerShdw>
              </a:effectLst>
            </a:endParaRPr>
          </a:p>
        </p:txBody>
      </p:sp>
      <p:sp>
        <p:nvSpPr>
          <p:cNvPr id="4" name="Espace réservé du pied de page 3">
            <a:extLst>
              <a:ext uri="{FF2B5EF4-FFF2-40B4-BE49-F238E27FC236}">
                <a16:creationId xmlns:a16="http://schemas.microsoft.com/office/drawing/2014/main" id="{5596DCA5-C159-ACA2-18E6-07E31AC863A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P8_Openclassrooms_2025</a:t>
            </a:r>
          </a:p>
        </p:txBody>
      </p:sp>
      <p:sp>
        <p:nvSpPr>
          <p:cNvPr id="5" name="Espace réservé du numéro de diapositive 4">
            <a:extLst>
              <a:ext uri="{FF2B5EF4-FFF2-40B4-BE49-F238E27FC236}">
                <a16:creationId xmlns:a16="http://schemas.microsoft.com/office/drawing/2014/main" id="{E24D401A-4C24-1257-F188-03A2DA82EE4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D22F896-40B5-4ADD-8801-0D06FADFA095}" type="slidenum">
              <a:rPr lang="en-US" smtClean="0"/>
              <a:pPr>
                <a:spcAft>
                  <a:spcPts val="600"/>
                </a:spcAft>
              </a:pPr>
              <a:t>6</a:t>
            </a:fld>
            <a:endParaRPr lang="en-US"/>
          </a:p>
        </p:txBody>
      </p:sp>
      <p:graphicFrame>
        <p:nvGraphicFramePr>
          <p:cNvPr id="20" name="Espace réservé du contenu 19">
            <a:extLst>
              <a:ext uri="{FF2B5EF4-FFF2-40B4-BE49-F238E27FC236}">
                <a16:creationId xmlns:a16="http://schemas.microsoft.com/office/drawing/2014/main" id="{DCA8771A-0E95-D82E-A580-BD5D0EF5539D}"/>
              </a:ext>
            </a:extLst>
          </p:cNvPr>
          <p:cNvGraphicFramePr>
            <a:graphicFrameLocks noGrp="1"/>
          </p:cNvGraphicFramePr>
          <p:nvPr>
            <p:ph idx="1"/>
            <p:extLst>
              <p:ext uri="{D42A27DB-BD31-4B8C-83A1-F6EECF244321}">
                <p14:modId xmlns:p14="http://schemas.microsoft.com/office/powerpoint/2010/main" val="4289164310"/>
              </p:ext>
            </p:extLst>
          </p:nvPr>
        </p:nvGraphicFramePr>
        <p:xfrm>
          <a:off x="838200" y="1879977"/>
          <a:ext cx="10515602" cy="4242637"/>
        </p:xfrm>
        <a:graphic>
          <a:graphicData uri="http://schemas.openxmlformats.org/drawingml/2006/table">
            <a:tbl>
              <a:tblPr firstRow="1" bandRow="1">
                <a:tableStyleId>{6E25E649-3F16-4E02-A733-19D2CDBF48F0}</a:tableStyleId>
              </a:tblPr>
              <a:tblGrid>
                <a:gridCol w="1605143">
                  <a:extLst>
                    <a:ext uri="{9D8B030D-6E8A-4147-A177-3AD203B41FA5}">
                      <a16:colId xmlns:a16="http://schemas.microsoft.com/office/drawing/2014/main" val="2794137034"/>
                    </a:ext>
                  </a:extLst>
                </a:gridCol>
                <a:gridCol w="1128539">
                  <a:extLst>
                    <a:ext uri="{9D8B030D-6E8A-4147-A177-3AD203B41FA5}">
                      <a16:colId xmlns:a16="http://schemas.microsoft.com/office/drawing/2014/main" val="1873651148"/>
                    </a:ext>
                  </a:extLst>
                </a:gridCol>
                <a:gridCol w="1012999">
                  <a:extLst>
                    <a:ext uri="{9D8B030D-6E8A-4147-A177-3AD203B41FA5}">
                      <a16:colId xmlns:a16="http://schemas.microsoft.com/office/drawing/2014/main" val="2255358347"/>
                    </a:ext>
                  </a:extLst>
                </a:gridCol>
                <a:gridCol w="3267476">
                  <a:extLst>
                    <a:ext uri="{9D8B030D-6E8A-4147-A177-3AD203B41FA5}">
                      <a16:colId xmlns:a16="http://schemas.microsoft.com/office/drawing/2014/main" val="698064749"/>
                    </a:ext>
                  </a:extLst>
                </a:gridCol>
                <a:gridCol w="3501445">
                  <a:extLst>
                    <a:ext uri="{9D8B030D-6E8A-4147-A177-3AD203B41FA5}">
                      <a16:colId xmlns:a16="http://schemas.microsoft.com/office/drawing/2014/main" val="772865113"/>
                    </a:ext>
                  </a:extLst>
                </a:gridCol>
              </a:tblGrid>
              <a:tr h="449221">
                <a:tc>
                  <a:txBody>
                    <a:bodyPr/>
                    <a:lstStyle/>
                    <a:p>
                      <a:r>
                        <a:rPr lang="en-US" sz="1100"/>
                        <a:t>Modèle</a:t>
                      </a:r>
                    </a:p>
                  </a:txBody>
                  <a:tcPr marL="83189" marR="83189" marT="41594" marB="41594"/>
                </a:tc>
                <a:tc>
                  <a:txBody>
                    <a:bodyPr/>
                    <a:lstStyle/>
                    <a:p>
                      <a:r>
                        <a:rPr lang="en-US" sz="1100"/>
                        <a:t>Date de sortie</a:t>
                      </a:r>
                    </a:p>
                  </a:txBody>
                  <a:tcPr marL="83189" marR="83189" marT="41594" marB="41594"/>
                </a:tc>
                <a:tc>
                  <a:txBody>
                    <a:bodyPr/>
                    <a:lstStyle/>
                    <a:p>
                      <a:r>
                        <a:rPr lang="en-US" sz="1100"/>
                        <a:t>Référence scientifique</a:t>
                      </a:r>
                    </a:p>
                  </a:txBody>
                  <a:tcPr marL="83189" marR="83189" marT="41594" marB="41594"/>
                </a:tc>
                <a:tc>
                  <a:txBody>
                    <a:bodyPr/>
                    <a:lstStyle/>
                    <a:p>
                      <a:r>
                        <a:rPr lang="en-US" sz="1100" b="1"/>
                        <a:t>Avantages</a:t>
                      </a:r>
                      <a:endParaRPr lang="en-US" sz="1100"/>
                    </a:p>
                  </a:txBody>
                  <a:tcPr marL="83189" marR="83189" marT="41594" marB="41594" anchor="ctr"/>
                </a:tc>
                <a:tc>
                  <a:txBody>
                    <a:bodyPr/>
                    <a:lstStyle/>
                    <a:p>
                      <a:r>
                        <a:rPr lang="en-US" sz="1100"/>
                        <a:t>Inconvénients</a:t>
                      </a:r>
                    </a:p>
                  </a:txBody>
                  <a:tcPr marL="83189" marR="83189" marT="41594" marB="41594"/>
                </a:tc>
                <a:extLst>
                  <a:ext uri="{0D108BD9-81ED-4DB2-BD59-A6C34878D82A}">
                    <a16:rowId xmlns:a16="http://schemas.microsoft.com/office/drawing/2014/main" val="2567357469"/>
                  </a:ext>
                </a:extLst>
              </a:tr>
              <a:tr h="781976">
                <a:tc>
                  <a:txBody>
                    <a:bodyPr/>
                    <a:lstStyle/>
                    <a:p>
                      <a:r>
                        <a:rPr lang="en-US" sz="1100" b="1"/>
                        <a:t>BERT</a:t>
                      </a:r>
                      <a:r>
                        <a:rPr lang="en-US" sz="1100"/>
                        <a:t> (Bidirectional Encoder Representations from Transformers)</a:t>
                      </a:r>
                    </a:p>
                  </a:txBody>
                  <a:tcPr marL="83189" marR="83189" marT="41594" marB="41594"/>
                </a:tc>
                <a:tc>
                  <a:txBody>
                    <a:bodyPr/>
                    <a:lstStyle/>
                    <a:p>
                      <a:r>
                        <a:rPr lang="fr-FR" sz="1100"/>
                        <a:t>2018</a:t>
                      </a:r>
                      <a:endParaRPr lang="en-US" sz="1100"/>
                    </a:p>
                  </a:txBody>
                  <a:tcPr marL="83189" marR="83189" marT="41594" marB="41594"/>
                </a:tc>
                <a:tc>
                  <a:txBody>
                    <a:bodyPr/>
                    <a:lstStyle/>
                    <a:p>
                      <a:r>
                        <a:rPr lang="en-US" sz="1100">
                          <a:hlinkClick r:id="rId2"/>
                        </a:rPr>
                        <a:t>Devlin et al.</a:t>
                      </a:r>
                      <a:endParaRPr lang="en-US" sz="1100"/>
                    </a:p>
                  </a:txBody>
                  <a:tcPr marL="83189" marR="83189" marT="41594" marB="41594"/>
                </a:tc>
                <a:tc>
                  <a:txBody>
                    <a:bodyPr/>
                    <a:lstStyle/>
                    <a:p>
                      <a:r>
                        <a:rPr lang="fr-FR" sz="1100"/>
                        <a:t>✅ Captures bien le contexte bidirectionnel </a:t>
                      </a:r>
                      <a:br>
                        <a:rPr lang="fr-FR" sz="1100"/>
                      </a:br>
                      <a:r>
                        <a:rPr lang="fr-FR" sz="1100"/>
                        <a:t>✅ Fine-tuné sur plusieurs tâches NLP </a:t>
                      </a:r>
                      <a:br>
                        <a:rPr lang="fr-FR" sz="1100"/>
                      </a:br>
                      <a:r>
                        <a:rPr lang="fr-FR" sz="1100"/>
                        <a:t>✅ Base pour de nombreux modèles avancés</a:t>
                      </a:r>
                      <a:endParaRPr lang="en-US" sz="1100"/>
                    </a:p>
                  </a:txBody>
                  <a:tcPr marL="83189" marR="83189" marT="41594" marB="41594"/>
                </a:tc>
                <a:tc>
                  <a:txBody>
                    <a:bodyPr/>
                    <a:lstStyle/>
                    <a:p>
                      <a:r>
                        <a:rPr lang="fr-FR" sz="1100"/>
                        <a:t>❌ Pas optimisé pour les embeddings de phrases </a:t>
                      </a:r>
                      <a:br>
                        <a:rPr lang="fr-FR" sz="1100"/>
                      </a:br>
                      <a:r>
                        <a:rPr lang="fr-FR" sz="1100"/>
                        <a:t>❌ Performances limitées en recherche sémantique </a:t>
                      </a:r>
                      <a:br>
                        <a:rPr lang="fr-FR" sz="1100"/>
                      </a:br>
                      <a:r>
                        <a:rPr lang="fr-FR" sz="1100"/>
                        <a:t>❌ Nécessite un fine-tuning pour des tâches spécifiques</a:t>
                      </a:r>
                      <a:endParaRPr lang="en-US" sz="1100"/>
                    </a:p>
                  </a:txBody>
                  <a:tcPr marL="83189" marR="83189" marT="41594" marB="41594"/>
                </a:tc>
                <a:extLst>
                  <a:ext uri="{0D108BD9-81ED-4DB2-BD59-A6C34878D82A}">
                    <a16:rowId xmlns:a16="http://schemas.microsoft.com/office/drawing/2014/main" val="2927774056"/>
                  </a:ext>
                </a:extLst>
              </a:tr>
              <a:tr h="1114732">
                <a:tc>
                  <a:txBody>
                    <a:bodyPr/>
                    <a:lstStyle/>
                    <a:p>
                      <a:r>
                        <a:rPr lang="en-US" sz="1100" b="1"/>
                        <a:t>USE</a:t>
                      </a:r>
                      <a:r>
                        <a:rPr lang="en-US" sz="1100"/>
                        <a:t> (Universal Sentence Encoder)</a:t>
                      </a:r>
                    </a:p>
                  </a:txBody>
                  <a:tcPr marL="83189" marR="83189" marT="41594" marB="41594"/>
                </a:tc>
                <a:tc>
                  <a:txBody>
                    <a:bodyPr/>
                    <a:lstStyle/>
                    <a:p>
                      <a:r>
                        <a:rPr lang="fr-FR" sz="1100"/>
                        <a:t>2018</a:t>
                      </a:r>
                      <a:endParaRPr lang="en-US" sz="1100"/>
                    </a:p>
                  </a:txBody>
                  <a:tcPr marL="83189" marR="83189" marT="41594" marB="41594"/>
                </a:tc>
                <a:tc>
                  <a:txBody>
                    <a:bodyPr/>
                    <a:lstStyle/>
                    <a:p>
                      <a:r>
                        <a:rPr lang="en-US" sz="1100">
                          <a:hlinkClick r:id="rId3"/>
                        </a:rPr>
                        <a:t>Cer et al.</a:t>
                      </a:r>
                      <a:endParaRPr lang="en-US" sz="1100"/>
                    </a:p>
                  </a:txBody>
                  <a:tcPr marL="83189" marR="83189" marT="41594" marB="41594"/>
                </a:tc>
                <a:tc>
                  <a:txBody>
                    <a:bodyPr/>
                    <a:lstStyle/>
                    <a:p>
                      <a:r>
                        <a:rPr lang="fr-FR" sz="1100" dirty="0"/>
                        <a:t>✅ Modèle léger et rapide </a:t>
                      </a:r>
                      <a:br>
                        <a:rPr lang="fr-FR" sz="1100" dirty="0"/>
                      </a:br>
                      <a:r>
                        <a:rPr lang="fr-FR" sz="1100" dirty="0"/>
                        <a:t>✅ Entraîné sur un large corpus </a:t>
                      </a:r>
                      <a:br>
                        <a:rPr lang="fr-FR" sz="1100" dirty="0"/>
                      </a:br>
                      <a:r>
                        <a:rPr lang="fr-FR" sz="1100" dirty="0"/>
                        <a:t>✅ Fonctionne bien pour la similarité de texte et la recherche sémantique</a:t>
                      </a:r>
                      <a:endParaRPr lang="en-US" sz="1100" dirty="0"/>
                    </a:p>
                  </a:txBody>
                  <a:tcPr marL="83189" marR="83189" marT="41594" marB="41594"/>
                </a:tc>
                <a:tc>
                  <a:txBody>
                    <a:bodyPr/>
                    <a:lstStyle/>
                    <a:p>
                      <a:r>
                        <a:rPr lang="fr-FR" sz="1100" dirty="0"/>
                        <a:t>❌ Moins performant que les modèles modernes (E5, </a:t>
                      </a:r>
                      <a:r>
                        <a:rPr lang="fr-FR" sz="1100" dirty="0" err="1"/>
                        <a:t>Instructor</a:t>
                      </a:r>
                      <a:r>
                        <a:rPr lang="fr-FR" sz="1100" dirty="0"/>
                        <a:t>) </a:t>
                      </a:r>
                      <a:br>
                        <a:rPr lang="fr-FR" sz="1100" dirty="0"/>
                      </a:br>
                      <a:r>
                        <a:rPr lang="fr-FR" sz="1100" dirty="0"/>
                        <a:t>❌ Peut manquer de précision sur des tâches spécifiques </a:t>
                      </a:r>
                      <a:br>
                        <a:rPr lang="fr-FR" sz="1100" dirty="0"/>
                      </a:br>
                      <a:r>
                        <a:rPr lang="fr-FR" sz="1100" dirty="0"/>
                        <a:t>❌ Encodage basé sur des réseaux de neurones classiques, pas sur des </a:t>
                      </a:r>
                      <a:r>
                        <a:rPr lang="fr-FR" sz="1100" dirty="0" err="1"/>
                        <a:t>transformers</a:t>
                      </a:r>
                      <a:endParaRPr lang="en-US" sz="1100" dirty="0"/>
                    </a:p>
                  </a:txBody>
                  <a:tcPr marL="83189" marR="83189" marT="41594" marB="41594"/>
                </a:tc>
                <a:extLst>
                  <a:ext uri="{0D108BD9-81ED-4DB2-BD59-A6C34878D82A}">
                    <a16:rowId xmlns:a16="http://schemas.microsoft.com/office/drawing/2014/main" val="3275861878"/>
                  </a:ext>
                </a:extLst>
              </a:tr>
              <a:tr h="781976">
                <a:tc>
                  <a:txBody>
                    <a:bodyPr/>
                    <a:lstStyle/>
                    <a:p>
                      <a:r>
                        <a:rPr lang="fr-FR" sz="1100" b="1"/>
                        <a:t>FLAN-T5</a:t>
                      </a:r>
                      <a:r>
                        <a:rPr lang="fr-FR" sz="1100"/>
                        <a:t> (Fine-tuned Language Net - T5)</a:t>
                      </a:r>
                      <a:endParaRPr lang="en-US" sz="1100"/>
                    </a:p>
                  </a:txBody>
                  <a:tcPr marL="83189" marR="83189" marT="41594" marB="41594"/>
                </a:tc>
                <a:tc>
                  <a:txBody>
                    <a:bodyPr/>
                    <a:lstStyle/>
                    <a:p>
                      <a:r>
                        <a:rPr lang="fr-FR" sz="1100"/>
                        <a:t>2022</a:t>
                      </a:r>
                      <a:endParaRPr lang="en-US" sz="1100"/>
                    </a:p>
                  </a:txBody>
                  <a:tcPr marL="83189" marR="83189" marT="41594" marB="41594"/>
                </a:tc>
                <a:tc>
                  <a:txBody>
                    <a:bodyPr/>
                    <a:lstStyle/>
                    <a:p>
                      <a:r>
                        <a:rPr lang="en-US" sz="1100">
                          <a:hlinkClick r:id="rId4"/>
                        </a:rPr>
                        <a:t>Chung et al.</a:t>
                      </a:r>
                      <a:endParaRPr lang="en-US" sz="1100"/>
                    </a:p>
                  </a:txBody>
                  <a:tcPr marL="83189" marR="83189" marT="41594" marB="41594"/>
                </a:tc>
                <a:tc>
                  <a:txBody>
                    <a:bodyPr/>
                    <a:lstStyle/>
                    <a:p>
                      <a:r>
                        <a:rPr lang="fr-FR" sz="1100"/>
                        <a:t>✅ Modèle finetuné avec du few-shot learning </a:t>
                      </a:r>
                      <a:br>
                        <a:rPr lang="fr-FR" sz="1100"/>
                      </a:br>
                      <a:r>
                        <a:rPr lang="fr-FR" sz="1100"/>
                        <a:t>✅ Performant sur plusieurs tâches NLP (classification, QA, résumé) </a:t>
                      </a:r>
                      <a:br>
                        <a:rPr lang="fr-FR" sz="1100"/>
                      </a:br>
                      <a:r>
                        <a:rPr lang="fr-FR" sz="1100"/>
                        <a:t>✅ Gère plusieurs langues</a:t>
                      </a:r>
                      <a:endParaRPr lang="en-US" sz="1100"/>
                    </a:p>
                  </a:txBody>
                  <a:tcPr marL="83189" marR="83189" marT="41594" marB="41594"/>
                </a:tc>
                <a:tc>
                  <a:txBody>
                    <a:bodyPr/>
                    <a:lstStyle/>
                    <a:p>
                      <a:r>
                        <a:rPr lang="fr-FR" sz="1100"/>
                        <a:t>❌ Plus lourd que d'autres encodeurs (USE, E5) </a:t>
                      </a:r>
                      <a:br>
                        <a:rPr lang="fr-FR" sz="1100"/>
                      </a:br>
                      <a:r>
                        <a:rPr lang="fr-FR" sz="1100"/>
                        <a:t>❌ Moins efficace en recherche sémantique brute </a:t>
                      </a:r>
                      <a:br>
                        <a:rPr lang="fr-FR" sz="1100"/>
                      </a:br>
                      <a:r>
                        <a:rPr lang="fr-FR" sz="1100"/>
                        <a:t>❌ Plus adapté aux tâches générationnelles</a:t>
                      </a:r>
                      <a:endParaRPr lang="en-US" sz="1100"/>
                    </a:p>
                  </a:txBody>
                  <a:tcPr marL="83189" marR="83189" marT="41594" marB="41594"/>
                </a:tc>
                <a:extLst>
                  <a:ext uri="{0D108BD9-81ED-4DB2-BD59-A6C34878D82A}">
                    <a16:rowId xmlns:a16="http://schemas.microsoft.com/office/drawing/2014/main" val="1463026693"/>
                  </a:ext>
                </a:extLst>
              </a:tr>
              <a:tr h="1114732">
                <a:tc>
                  <a:txBody>
                    <a:bodyPr/>
                    <a:lstStyle/>
                    <a:p>
                      <a:r>
                        <a:rPr lang="en-US" sz="1100" b="1"/>
                        <a:t>E5</a:t>
                      </a:r>
                      <a:r>
                        <a:rPr lang="en-US" sz="1100"/>
                        <a:t> (Embeddings from Instructions)</a:t>
                      </a:r>
                    </a:p>
                  </a:txBody>
                  <a:tcPr marL="83189" marR="83189" marT="41594" marB="41594"/>
                </a:tc>
                <a:tc>
                  <a:txBody>
                    <a:bodyPr/>
                    <a:lstStyle/>
                    <a:p>
                      <a:r>
                        <a:rPr lang="fr-FR" sz="1100"/>
                        <a:t>2023</a:t>
                      </a:r>
                      <a:endParaRPr lang="en-US" sz="1100"/>
                    </a:p>
                  </a:txBody>
                  <a:tcPr marL="83189" marR="83189" marT="41594" marB="41594"/>
                </a:tc>
                <a:tc>
                  <a:txBody>
                    <a:bodyPr/>
                    <a:lstStyle/>
                    <a:p>
                      <a:r>
                        <a:rPr lang="en-US" sz="1100">
                          <a:hlinkClick r:id="rId5"/>
                        </a:rPr>
                        <a:t>Wang et al.</a:t>
                      </a:r>
                      <a:endParaRPr lang="en-US" sz="1100"/>
                    </a:p>
                  </a:txBody>
                  <a:tcPr marL="83189" marR="83189" marT="41594" marB="41594"/>
                </a:tc>
                <a:tc>
                  <a:txBody>
                    <a:bodyPr/>
                    <a:lstStyle/>
                    <a:p>
                      <a:r>
                        <a:rPr lang="fr-FR" sz="1100"/>
                        <a:t>✅ Très performant pour la recherche d'information et la similarité </a:t>
                      </a:r>
                      <a:br>
                        <a:rPr lang="fr-FR" sz="1100"/>
                      </a:br>
                      <a:r>
                        <a:rPr lang="fr-FR" sz="1100"/>
                        <a:t>✅ Supérieur à BERT, USE et FLAN-T5 pour les tâches d'embeddings </a:t>
                      </a:r>
                      <a:br>
                        <a:rPr lang="fr-FR" sz="1100"/>
                      </a:br>
                      <a:r>
                        <a:rPr lang="fr-FR" sz="1100"/>
                        <a:t>✅ Basé sur des instructions, ce qui améliore la compréhension contextuelle</a:t>
                      </a:r>
                      <a:endParaRPr lang="en-US" sz="1100"/>
                    </a:p>
                  </a:txBody>
                  <a:tcPr marL="83189" marR="83189" marT="41594" marB="41594"/>
                </a:tc>
                <a:tc>
                  <a:txBody>
                    <a:bodyPr/>
                    <a:lstStyle/>
                    <a:p>
                      <a:r>
                        <a:rPr lang="fr-FR" sz="1100" dirty="0"/>
                        <a:t>❌ Peut nécessiter un prétraitement spécifique (ex: ajout de préfixes "</a:t>
                      </a:r>
                      <a:r>
                        <a:rPr lang="fr-FR" sz="1100" dirty="0" err="1"/>
                        <a:t>query</a:t>
                      </a:r>
                      <a:r>
                        <a:rPr lang="fr-FR" sz="1100" dirty="0"/>
                        <a:t>:") </a:t>
                      </a:r>
                      <a:br>
                        <a:rPr lang="fr-FR" sz="1100" dirty="0"/>
                      </a:br>
                      <a:r>
                        <a:rPr lang="fr-FR" sz="1100" dirty="0"/>
                        <a:t>❌ Moins connu que les autres modèles (moins de support, de documentation)</a:t>
                      </a:r>
                      <a:endParaRPr lang="en-US" sz="1100" dirty="0"/>
                    </a:p>
                  </a:txBody>
                  <a:tcPr marL="83189" marR="83189" marT="41594" marB="41594"/>
                </a:tc>
                <a:extLst>
                  <a:ext uri="{0D108BD9-81ED-4DB2-BD59-A6C34878D82A}">
                    <a16:rowId xmlns:a16="http://schemas.microsoft.com/office/drawing/2014/main" val="956497961"/>
                  </a:ext>
                </a:extLst>
              </a:tr>
            </a:tbl>
          </a:graphicData>
        </a:graphic>
      </p:graphicFrame>
    </p:spTree>
    <p:extLst>
      <p:ext uri="{BB962C8B-B14F-4D97-AF65-F5344CB8AC3E}">
        <p14:creationId xmlns:p14="http://schemas.microsoft.com/office/powerpoint/2010/main" val="142069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6667F3-23D9-692D-BFF9-A2FFB82E2B2D}"/>
            </a:ext>
          </a:extLst>
        </p:cNvPr>
        <p:cNvGrpSpPr/>
        <p:nvPr/>
      </p:nvGrpSpPr>
      <p:grpSpPr>
        <a:xfrm>
          <a:off x="0" y="0"/>
          <a:ext cx="0" cy="0"/>
          <a:chOff x="0" y="0"/>
          <a:chExt cx="0" cy="0"/>
        </a:xfrm>
      </p:grpSpPr>
      <p:sp useBgFill="1">
        <p:nvSpPr>
          <p:cNvPr id="2099" name="Rectangle 209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Title 1">
            <a:extLst>
              <a:ext uri="{FF2B5EF4-FFF2-40B4-BE49-F238E27FC236}">
                <a16:creationId xmlns:a16="http://schemas.microsoft.com/office/drawing/2014/main" id="{E4816AE3-8E12-81E9-0B8F-9C71B3E9784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100"/>
              <a:t>Comparaison des performances</a:t>
            </a:r>
          </a:p>
        </p:txBody>
      </p:sp>
      <p:sp>
        <p:nvSpPr>
          <p:cNvPr id="210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E17E74A5-8EDF-D836-4775-C469A37B08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4079" y="2283014"/>
            <a:ext cx="5539778" cy="38456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5CA7860F-8A2B-F37D-7A76-5A3E5D5714C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5743" y="2184136"/>
            <a:ext cx="5692178" cy="4064264"/>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a:extLst>
              <a:ext uri="{FF2B5EF4-FFF2-40B4-BE49-F238E27FC236}">
                <a16:creationId xmlns:a16="http://schemas.microsoft.com/office/drawing/2014/main" id="{65706550-683D-7374-B944-B568F33D051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P8_Openclassrooms_2025</a:t>
            </a:r>
          </a:p>
        </p:txBody>
      </p:sp>
      <p:sp>
        <p:nvSpPr>
          <p:cNvPr id="5" name="Espace réservé du numéro de diapositive 4">
            <a:extLst>
              <a:ext uri="{FF2B5EF4-FFF2-40B4-BE49-F238E27FC236}">
                <a16:creationId xmlns:a16="http://schemas.microsoft.com/office/drawing/2014/main" id="{06E0A4E8-4B90-213D-9105-33C56F13B1C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D22F896-40B5-4ADD-8801-0D06FADFA095}" type="slidenum">
              <a:rPr lang="en-US">
                <a:solidFill>
                  <a:schemeClr val="tx1">
                    <a:tint val="75000"/>
                  </a:schemeClr>
                </a:solidFill>
              </a:rPr>
              <a:pPr>
                <a:spcAft>
                  <a:spcPts val="600"/>
                </a:spcAft>
              </a:pPr>
              <a:t>7</a:t>
            </a:fld>
            <a:endParaRPr lang="en-US">
              <a:solidFill>
                <a:schemeClr val="tx1">
                  <a:tint val="75000"/>
                </a:schemeClr>
              </a:solidFill>
            </a:endParaRPr>
          </a:p>
        </p:txBody>
      </p:sp>
    </p:spTree>
    <p:extLst>
      <p:ext uri="{BB962C8B-B14F-4D97-AF65-F5344CB8AC3E}">
        <p14:creationId xmlns:p14="http://schemas.microsoft.com/office/powerpoint/2010/main" val="100319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8CD05B-F272-A422-F1F6-692B464E1E1D}"/>
            </a:ext>
          </a:extLst>
        </p:cNvPr>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5BB3FE2E-B53D-45F0-6047-A8BED4357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Title 1">
            <a:extLst>
              <a:ext uri="{FF2B5EF4-FFF2-40B4-BE49-F238E27FC236}">
                <a16:creationId xmlns:a16="http://schemas.microsoft.com/office/drawing/2014/main" id="{CDFDC875-FAE4-C5DC-855F-09C51D19BC4C}"/>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Comparaison des temps d’exécution </a:t>
            </a:r>
          </a:p>
        </p:txBody>
      </p:sp>
      <p:grpSp>
        <p:nvGrpSpPr>
          <p:cNvPr id="2074" name="Group 2073">
            <a:extLst>
              <a:ext uri="{FF2B5EF4-FFF2-40B4-BE49-F238E27FC236}">
                <a16:creationId xmlns:a16="http://schemas.microsoft.com/office/drawing/2014/main" id="{143DD6FF-2C33-6121-8152-7A6662D244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75" name="Rectangle 2074">
              <a:extLst>
                <a:ext uri="{FF2B5EF4-FFF2-40B4-BE49-F238E27FC236}">
                  <a16:creationId xmlns:a16="http://schemas.microsoft.com/office/drawing/2014/main" id="{56750C0B-7394-86E1-80E7-60DE82B3D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8BB780C1-8BDE-27B3-3FAE-C733726EB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Rectangle 2076">
              <a:extLst>
                <a:ext uri="{FF2B5EF4-FFF2-40B4-BE49-F238E27FC236}">
                  <a16:creationId xmlns:a16="http://schemas.microsoft.com/office/drawing/2014/main" id="{C6FDAF33-188C-1828-854C-31D2FCA3C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9" name="Rectangle 2078">
            <a:extLst>
              <a:ext uri="{FF2B5EF4-FFF2-40B4-BE49-F238E27FC236}">
                <a16:creationId xmlns:a16="http://schemas.microsoft.com/office/drawing/2014/main" id="{E48ECAB5-AB5F-A2B5-C42E-73DD68FA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5B201096-8379-721C-631C-3C7976829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F25109E1-0759-1661-E302-A379DAE248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721583"/>
            <a:ext cx="5536001" cy="535608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a:extLst>
              <a:ext uri="{FF2B5EF4-FFF2-40B4-BE49-F238E27FC236}">
                <a16:creationId xmlns:a16="http://schemas.microsoft.com/office/drawing/2014/main" id="{6A57C16A-7932-A946-D3F6-E1E2E83307BF}"/>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P8_Openclassrooms_2025</a:t>
            </a:r>
          </a:p>
        </p:txBody>
      </p:sp>
      <p:sp>
        <p:nvSpPr>
          <p:cNvPr id="5" name="Espace réservé du numéro de diapositive 4">
            <a:extLst>
              <a:ext uri="{FF2B5EF4-FFF2-40B4-BE49-F238E27FC236}">
                <a16:creationId xmlns:a16="http://schemas.microsoft.com/office/drawing/2014/main" id="{6C347F9C-F767-AB61-E875-51168E110A08}"/>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6D22F896-40B5-4ADD-8801-0D06FADFA095}" type="slidenum">
              <a:rPr lang="en-US">
                <a:solidFill>
                  <a:schemeClr val="tx1">
                    <a:tint val="75000"/>
                  </a:schemeClr>
                </a:solidFill>
              </a:rPr>
              <a:pPr>
                <a:spcAft>
                  <a:spcPts val="600"/>
                </a:spcAft>
              </a:pPr>
              <a:t>8</a:t>
            </a:fld>
            <a:endParaRPr lang="en-US">
              <a:solidFill>
                <a:schemeClr val="tx1">
                  <a:tint val="75000"/>
                </a:schemeClr>
              </a:solidFill>
            </a:endParaRPr>
          </a:p>
        </p:txBody>
      </p:sp>
    </p:spTree>
    <p:extLst>
      <p:ext uri="{BB962C8B-B14F-4D97-AF65-F5344CB8AC3E}">
        <p14:creationId xmlns:p14="http://schemas.microsoft.com/office/powerpoint/2010/main" val="236273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A090BB-BF10-3F8A-40C2-ECFE2A4A4DBD}"/>
            </a:ext>
          </a:extLst>
        </p:cNvPr>
        <p:cNvGrpSpPr/>
        <p:nvPr/>
      </p:nvGrpSpPr>
      <p:grpSpPr>
        <a:xfrm>
          <a:off x="0" y="0"/>
          <a:ext cx="0" cy="0"/>
          <a:chOff x="0" y="0"/>
          <a:chExt cx="0" cy="0"/>
        </a:xfrm>
      </p:grpSpPr>
      <p:sp useBgFill="1">
        <p:nvSpPr>
          <p:cNvPr id="1024" name="Rectangle 102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Title 1">
            <a:extLst>
              <a:ext uri="{FF2B5EF4-FFF2-40B4-BE49-F238E27FC236}">
                <a16:creationId xmlns:a16="http://schemas.microsoft.com/office/drawing/2014/main" id="{C6FE990F-42FD-2D3E-6DC1-91A2A829B39C}"/>
              </a:ext>
            </a:extLst>
          </p:cNvPr>
          <p:cNvSpPr>
            <a:spLocks noGrp="1"/>
          </p:cNvSpPr>
          <p:nvPr>
            <p:ph type="title"/>
          </p:nvPr>
        </p:nvSpPr>
        <p:spPr>
          <a:xfrm>
            <a:off x="946842" y="2960716"/>
            <a:ext cx="4203302" cy="2387600"/>
          </a:xfrm>
        </p:spPr>
        <p:txBody>
          <a:bodyPr vert="horz" lIns="91440" tIns="45720" rIns="91440" bIns="45720" rtlCol="0" anchor="t">
            <a:normAutofit/>
          </a:bodyPr>
          <a:lstStyle/>
          <a:p>
            <a:r>
              <a:rPr lang="en-US" sz="3800" kern="1200" dirty="0">
                <a:solidFill>
                  <a:schemeClr val="tx1"/>
                </a:solidFill>
                <a:latin typeface="+mj-lt"/>
                <a:ea typeface="+mj-ea"/>
                <a:cs typeface="+mj-cs"/>
              </a:rPr>
              <a:t>Importance </a:t>
            </a:r>
            <a:r>
              <a:rPr lang="en-US" sz="3800" kern="1200" dirty="0" err="1">
                <a:solidFill>
                  <a:schemeClr val="tx1"/>
                </a:solidFill>
                <a:latin typeface="+mj-lt"/>
                <a:ea typeface="+mj-ea"/>
                <a:cs typeface="+mj-cs"/>
              </a:rPr>
              <a:t>globale</a:t>
            </a:r>
            <a:r>
              <a:rPr lang="en-US" sz="3800" kern="1200" dirty="0">
                <a:solidFill>
                  <a:schemeClr val="tx1"/>
                </a:solidFill>
                <a:latin typeface="+mj-lt"/>
                <a:ea typeface="+mj-ea"/>
                <a:cs typeface="+mj-cs"/>
              </a:rPr>
              <a:t> du </a:t>
            </a:r>
            <a:r>
              <a:rPr lang="en-US" sz="3800" kern="1200" dirty="0" err="1">
                <a:solidFill>
                  <a:schemeClr val="tx1"/>
                </a:solidFill>
                <a:latin typeface="+mj-lt"/>
                <a:ea typeface="+mj-ea"/>
                <a:cs typeface="+mj-cs"/>
              </a:rPr>
              <a:t>modèle</a:t>
            </a:r>
            <a:r>
              <a:rPr lang="en-US" sz="3800" kern="1200" dirty="0">
                <a:solidFill>
                  <a:schemeClr val="tx1"/>
                </a:solidFill>
                <a:latin typeface="+mj-lt"/>
                <a:ea typeface="+mj-ea"/>
                <a:cs typeface="+mj-cs"/>
              </a:rPr>
              <a:t> (toute classes </a:t>
            </a:r>
            <a:r>
              <a:rPr lang="en-US" sz="3800" kern="1200" dirty="0" err="1">
                <a:solidFill>
                  <a:schemeClr val="tx1"/>
                </a:solidFill>
                <a:latin typeface="+mj-lt"/>
                <a:ea typeface="+mj-ea"/>
                <a:cs typeface="+mj-cs"/>
              </a:rPr>
              <a:t>confondues</a:t>
            </a:r>
            <a:r>
              <a:rPr lang="en-US" sz="3800" kern="1200" dirty="0">
                <a:solidFill>
                  <a:schemeClr val="tx1"/>
                </a:solidFill>
                <a:latin typeface="+mj-lt"/>
                <a:ea typeface="+mj-ea"/>
                <a:cs typeface="+mj-cs"/>
              </a:rPr>
              <a:t>) </a:t>
            </a:r>
          </a:p>
        </p:txBody>
      </p:sp>
      <p:grpSp>
        <p:nvGrpSpPr>
          <p:cNvPr id="1025" name="Group 41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134" name="Rectangle 41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5" name="Rectangle 41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6" name="Rectangle 41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38" name="Rectangle 41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0" name="Rectangle 41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FE49F08C-B25B-3EC3-2FAA-547E73284F08}"/>
              </a:ext>
            </a:extLst>
          </p:cNvPr>
          <p:cNvPicPr>
            <a:picLocks noChangeAspect="1"/>
          </p:cNvPicPr>
          <p:nvPr/>
        </p:nvPicPr>
        <p:blipFill>
          <a:blip r:embed="rId2"/>
          <a:stretch>
            <a:fillRect/>
          </a:stretch>
        </p:blipFill>
        <p:spPr>
          <a:xfrm>
            <a:off x="4879571" y="228600"/>
            <a:ext cx="7127371" cy="6346371"/>
          </a:xfrm>
          <a:prstGeom prst="rect">
            <a:avLst/>
          </a:prstGeom>
        </p:spPr>
      </p:pic>
      <p:sp>
        <p:nvSpPr>
          <p:cNvPr id="4" name="Espace réservé du pied de page 3">
            <a:extLst>
              <a:ext uri="{FF2B5EF4-FFF2-40B4-BE49-F238E27FC236}">
                <a16:creationId xmlns:a16="http://schemas.microsoft.com/office/drawing/2014/main" id="{677FA892-40B3-867E-2587-B2A960490A4D}"/>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P8_Openclassrooms_2025</a:t>
            </a:r>
          </a:p>
        </p:txBody>
      </p:sp>
      <p:sp>
        <p:nvSpPr>
          <p:cNvPr id="5" name="Espace réservé du numéro de diapositive 4">
            <a:extLst>
              <a:ext uri="{FF2B5EF4-FFF2-40B4-BE49-F238E27FC236}">
                <a16:creationId xmlns:a16="http://schemas.microsoft.com/office/drawing/2014/main" id="{24A57240-EBDA-CBC8-4BA6-2BDF5E49703E}"/>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6D22F896-40B5-4ADD-8801-0D06FADFA095}" type="slidenum">
              <a:rPr lang="en-US" smtClean="0">
                <a:solidFill>
                  <a:schemeClr val="tx1">
                    <a:tint val="75000"/>
                  </a:schemeClr>
                </a:solidFill>
              </a:rPr>
              <a:pPr>
                <a:spcAft>
                  <a:spcPts val="600"/>
                </a:spcAft>
              </a:pPr>
              <a:t>9</a:t>
            </a:fld>
            <a:endParaRPr lang="en-US">
              <a:solidFill>
                <a:schemeClr val="tx1">
                  <a:tint val="75000"/>
                </a:schemeClr>
              </a:solidFill>
            </a:endParaRPr>
          </a:p>
        </p:txBody>
      </p:sp>
    </p:spTree>
    <p:extLst>
      <p:ext uri="{BB962C8B-B14F-4D97-AF65-F5344CB8AC3E}">
        <p14:creationId xmlns:p14="http://schemas.microsoft.com/office/powerpoint/2010/main" val="418500705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9854</TotalTime>
  <Words>1436</Words>
  <Application>Microsoft Office PowerPoint</Application>
  <PresentationFormat>Grand écran</PresentationFormat>
  <Paragraphs>108</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Aptos</vt:lpstr>
      <vt:lpstr>Aptos Display</vt:lpstr>
      <vt:lpstr>Arial</vt:lpstr>
      <vt:lpstr>Times New Roman</vt:lpstr>
      <vt:lpstr>Thème Office</vt:lpstr>
      <vt:lpstr>Présentation PowerPoint</vt:lpstr>
      <vt:lpstr>Contexte</vt:lpstr>
      <vt:lpstr>Tableau de bord de Prédiction de la probabilité de défaut</vt:lpstr>
      <vt:lpstr>Tableau de bord de Prédiction de la probabilité de défaut (suite)</vt:lpstr>
      <vt:lpstr>VEILLE TECHNIQUE</vt:lpstr>
      <vt:lpstr>Récapitulatif  des techniques essayées</vt:lpstr>
      <vt:lpstr>Comparaison des performances</vt:lpstr>
      <vt:lpstr>Comparaison des temps d’exécution </vt:lpstr>
      <vt:lpstr>Importance globale du modèle (toute classes confondues) </vt:lpstr>
      <vt:lpstr>Importance local du modèle( classe 0) </vt:lpstr>
      <vt:lpstr>Points faibles et possible amélioration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NDIAYE, Amsatou</dc:creator>
  <cp:lastModifiedBy>NDIAYE, Amsatou</cp:lastModifiedBy>
  <cp:revision>1</cp:revision>
  <dcterms:created xsi:type="dcterms:W3CDTF">2025-02-05T20:36:34Z</dcterms:created>
  <dcterms:modified xsi:type="dcterms:W3CDTF">2025-02-16T20:51:25Z</dcterms:modified>
</cp:coreProperties>
</file>