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  <p:sldMasterId id="2147483680" r:id="rId2"/>
  </p:sldMasterIdLst>
  <p:notesMasterIdLst>
    <p:notesMasterId r:id="rId17"/>
  </p:notesMasterIdLst>
  <p:sldIdLst>
    <p:sldId id="256" r:id="rId3"/>
    <p:sldId id="269" r:id="rId4"/>
    <p:sldId id="257" r:id="rId5"/>
    <p:sldId id="258" r:id="rId6"/>
    <p:sldId id="266" r:id="rId7"/>
    <p:sldId id="259" r:id="rId8"/>
    <p:sldId id="260" r:id="rId9"/>
    <p:sldId id="261" r:id="rId10"/>
    <p:sldId id="262" r:id="rId11"/>
    <p:sldId id="263" r:id="rId12"/>
    <p:sldId id="264" r:id="rId13"/>
    <p:sldId id="270" r:id="rId14"/>
    <p:sldId id="265" r:id="rId15"/>
    <p:sldId id="268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10dad9fb4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10dad9fb4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710da4d2a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710da4d2a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10da4d2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10da4d2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10da4d2a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10da4d2a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10da4d2a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710da4d2ae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10dad9fb4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710dad9fb4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10dad9fb4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710dad9fb4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10dad9fb4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710dad9fb4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10dad9fb4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710dad9fb4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710da4d2a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710da4d2a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Red" type="title">
  <p:cSld name="TITLE">
    <p:bg>
      <p:bgPr>
        <a:solidFill>
          <a:srgbClr val="C41230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8325" y="280250"/>
            <a:ext cx="2270744" cy="192825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525350" y="2517875"/>
            <a:ext cx="7956900" cy="17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25350" y="1996775"/>
            <a:ext cx="8244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Red" type="secHead">
  <p:cSld name="SECTION_HEADER">
    <p:bg>
      <p:bgPr>
        <a:solidFill>
          <a:srgbClr val="C41230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ctrTitle"/>
          </p:nvPr>
        </p:nvSpPr>
        <p:spPr>
          <a:xfrm>
            <a:off x="525350" y="931937"/>
            <a:ext cx="7956900" cy="18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1"/>
          </p:nvPr>
        </p:nvSpPr>
        <p:spPr>
          <a:xfrm>
            <a:off x="525350" y="2764327"/>
            <a:ext cx="82449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-25" y="-8400"/>
            <a:ext cx="236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/>
          <p:nvPr/>
        </p:nvSpPr>
        <p:spPr>
          <a:xfrm rot="5400000">
            <a:off x="4454525" y="452250"/>
            <a:ext cx="236700" cy="914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45687" y="3548550"/>
            <a:ext cx="1599474" cy="135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Red 2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55525" y="436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72450" y="4805549"/>
            <a:ext cx="5487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Red 2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55525" y="436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472450" y="4805549"/>
            <a:ext cx="5487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311700" y="1578425"/>
            <a:ext cx="3999900" cy="3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2"/>
          </p:nvPr>
        </p:nvSpPr>
        <p:spPr>
          <a:xfrm>
            <a:off x="4832400" y="1578425"/>
            <a:ext cx="3999900" cy="3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title" idx="3"/>
          </p:nvPr>
        </p:nvSpPr>
        <p:spPr>
          <a:xfrm>
            <a:off x="355525" y="1158725"/>
            <a:ext cx="39561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1800"/>
              <a:buNone/>
              <a:defRPr sz="1800">
                <a:solidFill>
                  <a:srgbClr val="C4123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title" idx="4"/>
          </p:nvPr>
        </p:nvSpPr>
        <p:spPr>
          <a:xfrm>
            <a:off x="4832400" y="1158725"/>
            <a:ext cx="39561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1800"/>
              <a:buNone/>
              <a:defRPr sz="1800">
                <a:solidFill>
                  <a:srgbClr val="C4123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Im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325" y="280250"/>
            <a:ext cx="2270744" cy="192825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8"/>
          <p:cNvSpPr txBox="1">
            <a:spLocks noGrp="1"/>
          </p:cNvSpPr>
          <p:nvPr>
            <p:ph type="ctrTitle"/>
          </p:nvPr>
        </p:nvSpPr>
        <p:spPr>
          <a:xfrm>
            <a:off x="525350" y="2517875"/>
            <a:ext cx="7956900" cy="17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1"/>
          </p:nvPr>
        </p:nvSpPr>
        <p:spPr>
          <a:xfrm>
            <a:off x="525350" y="1996775"/>
            <a:ext cx="8244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Tan">
  <p:cSld name="SECTION_HEADER_1">
    <p:bg>
      <p:bgPr>
        <a:solidFill>
          <a:srgbClr val="EDECE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ctrTitle"/>
          </p:nvPr>
        </p:nvSpPr>
        <p:spPr>
          <a:xfrm>
            <a:off x="525350" y="931937"/>
            <a:ext cx="7956900" cy="18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1"/>
          </p:nvPr>
        </p:nvSpPr>
        <p:spPr>
          <a:xfrm>
            <a:off x="525350" y="2664112"/>
            <a:ext cx="8244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-25" y="-8400"/>
            <a:ext cx="236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9"/>
          <p:cNvSpPr/>
          <p:nvPr/>
        </p:nvSpPr>
        <p:spPr>
          <a:xfrm rot="5400000">
            <a:off x="4454525" y="452250"/>
            <a:ext cx="236700" cy="914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45687" y="3548550"/>
            <a:ext cx="1599474" cy="135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Red 1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355525" y="436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ldNum" idx="12"/>
          </p:nvPr>
        </p:nvSpPr>
        <p:spPr>
          <a:xfrm>
            <a:off x="8472450" y="4805549"/>
            <a:ext cx="5487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Tan 1">
  <p:cSld name="TITLE_AND_BODY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355525" y="436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2"/>
          </p:nvPr>
        </p:nvSpPr>
        <p:spPr>
          <a:xfrm>
            <a:off x="8472450" y="4805549"/>
            <a:ext cx="5487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Tan 2">
  <p:cSld name="TITLE_AND_BOD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>
            <a:spLocks noGrp="1"/>
          </p:cNvSpPr>
          <p:nvPr>
            <p:ph type="title"/>
          </p:nvPr>
        </p:nvSpPr>
        <p:spPr>
          <a:xfrm>
            <a:off x="355525" y="436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xfrm>
            <a:off x="8472450" y="4805549"/>
            <a:ext cx="5487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Red 1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>
            <a:spLocks noGrp="1"/>
          </p:cNvSpPr>
          <p:nvPr>
            <p:ph type="title"/>
          </p:nvPr>
        </p:nvSpPr>
        <p:spPr>
          <a:xfrm>
            <a:off x="355525" y="436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311700" y="1578420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2"/>
          </p:nvPr>
        </p:nvSpPr>
        <p:spPr>
          <a:xfrm>
            <a:off x="4832400" y="1578420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title" idx="3"/>
          </p:nvPr>
        </p:nvSpPr>
        <p:spPr>
          <a:xfrm>
            <a:off x="355525" y="1158725"/>
            <a:ext cx="39561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1800"/>
              <a:buNone/>
              <a:defRPr sz="1800">
                <a:solidFill>
                  <a:srgbClr val="C4123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title" idx="4"/>
          </p:nvPr>
        </p:nvSpPr>
        <p:spPr>
          <a:xfrm>
            <a:off x="4832400" y="1158725"/>
            <a:ext cx="39561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1800"/>
              <a:buNone/>
              <a:defRPr sz="1800">
                <a:solidFill>
                  <a:srgbClr val="C4123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ldNum" idx="12"/>
          </p:nvPr>
        </p:nvSpPr>
        <p:spPr>
          <a:xfrm>
            <a:off x="8472450" y="4805549"/>
            <a:ext cx="5487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Tan 1">
  <p:cSld name="TITLE_AND_TWO_COLUMNS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355525" y="436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8472450" y="4805549"/>
            <a:ext cx="5487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1"/>
          </p:nvPr>
        </p:nvSpPr>
        <p:spPr>
          <a:xfrm>
            <a:off x="311700" y="1578420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body" idx="2"/>
          </p:nvPr>
        </p:nvSpPr>
        <p:spPr>
          <a:xfrm>
            <a:off x="4832400" y="1578420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title" idx="3"/>
          </p:nvPr>
        </p:nvSpPr>
        <p:spPr>
          <a:xfrm>
            <a:off x="355525" y="1158725"/>
            <a:ext cx="39561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1800"/>
              <a:buNone/>
              <a:defRPr sz="1800">
                <a:solidFill>
                  <a:srgbClr val="C4123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title" idx="4"/>
          </p:nvPr>
        </p:nvSpPr>
        <p:spPr>
          <a:xfrm>
            <a:off x="4832400" y="1158725"/>
            <a:ext cx="39561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1800"/>
              <a:buNone/>
              <a:defRPr sz="1800">
                <a:solidFill>
                  <a:srgbClr val="C4123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Tan 1">
  <p:cSld name="TITLE_AND_TWO_COLUMNS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title"/>
          </p:nvPr>
        </p:nvSpPr>
        <p:spPr>
          <a:xfrm>
            <a:off x="355525" y="436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sldNum" idx="12"/>
          </p:nvPr>
        </p:nvSpPr>
        <p:spPr>
          <a:xfrm>
            <a:off x="8472450" y="4805549"/>
            <a:ext cx="5487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body" idx="1"/>
          </p:nvPr>
        </p:nvSpPr>
        <p:spPr>
          <a:xfrm>
            <a:off x="311700" y="1578425"/>
            <a:ext cx="3999900" cy="3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body" idx="2"/>
          </p:nvPr>
        </p:nvSpPr>
        <p:spPr>
          <a:xfrm>
            <a:off x="4832400" y="1578425"/>
            <a:ext cx="3999900" cy="3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title" idx="3"/>
          </p:nvPr>
        </p:nvSpPr>
        <p:spPr>
          <a:xfrm>
            <a:off x="355525" y="1158725"/>
            <a:ext cx="39561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1800"/>
              <a:buNone/>
              <a:defRPr sz="1800">
                <a:solidFill>
                  <a:srgbClr val="C4123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title" idx="4"/>
          </p:nvPr>
        </p:nvSpPr>
        <p:spPr>
          <a:xfrm>
            <a:off x="4832400" y="1158725"/>
            <a:ext cx="39561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1800"/>
              <a:buNone/>
              <a:defRPr sz="1800">
                <a:solidFill>
                  <a:srgbClr val="C4123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Red 1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>
            <a:spLocks noGrp="1"/>
          </p:cNvSpPr>
          <p:nvPr>
            <p:ph type="title"/>
          </p:nvPr>
        </p:nvSpPr>
        <p:spPr>
          <a:xfrm>
            <a:off x="355525" y="436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sldNum" idx="12"/>
          </p:nvPr>
        </p:nvSpPr>
        <p:spPr>
          <a:xfrm>
            <a:off x="8472450" y="4805549"/>
            <a:ext cx="5487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Tan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7"/>
          <p:cNvSpPr txBox="1">
            <a:spLocks noGrp="1"/>
          </p:cNvSpPr>
          <p:nvPr>
            <p:ph type="title"/>
          </p:nvPr>
        </p:nvSpPr>
        <p:spPr>
          <a:xfrm>
            <a:off x="355525" y="436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sldNum" idx="2"/>
          </p:nvPr>
        </p:nvSpPr>
        <p:spPr>
          <a:xfrm>
            <a:off x="8472450" y="4805549"/>
            <a:ext cx="5487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Red 2">
  <p:cSld name="TITLE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355525" y="436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sldNum" idx="12"/>
          </p:nvPr>
        </p:nvSpPr>
        <p:spPr>
          <a:xfrm>
            <a:off x="8472450" y="4805549"/>
            <a:ext cx="5487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Tan 2">
  <p:cSld name="TITLE_ONLY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>
            <a:spLocks noGrp="1"/>
          </p:cNvSpPr>
          <p:nvPr>
            <p:ph type="title"/>
          </p:nvPr>
        </p:nvSpPr>
        <p:spPr>
          <a:xfrm>
            <a:off x="355525" y="436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9"/>
          <p:cNvSpPr txBox="1">
            <a:spLocks noGrp="1"/>
          </p:cNvSpPr>
          <p:nvPr>
            <p:ph type="sldNum" idx="12"/>
          </p:nvPr>
        </p:nvSpPr>
        <p:spPr>
          <a:xfrm>
            <a:off x="8472450" y="4805549"/>
            <a:ext cx="5487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type 1">
  <p:cSld name="ONE_COLUMN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0"/>
          <p:cNvSpPr txBox="1">
            <a:spLocks noGrp="1"/>
          </p:cNvSpPr>
          <p:nvPr>
            <p:ph type="title"/>
          </p:nvPr>
        </p:nvSpPr>
        <p:spPr>
          <a:xfrm>
            <a:off x="265500" y="1996850"/>
            <a:ext cx="37128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5" name="Google Shape;135;p30"/>
          <p:cNvSpPr txBox="1">
            <a:spLocks noGrp="1"/>
          </p:cNvSpPr>
          <p:nvPr>
            <p:ph type="subTitle" idx="1"/>
          </p:nvPr>
        </p:nvSpPr>
        <p:spPr>
          <a:xfrm>
            <a:off x="4926800" y="641200"/>
            <a:ext cx="39057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6" name="Google Shape;136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type 2">
  <p:cSld name="MAIN_POI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EDEC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1"/>
          <p:cNvSpPr txBox="1">
            <a:spLocks noGrp="1"/>
          </p:cNvSpPr>
          <p:nvPr>
            <p:ph type="title"/>
          </p:nvPr>
        </p:nvSpPr>
        <p:spPr>
          <a:xfrm>
            <a:off x="265500" y="1996850"/>
            <a:ext cx="37128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1" name="Google Shape;141;p31"/>
          <p:cNvSpPr txBox="1">
            <a:spLocks noGrp="1"/>
          </p:cNvSpPr>
          <p:nvPr>
            <p:ph type="subTitle" idx="1"/>
          </p:nvPr>
        </p:nvSpPr>
        <p:spPr>
          <a:xfrm>
            <a:off x="4926800" y="641200"/>
            <a:ext cx="39057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2" name="Google Shape;142;p31"/>
          <p:cNvSpPr txBox="1"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490250" y="723398"/>
            <a:ext cx="6367800" cy="31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5" name="Google Shape;145;p32"/>
          <p:cNvSpPr txBox="1">
            <a:spLocks noGrp="1"/>
          </p:cNvSpPr>
          <p:nvPr>
            <p:ph type="title" idx="2"/>
          </p:nvPr>
        </p:nvSpPr>
        <p:spPr>
          <a:xfrm>
            <a:off x="490250" y="3939423"/>
            <a:ext cx="39561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1800"/>
              <a:buNone/>
              <a:defRPr sz="1800">
                <a:solidFill>
                  <a:srgbClr val="C4123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2"/>
          <p:cNvSpPr txBox="1">
            <a:spLocks noGrp="1"/>
          </p:cNvSpPr>
          <p:nvPr>
            <p:ph type="sldNum" idx="12"/>
          </p:nvPr>
        </p:nvSpPr>
        <p:spPr>
          <a:xfrm>
            <a:off x="8472450" y="4805549"/>
            <a:ext cx="5487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55525" y="436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4"/>
          <p:cNvSpPr txBox="1">
            <a:spLocks noGrp="1"/>
          </p:cNvSpPr>
          <p:nvPr>
            <p:ph type="ctrTitle"/>
          </p:nvPr>
        </p:nvSpPr>
        <p:spPr>
          <a:xfrm>
            <a:off x="389925" y="2195750"/>
            <a:ext cx="8113500" cy="20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50"/>
              <a:buFont typeface="Arial"/>
              <a:buNone/>
            </a:pPr>
            <a:r>
              <a:rPr lang="en-US" sz="3000" dirty="0"/>
              <a:t>Exploring the Influence of Font Style, Size, and Medium on Text Comprehension: </a:t>
            </a:r>
            <a:br>
              <a:rPr lang="en-US" sz="3000" dirty="0"/>
            </a:br>
            <a:r>
              <a:rPr lang="en-US" sz="3000" dirty="0"/>
              <a:t>A 2</a:t>
            </a:r>
            <a:r>
              <a:rPr lang="en-US" sz="3000" baseline="30000" dirty="0"/>
              <a:t>3</a:t>
            </a:r>
            <a:r>
              <a:rPr lang="en-US" sz="3000" dirty="0"/>
              <a:t> Factorial Design Experiment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50"/>
              <a:buFont typeface="Arial"/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p34"/>
          <p:cNvSpPr txBox="1">
            <a:spLocks noGrp="1"/>
          </p:cNvSpPr>
          <p:nvPr>
            <p:ph type="subTitle" idx="1"/>
          </p:nvPr>
        </p:nvSpPr>
        <p:spPr>
          <a:xfrm>
            <a:off x="525350" y="4087100"/>
            <a:ext cx="8244900" cy="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" i="1"/>
              <a:t>By: Michael Okanta, Simon Atoyire, and Thao Nguyen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>
            <a:spLocks noGrp="1"/>
          </p:cNvSpPr>
          <p:nvPr>
            <p:ph type="title"/>
          </p:nvPr>
        </p:nvSpPr>
        <p:spPr>
          <a:xfrm>
            <a:off x="355525" y="436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Recommendations</a:t>
            </a:r>
            <a:endParaRPr sz="2800" dirty="0"/>
          </a:p>
        </p:txBody>
      </p:sp>
      <p:sp>
        <p:nvSpPr>
          <p:cNvPr id="199" name="Google Shape;199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Practice</a:t>
            </a:r>
            <a:endParaRPr sz="1700" b="1"/>
          </a:p>
          <a:p>
            <a:pPr marL="342900" lvl="0" indent="-2095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is thus recommended that students should commit more effort into studying their lecture materials irrespective of the characteristics of the texts or the medium in which they presented.</a:t>
            </a:r>
            <a:endParaRPr sz="1500"/>
          </a:p>
          <a:p>
            <a:pPr marL="342900" lvl="0" indent="-2095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Educators and publishers must ensure consistency and continuation in study materials in subsequent levels.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Future Research</a:t>
            </a:r>
            <a:endParaRPr sz="1700" b="1"/>
          </a:p>
          <a:p>
            <a:pPr marL="342900" lvl="0" indent="-2095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Future studies are recommended to explore this topic further with a larger sample size to obtain a more informative result. </a:t>
            </a:r>
            <a:endParaRPr sz="1500"/>
          </a:p>
          <a:p>
            <a:pPr marL="342900" lvl="0" indent="-2095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Further research could be conducted by using complex and familiar topics to examine the topic in different familiarity contexts.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2"/>
          <p:cNvSpPr txBox="1">
            <a:spLocks noGrp="1"/>
          </p:cNvSpPr>
          <p:nvPr>
            <p:ph type="title"/>
          </p:nvPr>
        </p:nvSpPr>
        <p:spPr>
          <a:xfrm>
            <a:off x="355525" y="436250"/>
            <a:ext cx="8520600" cy="4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5" name="Google Shape;205;p42"/>
          <p:cNvSpPr txBox="1">
            <a:spLocks noGrp="1"/>
          </p:cNvSpPr>
          <p:nvPr>
            <p:ph type="body" idx="1"/>
          </p:nvPr>
        </p:nvSpPr>
        <p:spPr>
          <a:xfrm>
            <a:off x="311700" y="1057525"/>
            <a:ext cx="8520600" cy="39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9090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i="1"/>
              <a:t>Ali, A. Z. M., Wahid, R., Samsudin, K., &amp; Idris, M. Z. (2013). Reading on the Computer Screen: Does Font Type Have Effects on Web Text Readability?. International Education Studies, 6(3), 26-35.</a:t>
            </a:r>
            <a:endParaRPr sz="1200" i="1"/>
          </a:p>
          <a:p>
            <a:pPr marL="0" lvl="0" indent="0" algn="just" rtl="0">
              <a:lnSpc>
                <a:spcPct val="9090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i="1"/>
              <a:t>Dressler, E. (2019). Understanding the effect of font type on reading comprehension/memory under time-constraints.</a:t>
            </a:r>
            <a:endParaRPr sz="1200" i="1"/>
          </a:p>
          <a:p>
            <a:pPr marL="152400" lvl="0" indent="-152400" algn="just" rtl="0">
              <a:lnSpc>
                <a:spcPct val="9090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i="1"/>
              <a:t>Florit, E., De Carli, P., Rodà, A., Domenicale, S., &amp; Mason, L. (2023). Precursors of reading text comprehension from paper and screen in first graders: a longitudinal study. Reading and Writing, 36(7), 1821-1843.</a:t>
            </a:r>
            <a:endParaRPr sz="1200" i="1"/>
          </a:p>
          <a:p>
            <a:pPr marL="152400" lvl="0" indent="-152400" algn="just" rtl="0">
              <a:lnSpc>
                <a:spcPct val="9090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i="1"/>
              <a:t>Hermena, E. W., Sheen, M., AlJassmi, M., AlFalasi, K., AlMatroushi, M., &amp; Jordan, T. R. (2017). Reading rate and comprehension for text presented on tablet and paper: Evidence from Arabic. Frontiers in psychology, 8, 257.</a:t>
            </a:r>
            <a:endParaRPr sz="1200" i="1"/>
          </a:p>
          <a:p>
            <a:pPr marL="152400" lvl="0" indent="-152400" algn="just" rtl="0">
              <a:lnSpc>
                <a:spcPct val="9090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/>
              <a:t>Ralekar, C., Saha, P., Gandhi, T. K., &amp; Chaudhury, S. (2018). Effect of devanagari font type in reading comprehension: An eye tracking study. In Intelligent Human Computer Interaction: 10th International Conference, IHCI 2018, Allahabad, India, December 7–9, 2018, Proceedings 10 (pp. 136-147). Springer International Publishing.</a:t>
            </a:r>
            <a:endParaRPr sz="1200" i="1"/>
          </a:p>
          <a:p>
            <a:pPr marL="152400" lvl="0" indent="-152400" algn="just" rtl="0">
              <a:lnSpc>
                <a:spcPct val="9090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/>
              <a:t>Rello, L., Pielot, M., &amp; Marcos, M. C. (2016, May). Make it big! The effect of font size and line spacing on online readability. In Proceedings of the 2016 CHI conference on Human Factors in Computing Systems (pp. 3637-3648).</a:t>
            </a:r>
            <a:endParaRPr sz="1200" i="1"/>
          </a:p>
          <a:p>
            <a:pPr marL="152400" lvl="0" indent="-152400" algn="just" rtl="0">
              <a:lnSpc>
                <a:spcPct val="9090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i="1"/>
              <a:t>Sweller, J. (1988). Cognitive load during problem solving: Effects on learning. Cognitive science, 12(2), 257-285.</a:t>
            </a:r>
            <a:endParaRPr sz="1200" i="1"/>
          </a:p>
          <a:p>
            <a:pPr marL="0" lvl="0" indent="0" algn="just" rtl="0">
              <a:lnSpc>
                <a:spcPct val="9090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i="1"/>
              <a:t>Sweller, J. (2010). Element interactivity and intrinsic, extraneous, and germane cognitive load. Educational psychology review, 22, 123-138.</a:t>
            </a:r>
            <a:endParaRPr sz="1200" i="1"/>
          </a:p>
          <a:p>
            <a:pPr marL="0" lvl="0" indent="0" algn="just" rtl="0">
              <a:lnSpc>
                <a:spcPct val="90909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i="1"/>
          </a:p>
          <a:p>
            <a:pPr marL="152400" lvl="0" indent="-152400" algn="just" rtl="0">
              <a:lnSpc>
                <a:spcPct val="90909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200" i="1"/>
            </a:b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6DE0-DE4A-4F98-228B-35168AD42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350" y="1918606"/>
            <a:ext cx="7956900" cy="2588079"/>
          </a:xfrm>
        </p:spPr>
        <p:txBody>
          <a:bodyPr>
            <a:normAutofit/>
          </a:bodyPr>
          <a:lstStyle/>
          <a:p>
            <a:pPr algn="ctr"/>
            <a:r>
              <a:rPr lang="en-US" sz="5000" dirty="0"/>
              <a:t>THANK YOU FOR LISTENING!!</a:t>
            </a:r>
          </a:p>
        </p:txBody>
      </p:sp>
    </p:spTree>
    <p:extLst>
      <p:ext uri="{BB962C8B-B14F-4D97-AF65-F5344CB8AC3E}">
        <p14:creationId xmlns:p14="http://schemas.microsoft.com/office/powerpoint/2010/main" val="2950202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>
            <a:spLocks noGrp="1"/>
          </p:cNvSpPr>
          <p:nvPr>
            <p:ph type="title"/>
          </p:nvPr>
        </p:nvSpPr>
        <p:spPr>
          <a:xfrm>
            <a:off x="355525" y="436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Appendix</a:t>
            </a:r>
            <a:endParaRPr dirty="0"/>
          </a:p>
        </p:txBody>
      </p:sp>
      <p:grpSp>
        <p:nvGrpSpPr>
          <p:cNvPr id="211" name="Google Shape;211;p43"/>
          <p:cNvGrpSpPr/>
          <p:nvPr/>
        </p:nvGrpSpPr>
        <p:grpSpPr>
          <a:xfrm>
            <a:off x="1690007" y="1126775"/>
            <a:ext cx="5723164" cy="3727325"/>
            <a:chOff x="2300475" y="1126775"/>
            <a:chExt cx="4810800" cy="3727325"/>
          </a:xfrm>
        </p:grpSpPr>
        <p:pic>
          <p:nvPicPr>
            <p:cNvPr id="212" name="Google Shape;212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00475" y="1126775"/>
              <a:ext cx="4572000" cy="3436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p43"/>
            <p:cNvSpPr txBox="1"/>
            <p:nvPr/>
          </p:nvSpPr>
          <p:spPr>
            <a:xfrm>
              <a:off x="2300475" y="4528600"/>
              <a:ext cx="48108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C41230"/>
                  </a:solidFill>
                </a:rPr>
                <a:t>Figure 1. Box-Cox Analysis for the Response Variable</a:t>
              </a:r>
              <a:endParaRPr sz="1000" b="1">
                <a:solidFill>
                  <a:srgbClr val="C41230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colored dots&#10;&#10;Description automatically generated">
            <a:extLst>
              <a:ext uri="{FF2B5EF4-FFF2-40B4-BE49-F238E27FC236}">
                <a16:creationId xmlns:a16="http://schemas.microsoft.com/office/drawing/2014/main" id="{72EBE762-130B-B521-9F1F-301BE41E9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61" y="342899"/>
            <a:ext cx="8087477" cy="460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7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F90E4-6BBF-E43C-0B70-1E3EDB33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87DC9-3A27-8959-1859-454248B98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" sz="2400" dirty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Experimental Setup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" sz="2400" dirty="0"/>
              <a:t>Findings and Discussion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" sz="2400" dirty="0"/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" sz="2400" dirty="0"/>
              <a:t>Recommendation</a:t>
            </a:r>
            <a:endParaRPr lang="en" sz="2200" dirty="0"/>
          </a:p>
          <a:p>
            <a:pPr marL="88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>
            <a:spLocks noGrp="1"/>
          </p:cNvSpPr>
          <p:nvPr>
            <p:ph type="title"/>
          </p:nvPr>
        </p:nvSpPr>
        <p:spPr>
          <a:xfrm>
            <a:off x="355525" y="436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Introduction</a:t>
            </a:r>
            <a:endParaRPr sz="2800" dirty="0"/>
          </a:p>
        </p:txBody>
      </p:sp>
      <p:sp>
        <p:nvSpPr>
          <p:cNvPr id="160" name="Google Shape;16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209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Students now have two options for accessing and utilizing course materials: through traditional paper formats or digitally. However, which format helps students study more effectively is still a hotly debated topic.</a:t>
            </a:r>
            <a:endParaRPr sz="1500"/>
          </a:p>
          <a:p>
            <a:pPr marL="342900" lvl="0" indent="-20955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Moreover, how the presentation elements, such as font style and font size, impact student learning is also an interesting question that is of much interest to scholars.</a:t>
            </a:r>
            <a:endParaRPr sz="1500"/>
          </a:p>
          <a:p>
            <a:pPr marL="342900" lvl="0" indent="-20955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/>
              <a:t>Varied research findings </a:t>
            </a:r>
            <a:endParaRPr sz="1500"/>
          </a:p>
          <a:p>
            <a:pPr marL="685800" lvl="1" indent="-20955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</a:pPr>
            <a:r>
              <a:rPr lang="en" sz="1500"/>
              <a:t>No effect - Ali et al (2013); Florit et al (2023); Hermena et al. (2017) </a:t>
            </a:r>
            <a:endParaRPr sz="1500"/>
          </a:p>
          <a:p>
            <a:pPr marL="685800" lvl="1" indent="-20955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</a:pPr>
            <a:r>
              <a:rPr lang="en" sz="1500"/>
              <a:t>Significant effect - Dressler (2019) ; Ralekar et al. (2018); Rello et al (2016)</a:t>
            </a:r>
            <a:endParaRPr sz="1500"/>
          </a:p>
          <a:p>
            <a:pPr marL="342900" lvl="0" indent="-209550" algn="l" rtl="0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/>
              <a:t>By analyzing empirical data and theoretical frameworks, this study investigates how font style, font size, and medium impact students’ ability to comprehend text effectively.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>
            <a:spLocks noGrp="1"/>
          </p:cNvSpPr>
          <p:nvPr>
            <p:ph type="title"/>
          </p:nvPr>
        </p:nvSpPr>
        <p:spPr>
          <a:xfrm>
            <a:off x="355525" y="436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Experimental Setup</a:t>
            </a: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  <p:sp>
        <p:nvSpPr>
          <p:cNvPr id="166" name="Google Shape;166;p36"/>
          <p:cNvSpPr txBox="1">
            <a:spLocks noGrp="1"/>
          </p:cNvSpPr>
          <p:nvPr>
            <p:ph type="body" idx="1"/>
          </p:nvPr>
        </p:nvSpPr>
        <p:spPr>
          <a:xfrm>
            <a:off x="311700" y="1008950"/>
            <a:ext cx="8520600" cy="38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095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Experiment design: 2</a:t>
            </a:r>
            <a:r>
              <a:rPr lang="en" sz="1500" baseline="30000" dirty="0"/>
              <a:t>3</a:t>
            </a:r>
            <a:r>
              <a:rPr lang="en" sz="1500" dirty="0"/>
              <a:t> factorial design with 3 replicates</a:t>
            </a:r>
            <a:endParaRPr sz="1500" dirty="0"/>
          </a:p>
          <a:p>
            <a:pPr marL="685800" lvl="1" indent="-2095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Factor 1: Font Style (Calibri vs Times New Roman)</a:t>
            </a:r>
            <a:endParaRPr sz="1500" dirty="0"/>
          </a:p>
          <a:p>
            <a:pPr marL="685800" lvl="1" indent="-2095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Factor 2: Font Size (10 pts vs 12 pts)</a:t>
            </a:r>
            <a:endParaRPr sz="1500" dirty="0"/>
          </a:p>
          <a:p>
            <a:pPr marL="685800" lvl="1" indent="-2095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Factor 3: Medium (Paper vs Computer)</a:t>
            </a:r>
            <a:endParaRPr sz="1500" dirty="0"/>
          </a:p>
          <a:p>
            <a:pPr marL="342900" lvl="0" indent="-20955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Participants: 3 Miami University students with varying educational and cultural backgrounds</a:t>
            </a:r>
            <a:endParaRPr sz="1500" dirty="0"/>
          </a:p>
          <a:p>
            <a:pPr marL="342900" lvl="0" indent="-20955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Procedure: </a:t>
            </a:r>
            <a:endParaRPr sz="1500" dirty="0"/>
          </a:p>
          <a:p>
            <a:pPr marL="685800" lvl="1" indent="-2095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Experiment was conducted at King Library</a:t>
            </a:r>
            <a:endParaRPr sz="1500" dirty="0"/>
          </a:p>
          <a:p>
            <a:pPr marL="685800" lvl="1" indent="-2095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For each run, each participant received a text passage with a random combination of font style, font size, and medium to read in 5 minutes</a:t>
            </a:r>
            <a:endParaRPr sz="1500" dirty="0"/>
          </a:p>
          <a:p>
            <a:pPr marL="685800" lvl="1" indent="-2095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After 5 minutes, participants were given a set of 10 questions based on the text passage to assess understanding of its content</a:t>
            </a:r>
            <a:endParaRPr sz="1500" dirty="0"/>
          </a:p>
          <a:p>
            <a:pPr marL="685800" lvl="1" indent="-2095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</a:pPr>
            <a:r>
              <a:rPr lang="en" sz="1500" dirty="0"/>
              <a:t>The number of correct answers for each participant for each round was recorded for analysis</a:t>
            </a:r>
            <a:endParaRPr sz="1500" dirty="0"/>
          </a:p>
          <a:p>
            <a:pPr marL="685800" lvl="1" indent="-2095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Experiment consisted of 8 runs, each corresponding to a different text passage</a:t>
            </a:r>
            <a:endParaRPr sz="1500" dirty="0"/>
          </a:p>
          <a:p>
            <a:pPr marL="342900" lvl="0" indent="-20955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Analysis: Excel (Data organization and Storage); SAS 9.4 (Data Analysis)</a:t>
            </a:r>
            <a:endParaRPr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9A1C-1ED5-58EC-B76A-37BFFFA7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25" y="436250"/>
            <a:ext cx="8520600" cy="461821"/>
          </a:xfrm>
        </p:spPr>
        <p:txBody>
          <a:bodyPr>
            <a:noAutofit/>
          </a:bodyPr>
          <a:lstStyle/>
          <a:p>
            <a:r>
              <a:rPr lang="en-US" sz="2800" dirty="0"/>
              <a:t>Model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F8A487B-8A2B-09C0-8EEB-C82A52B042D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061357"/>
                <a:ext cx="8520600" cy="3894364"/>
              </a:xfrm>
            </p:spPr>
            <p:txBody>
              <a:bodyPr>
                <a:normAutofit fontScale="40000" lnSpcReduction="20000"/>
              </a:bodyPr>
              <a:lstStyle/>
              <a:p>
                <a:pPr marL="889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4000" i="0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en-GB" sz="4000" i="0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GB" sz="4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4000" i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4000" b="0" i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4000" i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GB" sz="4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4000" i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4000" i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4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4000" i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4000" i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4000" i="0">
                          <a:solidFill>
                            <a:srgbClr val="80808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.+ </m:t>
                      </m:r>
                      <m:sSub>
                        <m:sSubPr>
                          <m:ctrlPr>
                            <a:rPr lang="en-GB" sz="4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4000" i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4000" i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4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4000" i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4000" i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4000" i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GB" sz="4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4000" i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4000" i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4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4000" i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4000" i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4000" i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GB" sz="4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4000" i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4000" b="0" i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GB" sz="4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4000" i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4000" i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4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4000" i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4000" i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4000" i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GB" sz="4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4000" i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4000" b="0" i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GB" sz="4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4000" i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4000" i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4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4000" i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4000" i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4000" i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GB" sz="4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4000" i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4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GB" sz="4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4000" i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4000" i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4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4000" i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4000" i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400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4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4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GB" sz="4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4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4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4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4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4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400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4000" i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n-GB" sz="4000" i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ε</m:t>
                      </m:r>
                      <m:r>
                        <a:rPr lang="en-GB" sz="4000" i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/>
              </a:p>
              <a:p>
                <a:pPr marL="88900" indent="0">
                  <a:buNone/>
                </a:pPr>
                <a:endParaRPr lang="en-US" sz="3400" dirty="0"/>
              </a:p>
              <a:p>
                <a:pPr marL="88900" indent="0">
                  <a:buNone/>
                </a:pPr>
                <a:endParaRPr lang="en-US" sz="2100" dirty="0"/>
              </a:p>
              <a:p>
                <a:pPr marL="0" marR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dirty="0">
                    <a:effectLst/>
                    <a:latin typeface="+mn-lt"/>
                    <a:ea typeface="Times New Roman" panose="02020603050405020304" pitchFamily="18" charset="0"/>
                  </a:rPr>
                  <a:t>Where: </a:t>
                </a:r>
                <a:endParaRPr lang="en-US" sz="3200" dirty="0">
                  <a:effectLst/>
                  <a:latin typeface="+mn-lt"/>
                  <a:ea typeface="SimSun" panose="02010600030101010101" pitchFamily="2" charset="-122"/>
                </a:endParaRPr>
              </a:p>
              <a:p>
                <a:pPr marL="0" marR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dirty="0">
                    <a:effectLst/>
                    <a:latin typeface="+mn-lt"/>
                    <a:ea typeface="Times New Roman" panose="02020603050405020304" pitchFamily="18" charset="0"/>
                  </a:rPr>
                  <a:t>ε ~ NID (0, σ</a:t>
                </a:r>
                <a:r>
                  <a:rPr lang="en-US" sz="3200" baseline="30000" dirty="0">
                    <a:effectLst/>
                    <a:latin typeface="+mn-lt"/>
                    <a:ea typeface="Times New Roman" panose="02020603050405020304" pitchFamily="18" charset="0"/>
                  </a:rPr>
                  <a:t>2</a:t>
                </a:r>
                <a:r>
                  <a:rPr lang="en-US" sz="3200" dirty="0">
                    <a:effectLst/>
                    <a:latin typeface="+mn-lt"/>
                    <a:ea typeface="Times New Roman" panose="02020603050405020304" pitchFamily="18" charset="0"/>
                  </a:rPr>
                  <a:t>)</a:t>
                </a:r>
                <a:endParaRPr lang="en-US" sz="3200" dirty="0">
                  <a:effectLst/>
                  <a:latin typeface="+mn-lt"/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dirty="0">
                    <a:solidFill>
                      <a:srgbClr val="000000"/>
                    </a:solidFill>
                    <a:effectLst/>
                    <a:latin typeface="+mn-lt"/>
                    <a:ea typeface="Times New Roman" panose="02020603050405020304" pitchFamily="18" charset="0"/>
                  </a:rPr>
                  <a:t>Y = number of correct answers</a:t>
                </a:r>
                <a:endParaRPr lang="en-US" sz="3200" dirty="0">
                  <a:effectLst/>
                  <a:latin typeface="+mn-lt"/>
                  <a:ea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3200" dirty="0">
                    <a:effectLst/>
                    <a:latin typeface="+mn-lt"/>
                    <a:ea typeface="Times New Roman" panose="02020603050405020304" pitchFamily="18" charset="0"/>
                  </a:rPr>
                  <a:t>X</a:t>
                </a:r>
                <a:r>
                  <a:rPr lang="en-GB" sz="3200" baseline="-25000" dirty="0">
                    <a:effectLst/>
                    <a:latin typeface="+mn-lt"/>
                    <a:ea typeface="Times New Roman" panose="02020603050405020304" pitchFamily="18" charset="0"/>
                  </a:rPr>
                  <a:t>1 </a:t>
                </a:r>
                <a:r>
                  <a:rPr lang="en-GB" sz="3200" dirty="0">
                    <a:effectLst/>
                    <a:latin typeface="+mn-lt"/>
                    <a:ea typeface="Times New Roman" panose="02020603050405020304" pitchFamily="18" charset="0"/>
                  </a:rPr>
                  <a:t>= font style</a:t>
                </a:r>
                <a:endParaRPr lang="en-US" sz="3200" dirty="0">
                  <a:effectLst/>
                  <a:latin typeface="+mn-lt"/>
                  <a:ea typeface="SimSun" panose="02010600030101010101" pitchFamily="2" charset="-122"/>
                </a:endParaRPr>
              </a:p>
              <a:p>
                <a:pPr marL="0" marR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3200" dirty="0">
                    <a:effectLst/>
                    <a:latin typeface="+mn-lt"/>
                    <a:ea typeface="Times New Roman" panose="02020603050405020304" pitchFamily="18" charset="0"/>
                  </a:rPr>
                  <a:t>X</a:t>
                </a:r>
                <a:r>
                  <a:rPr lang="en-GB" sz="3200" baseline="-25000" dirty="0">
                    <a:effectLst/>
                    <a:latin typeface="+mn-lt"/>
                    <a:ea typeface="Times New Roman" panose="02020603050405020304" pitchFamily="18" charset="0"/>
                  </a:rPr>
                  <a:t>2 </a:t>
                </a:r>
                <a:r>
                  <a:rPr lang="en-GB" sz="3200" dirty="0">
                    <a:effectLst/>
                    <a:latin typeface="+mn-lt"/>
                    <a:ea typeface="Times New Roman" panose="02020603050405020304" pitchFamily="18" charset="0"/>
                  </a:rPr>
                  <a:t>= font size </a:t>
                </a:r>
                <a:endParaRPr lang="en-US" sz="3200" dirty="0">
                  <a:effectLst/>
                  <a:latin typeface="+mn-lt"/>
                  <a:ea typeface="SimSun" panose="02010600030101010101" pitchFamily="2" charset="-122"/>
                </a:endParaRPr>
              </a:p>
              <a:p>
                <a:pPr marL="0" marR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3200" dirty="0">
                    <a:effectLst/>
                    <a:latin typeface="+mn-lt"/>
                    <a:ea typeface="Times New Roman" panose="02020603050405020304" pitchFamily="18" charset="0"/>
                  </a:rPr>
                  <a:t>X</a:t>
                </a:r>
                <a:r>
                  <a:rPr lang="en-GB" sz="3200" baseline="-25000" dirty="0">
                    <a:effectLst/>
                    <a:latin typeface="+mn-lt"/>
                    <a:ea typeface="Times New Roman" panose="02020603050405020304" pitchFamily="18" charset="0"/>
                  </a:rPr>
                  <a:t>3</a:t>
                </a:r>
                <a:r>
                  <a:rPr lang="en-GB" sz="3200" dirty="0">
                    <a:effectLst/>
                    <a:latin typeface="+mn-lt"/>
                    <a:ea typeface="Times New Roman" panose="02020603050405020304" pitchFamily="18" charset="0"/>
                  </a:rPr>
                  <a:t> = medium</a:t>
                </a:r>
                <a:endParaRPr lang="en-US" sz="3200" dirty="0">
                  <a:effectLst/>
                  <a:latin typeface="+mn-lt"/>
                  <a:ea typeface="SimSun" panose="02010600030101010101" pitchFamily="2" charset="-122"/>
                </a:endParaRPr>
              </a:p>
              <a:p>
                <a:pPr marL="0" marR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3200" dirty="0">
                    <a:effectLst/>
                    <a:latin typeface="+mn-lt"/>
                    <a:ea typeface="Times New Roman" panose="02020603050405020304" pitchFamily="18" charset="0"/>
                  </a:rPr>
                  <a:t>The covariates are specified as follows: </a:t>
                </a:r>
                <a:endParaRPr lang="en-US" sz="3200" dirty="0">
                  <a:effectLst/>
                  <a:latin typeface="+mn-lt"/>
                  <a:ea typeface="SimSun" panose="02010600030101010101" pitchFamily="2" charset="-122"/>
                </a:endParaRPr>
              </a:p>
              <a:p>
                <a:pPr marL="0" marR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3200" dirty="0">
                    <a:effectLst/>
                    <a:latin typeface="+mn-lt"/>
                    <a:ea typeface="Times New Roman" panose="02020603050405020304" pitchFamily="18" charset="0"/>
                  </a:rPr>
                  <a:t>X</a:t>
                </a:r>
                <a:r>
                  <a:rPr lang="en-GB" sz="3200" baseline="-25000" dirty="0">
                    <a:effectLst/>
                    <a:latin typeface="+mn-lt"/>
                    <a:ea typeface="Times New Roman" panose="02020603050405020304" pitchFamily="18" charset="0"/>
                  </a:rPr>
                  <a:t>1 </a:t>
                </a:r>
                <a:r>
                  <a:rPr lang="en-GB" sz="3200" dirty="0">
                    <a:effectLst/>
                    <a:latin typeface="+mn-lt"/>
                    <a:ea typeface="Times New Roman" panose="02020603050405020304" pitchFamily="18" charset="0"/>
                  </a:rPr>
                  <a:t>= −1 if font style is Calibri and +1 if font style is Times New Roman.</a:t>
                </a:r>
                <a:endParaRPr lang="en-US" sz="3200" dirty="0">
                  <a:effectLst/>
                  <a:latin typeface="+mn-lt"/>
                  <a:ea typeface="SimSun" panose="02010600030101010101" pitchFamily="2" charset="-122"/>
                </a:endParaRPr>
              </a:p>
              <a:p>
                <a:pPr marL="0" marR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3200" dirty="0">
                    <a:effectLst/>
                    <a:latin typeface="+mn-lt"/>
                    <a:ea typeface="Times New Roman" panose="02020603050405020304" pitchFamily="18" charset="0"/>
                  </a:rPr>
                  <a:t>X</a:t>
                </a:r>
                <a:r>
                  <a:rPr lang="en-GB" sz="3200" baseline="-25000" dirty="0">
                    <a:effectLst/>
                    <a:latin typeface="+mn-lt"/>
                    <a:ea typeface="Times New Roman" panose="02020603050405020304" pitchFamily="18" charset="0"/>
                  </a:rPr>
                  <a:t>2 </a:t>
                </a:r>
                <a:r>
                  <a:rPr lang="en-GB" sz="3200" dirty="0">
                    <a:effectLst/>
                    <a:latin typeface="+mn-lt"/>
                    <a:ea typeface="Times New Roman" panose="02020603050405020304" pitchFamily="18" charset="0"/>
                  </a:rPr>
                  <a:t>= −1 if font size is 10 and +1 if font size is 12 </a:t>
                </a:r>
                <a:endParaRPr lang="en-US" sz="3200" dirty="0">
                  <a:effectLst/>
                  <a:latin typeface="+mn-lt"/>
                  <a:ea typeface="SimSun" panose="02010600030101010101" pitchFamily="2" charset="-122"/>
                </a:endParaRPr>
              </a:p>
              <a:p>
                <a:pPr marL="0" marR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3200" dirty="0">
                    <a:effectLst/>
                    <a:latin typeface="+mn-lt"/>
                    <a:ea typeface="Times New Roman" panose="02020603050405020304" pitchFamily="18" charset="0"/>
                  </a:rPr>
                  <a:t>X</a:t>
                </a:r>
                <a:r>
                  <a:rPr lang="en-GB" sz="3200" baseline="-25000" dirty="0">
                    <a:effectLst/>
                    <a:latin typeface="+mn-lt"/>
                    <a:ea typeface="Times New Roman" panose="02020603050405020304" pitchFamily="18" charset="0"/>
                  </a:rPr>
                  <a:t>3 </a:t>
                </a:r>
                <a:r>
                  <a:rPr lang="en-GB" sz="3200" dirty="0">
                    <a:effectLst/>
                    <a:latin typeface="+mn-lt"/>
                    <a:ea typeface="Times New Roman" panose="02020603050405020304" pitchFamily="18" charset="0"/>
                  </a:rPr>
                  <a:t>= −1 if medium is Paper and +1 if the medium is computer screen. </a:t>
                </a:r>
                <a:endParaRPr lang="en-US" sz="3200" dirty="0">
                  <a:effectLst/>
                  <a:latin typeface="+mn-lt"/>
                  <a:ea typeface="SimSun" panose="02010600030101010101" pitchFamily="2" charset="-122"/>
                </a:endParaRPr>
              </a:p>
              <a:p>
                <a:pPr marL="0" marR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3200" dirty="0">
                    <a:effectLst/>
                    <a:latin typeface="+mn-lt"/>
                    <a:ea typeface="Times New Roman" panose="02020603050405020304" pitchFamily="18" charset="0"/>
                  </a:rPr>
                  <a:t>β</a:t>
                </a:r>
                <a:r>
                  <a:rPr lang="en-GB" sz="3200" baseline="-25000" dirty="0">
                    <a:effectLst/>
                    <a:latin typeface="+mn-lt"/>
                    <a:ea typeface="Times New Roman" panose="02020603050405020304" pitchFamily="18" charset="0"/>
                  </a:rPr>
                  <a:t>1</a:t>
                </a:r>
                <a:r>
                  <a:rPr lang="en-GB" sz="3200" dirty="0">
                    <a:effectLst/>
                    <a:latin typeface="+mn-lt"/>
                    <a:ea typeface="Times New Roman" panose="02020603050405020304" pitchFamily="18" charset="0"/>
                  </a:rPr>
                  <a:t>, β</a:t>
                </a:r>
                <a:r>
                  <a:rPr lang="en-GB" sz="3200" baseline="-25000" dirty="0">
                    <a:effectLst/>
                    <a:latin typeface="+mn-lt"/>
                    <a:ea typeface="Times New Roman" panose="02020603050405020304" pitchFamily="18" charset="0"/>
                  </a:rPr>
                  <a:t>2</a:t>
                </a:r>
                <a:r>
                  <a:rPr lang="en-GB" sz="3200" dirty="0">
                    <a:effectLst/>
                    <a:latin typeface="+mn-lt"/>
                    <a:ea typeface="Times New Roman" panose="02020603050405020304" pitchFamily="18" charset="0"/>
                  </a:rPr>
                  <a:t>, β</a:t>
                </a:r>
                <a:r>
                  <a:rPr lang="en-GB" sz="3200" baseline="-25000" dirty="0">
                    <a:effectLst/>
                    <a:latin typeface="+mn-lt"/>
                    <a:ea typeface="Times New Roman" panose="02020603050405020304" pitchFamily="18" charset="0"/>
                  </a:rPr>
                  <a:t>3</a:t>
                </a:r>
                <a:r>
                  <a:rPr lang="en-GB" sz="3200" dirty="0">
                    <a:effectLst/>
                    <a:latin typeface="+mn-lt"/>
                    <a:ea typeface="Times New Roman" panose="02020603050405020304" pitchFamily="18" charset="0"/>
                  </a:rPr>
                  <a:t> are the coefficients related with main effects of font style, font size, and text medium respectively. </a:t>
                </a:r>
                <a:endParaRPr lang="en-US" sz="3200" dirty="0">
                  <a:effectLst/>
                  <a:latin typeface="+mn-lt"/>
                  <a:ea typeface="SimSun" panose="02010600030101010101" pitchFamily="2" charset="-122"/>
                </a:endParaRPr>
              </a:p>
              <a:p>
                <a:pPr marL="0" marR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3200" dirty="0">
                    <a:effectLst/>
                    <a:latin typeface="+mn-lt"/>
                    <a:ea typeface="Times New Roman" panose="02020603050405020304" pitchFamily="18" charset="0"/>
                  </a:rPr>
                  <a:t>β</a:t>
                </a:r>
                <a:r>
                  <a:rPr lang="en-GB" sz="3200" baseline="-25000" dirty="0">
                    <a:effectLst/>
                    <a:latin typeface="+mn-lt"/>
                    <a:ea typeface="Times New Roman" panose="02020603050405020304" pitchFamily="18" charset="0"/>
                  </a:rPr>
                  <a:t>12 </a:t>
                </a:r>
                <a:r>
                  <a:rPr lang="en-GB" sz="3200" dirty="0">
                    <a:effectLst/>
                    <a:latin typeface="+mn-lt"/>
                    <a:ea typeface="Times New Roman" panose="02020603050405020304" pitchFamily="18" charset="0"/>
                  </a:rPr>
                  <a:t>= coefficient of the interaction effect of font style and font size.</a:t>
                </a:r>
                <a:endParaRPr lang="en-US" sz="3200" dirty="0">
                  <a:effectLst/>
                  <a:latin typeface="+mn-lt"/>
                  <a:ea typeface="SimSun" panose="02010600030101010101" pitchFamily="2" charset="-122"/>
                </a:endParaRPr>
              </a:p>
              <a:p>
                <a:pPr marL="0" marR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3200" dirty="0">
                    <a:effectLst/>
                    <a:latin typeface="+mn-lt"/>
                    <a:ea typeface="Times New Roman" panose="02020603050405020304" pitchFamily="18" charset="0"/>
                  </a:rPr>
                  <a:t>β</a:t>
                </a:r>
                <a:r>
                  <a:rPr lang="en-GB" sz="3200" baseline="-25000" dirty="0">
                    <a:effectLst/>
                    <a:latin typeface="+mn-lt"/>
                    <a:ea typeface="Times New Roman" panose="02020603050405020304" pitchFamily="18" charset="0"/>
                  </a:rPr>
                  <a:t>13</a:t>
                </a:r>
                <a:r>
                  <a:rPr lang="en-GB" sz="3200" dirty="0">
                    <a:effectLst/>
                    <a:latin typeface="+mn-lt"/>
                    <a:ea typeface="Times New Roman" panose="02020603050405020304" pitchFamily="18" charset="0"/>
                  </a:rPr>
                  <a:t>= coefficient of the interaction effect of font style and medium.</a:t>
                </a:r>
                <a:endParaRPr lang="en-US" sz="3200" dirty="0">
                  <a:effectLst/>
                  <a:latin typeface="+mn-lt"/>
                  <a:ea typeface="SimSun" panose="02010600030101010101" pitchFamily="2" charset="-122"/>
                </a:endParaRPr>
              </a:p>
              <a:p>
                <a:pPr marL="0" marR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3200" dirty="0">
                    <a:effectLst/>
                    <a:latin typeface="+mn-lt"/>
                    <a:ea typeface="Times New Roman" panose="02020603050405020304" pitchFamily="18" charset="0"/>
                  </a:rPr>
                  <a:t>β</a:t>
                </a:r>
                <a:r>
                  <a:rPr lang="en-GB" sz="3200" baseline="-25000" dirty="0">
                    <a:effectLst/>
                    <a:latin typeface="+mn-lt"/>
                    <a:ea typeface="Times New Roman" panose="02020603050405020304" pitchFamily="18" charset="0"/>
                  </a:rPr>
                  <a:t>23 </a:t>
                </a:r>
                <a:r>
                  <a:rPr lang="en-GB" sz="3200" dirty="0">
                    <a:effectLst/>
                    <a:latin typeface="+mn-lt"/>
                    <a:ea typeface="Times New Roman" panose="02020603050405020304" pitchFamily="18" charset="0"/>
                  </a:rPr>
                  <a:t>= coefficient of the interaction effect of font size and font medium. </a:t>
                </a:r>
                <a:endParaRPr lang="en-US" sz="3200" dirty="0">
                  <a:effectLst/>
                  <a:latin typeface="+mn-lt"/>
                  <a:ea typeface="SimSun" panose="02010600030101010101" pitchFamily="2" charset="-122"/>
                </a:endParaRPr>
              </a:p>
              <a:p>
                <a:pPr marL="0" marR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3200" dirty="0">
                    <a:effectLst/>
                    <a:latin typeface="+mn-lt"/>
                    <a:ea typeface="Times New Roman" panose="02020603050405020304" pitchFamily="18" charset="0"/>
                  </a:rPr>
                  <a:t>β</a:t>
                </a:r>
                <a:r>
                  <a:rPr lang="en-GB" sz="3200" baseline="-25000" dirty="0">
                    <a:effectLst/>
                    <a:latin typeface="+mn-lt"/>
                    <a:ea typeface="Times New Roman" panose="02020603050405020304" pitchFamily="18" charset="0"/>
                  </a:rPr>
                  <a:t>123</a:t>
                </a:r>
                <a:r>
                  <a:rPr lang="en-GB" sz="3200" dirty="0">
                    <a:effectLst/>
                    <a:latin typeface="+mn-lt"/>
                    <a:ea typeface="Times New Roman" panose="02020603050405020304" pitchFamily="18" charset="0"/>
                  </a:rPr>
                  <a:t> = coefficient of the interaction effect of the three factors. </a:t>
                </a:r>
                <a:endParaRPr lang="en-US" sz="3200" dirty="0">
                  <a:effectLst/>
                  <a:latin typeface="+mn-lt"/>
                  <a:ea typeface="SimSun" panose="02010600030101010101" pitchFamily="2" charset="-122"/>
                </a:endParaRPr>
              </a:p>
              <a:p>
                <a:endParaRPr lang="en-US" sz="15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F8A487B-8A2B-09C0-8EEB-C82A52B04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061357"/>
                <a:ext cx="8520600" cy="3894364"/>
              </a:xfrm>
              <a:blipFill>
                <a:blip r:embed="rId2"/>
                <a:stretch>
                  <a:fillRect l="-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32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>
            <a:spLocks noGrp="1"/>
          </p:cNvSpPr>
          <p:nvPr>
            <p:ph type="ctrTitle"/>
          </p:nvPr>
        </p:nvSpPr>
        <p:spPr>
          <a:xfrm>
            <a:off x="593550" y="1942075"/>
            <a:ext cx="7956900" cy="17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and Discussion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375" y="702225"/>
            <a:ext cx="6663249" cy="19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0375" y="2969025"/>
            <a:ext cx="6371625" cy="206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8"/>
          <p:cNvSpPr txBox="1">
            <a:spLocks noGrp="1"/>
          </p:cNvSpPr>
          <p:nvPr>
            <p:ph type="title"/>
          </p:nvPr>
        </p:nvSpPr>
        <p:spPr>
          <a:xfrm>
            <a:off x="1240375" y="2636325"/>
            <a:ext cx="5470500" cy="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Figure 2: Residual Plots for Box-Cox Transformed Data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179" name="Google Shape;179;p38"/>
          <p:cNvSpPr txBox="1">
            <a:spLocks noGrp="1"/>
          </p:cNvSpPr>
          <p:nvPr>
            <p:ph type="title"/>
          </p:nvPr>
        </p:nvSpPr>
        <p:spPr>
          <a:xfrm>
            <a:off x="1240375" y="460250"/>
            <a:ext cx="4359000" cy="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Figure 1: Residual Plots for Original Data</a:t>
            </a:r>
            <a:endParaRPr sz="1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>
            <a:spLocks noGrp="1"/>
          </p:cNvSpPr>
          <p:nvPr>
            <p:ph type="title" idx="3"/>
          </p:nvPr>
        </p:nvSpPr>
        <p:spPr>
          <a:xfrm>
            <a:off x="1719725" y="468875"/>
            <a:ext cx="3956100" cy="3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20"/>
              <a:t>Table 1: Anova Table</a:t>
            </a:r>
            <a:endParaRPr sz="1420"/>
          </a:p>
        </p:txBody>
      </p:sp>
      <p:sp>
        <p:nvSpPr>
          <p:cNvPr id="185" name="Google Shape;185;p39"/>
          <p:cNvSpPr txBox="1">
            <a:spLocks noGrp="1"/>
          </p:cNvSpPr>
          <p:nvPr>
            <p:ph type="title" idx="4"/>
          </p:nvPr>
        </p:nvSpPr>
        <p:spPr>
          <a:xfrm>
            <a:off x="1807450" y="2400000"/>
            <a:ext cx="3956100" cy="3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20"/>
              <a:t>Table 2: Parameter Estimates</a:t>
            </a:r>
            <a:endParaRPr sz="1420"/>
          </a:p>
        </p:txBody>
      </p:sp>
      <p:pic>
        <p:nvPicPr>
          <p:cNvPr id="186" name="Google Shape;18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450" y="812363"/>
            <a:ext cx="5168103" cy="1497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7450" y="2718100"/>
            <a:ext cx="5616824" cy="21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355525" y="436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Conclusion</a:t>
            </a:r>
            <a:endParaRPr sz="2800"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2095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Through our experiment, we discovered that font style, font size, and medium don’t have significant effect on how students comprehend text.</a:t>
            </a:r>
          </a:p>
          <a:p>
            <a:pPr marL="342900" lvl="0" indent="-2095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 b="1" dirty="0"/>
              <a:t>Theoretical Framework: </a:t>
            </a:r>
            <a:r>
              <a:rPr lang="en" sz="1500" dirty="0"/>
              <a:t>Cognitive Load Theory (CLT)</a:t>
            </a:r>
          </a:p>
          <a:p>
            <a:pPr marL="800100" lvl="1" indent="-209550">
              <a:spcBef>
                <a:spcPts val="1000"/>
              </a:spcBef>
              <a:buSzPts val="1500"/>
              <a:buChar char="●"/>
            </a:pPr>
            <a:r>
              <a:rPr lang="en" sz="1500" dirty="0"/>
              <a:t>The ability of students to understand texts might depend more on other factors rather than the nature of the text and the medium through which it is presented. </a:t>
            </a:r>
            <a:endParaRPr lang="en" sz="1500" b="1" dirty="0"/>
          </a:p>
          <a:p>
            <a:pPr marL="800100" lvl="1" indent="-209550">
              <a:spcBef>
                <a:spcPts val="1000"/>
              </a:spcBef>
              <a:buSzPts val="1500"/>
              <a:buChar char="●"/>
            </a:pPr>
            <a:r>
              <a:rPr lang="en" sz="1500" dirty="0"/>
              <a:t>According to germane and intrinsic aspects of the CLT, the comprehension ability depends more on students’ efforts and their previous knowledge of subject matter (Sweller, 2010; Sweller, 1988).</a:t>
            </a:r>
            <a:endParaRPr sz="15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iami University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EEEEEE"/>
      </a:lt2>
      <a:accent1>
        <a:srgbClr val="C41230"/>
      </a:accent1>
      <a:accent2>
        <a:srgbClr val="AD102A"/>
      </a:accent2>
      <a:accent3>
        <a:srgbClr val="CCC9B8"/>
      </a:accent3>
      <a:accent4>
        <a:srgbClr val="EDECE2"/>
      </a:accent4>
      <a:accent5>
        <a:srgbClr val="EFDB72"/>
      </a:accent5>
      <a:accent6>
        <a:srgbClr val="00000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1127</Words>
  <Application>Microsoft Office PowerPoint</Application>
  <PresentationFormat>On-screen Show (16:9)</PresentationFormat>
  <Paragraphs>79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Wingdings</vt:lpstr>
      <vt:lpstr>Simple Light</vt:lpstr>
      <vt:lpstr>Miami University</vt:lpstr>
      <vt:lpstr>Exploring the Influence of Font Style, Size, and Medium on Text Comprehension:  A 23 Factorial Design Experiment  </vt:lpstr>
      <vt:lpstr>Outline</vt:lpstr>
      <vt:lpstr>Introduction</vt:lpstr>
      <vt:lpstr>Experimental Setup </vt:lpstr>
      <vt:lpstr>Model Equation</vt:lpstr>
      <vt:lpstr>Findings and Discussion</vt:lpstr>
      <vt:lpstr>Figure 2: Residual Plots for Box-Cox Transformed Data</vt:lpstr>
      <vt:lpstr>Table 1: Anova Table</vt:lpstr>
      <vt:lpstr>Conclusion</vt:lpstr>
      <vt:lpstr>Recommendations</vt:lpstr>
      <vt:lpstr>References</vt:lpstr>
      <vt:lpstr>THANK YOU FOR LISTENING!!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Font Style, Font Size, and Medium on Text Comprehension of Students.</dc:title>
  <dc:creator>Marko Simon</dc:creator>
  <cp:lastModifiedBy>Marko Simon</cp:lastModifiedBy>
  <cp:revision>18</cp:revision>
  <dcterms:modified xsi:type="dcterms:W3CDTF">2024-05-14T02:25:26Z</dcterms:modified>
</cp:coreProperties>
</file>