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60" r:id="rId3"/>
    <p:sldId id="278" r:id="rId4"/>
    <p:sldId id="257" r:id="rId5"/>
    <p:sldId id="276" r:id="rId6"/>
    <p:sldId id="277" r:id="rId7"/>
    <p:sldId id="280" r:id="rId8"/>
    <p:sldId id="273" r:id="rId9"/>
    <p:sldId id="274" r:id="rId10"/>
  </p:sldIdLst>
  <p:sldSz cx="18288000" cy="10287000"/>
  <p:notesSz cx="6858000" cy="9144000"/>
  <p:embeddedFontLst>
    <p:embeddedFont>
      <p:font typeface="Alice" panose="020B0604020202020204"/>
      <p:regular r:id="rId12"/>
    </p:embeddedFont>
    <p:embeddedFont>
      <p:font typeface="Open Sans Bold"/>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22" autoAdjust="0"/>
  </p:normalViewPr>
  <p:slideViewPr>
    <p:cSldViewPr>
      <p:cViewPr varScale="1">
        <p:scale>
          <a:sx n="45" d="100"/>
          <a:sy n="45" d="100"/>
        </p:scale>
        <p:origin x="84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1AA30-5397-40D5-AE4C-374E4DF7CB87}" type="datetimeFigureOut">
              <a:rPr lang="id-ID" smtClean="0"/>
              <a:t>19/12/2024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081BC-FE0C-4DA1-A5D6-EA9D1AC641D9}" type="slidenum">
              <a:rPr lang="id-ID" smtClean="0"/>
              <a:t>‹#›</a:t>
            </a:fld>
            <a:endParaRPr lang="id-ID"/>
          </a:p>
        </p:txBody>
      </p:sp>
    </p:spTree>
    <p:extLst>
      <p:ext uri="{BB962C8B-B14F-4D97-AF65-F5344CB8AC3E}">
        <p14:creationId xmlns:p14="http://schemas.microsoft.com/office/powerpoint/2010/main" val="2387490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4BA081BC-FE0C-4DA1-A5D6-EA9D1AC641D9}" type="slidenum">
              <a:rPr lang="id-ID" smtClean="0"/>
              <a:t>3</a:t>
            </a:fld>
            <a:endParaRPr lang="id-ID"/>
          </a:p>
        </p:txBody>
      </p:sp>
    </p:spTree>
    <p:extLst>
      <p:ext uri="{BB962C8B-B14F-4D97-AF65-F5344CB8AC3E}">
        <p14:creationId xmlns:p14="http://schemas.microsoft.com/office/powerpoint/2010/main" val="227911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422163" y="2656197"/>
            <a:ext cx="11443673" cy="2634183"/>
          </a:xfrm>
          <a:prstGeom prst="rect">
            <a:avLst/>
          </a:prstGeom>
        </p:spPr>
        <p:txBody>
          <a:bodyPr lIns="0" tIns="0" rIns="0" bIns="0" rtlCol="0" anchor="t">
            <a:spAutoFit/>
          </a:bodyPr>
          <a:lstStyle/>
          <a:p>
            <a:pPr algn="ctr">
              <a:lnSpc>
                <a:spcPts val="7000"/>
              </a:lnSpc>
            </a:pPr>
            <a:r>
              <a:rPr lang="en-US" sz="5000" dirty="0" err="1">
                <a:solidFill>
                  <a:srgbClr val="3B3C3B"/>
                </a:solidFill>
                <a:latin typeface="Open Sans Bold"/>
                <a:ea typeface="Open Sans Bold"/>
                <a:cs typeface="Open Sans Bold"/>
                <a:sym typeface="Open Sans Bold"/>
              </a:rPr>
              <a:t>Sistem</a:t>
            </a:r>
            <a:r>
              <a:rPr lang="en-US" sz="5000" dirty="0">
                <a:solidFill>
                  <a:srgbClr val="3B3C3B"/>
                </a:solidFill>
                <a:latin typeface="Open Sans Bold"/>
                <a:ea typeface="Open Sans Bold"/>
                <a:cs typeface="Open Sans Bold"/>
                <a:sym typeface="Open Sans Bold"/>
              </a:rPr>
              <a:t> </a:t>
            </a:r>
            <a:r>
              <a:rPr lang="en-US" sz="5000" dirty="0" err="1">
                <a:solidFill>
                  <a:srgbClr val="3B3C3B"/>
                </a:solidFill>
                <a:latin typeface="Open Sans Bold"/>
                <a:ea typeface="Open Sans Bold"/>
                <a:cs typeface="Open Sans Bold"/>
                <a:sym typeface="Open Sans Bold"/>
              </a:rPr>
              <a:t>Deteksi</a:t>
            </a:r>
            <a:r>
              <a:rPr lang="en-US" sz="5000" dirty="0">
                <a:solidFill>
                  <a:srgbClr val="3B3C3B"/>
                </a:solidFill>
                <a:latin typeface="Open Sans Bold"/>
                <a:ea typeface="Open Sans Bold"/>
                <a:cs typeface="Open Sans Bold"/>
                <a:sym typeface="Open Sans Bold"/>
              </a:rPr>
              <a:t> </a:t>
            </a:r>
            <a:r>
              <a:rPr lang="en-US" sz="5000" dirty="0" err="1">
                <a:solidFill>
                  <a:srgbClr val="3B3C3B"/>
                </a:solidFill>
                <a:latin typeface="Open Sans Bold"/>
                <a:ea typeface="Open Sans Bold"/>
                <a:cs typeface="Open Sans Bold"/>
                <a:sym typeface="Open Sans Bold"/>
              </a:rPr>
              <a:t>Kesegaran</a:t>
            </a:r>
            <a:r>
              <a:rPr lang="en-US" sz="5000" dirty="0">
                <a:solidFill>
                  <a:srgbClr val="3B3C3B"/>
                </a:solidFill>
                <a:latin typeface="Open Sans Bold"/>
                <a:ea typeface="Open Sans Bold"/>
                <a:cs typeface="Open Sans Bold"/>
                <a:sym typeface="Open Sans Bold"/>
              </a:rPr>
              <a:t> Apel </a:t>
            </a:r>
            <a:r>
              <a:rPr lang="en-US" sz="5000" dirty="0" err="1">
                <a:solidFill>
                  <a:srgbClr val="3B3C3B"/>
                </a:solidFill>
                <a:latin typeface="Open Sans Bold"/>
                <a:ea typeface="Open Sans Bold"/>
                <a:cs typeface="Open Sans Bold"/>
                <a:sym typeface="Open Sans Bold"/>
              </a:rPr>
              <a:t>Berbasis</a:t>
            </a:r>
            <a:r>
              <a:rPr lang="en-US" sz="5000" dirty="0">
                <a:solidFill>
                  <a:srgbClr val="3B3C3B"/>
                </a:solidFill>
                <a:latin typeface="Open Sans Bold"/>
                <a:ea typeface="Open Sans Bold"/>
                <a:cs typeface="Open Sans Bold"/>
                <a:sym typeface="Open Sans Bold"/>
              </a:rPr>
              <a:t> Video </a:t>
            </a:r>
            <a:r>
              <a:rPr lang="en-US" sz="5000" dirty="0" err="1">
                <a:solidFill>
                  <a:srgbClr val="3B3C3B"/>
                </a:solidFill>
                <a:latin typeface="Open Sans Bold"/>
                <a:ea typeface="Open Sans Bold"/>
                <a:cs typeface="Open Sans Bold"/>
                <a:sym typeface="Open Sans Bold"/>
              </a:rPr>
              <a:t>Menggunakan</a:t>
            </a:r>
            <a:r>
              <a:rPr lang="en-US" sz="5000" dirty="0">
                <a:solidFill>
                  <a:srgbClr val="3B3C3B"/>
                </a:solidFill>
                <a:latin typeface="Open Sans Bold"/>
                <a:ea typeface="Open Sans Bold"/>
                <a:cs typeface="Open Sans Bold"/>
                <a:sym typeface="Open Sans Bold"/>
              </a:rPr>
              <a:t> </a:t>
            </a:r>
            <a:r>
              <a:rPr lang="en-US" sz="5000" dirty="0" err="1">
                <a:solidFill>
                  <a:srgbClr val="3B3C3B"/>
                </a:solidFill>
                <a:latin typeface="Open Sans Bold"/>
                <a:ea typeface="Open Sans Bold"/>
                <a:cs typeface="Open Sans Bold"/>
                <a:sym typeface="Open Sans Bold"/>
              </a:rPr>
              <a:t>Algoritma</a:t>
            </a:r>
            <a:r>
              <a:rPr lang="en-US" sz="5000" dirty="0">
                <a:solidFill>
                  <a:srgbClr val="3B3C3B"/>
                </a:solidFill>
                <a:latin typeface="Open Sans Bold"/>
                <a:ea typeface="Open Sans Bold"/>
                <a:cs typeface="Open Sans Bold"/>
                <a:sym typeface="Open Sans Bold"/>
              </a:rPr>
              <a:t> YOLOV8</a:t>
            </a:r>
          </a:p>
        </p:txBody>
      </p:sp>
      <p:grpSp>
        <p:nvGrpSpPr>
          <p:cNvPr id="3" name="Group 3"/>
          <p:cNvGrpSpPr/>
          <p:nvPr/>
        </p:nvGrpSpPr>
        <p:grpSpPr>
          <a:xfrm>
            <a:off x="5898918" y="0"/>
            <a:ext cx="10467783" cy="1047264"/>
            <a:chOff x="0" y="0"/>
            <a:chExt cx="13957044" cy="1396352"/>
          </a:xfrm>
        </p:grpSpPr>
        <p:sp>
          <p:nvSpPr>
            <p:cNvPr id="4" name="Freeform 4"/>
            <p:cNvSpPr/>
            <p:nvPr/>
          </p:nvSpPr>
          <p:spPr>
            <a:xfrm>
              <a:off x="0"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561732"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5123464"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7685197"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0246929"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9" name="Group 9"/>
          <p:cNvGrpSpPr/>
          <p:nvPr/>
        </p:nvGrpSpPr>
        <p:grpSpPr>
          <a:xfrm>
            <a:off x="1655852" y="9158562"/>
            <a:ext cx="10467783" cy="1047264"/>
            <a:chOff x="0" y="0"/>
            <a:chExt cx="13957044" cy="1396352"/>
          </a:xfrm>
        </p:grpSpPr>
        <p:sp>
          <p:nvSpPr>
            <p:cNvPr id="10" name="Freeform 10"/>
            <p:cNvSpPr/>
            <p:nvPr/>
          </p:nvSpPr>
          <p:spPr>
            <a:xfrm>
              <a:off x="0"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2561732"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5123464"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7685197"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0246929"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15" name="Freeform 15"/>
          <p:cNvSpPr/>
          <p:nvPr/>
        </p:nvSpPr>
        <p:spPr>
          <a:xfrm>
            <a:off x="-679298" y="7132618"/>
            <a:ext cx="3415997" cy="3403575"/>
          </a:xfrm>
          <a:custGeom>
            <a:avLst/>
            <a:gdLst/>
            <a:ahLst/>
            <a:cxnLst/>
            <a:rect l="l" t="t" r="r" b="b"/>
            <a:pathLst>
              <a:path w="3415997" h="3403575">
                <a:moveTo>
                  <a:pt x="0" y="0"/>
                </a:moveTo>
                <a:lnTo>
                  <a:pt x="3415996" y="0"/>
                </a:lnTo>
                <a:lnTo>
                  <a:pt x="3415996" y="3403575"/>
                </a:lnTo>
                <a:lnTo>
                  <a:pt x="0" y="34035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flipH="1" flipV="1">
            <a:off x="15503677" y="-239250"/>
            <a:ext cx="3415997" cy="3403575"/>
          </a:xfrm>
          <a:custGeom>
            <a:avLst/>
            <a:gdLst/>
            <a:ahLst/>
            <a:cxnLst/>
            <a:rect l="l" t="t" r="r" b="b"/>
            <a:pathLst>
              <a:path w="3415997" h="3403575">
                <a:moveTo>
                  <a:pt x="3415996" y="3403575"/>
                </a:moveTo>
                <a:lnTo>
                  <a:pt x="0" y="3403575"/>
                </a:lnTo>
                <a:lnTo>
                  <a:pt x="0" y="0"/>
                </a:lnTo>
                <a:lnTo>
                  <a:pt x="3415996" y="0"/>
                </a:lnTo>
                <a:lnTo>
                  <a:pt x="3415996" y="3403575"/>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7" name="Group 17"/>
          <p:cNvGrpSpPr/>
          <p:nvPr/>
        </p:nvGrpSpPr>
        <p:grpSpPr>
          <a:xfrm>
            <a:off x="592824" y="3639427"/>
            <a:ext cx="871753" cy="3173010"/>
            <a:chOff x="0" y="0"/>
            <a:chExt cx="1162337" cy="4230680"/>
          </a:xfrm>
        </p:grpSpPr>
        <p:sp>
          <p:nvSpPr>
            <p:cNvPr id="18" name="Freeform 18"/>
            <p:cNvSpPr/>
            <p:nvPr/>
          </p:nvSpPr>
          <p:spPr>
            <a:xfrm flipH="1" flipV="1">
              <a:off x="0" y="0"/>
              <a:ext cx="1162337" cy="2138078"/>
            </a:xfrm>
            <a:custGeom>
              <a:avLst/>
              <a:gdLst/>
              <a:ahLst/>
              <a:cxnLst/>
              <a:rect l="l" t="t" r="r" b="b"/>
              <a:pathLst>
                <a:path w="1162337" h="2138078">
                  <a:moveTo>
                    <a:pt x="1162337" y="2138078"/>
                  </a:moveTo>
                  <a:lnTo>
                    <a:pt x="0" y="2138078"/>
                  </a:lnTo>
                  <a:lnTo>
                    <a:pt x="0" y="0"/>
                  </a:lnTo>
                  <a:lnTo>
                    <a:pt x="1162337" y="0"/>
                  </a:lnTo>
                  <a:lnTo>
                    <a:pt x="1162337" y="213807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a:off x="0" y="2092602"/>
              <a:ext cx="1162337" cy="2138078"/>
            </a:xfrm>
            <a:custGeom>
              <a:avLst/>
              <a:gdLst/>
              <a:ahLst/>
              <a:cxnLst/>
              <a:rect l="l" t="t" r="r" b="b"/>
              <a:pathLst>
                <a:path w="1162337" h="2138078">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20" name="Group 20"/>
          <p:cNvGrpSpPr/>
          <p:nvPr/>
        </p:nvGrpSpPr>
        <p:grpSpPr>
          <a:xfrm>
            <a:off x="16803135" y="3389749"/>
            <a:ext cx="871753" cy="3173010"/>
            <a:chOff x="0" y="0"/>
            <a:chExt cx="1162337" cy="4230680"/>
          </a:xfrm>
        </p:grpSpPr>
        <p:sp>
          <p:nvSpPr>
            <p:cNvPr id="21" name="Freeform 21"/>
            <p:cNvSpPr/>
            <p:nvPr/>
          </p:nvSpPr>
          <p:spPr>
            <a:xfrm flipV="1">
              <a:off x="0" y="0"/>
              <a:ext cx="1162337" cy="2138078"/>
            </a:xfrm>
            <a:custGeom>
              <a:avLst/>
              <a:gdLst/>
              <a:ahLst/>
              <a:cxnLst/>
              <a:rect l="l" t="t" r="r" b="b"/>
              <a:pathLst>
                <a:path w="1162337" h="2138078">
                  <a:moveTo>
                    <a:pt x="0" y="2138078"/>
                  </a:moveTo>
                  <a:lnTo>
                    <a:pt x="1162337" y="2138078"/>
                  </a:lnTo>
                  <a:lnTo>
                    <a:pt x="1162337" y="0"/>
                  </a:lnTo>
                  <a:lnTo>
                    <a:pt x="0" y="0"/>
                  </a:lnTo>
                  <a:lnTo>
                    <a:pt x="0" y="213807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22"/>
            <p:cNvSpPr/>
            <p:nvPr/>
          </p:nvSpPr>
          <p:spPr>
            <a:xfrm>
              <a:off x="0" y="2092602"/>
              <a:ext cx="1162337" cy="2138078"/>
            </a:xfrm>
            <a:custGeom>
              <a:avLst/>
              <a:gdLst/>
              <a:ahLst/>
              <a:cxnLst/>
              <a:rect l="l" t="t" r="r" b="b"/>
              <a:pathLst>
                <a:path w="1162337" h="2138078">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23" name="Freeform 23"/>
          <p:cNvSpPr/>
          <p:nvPr/>
        </p:nvSpPr>
        <p:spPr>
          <a:xfrm rot="-3646797" flipV="1">
            <a:off x="13405582" y="7208113"/>
            <a:ext cx="3749980" cy="5809828"/>
          </a:xfrm>
          <a:custGeom>
            <a:avLst/>
            <a:gdLst/>
            <a:ahLst/>
            <a:cxnLst/>
            <a:rect l="l" t="t" r="r" b="b"/>
            <a:pathLst>
              <a:path w="3749980" h="5809828">
                <a:moveTo>
                  <a:pt x="0" y="5809828"/>
                </a:moveTo>
                <a:lnTo>
                  <a:pt x="3749980" y="5809828"/>
                </a:lnTo>
                <a:lnTo>
                  <a:pt x="3749980" y="0"/>
                </a:lnTo>
                <a:lnTo>
                  <a:pt x="0" y="0"/>
                </a:lnTo>
                <a:lnTo>
                  <a:pt x="0" y="5809828"/>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4" name="Freeform 24"/>
          <p:cNvSpPr/>
          <p:nvPr/>
        </p:nvSpPr>
        <p:spPr>
          <a:xfrm rot="3621110">
            <a:off x="861708" y="-2753112"/>
            <a:ext cx="3749980" cy="5809828"/>
          </a:xfrm>
          <a:custGeom>
            <a:avLst/>
            <a:gdLst/>
            <a:ahLst/>
            <a:cxnLst/>
            <a:rect l="l" t="t" r="r" b="b"/>
            <a:pathLst>
              <a:path w="3749980" h="5809828">
                <a:moveTo>
                  <a:pt x="0" y="0"/>
                </a:moveTo>
                <a:lnTo>
                  <a:pt x="3749980" y="0"/>
                </a:lnTo>
                <a:lnTo>
                  <a:pt x="3749980" y="5809828"/>
                </a:lnTo>
                <a:lnTo>
                  <a:pt x="0" y="58098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5" name="TextBox 25"/>
          <p:cNvSpPr txBox="1"/>
          <p:nvPr/>
        </p:nvSpPr>
        <p:spPr>
          <a:xfrm>
            <a:off x="3412019" y="6463105"/>
            <a:ext cx="11443673" cy="1384300"/>
          </a:xfrm>
          <a:prstGeom prst="rect">
            <a:avLst/>
          </a:prstGeom>
        </p:spPr>
        <p:txBody>
          <a:bodyPr lIns="0" tIns="0" rIns="0" bIns="0" rtlCol="0" anchor="t">
            <a:spAutoFit/>
          </a:bodyPr>
          <a:lstStyle/>
          <a:p>
            <a:pPr algn="ctr">
              <a:lnSpc>
                <a:spcPts val="5599"/>
              </a:lnSpc>
            </a:pPr>
            <a:r>
              <a:rPr lang="en-US" sz="3999" dirty="0">
                <a:solidFill>
                  <a:srgbClr val="3B3C3B"/>
                </a:solidFill>
                <a:latin typeface="Alice"/>
                <a:ea typeface="Alice"/>
                <a:cs typeface="Alice"/>
                <a:sym typeface="Alice"/>
              </a:rPr>
              <a:t>RISET INFORMATIKA</a:t>
            </a:r>
          </a:p>
          <a:p>
            <a:pPr algn="ctr">
              <a:lnSpc>
                <a:spcPts val="5599"/>
              </a:lnSpc>
            </a:pPr>
            <a:r>
              <a:rPr lang="en-US" sz="3999" dirty="0">
                <a:solidFill>
                  <a:srgbClr val="3B3C3B"/>
                </a:solidFill>
                <a:latin typeface="Alice"/>
                <a:ea typeface="Alice"/>
                <a:cs typeface="Alice"/>
                <a:sym typeface="Alice"/>
              </a:rPr>
              <a:t>SATRIA DIOUFAN ARTHA DESANTA 21081010188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2"/>
          <p:cNvGrpSpPr/>
          <p:nvPr/>
        </p:nvGrpSpPr>
        <p:grpSpPr>
          <a:xfrm>
            <a:off x="5898918" y="0"/>
            <a:ext cx="10467783" cy="1047264"/>
            <a:chOff x="0" y="0"/>
            <a:chExt cx="13957044" cy="1396352"/>
          </a:xfrm>
        </p:grpSpPr>
        <p:sp>
          <p:nvSpPr>
            <p:cNvPr id="3" name="Freeform 3"/>
            <p:cNvSpPr/>
            <p:nvPr/>
          </p:nvSpPr>
          <p:spPr>
            <a:xfrm>
              <a:off x="0"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2561732"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5123464"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7685197"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0246929"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8" name="Group 8"/>
          <p:cNvGrpSpPr/>
          <p:nvPr/>
        </p:nvGrpSpPr>
        <p:grpSpPr>
          <a:xfrm>
            <a:off x="1655852" y="9158562"/>
            <a:ext cx="10467783" cy="1047264"/>
            <a:chOff x="0" y="0"/>
            <a:chExt cx="13957044" cy="1396352"/>
          </a:xfrm>
        </p:grpSpPr>
        <p:sp>
          <p:nvSpPr>
            <p:cNvPr id="9" name="Freeform 9"/>
            <p:cNvSpPr/>
            <p:nvPr/>
          </p:nvSpPr>
          <p:spPr>
            <a:xfrm>
              <a:off x="0"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2561732"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5123464"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7685197"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246929"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14" name="Freeform 14"/>
          <p:cNvSpPr/>
          <p:nvPr/>
        </p:nvSpPr>
        <p:spPr>
          <a:xfrm>
            <a:off x="-679298" y="7132618"/>
            <a:ext cx="3415997" cy="3403575"/>
          </a:xfrm>
          <a:custGeom>
            <a:avLst/>
            <a:gdLst/>
            <a:ahLst/>
            <a:cxnLst/>
            <a:rect l="l" t="t" r="r" b="b"/>
            <a:pathLst>
              <a:path w="3415997" h="3403575">
                <a:moveTo>
                  <a:pt x="0" y="0"/>
                </a:moveTo>
                <a:lnTo>
                  <a:pt x="3415996" y="0"/>
                </a:lnTo>
                <a:lnTo>
                  <a:pt x="3415996" y="3403575"/>
                </a:lnTo>
                <a:lnTo>
                  <a:pt x="0" y="34035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flipH="1" flipV="1">
            <a:off x="15503677" y="-239250"/>
            <a:ext cx="3415997" cy="3403575"/>
          </a:xfrm>
          <a:custGeom>
            <a:avLst/>
            <a:gdLst/>
            <a:ahLst/>
            <a:cxnLst/>
            <a:rect l="l" t="t" r="r" b="b"/>
            <a:pathLst>
              <a:path w="3415997" h="3403575">
                <a:moveTo>
                  <a:pt x="3415996" y="3403575"/>
                </a:moveTo>
                <a:lnTo>
                  <a:pt x="0" y="3403575"/>
                </a:lnTo>
                <a:lnTo>
                  <a:pt x="0" y="0"/>
                </a:lnTo>
                <a:lnTo>
                  <a:pt x="3415996" y="0"/>
                </a:lnTo>
                <a:lnTo>
                  <a:pt x="3415996" y="3403575"/>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6" name="Group 16"/>
          <p:cNvGrpSpPr/>
          <p:nvPr/>
        </p:nvGrpSpPr>
        <p:grpSpPr>
          <a:xfrm>
            <a:off x="592824" y="3639427"/>
            <a:ext cx="871753" cy="3173010"/>
            <a:chOff x="0" y="0"/>
            <a:chExt cx="1162337" cy="4230680"/>
          </a:xfrm>
        </p:grpSpPr>
        <p:sp>
          <p:nvSpPr>
            <p:cNvPr id="17" name="Freeform 17"/>
            <p:cNvSpPr/>
            <p:nvPr/>
          </p:nvSpPr>
          <p:spPr>
            <a:xfrm flipH="1" flipV="1">
              <a:off x="0" y="0"/>
              <a:ext cx="1162337" cy="2138078"/>
            </a:xfrm>
            <a:custGeom>
              <a:avLst/>
              <a:gdLst/>
              <a:ahLst/>
              <a:cxnLst/>
              <a:rect l="l" t="t" r="r" b="b"/>
              <a:pathLst>
                <a:path w="1162337" h="2138078">
                  <a:moveTo>
                    <a:pt x="1162337" y="2138078"/>
                  </a:moveTo>
                  <a:lnTo>
                    <a:pt x="0" y="2138078"/>
                  </a:lnTo>
                  <a:lnTo>
                    <a:pt x="0" y="0"/>
                  </a:lnTo>
                  <a:lnTo>
                    <a:pt x="1162337" y="0"/>
                  </a:lnTo>
                  <a:lnTo>
                    <a:pt x="1162337" y="213807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0" y="2092602"/>
              <a:ext cx="1162337" cy="2138078"/>
            </a:xfrm>
            <a:custGeom>
              <a:avLst/>
              <a:gdLst/>
              <a:ahLst/>
              <a:cxnLst/>
              <a:rect l="l" t="t" r="r" b="b"/>
              <a:pathLst>
                <a:path w="1162337" h="2138078">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9" name="Group 19"/>
          <p:cNvGrpSpPr/>
          <p:nvPr/>
        </p:nvGrpSpPr>
        <p:grpSpPr>
          <a:xfrm>
            <a:off x="16803135" y="3389749"/>
            <a:ext cx="871753" cy="3173010"/>
            <a:chOff x="0" y="0"/>
            <a:chExt cx="1162337" cy="4230680"/>
          </a:xfrm>
        </p:grpSpPr>
        <p:sp>
          <p:nvSpPr>
            <p:cNvPr id="20" name="Freeform 20"/>
            <p:cNvSpPr/>
            <p:nvPr/>
          </p:nvSpPr>
          <p:spPr>
            <a:xfrm flipV="1">
              <a:off x="0" y="0"/>
              <a:ext cx="1162337" cy="2138078"/>
            </a:xfrm>
            <a:custGeom>
              <a:avLst/>
              <a:gdLst/>
              <a:ahLst/>
              <a:cxnLst/>
              <a:rect l="l" t="t" r="r" b="b"/>
              <a:pathLst>
                <a:path w="1162337" h="2138078">
                  <a:moveTo>
                    <a:pt x="0" y="2138078"/>
                  </a:moveTo>
                  <a:lnTo>
                    <a:pt x="1162337" y="2138078"/>
                  </a:lnTo>
                  <a:lnTo>
                    <a:pt x="1162337" y="0"/>
                  </a:lnTo>
                  <a:lnTo>
                    <a:pt x="0" y="0"/>
                  </a:lnTo>
                  <a:lnTo>
                    <a:pt x="0" y="213807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Freeform 21"/>
            <p:cNvSpPr/>
            <p:nvPr/>
          </p:nvSpPr>
          <p:spPr>
            <a:xfrm>
              <a:off x="0" y="2092602"/>
              <a:ext cx="1162337" cy="2138078"/>
            </a:xfrm>
            <a:custGeom>
              <a:avLst/>
              <a:gdLst/>
              <a:ahLst/>
              <a:cxnLst/>
              <a:rect l="l" t="t" r="r" b="b"/>
              <a:pathLst>
                <a:path w="1162337" h="2138078">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22" name="Freeform 22"/>
          <p:cNvSpPr/>
          <p:nvPr/>
        </p:nvSpPr>
        <p:spPr>
          <a:xfrm rot="-3646797" flipV="1">
            <a:off x="13405582" y="7208113"/>
            <a:ext cx="3749980" cy="5809828"/>
          </a:xfrm>
          <a:custGeom>
            <a:avLst/>
            <a:gdLst/>
            <a:ahLst/>
            <a:cxnLst/>
            <a:rect l="l" t="t" r="r" b="b"/>
            <a:pathLst>
              <a:path w="3749980" h="5809828">
                <a:moveTo>
                  <a:pt x="0" y="5809828"/>
                </a:moveTo>
                <a:lnTo>
                  <a:pt x="3749980" y="5809828"/>
                </a:lnTo>
                <a:lnTo>
                  <a:pt x="3749980" y="0"/>
                </a:lnTo>
                <a:lnTo>
                  <a:pt x="0" y="0"/>
                </a:lnTo>
                <a:lnTo>
                  <a:pt x="0" y="5809828"/>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3" name="Freeform 23"/>
          <p:cNvSpPr/>
          <p:nvPr/>
        </p:nvSpPr>
        <p:spPr>
          <a:xfrm rot="3621110">
            <a:off x="861708" y="-2753112"/>
            <a:ext cx="3749980" cy="5809828"/>
          </a:xfrm>
          <a:custGeom>
            <a:avLst/>
            <a:gdLst/>
            <a:ahLst/>
            <a:cxnLst/>
            <a:rect l="l" t="t" r="r" b="b"/>
            <a:pathLst>
              <a:path w="3749980" h="5809828">
                <a:moveTo>
                  <a:pt x="0" y="0"/>
                </a:moveTo>
                <a:lnTo>
                  <a:pt x="3749980" y="0"/>
                </a:lnTo>
                <a:lnTo>
                  <a:pt x="3749980" y="5809828"/>
                </a:lnTo>
                <a:lnTo>
                  <a:pt x="0" y="58098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6" name="Freeform 26"/>
          <p:cNvSpPr/>
          <p:nvPr/>
        </p:nvSpPr>
        <p:spPr>
          <a:xfrm>
            <a:off x="2102839" y="3389749"/>
            <a:ext cx="4552765" cy="3296202"/>
          </a:xfrm>
          <a:custGeom>
            <a:avLst/>
            <a:gdLst/>
            <a:ahLst/>
            <a:cxnLst/>
            <a:rect l="l" t="t" r="r" b="b"/>
            <a:pathLst>
              <a:path w="19050000" h="13792200">
                <a:moveTo>
                  <a:pt x="19050000" y="0"/>
                </a:moveTo>
                <a:lnTo>
                  <a:pt x="19050000" y="13792200"/>
                </a:lnTo>
                <a:lnTo>
                  <a:pt x="0" y="13792200"/>
                </a:lnTo>
                <a:lnTo>
                  <a:pt x="0" y="0"/>
                </a:lnTo>
                <a:lnTo>
                  <a:pt x="19050000" y="0"/>
                </a:lnTo>
                <a:close/>
              </a:path>
            </a:pathLst>
          </a:custGeom>
          <a:blipFill>
            <a:blip r:embed="rId10"/>
            <a:stretch>
              <a:fillRect l="-17" r="-17"/>
            </a:stretch>
          </a:blipFill>
        </p:spPr>
        <p:txBody>
          <a:bodyPr/>
          <a:lstStyle/>
          <a:p>
            <a:endParaRPr lang="id-ID" dirty="0"/>
          </a:p>
        </p:txBody>
      </p:sp>
      <p:sp>
        <p:nvSpPr>
          <p:cNvPr id="27" name="TextBox 27"/>
          <p:cNvSpPr txBox="1"/>
          <p:nvPr/>
        </p:nvSpPr>
        <p:spPr>
          <a:xfrm>
            <a:off x="3354021" y="961238"/>
            <a:ext cx="10914044" cy="1341906"/>
          </a:xfrm>
          <a:prstGeom prst="rect">
            <a:avLst/>
          </a:prstGeom>
        </p:spPr>
        <p:txBody>
          <a:bodyPr wrap="square" lIns="0" tIns="0" rIns="0" bIns="0" rtlCol="0" anchor="t">
            <a:spAutoFit/>
          </a:bodyPr>
          <a:lstStyle/>
          <a:p>
            <a:pPr algn="ctr">
              <a:lnSpc>
                <a:spcPts val="11194"/>
              </a:lnSpc>
            </a:pPr>
            <a:r>
              <a:rPr lang="en-US" sz="7995" dirty="0" err="1">
                <a:solidFill>
                  <a:srgbClr val="3B3C3B"/>
                </a:solidFill>
                <a:latin typeface="Open Sans Bold"/>
                <a:ea typeface="Open Sans Bold"/>
                <a:cs typeface="Open Sans Bold"/>
                <a:sym typeface="Open Sans Bold"/>
              </a:rPr>
              <a:t>Perumusan</a:t>
            </a:r>
            <a:r>
              <a:rPr lang="en-US" sz="7995" dirty="0">
                <a:solidFill>
                  <a:srgbClr val="3B3C3B"/>
                </a:solidFill>
                <a:latin typeface="Open Sans Bold"/>
                <a:ea typeface="Open Sans Bold"/>
                <a:cs typeface="Open Sans Bold"/>
                <a:sym typeface="Open Sans Bold"/>
              </a:rPr>
              <a:t> </a:t>
            </a:r>
            <a:r>
              <a:rPr lang="en-US" sz="7995" dirty="0" err="1">
                <a:solidFill>
                  <a:srgbClr val="3B3C3B"/>
                </a:solidFill>
                <a:latin typeface="Open Sans Bold"/>
                <a:ea typeface="Open Sans Bold"/>
                <a:cs typeface="Open Sans Bold"/>
                <a:sym typeface="Open Sans Bold"/>
              </a:rPr>
              <a:t>Masalah</a:t>
            </a:r>
            <a:endParaRPr lang="en-US" sz="7995" dirty="0">
              <a:solidFill>
                <a:srgbClr val="3B3C3B"/>
              </a:solidFill>
              <a:latin typeface="Open Sans Bold"/>
              <a:ea typeface="Open Sans Bold"/>
              <a:cs typeface="Open Sans Bold"/>
              <a:sym typeface="Open Sans Bold"/>
            </a:endParaRPr>
          </a:p>
        </p:txBody>
      </p:sp>
      <p:sp>
        <p:nvSpPr>
          <p:cNvPr id="28" name="TextBox 28"/>
          <p:cNvSpPr txBox="1"/>
          <p:nvPr/>
        </p:nvSpPr>
        <p:spPr>
          <a:xfrm>
            <a:off x="7269656" y="2552700"/>
            <a:ext cx="9154977" cy="5978175"/>
          </a:xfrm>
          <a:prstGeom prst="rect">
            <a:avLst/>
          </a:prstGeom>
        </p:spPr>
        <p:txBody>
          <a:bodyPr wrap="square" lIns="0" tIns="0" rIns="0" bIns="0" rtlCol="0" anchor="t">
            <a:spAutoFit/>
          </a:bodyPr>
          <a:lstStyle/>
          <a:p>
            <a:pPr algn="just">
              <a:lnSpc>
                <a:spcPts val="3929"/>
              </a:lnSpc>
            </a:pPr>
            <a:r>
              <a:rPr lang="en-US" sz="3000" dirty="0" err="1">
                <a:solidFill>
                  <a:srgbClr val="3B3C3B"/>
                </a:solidFill>
                <a:latin typeface="Alice"/>
                <a:ea typeface="Alice"/>
                <a:cs typeface="Alice"/>
                <a:sym typeface="Alice"/>
              </a:rPr>
              <a:t>Penelitian</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sebelumnya</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deteksi</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apel</a:t>
            </a:r>
            <a:r>
              <a:rPr lang="en-US" sz="3000" dirty="0">
                <a:solidFill>
                  <a:srgbClr val="3B3C3B"/>
                </a:solidFill>
                <a:latin typeface="Alice"/>
                <a:ea typeface="Alice"/>
                <a:cs typeface="Alice"/>
                <a:sym typeface="Alice"/>
              </a:rPr>
              <a:t> yang </a:t>
            </a:r>
            <a:r>
              <a:rPr lang="en-US" sz="3000" dirty="0" err="1">
                <a:solidFill>
                  <a:srgbClr val="3B3C3B"/>
                </a:solidFill>
                <a:latin typeface="Alice"/>
                <a:ea typeface="Alice"/>
                <a:cs typeface="Alice"/>
                <a:sym typeface="Alice"/>
              </a:rPr>
              <a:t>ada</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seperti</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menggunakan</a:t>
            </a:r>
            <a:r>
              <a:rPr lang="en-US" sz="3000" dirty="0">
                <a:solidFill>
                  <a:srgbClr val="3B3C3B"/>
                </a:solidFill>
                <a:latin typeface="Alice"/>
                <a:ea typeface="Alice"/>
                <a:cs typeface="Alice"/>
                <a:sym typeface="Alice"/>
              </a:rPr>
              <a:t> YOLOv5, </a:t>
            </a:r>
            <a:r>
              <a:rPr lang="en-US" sz="3000" dirty="0" err="1">
                <a:solidFill>
                  <a:srgbClr val="3B3C3B"/>
                </a:solidFill>
                <a:latin typeface="Alice"/>
                <a:ea typeface="Alice"/>
                <a:cs typeface="Alice"/>
                <a:sym typeface="Alice"/>
              </a:rPr>
              <a:t>metode</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deteksi</a:t>
            </a:r>
            <a:r>
              <a:rPr lang="en-US" sz="3000" dirty="0">
                <a:solidFill>
                  <a:srgbClr val="3B3C3B"/>
                </a:solidFill>
                <a:latin typeface="Alice"/>
                <a:ea typeface="Alice"/>
                <a:cs typeface="Alice"/>
                <a:sym typeface="Alice"/>
              </a:rPr>
              <a:t> pada </a:t>
            </a:r>
            <a:r>
              <a:rPr lang="en-US" sz="3000" dirty="0" err="1">
                <a:solidFill>
                  <a:srgbClr val="3B3C3B"/>
                </a:solidFill>
                <a:latin typeface="Alice"/>
                <a:ea typeface="Alice"/>
                <a:cs typeface="Alice"/>
                <a:sym typeface="Alice"/>
              </a:rPr>
              <a:t>penelitian</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sebelumnya</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menggunakan</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gambar</a:t>
            </a:r>
            <a:r>
              <a:rPr lang="en-US" sz="3000" dirty="0">
                <a:solidFill>
                  <a:srgbClr val="3B3C3B"/>
                </a:solidFill>
                <a:latin typeface="Alice"/>
                <a:ea typeface="Alice"/>
                <a:cs typeface="Alice"/>
                <a:sym typeface="Alice"/>
              </a:rPr>
              <a:t> statis dan </a:t>
            </a:r>
            <a:r>
              <a:rPr lang="en-US" sz="3000" dirty="0" err="1">
                <a:solidFill>
                  <a:srgbClr val="3B3C3B"/>
                </a:solidFill>
                <a:latin typeface="Alice"/>
                <a:ea typeface="Alice"/>
                <a:cs typeface="Alice"/>
                <a:sym typeface="Alice"/>
              </a:rPr>
              <a:t>hanya</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mendeteksi</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sebuah</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objek</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yaitu</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apel</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tanpa</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terdapat</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kategori</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tertentu</a:t>
            </a:r>
            <a:endParaRPr lang="en-US" sz="3000" dirty="0">
              <a:solidFill>
                <a:srgbClr val="3B3C3B"/>
              </a:solidFill>
              <a:latin typeface="Alice"/>
              <a:ea typeface="Alice"/>
              <a:cs typeface="Alice"/>
              <a:sym typeface="Alice"/>
            </a:endParaRPr>
          </a:p>
          <a:p>
            <a:pPr algn="just">
              <a:lnSpc>
                <a:spcPts val="3929"/>
              </a:lnSpc>
            </a:pPr>
            <a:r>
              <a:rPr lang="en-US" sz="3000" dirty="0">
                <a:solidFill>
                  <a:srgbClr val="3B3C3B"/>
                </a:solidFill>
                <a:latin typeface="Alice"/>
                <a:ea typeface="Alice"/>
                <a:cs typeface="Alice"/>
                <a:sym typeface="Alice"/>
              </a:rPr>
              <a:t>Research Gap: </a:t>
            </a:r>
          </a:p>
          <a:p>
            <a:pPr algn="just">
              <a:lnSpc>
                <a:spcPts val="3929"/>
              </a:lnSpc>
            </a:pPr>
            <a:r>
              <a:rPr lang="en-US" sz="3000" dirty="0" err="1">
                <a:solidFill>
                  <a:srgbClr val="3B3C3B"/>
                </a:solidFill>
                <a:latin typeface="Alice"/>
                <a:ea typeface="Alice"/>
                <a:cs typeface="Alice"/>
                <a:sym typeface="Alice"/>
              </a:rPr>
              <a:t>Penelitian</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sebelumnya</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telah</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menunjukkan</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bahwa</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metode</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deteksi</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apel</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berbasis</a:t>
            </a:r>
            <a:r>
              <a:rPr lang="en-US" sz="3000" dirty="0">
                <a:solidFill>
                  <a:srgbClr val="3B3C3B"/>
                </a:solidFill>
                <a:latin typeface="Alice"/>
                <a:ea typeface="Alice"/>
                <a:cs typeface="Alice"/>
                <a:sym typeface="Alice"/>
              </a:rPr>
              <a:t> video </a:t>
            </a:r>
            <a:r>
              <a:rPr lang="en-US" sz="3000" dirty="0" err="1">
                <a:solidFill>
                  <a:srgbClr val="3B3C3B"/>
                </a:solidFill>
                <a:latin typeface="Alice"/>
                <a:ea typeface="Alice"/>
                <a:cs typeface="Alice"/>
                <a:sym typeface="Alice"/>
              </a:rPr>
              <a:t>dapat</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memberikan</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informasi</a:t>
            </a:r>
            <a:r>
              <a:rPr lang="en-US" sz="3000" dirty="0">
                <a:solidFill>
                  <a:srgbClr val="3B3C3B"/>
                </a:solidFill>
                <a:latin typeface="Alice"/>
                <a:ea typeface="Alice"/>
                <a:cs typeface="Alice"/>
                <a:sym typeface="Alice"/>
              </a:rPr>
              <a:t> yang </a:t>
            </a:r>
            <a:r>
              <a:rPr lang="en-US" sz="3000" dirty="0" err="1">
                <a:solidFill>
                  <a:srgbClr val="3B3C3B"/>
                </a:solidFill>
                <a:latin typeface="Alice"/>
                <a:ea typeface="Alice"/>
                <a:cs typeface="Alice"/>
                <a:sym typeface="Alice"/>
              </a:rPr>
              <a:t>lebih</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dinamis</a:t>
            </a:r>
            <a:r>
              <a:rPr lang="en-US" sz="3000" dirty="0">
                <a:solidFill>
                  <a:srgbClr val="3B3C3B"/>
                </a:solidFill>
                <a:latin typeface="Alice"/>
                <a:ea typeface="Alice"/>
                <a:cs typeface="Alice"/>
                <a:sym typeface="Alice"/>
              </a:rPr>
              <a:t> dan real- time </a:t>
            </a:r>
            <a:r>
              <a:rPr lang="en-US" sz="3000" dirty="0" err="1">
                <a:solidFill>
                  <a:srgbClr val="3B3C3B"/>
                </a:solidFill>
                <a:latin typeface="Alice"/>
                <a:ea typeface="Alice"/>
                <a:cs typeface="Alice"/>
                <a:sym typeface="Alice"/>
              </a:rPr>
              <a:t>dalam</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penggunaannya</a:t>
            </a:r>
            <a:r>
              <a:rPr lang="en-US" sz="3000" dirty="0">
                <a:solidFill>
                  <a:srgbClr val="3B3C3B"/>
                </a:solidFill>
                <a:latin typeface="Alice"/>
                <a:ea typeface="Alice"/>
                <a:cs typeface="Alice"/>
                <a:sym typeface="Alice"/>
              </a:rPr>
              <a:t>.</a:t>
            </a:r>
          </a:p>
          <a:p>
            <a:pPr algn="just">
              <a:lnSpc>
                <a:spcPts val="3929"/>
              </a:lnSpc>
            </a:pPr>
            <a:r>
              <a:rPr lang="en-US" sz="3000" dirty="0" err="1">
                <a:solidFill>
                  <a:srgbClr val="3B3C3B"/>
                </a:solidFill>
                <a:latin typeface="Alice"/>
                <a:ea typeface="Alice"/>
                <a:cs typeface="Alice"/>
                <a:sym typeface="Alice"/>
              </a:rPr>
              <a:t>gambar</a:t>
            </a:r>
            <a:r>
              <a:rPr lang="en-US" sz="3000" dirty="0">
                <a:solidFill>
                  <a:srgbClr val="3B3C3B"/>
                </a:solidFill>
                <a:latin typeface="Alice"/>
                <a:ea typeface="Alice"/>
                <a:cs typeface="Alice"/>
                <a:sym typeface="Alice"/>
              </a:rPr>
              <a:t> statis </a:t>
            </a:r>
            <a:r>
              <a:rPr lang="en-US" sz="3000" dirty="0" err="1">
                <a:solidFill>
                  <a:srgbClr val="3B3C3B"/>
                </a:solidFill>
                <a:latin typeface="Alice"/>
                <a:ea typeface="Alice"/>
                <a:cs typeface="Alice"/>
                <a:sym typeface="Alice"/>
              </a:rPr>
              <a:t>memiliki</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keterbatasan</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dalam</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hal</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kecepatan</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deteksi</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selain</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itu</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penggunaan</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kategori</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tertentu</a:t>
            </a:r>
            <a:r>
              <a:rPr lang="en-US" sz="3000" dirty="0">
                <a:solidFill>
                  <a:srgbClr val="3B3C3B"/>
                </a:solidFill>
                <a:latin typeface="Alice"/>
                <a:ea typeface="Alice"/>
                <a:cs typeface="Alice"/>
                <a:sym typeface="Alice"/>
              </a:rPr>
              <a:t> </a:t>
            </a:r>
            <a:r>
              <a:rPr lang="en-US" sz="3000" dirty="0" err="1">
                <a:solidFill>
                  <a:srgbClr val="3B3C3B"/>
                </a:solidFill>
                <a:latin typeface="Alice"/>
                <a:ea typeface="Alice"/>
                <a:cs typeface="Alice"/>
                <a:sym typeface="Alice"/>
              </a:rPr>
              <a:t>dapat</a:t>
            </a:r>
            <a:r>
              <a:rPr lang="en-US" sz="3000" dirty="0">
                <a:solidFill>
                  <a:srgbClr val="3B3C3B"/>
                </a:solidFill>
                <a:latin typeface="Alice"/>
                <a:ea typeface="Alice"/>
                <a:cs typeface="Alice"/>
                <a:sym typeface="Alice"/>
              </a:rPr>
              <a:t> </a:t>
            </a:r>
          </a:p>
          <a:p>
            <a:pPr algn="just">
              <a:lnSpc>
                <a:spcPts val="3929"/>
              </a:lnSpc>
            </a:pPr>
            <a:endParaRPr lang="en-US" sz="3000" dirty="0">
              <a:solidFill>
                <a:srgbClr val="3B3C3B"/>
              </a:solidFill>
              <a:latin typeface="Alice"/>
              <a:ea typeface="Alice"/>
              <a:cs typeface="Alice"/>
              <a:sym typeface="Alice"/>
            </a:endParaRPr>
          </a:p>
        </p:txBody>
      </p:sp>
      <p:pic>
        <p:nvPicPr>
          <p:cNvPr id="30" name="Picture 29">
            <a:extLst>
              <a:ext uri="{FF2B5EF4-FFF2-40B4-BE49-F238E27FC236}">
                <a16:creationId xmlns:a16="http://schemas.microsoft.com/office/drawing/2014/main" id="{E86F7F9D-F958-5734-1561-66A9DE2B715B}"/>
              </a:ext>
            </a:extLst>
          </p:cNvPr>
          <p:cNvPicPr>
            <a:picLocks noChangeAspect="1"/>
          </p:cNvPicPr>
          <p:nvPr/>
        </p:nvPicPr>
        <p:blipFill>
          <a:blip r:embed="rId11"/>
          <a:stretch>
            <a:fillRect/>
          </a:stretch>
        </p:blipFill>
        <p:spPr>
          <a:xfrm>
            <a:off x="4465102" y="4032014"/>
            <a:ext cx="1935698" cy="1953457"/>
          </a:xfrm>
          <a:prstGeom prst="rect">
            <a:avLst/>
          </a:prstGeom>
        </p:spPr>
      </p:pic>
      <p:pic>
        <p:nvPicPr>
          <p:cNvPr id="31" name="Picture 30">
            <a:extLst>
              <a:ext uri="{FF2B5EF4-FFF2-40B4-BE49-F238E27FC236}">
                <a16:creationId xmlns:a16="http://schemas.microsoft.com/office/drawing/2014/main" id="{4BA1462E-DA14-2DAF-A0AF-345719392AE1}"/>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209800" y="3897845"/>
            <a:ext cx="2301529" cy="21227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898918" y="0"/>
            <a:ext cx="10467783" cy="1047264"/>
            <a:chOff x="0" y="0"/>
            <a:chExt cx="13957044" cy="1396352"/>
          </a:xfrm>
        </p:grpSpPr>
        <p:sp>
          <p:nvSpPr>
            <p:cNvPr id="3" name="Freeform 3"/>
            <p:cNvSpPr/>
            <p:nvPr/>
          </p:nvSpPr>
          <p:spPr>
            <a:xfrm>
              <a:off x="0"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561732"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5123464"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7685197"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0246929"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8" name="Group 8"/>
          <p:cNvGrpSpPr/>
          <p:nvPr/>
        </p:nvGrpSpPr>
        <p:grpSpPr>
          <a:xfrm>
            <a:off x="1655852" y="9158562"/>
            <a:ext cx="10467783" cy="1047264"/>
            <a:chOff x="0" y="0"/>
            <a:chExt cx="13957044" cy="1396352"/>
          </a:xfrm>
        </p:grpSpPr>
        <p:sp>
          <p:nvSpPr>
            <p:cNvPr id="9" name="Freeform 9"/>
            <p:cNvSpPr/>
            <p:nvPr/>
          </p:nvSpPr>
          <p:spPr>
            <a:xfrm>
              <a:off x="0"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2561732"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a:off x="5123464"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7685197"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a:off x="10246929"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14" name="Freeform 14"/>
          <p:cNvSpPr/>
          <p:nvPr/>
        </p:nvSpPr>
        <p:spPr>
          <a:xfrm>
            <a:off x="-679298" y="7132618"/>
            <a:ext cx="3415997" cy="3403575"/>
          </a:xfrm>
          <a:custGeom>
            <a:avLst/>
            <a:gdLst/>
            <a:ahLst/>
            <a:cxnLst/>
            <a:rect l="l" t="t" r="r" b="b"/>
            <a:pathLst>
              <a:path w="3415997" h="3403575">
                <a:moveTo>
                  <a:pt x="0" y="0"/>
                </a:moveTo>
                <a:lnTo>
                  <a:pt x="3415996" y="0"/>
                </a:lnTo>
                <a:lnTo>
                  <a:pt x="3415996" y="3403575"/>
                </a:lnTo>
                <a:lnTo>
                  <a:pt x="0" y="340357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flipH="1" flipV="1">
            <a:off x="15503677" y="-239250"/>
            <a:ext cx="3415997" cy="3403575"/>
          </a:xfrm>
          <a:custGeom>
            <a:avLst/>
            <a:gdLst/>
            <a:ahLst/>
            <a:cxnLst/>
            <a:rect l="l" t="t" r="r" b="b"/>
            <a:pathLst>
              <a:path w="3415997" h="3403575">
                <a:moveTo>
                  <a:pt x="3415996" y="3403575"/>
                </a:moveTo>
                <a:lnTo>
                  <a:pt x="0" y="3403575"/>
                </a:lnTo>
                <a:lnTo>
                  <a:pt x="0" y="0"/>
                </a:lnTo>
                <a:lnTo>
                  <a:pt x="3415996" y="0"/>
                </a:lnTo>
                <a:lnTo>
                  <a:pt x="3415996" y="3403575"/>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6" name="Group 16"/>
          <p:cNvGrpSpPr/>
          <p:nvPr/>
        </p:nvGrpSpPr>
        <p:grpSpPr>
          <a:xfrm>
            <a:off x="592824" y="3639427"/>
            <a:ext cx="871753" cy="3173010"/>
            <a:chOff x="0" y="0"/>
            <a:chExt cx="1162337" cy="4230680"/>
          </a:xfrm>
        </p:grpSpPr>
        <p:sp>
          <p:nvSpPr>
            <p:cNvPr id="17" name="Freeform 17"/>
            <p:cNvSpPr/>
            <p:nvPr/>
          </p:nvSpPr>
          <p:spPr>
            <a:xfrm flipH="1" flipV="1">
              <a:off x="0" y="0"/>
              <a:ext cx="1162337" cy="2138078"/>
            </a:xfrm>
            <a:custGeom>
              <a:avLst/>
              <a:gdLst/>
              <a:ahLst/>
              <a:cxnLst/>
              <a:rect l="l" t="t" r="r" b="b"/>
              <a:pathLst>
                <a:path w="1162337" h="2138078">
                  <a:moveTo>
                    <a:pt x="1162337" y="2138078"/>
                  </a:moveTo>
                  <a:lnTo>
                    <a:pt x="0" y="2138078"/>
                  </a:lnTo>
                  <a:lnTo>
                    <a:pt x="0" y="0"/>
                  </a:lnTo>
                  <a:lnTo>
                    <a:pt x="1162337" y="0"/>
                  </a:lnTo>
                  <a:lnTo>
                    <a:pt x="1162337" y="213807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a:off x="0" y="2092602"/>
              <a:ext cx="1162337" cy="2138078"/>
            </a:xfrm>
            <a:custGeom>
              <a:avLst/>
              <a:gdLst/>
              <a:ahLst/>
              <a:cxnLst/>
              <a:rect l="l" t="t" r="r" b="b"/>
              <a:pathLst>
                <a:path w="1162337" h="2138078">
                  <a:moveTo>
                    <a:pt x="0" y="0"/>
                  </a:moveTo>
                  <a:lnTo>
                    <a:pt x="1162337" y="0"/>
                  </a:lnTo>
                  <a:lnTo>
                    <a:pt x="1162337" y="2138078"/>
                  </a:lnTo>
                  <a:lnTo>
                    <a:pt x="0" y="213807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grpSp>
        <p:nvGrpSpPr>
          <p:cNvPr id="19" name="Group 19"/>
          <p:cNvGrpSpPr/>
          <p:nvPr/>
        </p:nvGrpSpPr>
        <p:grpSpPr>
          <a:xfrm>
            <a:off x="16803135" y="3389749"/>
            <a:ext cx="871753" cy="3173010"/>
            <a:chOff x="0" y="0"/>
            <a:chExt cx="1162337" cy="4230680"/>
          </a:xfrm>
        </p:grpSpPr>
        <p:sp>
          <p:nvSpPr>
            <p:cNvPr id="20" name="Freeform 20"/>
            <p:cNvSpPr/>
            <p:nvPr/>
          </p:nvSpPr>
          <p:spPr>
            <a:xfrm flipV="1">
              <a:off x="0" y="0"/>
              <a:ext cx="1162337" cy="2138078"/>
            </a:xfrm>
            <a:custGeom>
              <a:avLst/>
              <a:gdLst/>
              <a:ahLst/>
              <a:cxnLst/>
              <a:rect l="l" t="t" r="r" b="b"/>
              <a:pathLst>
                <a:path w="1162337" h="2138078">
                  <a:moveTo>
                    <a:pt x="0" y="2138078"/>
                  </a:moveTo>
                  <a:lnTo>
                    <a:pt x="1162337" y="2138078"/>
                  </a:lnTo>
                  <a:lnTo>
                    <a:pt x="1162337" y="0"/>
                  </a:lnTo>
                  <a:lnTo>
                    <a:pt x="0" y="0"/>
                  </a:lnTo>
                  <a:lnTo>
                    <a:pt x="0" y="213807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1" name="Freeform 21"/>
            <p:cNvSpPr/>
            <p:nvPr/>
          </p:nvSpPr>
          <p:spPr>
            <a:xfrm>
              <a:off x="0" y="2092602"/>
              <a:ext cx="1162337" cy="2138078"/>
            </a:xfrm>
            <a:custGeom>
              <a:avLst/>
              <a:gdLst/>
              <a:ahLst/>
              <a:cxnLst/>
              <a:rect l="l" t="t" r="r" b="b"/>
              <a:pathLst>
                <a:path w="1162337" h="2138078">
                  <a:moveTo>
                    <a:pt x="0" y="0"/>
                  </a:moveTo>
                  <a:lnTo>
                    <a:pt x="1162337" y="0"/>
                  </a:lnTo>
                  <a:lnTo>
                    <a:pt x="1162337" y="2138078"/>
                  </a:lnTo>
                  <a:lnTo>
                    <a:pt x="0" y="213807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22" name="Freeform 22"/>
          <p:cNvSpPr/>
          <p:nvPr/>
        </p:nvSpPr>
        <p:spPr>
          <a:xfrm rot="-3646797" flipV="1">
            <a:off x="13405582" y="7208113"/>
            <a:ext cx="3749980" cy="5809828"/>
          </a:xfrm>
          <a:custGeom>
            <a:avLst/>
            <a:gdLst/>
            <a:ahLst/>
            <a:cxnLst/>
            <a:rect l="l" t="t" r="r" b="b"/>
            <a:pathLst>
              <a:path w="3749980" h="5809828">
                <a:moveTo>
                  <a:pt x="0" y="5809828"/>
                </a:moveTo>
                <a:lnTo>
                  <a:pt x="3749980" y="5809828"/>
                </a:lnTo>
                <a:lnTo>
                  <a:pt x="3749980" y="0"/>
                </a:lnTo>
                <a:lnTo>
                  <a:pt x="0" y="0"/>
                </a:lnTo>
                <a:lnTo>
                  <a:pt x="0" y="5809828"/>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3" name="Freeform 23"/>
          <p:cNvSpPr/>
          <p:nvPr/>
        </p:nvSpPr>
        <p:spPr>
          <a:xfrm rot="3621110">
            <a:off x="861708" y="-2753112"/>
            <a:ext cx="3749980" cy="5809828"/>
          </a:xfrm>
          <a:custGeom>
            <a:avLst/>
            <a:gdLst/>
            <a:ahLst/>
            <a:cxnLst/>
            <a:rect l="l" t="t" r="r" b="b"/>
            <a:pathLst>
              <a:path w="3749980" h="5809828">
                <a:moveTo>
                  <a:pt x="0" y="0"/>
                </a:moveTo>
                <a:lnTo>
                  <a:pt x="3749980" y="0"/>
                </a:lnTo>
                <a:lnTo>
                  <a:pt x="3749980" y="5809828"/>
                </a:lnTo>
                <a:lnTo>
                  <a:pt x="0" y="580982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6" name="Freeform 26"/>
          <p:cNvSpPr/>
          <p:nvPr/>
        </p:nvSpPr>
        <p:spPr>
          <a:xfrm>
            <a:off x="1600957" y="3404075"/>
            <a:ext cx="4552765" cy="3296202"/>
          </a:xfrm>
          <a:custGeom>
            <a:avLst/>
            <a:gdLst/>
            <a:ahLst/>
            <a:cxnLst/>
            <a:rect l="l" t="t" r="r" b="b"/>
            <a:pathLst>
              <a:path w="19050000" h="13792200">
                <a:moveTo>
                  <a:pt x="19050000" y="0"/>
                </a:moveTo>
                <a:lnTo>
                  <a:pt x="19050000" y="13792200"/>
                </a:lnTo>
                <a:lnTo>
                  <a:pt x="0" y="13792200"/>
                </a:lnTo>
                <a:lnTo>
                  <a:pt x="0" y="0"/>
                </a:lnTo>
                <a:lnTo>
                  <a:pt x="19050000" y="0"/>
                </a:lnTo>
                <a:close/>
              </a:path>
            </a:pathLst>
          </a:custGeom>
          <a:blipFill>
            <a:blip r:embed="rId11"/>
            <a:stretch>
              <a:fillRect l="-17" r="-17"/>
            </a:stretch>
          </a:blipFill>
        </p:spPr>
        <p:txBody>
          <a:bodyPr/>
          <a:lstStyle/>
          <a:p>
            <a:endParaRPr lang="id-ID" dirty="0"/>
          </a:p>
        </p:txBody>
      </p:sp>
      <p:sp>
        <p:nvSpPr>
          <p:cNvPr id="27" name="TextBox 27"/>
          <p:cNvSpPr txBox="1"/>
          <p:nvPr/>
        </p:nvSpPr>
        <p:spPr>
          <a:xfrm>
            <a:off x="3354021" y="961238"/>
            <a:ext cx="10914044" cy="1341906"/>
          </a:xfrm>
          <a:prstGeom prst="rect">
            <a:avLst/>
          </a:prstGeom>
        </p:spPr>
        <p:txBody>
          <a:bodyPr wrap="square" lIns="0" tIns="0" rIns="0" bIns="0" rtlCol="0" anchor="t">
            <a:spAutoFit/>
          </a:bodyPr>
          <a:lstStyle/>
          <a:p>
            <a:pPr algn="ctr">
              <a:lnSpc>
                <a:spcPts val="11194"/>
              </a:lnSpc>
            </a:pPr>
            <a:r>
              <a:rPr lang="en-US" sz="7995" dirty="0" err="1">
                <a:solidFill>
                  <a:srgbClr val="3B3C3B"/>
                </a:solidFill>
                <a:latin typeface="Open Sans Bold"/>
                <a:ea typeface="Open Sans Bold"/>
                <a:cs typeface="Open Sans Bold"/>
                <a:sym typeface="Open Sans Bold"/>
              </a:rPr>
              <a:t>Perumusan</a:t>
            </a:r>
            <a:r>
              <a:rPr lang="en-US" sz="7995" dirty="0">
                <a:solidFill>
                  <a:srgbClr val="3B3C3B"/>
                </a:solidFill>
                <a:latin typeface="Open Sans Bold"/>
                <a:ea typeface="Open Sans Bold"/>
                <a:cs typeface="Open Sans Bold"/>
                <a:sym typeface="Open Sans Bold"/>
              </a:rPr>
              <a:t> </a:t>
            </a:r>
            <a:r>
              <a:rPr lang="en-US" sz="7995" dirty="0" err="1">
                <a:solidFill>
                  <a:srgbClr val="3B3C3B"/>
                </a:solidFill>
                <a:latin typeface="Open Sans Bold"/>
                <a:ea typeface="Open Sans Bold"/>
                <a:cs typeface="Open Sans Bold"/>
                <a:sym typeface="Open Sans Bold"/>
              </a:rPr>
              <a:t>Masalah</a:t>
            </a:r>
            <a:endParaRPr lang="en-US" sz="7995" dirty="0">
              <a:solidFill>
                <a:srgbClr val="3B3C3B"/>
              </a:solidFill>
              <a:latin typeface="Open Sans Bold"/>
              <a:ea typeface="Open Sans Bold"/>
              <a:cs typeface="Open Sans Bold"/>
              <a:sym typeface="Open Sans Bold"/>
            </a:endParaRPr>
          </a:p>
        </p:txBody>
      </p:sp>
      <p:sp>
        <p:nvSpPr>
          <p:cNvPr id="28" name="TextBox 28"/>
          <p:cNvSpPr txBox="1"/>
          <p:nvPr/>
        </p:nvSpPr>
        <p:spPr>
          <a:xfrm>
            <a:off x="6498398" y="2552700"/>
            <a:ext cx="9926236" cy="6401753"/>
          </a:xfrm>
          <a:prstGeom prst="rect">
            <a:avLst/>
          </a:prstGeom>
        </p:spPr>
        <p:txBody>
          <a:bodyPr wrap="square" lIns="0" tIns="0" rIns="0" bIns="0" rtlCol="0" anchor="t">
            <a:spAutoFit/>
          </a:bodyPr>
          <a:lstStyle/>
          <a:p>
            <a:pPr algn="just"/>
            <a:r>
              <a:rPr lang="id-ID" sz="3200" dirty="0">
                <a:latin typeface="Alice" panose="020B0604020202020204"/>
              </a:rPr>
              <a:t>Penelitian sebelumnya mengenai deteksi apel menggunakan YOLOv5 dilakukan dengan menggunakan gambar statis dan hanya mendeteksi objek berupa apel tanpa mempertimbangkan kategori tertentu.</a:t>
            </a:r>
            <a:endParaRPr lang="en-US" sz="3200" dirty="0">
              <a:latin typeface="Alice" panose="020B0604020202020204"/>
            </a:endParaRPr>
          </a:p>
          <a:p>
            <a:pPr algn="just"/>
            <a:r>
              <a:rPr lang="id-ID" sz="3200" b="1" dirty="0">
                <a:latin typeface="Alice" panose="020B0604020202020204"/>
              </a:rPr>
              <a:t>Research Gap: </a:t>
            </a:r>
            <a:r>
              <a:rPr lang="id-ID" sz="3200" dirty="0">
                <a:latin typeface="Alice" panose="020B0604020202020204"/>
              </a:rPr>
              <a:t>Dari penelitian sebelumnya, dapat disimpulkan bahwa metode deteksi apel berbasis video memiliki potensi untuk memberikan informasi yang lebih dinamis dan real-time. Penggunaan gambar statis memiliki keterbatasan dalam hal kecepatan deteksi. Selain itu, penerapan kategori seperti Fresh (segar) dan Stale (busuk) dapat memberikan informasi yang lebih spesifik dan jelas mengenai kondisi apel, sehingga meningkatkan nilai aplikasi dalam konteks penggunaannya.</a:t>
            </a:r>
          </a:p>
        </p:txBody>
      </p:sp>
      <p:pic>
        <p:nvPicPr>
          <p:cNvPr id="30" name="Picture 29">
            <a:extLst>
              <a:ext uri="{FF2B5EF4-FFF2-40B4-BE49-F238E27FC236}">
                <a16:creationId xmlns:a16="http://schemas.microsoft.com/office/drawing/2014/main" id="{E86F7F9D-F958-5734-1561-66A9DE2B715B}"/>
              </a:ext>
            </a:extLst>
          </p:cNvPr>
          <p:cNvPicPr>
            <a:picLocks noChangeAspect="1"/>
          </p:cNvPicPr>
          <p:nvPr/>
        </p:nvPicPr>
        <p:blipFill>
          <a:blip r:embed="rId12"/>
          <a:stretch>
            <a:fillRect/>
          </a:stretch>
        </p:blipFill>
        <p:spPr>
          <a:xfrm>
            <a:off x="3963220" y="4046340"/>
            <a:ext cx="1935698" cy="1953457"/>
          </a:xfrm>
          <a:prstGeom prst="rect">
            <a:avLst/>
          </a:prstGeom>
        </p:spPr>
      </p:pic>
      <p:pic>
        <p:nvPicPr>
          <p:cNvPr id="31" name="Picture 30">
            <a:extLst>
              <a:ext uri="{FF2B5EF4-FFF2-40B4-BE49-F238E27FC236}">
                <a16:creationId xmlns:a16="http://schemas.microsoft.com/office/drawing/2014/main" id="{4BA1462E-DA14-2DAF-A0AF-345719392AE1}"/>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707918" y="3912171"/>
            <a:ext cx="2301529" cy="2122711"/>
          </a:xfrm>
          <a:prstGeom prst="rect">
            <a:avLst/>
          </a:prstGeom>
          <a:noFill/>
          <a:ln>
            <a:noFill/>
          </a:ln>
        </p:spPr>
      </p:pic>
    </p:spTree>
    <p:extLst>
      <p:ext uri="{BB962C8B-B14F-4D97-AF65-F5344CB8AC3E}">
        <p14:creationId xmlns:p14="http://schemas.microsoft.com/office/powerpoint/2010/main" val="215020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3"/>
          <p:cNvGrpSpPr/>
          <p:nvPr/>
        </p:nvGrpSpPr>
        <p:grpSpPr>
          <a:xfrm>
            <a:off x="5898918" y="0"/>
            <a:ext cx="10467783" cy="1047264"/>
            <a:chOff x="0" y="0"/>
            <a:chExt cx="13957044" cy="1396352"/>
          </a:xfrm>
        </p:grpSpPr>
        <p:sp>
          <p:nvSpPr>
            <p:cNvPr id="4" name="Freeform 4"/>
            <p:cNvSpPr/>
            <p:nvPr/>
          </p:nvSpPr>
          <p:spPr>
            <a:xfrm>
              <a:off x="0"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561732"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5123464"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7685197"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0246929"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9" name="Group 9"/>
          <p:cNvGrpSpPr/>
          <p:nvPr/>
        </p:nvGrpSpPr>
        <p:grpSpPr>
          <a:xfrm>
            <a:off x="1655852" y="9158562"/>
            <a:ext cx="10467783" cy="1047264"/>
            <a:chOff x="0" y="0"/>
            <a:chExt cx="13957044" cy="1396352"/>
          </a:xfrm>
        </p:grpSpPr>
        <p:sp>
          <p:nvSpPr>
            <p:cNvPr id="10" name="Freeform 10"/>
            <p:cNvSpPr/>
            <p:nvPr/>
          </p:nvSpPr>
          <p:spPr>
            <a:xfrm>
              <a:off x="0"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2561732"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5123464"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7685197"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0246929"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15" name="Freeform 15"/>
          <p:cNvSpPr/>
          <p:nvPr/>
        </p:nvSpPr>
        <p:spPr>
          <a:xfrm>
            <a:off x="-679298" y="7132618"/>
            <a:ext cx="3415997" cy="3403575"/>
          </a:xfrm>
          <a:custGeom>
            <a:avLst/>
            <a:gdLst/>
            <a:ahLst/>
            <a:cxnLst/>
            <a:rect l="l" t="t" r="r" b="b"/>
            <a:pathLst>
              <a:path w="3415997" h="3403575">
                <a:moveTo>
                  <a:pt x="0" y="0"/>
                </a:moveTo>
                <a:lnTo>
                  <a:pt x="3415996" y="0"/>
                </a:lnTo>
                <a:lnTo>
                  <a:pt x="3415996" y="3403575"/>
                </a:lnTo>
                <a:lnTo>
                  <a:pt x="0" y="34035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flipH="1" flipV="1">
            <a:off x="15503677" y="-239250"/>
            <a:ext cx="3415997" cy="3403575"/>
          </a:xfrm>
          <a:custGeom>
            <a:avLst/>
            <a:gdLst/>
            <a:ahLst/>
            <a:cxnLst/>
            <a:rect l="l" t="t" r="r" b="b"/>
            <a:pathLst>
              <a:path w="3415997" h="3403575">
                <a:moveTo>
                  <a:pt x="3415996" y="3403575"/>
                </a:moveTo>
                <a:lnTo>
                  <a:pt x="0" y="3403575"/>
                </a:lnTo>
                <a:lnTo>
                  <a:pt x="0" y="0"/>
                </a:lnTo>
                <a:lnTo>
                  <a:pt x="3415996" y="0"/>
                </a:lnTo>
                <a:lnTo>
                  <a:pt x="3415996" y="3403575"/>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7" name="Group 17"/>
          <p:cNvGrpSpPr/>
          <p:nvPr/>
        </p:nvGrpSpPr>
        <p:grpSpPr>
          <a:xfrm>
            <a:off x="592824" y="3639427"/>
            <a:ext cx="871753" cy="3173010"/>
            <a:chOff x="0" y="0"/>
            <a:chExt cx="1162337" cy="4230680"/>
          </a:xfrm>
        </p:grpSpPr>
        <p:sp>
          <p:nvSpPr>
            <p:cNvPr id="18" name="Freeform 18"/>
            <p:cNvSpPr/>
            <p:nvPr/>
          </p:nvSpPr>
          <p:spPr>
            <a:xfrm flipH="1" flipV="1">
              <a:off x="0" y="0"/>
              <a:ext cx="1162337" cy="2138078"/>
            </a:xfrm>
            <a:custGeom>
              <a:avLst/>
              <a:gdLst/>
              <a:ahLst/>
              <a:cxnLst/>
              <a:rect l="l" t="t" r="r" b="b"/>
              <a:pathLst>
                <a:path w="1162337" h="2138078">
                  <a:moveTo>
                    <a:pt x="1162337" y="2138078"/>
                  </a:moveTo>
                  <a:lnTo>
                    <a:pt x="0" y="2138078"/>
                  </a:lnTo>
                  <a:lnTo>
                    <a:pt x="0" y="0"/>
                  </a:lnTo>
                  <a:lnTo>
                    <a:pt x="1162337" y="0"/>
                  </a:lnTo>
                  <a:lnTo>
                    <a:pt x="1162337" y="213807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a:off x="0" y="2092602"/>
              <a:ext cx="1162337" cy="2138078"/>
            </a:xfrm>
            <a:custGeom>
              <a:avLst/>
              <a:gdLst/>
              <a:ahLst/>
              <a:cxnLst/>
              <a:rect l="l" t="t" r="r" b="b"/>
              <a:pathLst>
                <a:path w="1162337" h="2138078">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20" name="Group 20"/>
          <p:cNvGrpSpPr/>
          <p:nvPr/>
        </p:nvGrpSpPr>
        <p:grpSpPr>
          <a:xfrm>
            <a:off x="16803135" y="3389749"/>
            <a:ext cx="871753" cy="3173010"/>
            <a:chOff x="0" y="0"/>
            <a:chExt cx="1162337" cy="4230680"/>
          </a:xfrm>
        </p:grpSpPr>
        <p:sp>
          <p:nvSpPr>
            <p:cNvPr id="21" name="Freeform 21"/>
            <p:cNvSpPr/>
            <p:nvPr/>
          </p:nvSpPr>
          <p:spPr>
            <a:xfrm flipV="1">
              <a:off x="0" y="0"/>
              <a:ext cx="1162337" cy="2138078"/>
            </a:xfrm>
            <a:custGeom>
              <a:avLst/>
              <a:gdLst/>
              <a:ahLst/>
              <a:cxnLst/>
              <a:rect l="l" t="t" r="r" b="b"/>
              <a:pathLst>
                <a:path w="1162337" h="2138078">
                  <a:moveTo>
                    <a:pt x="0" y="2138078"/>
                  </a:moveTo>
                  <a:lnTo>
                    <a:pt x="1162337" y="2138078"/>
                  </a:lnTo>
                  <a:lnTo>
                    <a:pt x="1162337" y="0"/>
                  </a:lnTo>
                  <a:lnTo>
                    <a:pt x="0" y="0"/>
                  </a:lnTo>
                  <a:lnTo>
                    <a:pt x="0" y="213807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22"/>
            <p:cNvSpPr/>
            <p:nvPr/>
          </p:nvSpPr>
          <p:spPr>
            <a:xfrm>
              <a:off x="0" y="2092602"/>
              <a:ext cx="1162337" cy="2138078"/>
            </a:xfrm>
            <a:custGeom>
              <a:avLst/>
              <a:gdLst/>
              <a:ahLst/>
              <a:cxnLst/>
              <a:rect l="l" t="t" r="r" b="b"/>
              <a:pathLst>
                <a:path w="1162337" h="2138078">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23" name="Freeform 23"/>
          <p:cNvSpPr/>
          <p:nvPr/>
        </p:nvSpPr>
        <p:spPr>
          <a:xfrm rot="-3646797" flipV="1">
            <a:off x="13405582" y="7208113"/>
            <a:ext cx="3749980" cy="5809828"/>
          </a:xfrm>
          <a:custGeom>
            <a:avLst/>
            <a:gdLst/>
            <a:ahLst/>
            <a:cxnLst/>
            <a:rect l="l" t="t" r="r" b="b"/>
            <a:pathLst>
              <a:path w="3749980" h="5809828">
                <a:moveTo>
                  <a:pt x="0" y="5809828"/>
                </a:moveTo>
                <a:lnTo>
                  <a:pt x="3749980" y="5809828"/>
                </a:lnTo>
                <a:lnTo>
                  <a:pt x="3749980" y="0"/>
                </a:lnTo>
                <a:lnTo>
                  <a:pt x="0" y="0"/>
                </a:lnTo>
                <a:lnTo>
                  <a:pt x="0" y="5809828"/>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4" name="Freeform 24"/>
          <p:cNvSpPr/>
          <p:nvPr/>
        </p:nvSpPr>
        <p:spPr>
          <a:xfrm rot="3621110">
            <a:off x="861708" y="-2753112"/>
            <a:ext cx="3749980" cy="5809828"/>
          </a:xfrm>
          <a:custGeom>
            <a:avLst/>
            <a:gdLst/>
            <a:ahLst/>
            <a:cxnLst/>
            <a:rect l="l" t="t" r="r" b="b"/>
            <a:pathLst>
              <a:path w="3749980" h="5809828">
                <a:moveTo>
                  <a:pt x="0" y="0"/>
                </a:moveTo>
                <a:lnTo>
                  <a:pt x="3749980" y="0"/>
                </a:lnTo>
                <a:lnTo>
                  <a:pt x="3749980" y="5809828"/>
                </a:lnTo>
                <a:lnTo>
                  <a:pt x="0" y="58098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5" name="TextBox 25"/>
          <p:cNvSpPr txBox="1"/>
          <p:nvPr/>
        </p:nvSpPr>
        <p:spPr>
          <a:xfrm>
            <a:off x="2452457" y="2100315"/>
            <a:ext cx="13383086" cy="6435993"/>
          </a:xfrm>
          <a:prstGeom prst="rect">
            <a:avLst/>
          </a:prstGeom>
        </p:spPr>
        <p:txBody>
          <a:bodyPr wrap="square" lIns="0" tIns="0" rIns="0" bIns="0" rtlCol="0" anchor="t">
            <a:spAutoFit/>
          </a:bodyPr>
          <a:lstStyle/>
          <a:p>
            <a:pPr marL="377826" lvl="1" algn="just">
              <a:lnSpc>
                <a:spcPts val="4585"/>
              </a:lnSpc>
            </a:pPr>
            <a:r>
              <a:rPr lang="en-US" sz="3000" dirty="0" err="1">
                <a:latin typeface="Alice" panose="020B0604020202020204" charset="0"/>
              </a:rPr>
              <a:t>Penelitian</a:t>
            </a:r>
            <a:r>
              <a:rPr lang="en-US" sz="3000" dirty="0">
                <a:latin typeface="Alice" panose="020B0604020202020204" charset="0"/>
              </a:rPr>
              <a:t> </a:t>
            </a:r>
            <a:r>
              <a:rPr lang="en-US" sz="3000" dirty="0" err="1">
                <a:latin typeface="Alice" panose="020B0604020202020204" charset="0"/>
              </a:rPr>
              <a:t>ini</a:t>
            </a:r>
            <a:r>
              <a:rPr lang="en-US" sz="3000" dirty="0">
                <a:latin typeface="Alice" panose="020B0604020202020204" charset="0"/>
              </a:rPr>
              <a:t> d</a:t>
            </a:r>
            <a:r>
              <a:rPr lang="id-ID" sz="3000" dirty="0">
                <a:latin typeface="Alice" panose="020B0604020202020204" charset="0"/>
              </a:rPr>
              <a:t>iharapkan dapat memberikan kontribusi yang</a:t>
            </a:r>
            <a:r>
              <a:rPr lang="en-US" sz="3000" dirty="0">
                <a:latin typeface="Alice" panose="020B0604020202020204" charset="0"/>
              </a:rPr>
              <a:t> </a:t>
            </a:r>
            <a:r>
              <a:rPr lang="id-ID" sz="3000" dirty="0">
                <a:latin typeface="Alice" panose="020B0604020202020204" charset="0"/>
              </a:rPr>
              <a:t>dalam pengembangan sistem deteksi kesegaran apel dengan memanfaatkan </a:t>
            </a:r>
            <a:r>
              <a:rPr lang="en-US" sz="3000" dirty="0" err="1">
                <a:latin typeface="Alice" panose="020B0604020202020204" charset="0"/>
              </a:rPr>
              <a:t>teknologi</a:t>
            </a:r>
            <a:r>
              <a:rPr lang="en-US" sz="3000" dirty="0">
                <a:latin typeface="Alice" panose="020B0604020202020204" charset="0"/>
              </a:rPr>
              <a:t> deep learning </a:t>
            </a:r>
            <a:r>
              <a:rPr lang="id-ID" sz="3000" dirty="0">
                <a:latin typeface="Alice" panose="020B0604020202020204" charset="0"/>
              </a:rPr>
              <a:t>berbasis video. </a:t>
            </a:r>
            <a:r>
              <a:rPr lang="en-US" sz="3000" dirty="0" err="1">
                <a:latin typeface="Alice" panose="020B0604020202020204" charset="0"/>
              </a:rPr>
              <a:t>Dalam</a:t>
            </a:r>
            <a:r>
              <a:rPr lang="id-ID" sz="3000" dirty="0">
                <a:latin typeface="Alice" panose="020B0604020202020204" charset="0"/>
              </a:rPr>
              <a:t> menggunakan metode YOLOv8, diharapkan dapat tercipta sebuah sistem yang lebih komprehensif dan aplikatif dalam </a:t>
            </a:r>
            <a:r>
              <a:rPr lang="en-US" sz="3000" dirty="0" err="1">
                <a:latin typeface="Alice" panose="020B0604020202020204" charset="0"/>
              </a:rPr>
              <a:t>deteksi</a:t>
            </a:r>
            <a:r>
              <a:rPr lang="en-US" sz="3000" dirty="0">
                <a:latin typeface="Alice" panose="020B0604020202020204" charset="0"/>
              </a:rPr>
              <a:t> </a:t>
            </a:r>
            <a:r>
              <a:rPr lang="en-US" sz="3000" dirty="0" err="1">
                <a:latin typeface="Alice" panose="020B0604020202020204" charset="0"/>
              </a:rPr>
              <a:t>kualitas</a:t>
            </a:r>
            <a:r>
              <a:rPr lang="en-US" sz="3000" dirty="0">
                <a:latin typeface="Alice" panose="020B0604020202020204" charset="0"/>
              </a:rPr>
              <a:t> </a:t>
            </a:r>
            <a:r>
              <a:rPr lang="id-ID" sz="3000" dirty="0">
                <a:latin typeface="Alice" panose="020B0604020202020204" charset="0"/>
              </a:rPr>
              <a:t>apel. Sistem ini tidak hanya </a:t>
            </a:r>
            <a:r>
              <a:rPr lang="en-US" sz="3000" dirty="0" err="1">
                <a:latin typeface="Alice" panose="020B0604020202020204" charset="0"/>
              </a:rPr>
              <a:t>untuk</a:t>
            </a:r>
            <a:r>
              <a:rPr lang="en-US" sz="3000" dirty="0">
                <a:latin typeface="Alice" panose="020B0604020202020204" charset="0"/>
              </a:rPr>
              <a:t> </a:t>
            </a:r>
            <a:r>
              <a:rPr lang="id-ID" sz="3000" dirty="0">
                <a:latin typeface="Alice" panose="020B0604020202020204" charset="0"/>
              </a:rPr>
              <a:t>mempermudah proses pemeriksaan kualitas apel, tetapi juga meningkatkan akurasi dan efisiensi dalam deteksi, sehingga dapat diterapkan secara luas dalam industri pertanian, distribusi, dan perdagangan apel. Selain itu, penelitian ini berpotensi untuk </a:t>
            </a:r>
            <a:r>
              <a:rPr lang="en-US" sz="3000" dirty="0" err="1">
                <a:latin typeface="Alice" panose="020B0604020202020204" charset="0"/>
              </a:rPr>
              <a:t>pengembangan</a:t>
            </a:r>
            <a:r>
              <a:rPr lang="id-ID" sz="3000" dirty="0">
                <a:latin typeface="Alice" panose="020B0604020202020204" charset="0"/>
              </a:rPr>
              <a:t> pendekatan baru dalam pemanfaatan teknologi video untuk mendukung sistem </a:t>
            </a:r>
            <a:r>
              <a:rPr lang="en-US" sz="3000" dirty="0" err="1">
                <a:latin typeface="Alice" panose="020B0604020202020204" charset="0"/>
              </a:rPr>
              <a:t>deteksi</a:t>
            </a:r>
            <a:r>
              <a:rPr lang="id-ID" sz="3000" dirty="0">
                <a:latin typeface="Alice" panose="020B0604020202020204" charset="0"/>
              </a:rPr>
              <a:t> berbasis citra yang lebih canggih dan </a:t>
            </a:r>
            <a:r>
              <a:rPr lang="en-US" sz="3000" dirty="0" err="1">
                <a:latin typeface="Alice" panose="020B0604020202020204" charset="0"/>
              </a:rPr>
              <a:t>akurat</a:t>
            </a:r>
            <a:r>
              <a:rPr lang="en-US" sz="3000" dirty="0">
                <a:latin typeface="Alice" panose="020B0604020202020204" charset="0"/>
              </a:rPr>
              <a:t>.</a:t>
            </a:r>
            <a:r>
              <a:rPr lang="id-ID" sz="3000" dirty="0">
                <a:latin typeface="Alice" panose="020B0604020202020204" charset="0"/>
              </a:rPr>
              <a:t>.</a:t>
            </a:r>
            <a:endParaRPr lang="en-US" sz="3000" dirty="0">
              <a:solidFill>
                <a:schemeClr val="tx1">
                  <a:lumMod val="75000"/>
                  <a:lumOff val="25000"/>
                </a:schemeClr>
              </a:solidFill>
              <a:latin typeface="Alice" panose="020B0604020202020204" charset="0"/>
              <a:ea typeface="Alice"/>
              <a:cs typeface="Alice"/>
              <a:sym typeface="Ali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C5DDC-0415-58A9-0130-5B9D32CFC815}"/>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DCE93E02-F096-3C83-2D0C-C55452B5C3C9}"/>
              </a:ext>
            </a:extLst>
          </p:cNvPr>
          <p:cNvGrpSpPr/>
          <p:nvPr/>
        </p:nvGrpSpPr>
        <p:grpSpPr>
          <a:xfrm>
            <a:off x="5898918" y="0"/>
            <a:ext cx="10467783" cy="1047264"/>
            <a:chOff x="0" y="0"/>
            <a:chExt cx="13957044" cy="1396352"/>
          </a:xfrm>
        </p:grpSpPr>
        <p:sp>
          <p:nvSpPr>
            <p:cNvPr id="4" name="Freeform 4">
              <a:extLst>
                <a:ext uri="{FF2B5EF4-FFF2-40B4-BE49-F238E27FC236}">
                  <a16:creationId xmlns:a16="http://schemas.microsoft.com/office/drawing/2014/main" id="{2E57DC5D-E120-9653-1E31-633B07D84C14}"/>
                </a:ext>
              </a:extLst>
            </p:cNvPr>
            <p:cNvSpPr/>
            <p:nvPr/>
          </p:nvSpPr>
          <p:spPr>
            <a:xfrm>
              <a:off x="0"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7F91AF15-079C-22DE-3F84-7AEFDFE2A4F6}"/>
                </a:ext>
              </a:extLst>
            </p:cNvPr>
            <p:cNvSpPr/>
            <p:nvPr/>
          </p:nvSpPr>
          <p:spPr>
            <a:xfrm>
              <a:off x="2561732"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A1C94405-D793-12C2-AB77-BB1812710D75}"/>
                </a:ext>
              </a:extLst>
            </p:cNvPr>
            <p:cNvSpPr/>
            <p:nvPr/>
          </p:nvSpPr>
          <p:spPr>
            <a:xfrm>
              <a:off x="5123464"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FF2B5EF4-FFF2-40B4-BE49-F238E27FC236}">
                  <a16:creationId xmlns:a16="http://schemas.microsoft.com/office/drawing/2014/main" id="{CB891113-9B61-C256-7041-CED95BB29C90}"/>
                </a:ext>
              </a:extLst>
            </p:cNvPr>
            <p:cNvSpPr/>
            <p:nvPr/>
          </p:nvSpPr>
          <p:spPr>
            <a:xfrm>
              <a:off x="7685197"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9A575AC2-91BD-FEE4-7CAD-2174D86E9363}"/>
                </a:ext>
              </a:extLst>
            </p:cNvPr>
            <p:cNvSpPr/>
            <p:nvPr/>
          </p:nvSpPr>
          <p:spPr>
            <a:xfrm>
              <a:off x="10246929"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9" name="Group 9">
            <a:extLst>
              <a:ext uri="{FF2B5EF4-FFF2-40B4-BE49-F238E27FC236}">
                <a16:creationId xmlns:a16="http://schemas.microsoft.com/office/drawing/2014/main" id="{8E33B294-8AAB-2D7E-5E76-DC680057883E}"/>
              </a:ext>
            </a:extLst>
          </p:cNvPr>
          <p:cNvGrpSpPr/>
          <p:nvPr/>
        </p:nvGrpSpPr>
        <p:grpSpPr>
          <a:xfrm>
            <a:off x="1655852" y="9158562"/>
            <a:ext cx="10467783" cy="1047264"/>
            <a:chOff x="0" y="0"/>
            <a:chExt cx="13957044" cy="1396352"/>
          </a:xfrm>
        </p:grpSpPr>
        <p:sp>
          <p:nvSpPr>
            <p:cNvPr id="10" name="Freeform 10">
              <a:extLst>
                <a:ext uri="{FF2B5EF4-FFF2-40B4-BE49-F238E27FC236}">
                  <a16:creationId xmlns:a16="http://schemas.microsoft.com/office/drawing/2014/main" id="{7F81CF96-EC50-24DF-F480-CCD03E847CBD}"/>
                </a:ext>
              </a:extLst>
            </p:cNvPr>
            <p:cNvSpPr/>
            <p:nvPr/>
          </p:nvSpPr>
          <p:spPr>
            <a:xfrm>
              <a:off x="0"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a:extLst>
                <a:ext uri="{FF2B5EF4-FFF2-40B4-BE49-F238E27FC236}">
                  <a16:creationId xmlns:a16="http://schemas.microsoft.com/office/drawing/2014/main" id="{61628569-A8CE-4E92-10A4-3C42FFBB7087}"/>
                </a:ext>
              </a:extLst>
            </p:cNvPr>
            <p:cNvSpPr/>
            <p:nvPr/>
          </p:nvSpPr>
          <p:spPr>
            <a:xfrm>
              <a:off x="2561732"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a:extLst>
                <a:ext uri="{FF2B5EF4-FFF2-40B4-BE49-F238E27FC236}">
                  <a16:creationId xmlns:a16="http://schemas.microsoft.com/office/drawing/2014/main" id="{C07A7C74-EFED-CCD7-D340-7F426D3719D7}"/>
                </a:ext>
              </a:extLst>
            </p:cNvPr>
            <p:cNvSpPr/>
            <p:nvPr/>
          </p:nvSpPr>
          <p:spPr>
            <a:xfrm>
              <a:off x="5123464"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a:extLst>
                <a:ext uri="{FF2B5EF4-FFF2-40B4-BE49-F238E27FC236}">
                  <a16:creationId xmlns:a16="http://schemas.microsoft.com/office/drawing/2014/main" id="{D56FF022-56DA-0572-098F-28E13CD0743F}"/>
                </a:ext>
              </a:extLst>
            </p:cNvPr>
            <p:cNvSpPr/>
            <p:nvPr/>
          </p:nvSpPr>
          <p:spPr>
            <a:xfrm>
              <a:off x="7685197"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a:extLst>
                <a:ext uri="{FF2B5EF4-FFF2-40B4-BE49-F238E27FC236}">
                  <a16:creationId xmlns:a16="http://schemas.microsoft.com/office/drawing/2014/main" id="{CEB26268-90DD-C608-B3B3-6D97FFDF33DC}"/>
                </a:ext>
              </a:extLst>
            </p:cNvPr>
            <p:cNvSpPr/>
            <p:nvPr/>
          </p:nvSpPr>
          <p:spPr>
            <a:xfrm>
              <a:off x="10246929"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15" name="Freeform 15">
            <a:extLst>
              <a:ext uri="{FF2B5EF4-FFF2-40B4-BE49-F238E27FC236}">
                <a16:creationId xmlns:a16="http://schemas.microsoft.com/office/drawing/2014/main" id="{31F81BCD-D106-AB41-DED9-7E87F4C31A57}"/>
              </a:ext>
            </a:extLst>
          </p:cNvPr>
          <p:cNvSpPr/>
          <p:nvPr/>
        </p:nvSpPr>
        <p:spPr>
          <a:xfrm>
            <a:off x="-679298" y="7132618"/>
            <a:ext cx="3415997" cy="3403575"/>
          </a:xfrm>
          <a:custGeom>
            <a:avLst/>
            <a:gdLst/>
            <a:ahLst/>
            <a:cxnLst/>
            <a:rect l="l" t="t" r="r" b="b"/>
            <a:pathLst>
              <a:path w="3415997" h="3403575">
                <a:moveTo>
                  <a:pt x="0" y="0"/>
                </a:moveTo>
                <a:lnTo>
                  <a:pt x="3415996" y="0"/>
                </a:lnTo>
                <a:lnTo>
                  <a:pt x="3415996" y="3403575"/>
                </a:lnTo>
                <a:lnTo>
                  <a:pt x="0" y="34035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a:extLst>
              <a:ext uri="{FF2B5EF4-FFF2-40B4-BE49-F238E27FC236}">
                <a16:creationId xmlns:a16="http://schemas.microsoft.com/office/drawing/2014/main" id="{EE8AB3F6-8767-D0A7-0D74-7119B86134C3}"/>
              </a:ext>
            </a:extLst>
          </p:cNvPr>
          <p:cNvSpPr/>
          <p:nvPr/>
        </p:nvSpPr>
        <p:spPr>
          <a:xfrm flipH="1" flipV="1">
            <a:off x="15503677" y="-239250"/>
            <a:ext cx="3415997" cy="3403575"/>
          </a:xfrm>
          <a:custGeom>
            <a:avLst/>
            <a:gdLst/>
            <a:ahLst/>
            <a:cxnLst/>
            <a:rect l="l" t="t" r="r" b="b"/>
            <a:pathLst>
              <a:path w="3415997" h="3403575">
                <a:moveTo>
                  <a:pt x="3415996" y="3403575"/>
                </a:moveTo>
                <a:lnTo>
                  <a:pt x="0" y="3403575"/>
                </a:lnTo>
                <a:lnTo>
                  <a:pt x="0" y="0"/>
                </a:lnTo>
                <a:lnTo>
                  <a:pt x="3415996" y="0"/>
                </a:lnTo>
                <a:lnTo>
                  <a:pt x="3415996" y="3403575"/>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7" name="Group 17">
            <a:extLst>
              <a:ext uri="{FF2B5EF4-FFF2-40B4-BE49-F238E27FC236}">
                <a16:creationId xmlns:a16="http://schemas.microsoft.com/office/drawing/2014/main" id="{07F2BBDF-9676-5DD5-6D2C-A977FB35C3F4}"/>
              </a:ext>
            </a:extLst>
          </p:cNvPr>
          <p:cNvGrpSpPr/>
          <p:nvPr/>
        </p:nvGrpSpPr>
        <p:grpSpPr>
          <a:xfrm>
            <a:off x="592824" y="3639427"/>
            <a:ext cx="871753" cy="3173010"/>
            <a:chOff x="0" y="0"/>
            <a:chExt cx="1162337" cy="4230680"/>
          </a:xfrm>
        </p:grpSpPr>
        <p:sp>
          <p:nvSpPr>
            <p:cNvPr id="18" name="Freeform 18">
              <a:extLst>
                <a:ext uri="{FF2B5EF4-FFF2-40B4-BE49-F238E27FC236}">
                  <a16:creationId xmlns:a16="http://schemas.microsoft.com/office/drawing/2014/main" id="{2E420202-1DB9-4470-AD16-0C8A5D7D79FD}"/>
                </a:ext>
              </a:extLst>
            </p:cNvPr>
            <p:cNvSpPr/>
            <p:nvPr/>
          </p:nvSpPr>
          <p:spPr>
            <a:xfrm flipH="1" flipV="1">
              <a:off x="0" y="0"/>
              <a:ext cx="1162337" cy="2138078"/>
            </a:xfrm>
            <a:custGeom>
              <a:avLst/>
              <a:gdLst/>
              <a:ahLst/>
              <a:cxnLst/>
              <a:rect l="l" t="t" r="r" b="b"/>
              <a:pathLst>
                <a:path w="1162337" h="2138078">
                  <a:moveTo>
                    <a:pt x="1162337" y="2138078"/>
                  </a:moveTo>
                  <a:lnTo>
                    <a:pt x="0" y="2138078"/>
                  </a:lnTo>
                  <a:lnTo>
                    <a:pt x="0" y="0"/>
                  </a:lnTo>
                  <a:lnTo>
                    <a:pt x="1162337" y="0"/>
                  </a:lnTo>
                  <a:lnTo>
                    <a:pt x="1162337" y="213807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a:extLst>
                <a:ext uri="{FF2B5EF4-FFF2-40B4-BE49-F238E27FC236}">
                  <a16:creationId xmlns:a16="http://schemas.microsoft.com/office/drawing/2014/main" id="{8B049E83-1FD6-0FE7-084C-F442046FB095}"/>
                </a:ext>
              </a:extLst>
            </p:cNvPr>
            <p:cNvSpPr/>
            <p:nvPr/>
          </p:nvSpPr>
          <p:spPr>
            <a:xfrm>
              <a:off x="0" y="2092602"/>
              <a:ext cx="1162337" cy="2138078"/>
            </a:xfrm>
            <a:custGeom>
              <a:avLst/>
              <a:gdLst/>
              <a:ahLst/>
              <a:cxnLst/>
              <a:rect l="l" t="t" r="r" b="b"/>
              <a:pathLst>
                <a:path w="1162337" h="2138078">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20" name="Group 20">
            <a:extLst>
              <a:ext uri="{FF2B5EF4-FFF2-40B4-BE49-F238E27FC236}">
                <a16:creationId xmlns:a16="http://schemas.microsoft.com/office/drawing/2014/main" id="{D2B58AA6-0FBE-E2DA-9274-51934EBB5824}"/>
              </a:ext>
            </a:extLst>
          </p:cNvPr>
          <p:cNvGrpSpPr/>
          <p:nvPr/>
        </p:nvGrpSpPr>
        <p:grpSpPr>
          <a:xfrm>
            <a:off x="16803135" y="3389749"/>
            <a:ext cx="871753" cy="3173010"/>
            <a:chOff x="0" y="0"/>
            <a:chExt cx="1162337" cy="4230680"/>
          </a:xfrm>
        </p:grpSpPr>
        <p:sp>
          <p:nvSpPr>
            <p:cNvPr id="21" name="Freeform 21">
              <a:extLst>
                <a:ext uri="{FF2B5EF4-FFF2-40B4-BE49-F238E27FC236}">
                  <a16:creationId xmlns:a16="http://schemas.microsoft.com/office/drawing/2014/main" id="{92F2725F-7CF4-9217-1C72-20A24FF6F403}"/>
                </a:ext>
              </a:extLst>
            </p:cNvPr>
            <p:cNvSpPr/>
            <p:nvPr/>
          </p:nvSpPr>
          <p:spPr>
            <a:xfrm flipV="1">
              <a:off x="0" y="0"/>
              <a:ext cx="1162337" cy="2138078"/>
            </a:xfrm>
            <a:custGeom>
              <a:avLst/>
              <a:gdLst/>
              <a:ahLst/>
              <a:cxnLst/>
              <a:rect l="l" t="t" r="r" b="b"/>
              <a:pathLst>
                <a:path w="1162337" h="2138078">
                  <a:moveTo>
                    <a:pt x="0" y="2138078"/>
                  </a:moveTo>
                  <a:lnTo>
                    <a:pt x="1162337" y="2138078"/>
                  </a:lnTo>
                  <a:lnTo>
                    <a:pt x="1162337" y="0"/>
                  </a:lnTo>
                  <a:lnTo>
                    <a:pt x="0" y="0"/>
                  </a:lnTo>
                  <a:lnTo>
                    <a:pt x="0" y="213807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22">
              <a:extLst>
                <a:ext uri="{FF2B5EF4-FFF2-40B4-BE49-F238E27FC236}">
                  <a16:creationId xmlns:a16="http://schemas.microsoft.com/office/drawing/2014/main" id="{F8F72880-4571-A889-0BF5-321332DB5003}"/>
                </a:ext>
              </a:extLst>
            </p:cNvPr>
            <p:cNvSpPr/>
            <p:nvPr/>
          </p:nvSpPr>
          <p:spPr>
            <a:xfrm>
              <a:off x="0" y="2092602"/>
              <a:ext cx="1162337" cy="2138078"/>
            </a:xfrm>
            <a:custGeom>
              <a:avLst/>
              <a:gdLst/>
              <a:ahLst/>
              <a:cxnLst/>
              <a:rect l="l" t="t" r="r" b="b"/>
              <a:pathLst>
                <a:path w="1162337" h="2138078">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23" name="Freeform 23">
            <a:extLst>
              <a:ext uri="{FF2B5EF4-FFF2-40B4-BE49-F238E27FC236}">
                <a16:creationId xmlns:a16="http://schemas.microsoft.com/office/drawing/2014/main" id="{218CDDCD-A496-E055-2434-E1FAC6DA60BC}"/>
              </a:ext>
            </a:extLst>
          </p:cNvPr>
          <p:cNvSpPr/>
          <p:nvPr/>
        </p:nvSpPr>
        <p:spPr>
          <a:xfrm rot="-3646797" flipV="1">
            <a:off x="13405582" y="7208113"/>
            <a:ext cx="3749980" cy="5809828"/>
          </a:xfrm>
          <a:custGeom>
            <a:avLst/>
            <a:gdLst/>
            <a:ahLst/>
            <a:cxnLst/>
            <a:rect l="l" t="t" r="r" b="b"/>
            <a:pathLst>
              <a:path w="3749980" h="5809828">
                <a:moveTo>
                  <a:pt x="0" y="5809828"/>
                </a:moveTo>
                <a:lnTo>
                  <a:pt x="3749980" y="5809828"/>
                </a:lnTo>
                <a:lnTo>
                  <a:pt x="3749980" y="0"/>
                </a:lnTo>
                <a:lnTo>
                  <a:pt x="0" y="0"/>
                </a:lnTo>
                <a:lnTo>
                  <a:pt x="0" y="5809828"/>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4" name="Freeform 24">
            <a:extLst>
              <a:ext uri="{FF2B5EF4-FFF2-40B4-BE49-F238E27FC236}">
                <a16:creationId xmlns:a16="http://schemas.microsoft.com/office/drawing/2014/main" id="{7E790F0B-6169-A280-30B6-2CEBD44A0722}"/>
              </a:ext>
            </a:extLst>
          </p:cNvPr>
          <p:cNvSpPr/>
          <p:nvPr/>
        </p:nvSpPr>
        <p:spPr>
          <a:xfrm rot="3621110">
            <a:off x="861708" y="-2753112"/>
            <a:ext cx="3749980" cy="5809828"/>
          </a:xfrm>
          <a:custGeom>
            <a:avLst/>
            <a:gdLst/>
            <a:ahLst/>
            <a:cxnLst/>
            <a:rect l="l" t="t" r="r" b="b"/>
            <a:pathLst>
              <a:path w="3749980" h="5809828">
                <a:moveTo>
                  <a:pt x="0" y="0"/>
                </a:moveTo>
                <a:lnTo>
                  <a:pt x="3749980" y="0"/>
                </a:lnTo>
                <a:lnTo>
                  <a:pt x="3749980" y="5809828"/>
                </a:lnTo>
                <a:lnTo>
                  <a:pt x="0" y="58098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26" name="Picture 25">
            <a:extLst>
              <a:ext uri="{FF2B5EF4-FFF2-40B4-BE49-F238E27FC236}">
                <a16:creationId xmlns:a16="http://schemas.microsoft.com/office/drawing/2014/main" id="{E318640E-FF4C-B7B8-5DD8-D21D7138138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1210" y="1543052"/>
            <a:ext cx="15872814" cy="7105647"/>
          </a:xfrm>
          <a:prstGeom prst="rect">
            <a:avLst/>
          </a:prstGeom>
        </p:spPr>
      </p:pic>
    </p:spTree>
    <p:extLst>
      <p:ext uri="{BB962C8B-B14F-4D97-AF65-F5344CB8AC3E}">
        <p14:creationId xmlns:p14="http://schemas.microsoft.com/office/powerpoint/2010/main" val="1025284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0FE12-42A2-9149-21B8-CBC3FD88454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4679C61-7207-2BEF-E0B6-F02B20128779}"/>
              </a:ext>
            </a:extLst>
          </p:cNvPr>
          <p:cNvGrpSpPr/>
          <p:nvPr/>
        </p:nvGrpSpPr>
        <p:grpSpPr>
          <a:xfrm>
            <a:off x="5898918" y="0"/>
            <a:ext cx="10467783" cy="1047264"/>
            <a:chOff x="0" y="0"/>
            <a:chExt cx="13957044" cy="1396352"/>
          </a:xfrm>
        </p:grpSpPr>
        <p:sp>
          <p:nvSpPr>
            <p:cNvPr id="3" name="Freeform 3">
              <a:extLst>
                <a:ext uri="{FF2B5EF4-FFF2-40B4-BE49-F238E27FC236}">
                  <a16:creationId xmlns:a16="http://schemas.microsoft.com/office/drawing/2014/main" id="{8810F098-1E0F-44B8-6E01-3FFF329BFBC5}"/>
                </a:ext>
              </a:extLst>
            </p:cNvPr>
            <p:cNvSpPr/>
            <p:nvPr/>
          </p:nvSpPr>
          <p:spPr>
            <a:xfrm>
              <a:off x="0"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5AA09A18-3E53-6620-AE76-924EE66EB4FF}"/>
                </a:ext>
              </a:extLst>
            </p:cNvPr>
            <p:cNvSpPr/>
            <p:nvPr/>
          </p:nvSpPr>
          <p:spPr>
            <a:xfrm>
              <a:off x="2561732"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950047D5-04E7-ACDF-17BD-6054DE43FCD0}"/>
                </a:ext>
              </a:extLst>
            </p:cNvPr>
            <p:cNvSpPr/>
            <p:nvPr/>
          </p:nvSpPr>
          <p:spPr>
            <a:xfrm>
              <a:off x="5123464"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3257DDE8-9D69-FCB0-836B-0E8C030F85BE}"/>
                </a:ext>
              </a:extLst>
            </p:cNvPr>
            <p:cNvSpPr/>
            <p:nvPr/>
          </p:nvSpPr>
          <p:spPr>
            <a:xfrm>
              <a:off x="7685197"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FF2B5EF4-FFF2-40B4-BE49-F238E27FC236}">
                  <a16:creationId xmlns:a16="http://schemas.microsoft.com/office/drawing/2014/main" id="{BB0380D0-55AB-D202-06F2-B1912419201B}"/>
                </a:ext>
              </a:extLst>
            </p:cNvPr>
            <p:cNvSpPr/>
            <p:nvPr/>
          </p:nvSpPr>
          <p:spPr>
            <a:xfrm>
              <a:off x="10246929"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8" name="Group 8">
            <a:extLst>
              <a:ext uri="{FF2B5EF4-FFF2-40B4-BE49-F238E27FC236}">
                <a16:creationId xmlns:a16="http://schemas.microsoft.com/office/drawing/2014/main" id="{887FE9FA-CFCF-005A-EB57-C5A1E1B80F4C}"/>
              </a:ext>
            </a:extLst>
          </p:cNvPr>
          <p:cNvGrpSpPr/>
          <p:nvPr/>
        </p:nvGrpSpPr>
        <p:grpSpPr>
          <a:xfrm>
            <a:off x="1655852" y="9158562"/>
            <a:ext cx="10467783" cy="1047264"/>
            <a:chOff x="0" y="0"/>
            <a:chExt cx="13957044" cy="1396352"/>
          </a:xfrm>
        </p:grpSpPr>
        <p:sp>
          <p:nvSpPr>
            <p:cNvPr id="9" name="Freeform 9">
              <a:extLst>
                <a:ext uri="{FF2B5EF4-FFF2-40B4-BE49-F238E27FC236}">
                  <a16:creationId xmlns:a16="http://schemas.microsoft.com/office/drawing/2014/main" id="{49117E71-8224-B6D4-9A5D-8DFC9F21D464}"/>
                </a:ext>
              </a:extLst>
            </p:cNvPr>
            <p:cNvSpPr/>
            <p:nvPr/>
          </p:nvSpPr>
          <p:spPr>
            <a:xfrm>
              <a:off x="0"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661F414D-8794-EB44-9F0B-94D82A0BBB34}"/>
                </a:ext>
              </a:extLst>
            </p:cNvPr>
            <p:cNvSpPr/>
            <p:nvPr/>
          </p:nvSpPr>
          <p:spPr>
            <a:xfrm>
              <a:off x="2561732"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a:extLst>
                <a:ext uri="{FF2B5EF4-FFF2-40B4-BE49-F238E27FC236}">
                  <a16:creationId xmlns:a16="http://schemas.microsoft.com/office/drawing/2014/main" id="{3C9151F6-8DB3-032A-45E1-0E529DA5DB6B}"/>
                </a:ext>
              </a:extLst>
            </p:cNvPr>
            <p:cNvSpPr/>
            <p:nvPr/>
          </p:nvSpPr>
          <p:spPr>
            <a:xfrm>
              <a:off x="5123464"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a:extLst>
                <a:ext uri="{FF2B5EF4-FFF2-40B4-BE49-F238E27FC236}">
                  <a16:creationId xmlns:a16="http://schemas.microsoft.com/office/drawing/2014/main" id="{D934DED8-267C-2651-4394-B78112F5E8A9}"/>
                </a:ext>
              </a:extLst>
            </p:cNvPr>
            <p:cNvSpPr/>
            <p:nvPr/>
          </p:nvSpPr>
          <p:spPr>
            <a:xfrm>
              <a:off x="7685197"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a:extLst>
                <a:ext uri="{FF2B5EF4-FFF2-40B4-BE49-F238E27FC236}">
                  <a16:creationId xmlns:a16="http://schemas.microsoft.com/office/drawing/2014/main" id="{D10EE5D4-8F2A-1BD1-1B91-97C8B7E7E848}"/>
                </a:ext>
              </a:extLst>
            </p:cNvPr>
            <p:cNvSpPr/>
            <p:nvPr/>
          </p:nvSpPr>
          <p:spPr>
            <a:xfrm>
              <a:off x="10246929"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14" name="Freeform 14">
            <a:extLst>
              <a:ext uri="{FF2B5EF4-FFF2-40B4-BE49-F238E27FC236}">
                <a16:creationId xmlns:a16="http://schemas.microsoft.com/office/drawing/2014/main" id="{746392CD-22C3-8E2C-86D3-3207B15E3E33}"/>
              </a:ext>
            </a:extLst>
          </p:cNvPr>
          <p:cNvSpPr/>
          <p:nvPr/>
        </p:nvSpPr>
        <p:spPr>
          <a:xfrm>
            <a:off x="-679298" y="7132618"/>
            <a:ext cx="3415997" cy="3403575"/>
          </a:xfrm>
          <a:custGeom>
            <a:avLst/>
            <a:gdLst/>
            <a:ahLst/>
            <a:cxnLst/>
            <a:rect l="l" t="t" r="r" b="b"/>
            <a:pathLst>
              <a:path w="3415997" h="3403575">
                <a:moveTo>
                  <a:pt x="0" y="0"/>
                </a:moveTo>
                <a:lnTo>
                  <a:pt x="3415996" y="0"/>
                </a:lnTo>
                <a:lnTo>
                  <a:pt x="3415996" y="3403575"/>
                </a:lnTo>
                <a:lnTo>
                  <a:pt x="0" y="34035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a:extLst>
              <a:ext uri="{FF2B5EF4-FFF2-40B4-BE49-F238E27FC236}">
                <a16:creationId xmlns:a16="http://schemas.microsoft.com/office/drawing/2014/main" id="{F2CC31D7-5C82-EF13-4F1E-382D8C685B26}"/>
              </a:ext>
            </a:extLst>
          </p:cNvPr>
          <p:cNvSpPr/>
          <p:nvPr/>
        </p:nvSpPr>
        <p:spPr>
          <a:xfrm flipH="1" flipV="1">
            <a:off x="15503677" y="-239250"/>
            <a:ext cx="3415997" cy="3403575"/>
          </a:xfrm>
          <a:custGeom>
            <a:avLst/>
            <a:gdLst/>
            <a:ahLst/>
            <a:cxnLst/>
            <a:rect l="l" t="t" r="r" b="b"/>
            <a:pathLst>
              <a:path w="3415997" h="3403575">
                <a:moveTo>
                  <a:pt x="3415996" y="3403575"/>
                </a:moveTo>
                <a:lnTo>
                  <a:pt x="0" y="3403575"/>
                </a:lnTo>
                <a:lnTo>
                  <a:pt x="0" y="0"/>
                </a:lnTo>
                <a:lnTo>
                  <a:pt x="3415996" y="0"/>
                </a:lnTo>
                <a:lnTo>
                  <a:pt x="3415996" y="3403575"/>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6" name="Group 16">
            <a:extLst>
              <a:ext uri="{FF2B5EF4-FFF2-40B4-BE49-F238E27FC236}">
                <a16:creationId xmlns:a16="http://schemas.microsoft.com/office/drawing/2014/main" id="{59C9CF37-62C0-923C-6BF6-A8C0CDC02734}"/>
              </a:ext>
            </a:extLst>
          </p:cNvPr>
          <p:cNvGrpSpPr/>
          <p:nvPr/>
        </p:nvGrpSpPr>
        <p:grpSpPr>
          <a:xfrm>
            <a:off x="457200" y="3639427"/>
            <a:ext cx="871753" cy="3173010"/>
            <a:chOff x="0" y="0"/>
            <a:chExt cx="1162337" cy="4230680"/>
          </a:xfrm>
        </p:grpSpPr>
        <p:sp>
          <p:nvSpPr>
            <p:cNvPr id="17" name="Freeform 17">
              <a:extLst>
                <a:ext uri="{FF2B5EF4-FFF2-40B4-BE49-F238E27FC236}">
                  <a16:creationId xmlns:a16="http://schemas.microsoft.com/office/drawing/2014/main" id="{265C074B-F83B-8FCF-8FB5-06CB815AD4ED}"/>
                </a:ext>
              </a:extLst>
            </p:cNvPr>
            <p:cNvSpPr/>
            <p:nvPr/>
          </p:nvSpPr>
          <p:spPr>
            <a:xfrm flipH="1" flipV="1">
              <a:off x="0" y="0"/>
              <a:ext cx="1162337" cy="2138078"/>
            </a:xfrm>
            <a:custGeom>
              <a:avLst/>
              <a:gdLst/>
              <a:ahLst/>
              <a:cxnLst/>
              <a:rect l="l" t="t" r="r" b="b"/>
              <a:pathLst>
                <a:path w="1162337" h="2138078">
                  <a:moveTo>
                    <a:pt x="1162337" y="2138078"/>
                  </a:moveTo>
                  <a:lnTo>
                    <a:pt x="0" y="2138078"/>
                  </a:lnTo>
                  <a:lnTo>
                    <a:pt x="0" y="0"/>
                  </a:lnTo>
                  <a:lnTo>
                    <a:pt x="1162337" y="0"/>
                  </a:lnTo>
                  <a:lnTo>
                    <a:pt x="1162337" y="213807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a:extLst>
                <a:ext uri="{FF2B5EF4-FFF2-40B4-BE49-F238E27FC236}">
                  <a16:creationId xmlns:a16="http://schemas.microsoft.com/office/drawing/2014/main" id="{4410C2F2-575F-8A7E-C887-0816B744E205}"/>
                </a:ext>
              </a:extLst>
            </p:cNvPr>
            <p:cNvSpPr/>
            <p:nvPr/>
          </p:nvSpPr>
          <p:spPr>
            <a:xfrm>
              <a:off x="0" y="2092602"/>
              <a:ext cx="1162337" cy="2138078"/>
            </a:xfrm>
            <a:custGeom>
              <a:avLst/>
              <a:gdLst/>
              <a:ahLst/>
              <a:cxnLst/>
              <a:rect l="l" t="t" r="r" b="b"/>
              <a:pathLst>
                <a:path w="1162337" h="2138078">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9" name="Group 19">
            <a:extLst>
              <a:ext uri="{FF2B5EF4-FFF2-40B4-BE49-F238E27FC236}">
                <a16:creationId xmlns:a16="http://schemas.microsoft.com/office/drawing/2014/main" id="{1225A9DD-A819-DF09-9D89-681167E0DC65}"/>
              </a:ext>
            </a:extLst>
          </p:cNvPr>
          <p:cNvGrpSpPr/>
          <p:nvPr/>
        </p:nvGrpSpPr>
        <p:grpSpPr>
          <a:xfrm>
            <a:off x="16959047" y="3389749"/>
            <a:ext cx="871753" cy="3173010"/>
            <a:chOff x="0" y="0"/>
            <a:chExt cx="1162337" cy="4230680"/>
          </a:xfrm>
        </p:grpSpPr>
        <p:sp>
          <p:nvSpPr>
            <p:cNvPr id="20" name="Freeform 20">
              <a:extLst>
                <a:ext uri="{FF2B5EF4-FFF2-40B4-BE49-F238E27FC236}">
                  <a16:creationId xmlns:a16="http://schemas.microsoft.com/office/drawing/2014/main" id="{1334592C-6EDE-DA07-61E2-6C8BD933EB00}"/>
                </a:ext>
              </a:extLst>
            </p:cNvPr>
            <p:cNvSpPr/>
            <p:nvPr/>
          </p:nvSpPr>
          <p:spPr>
            <a:xfrm flipV="1">
              <a:off x="0" y="0"/>
              <a:ext cx="1162337" cy="2138078"/>
            </a:xfrm>
            <a:custGeom>
              <a:avLst/>
              <a:gdLst/>
              <a:ahLst/>
              <a:cxnLst/>
              <a:rect l="l" t="t" r="r" b="b"/>
              <a:pathLst>
                <a:path w="1162337" h="2138078">
                  <a:moveTo>
                    <a:pt x="0" y="2138078"/>
                  </a:moveTo>
                  <a:lnTo>
                    <a:pt x="1162337" y="2138078"/>
                  </a:lnTo>
                  <a:lnTo>
                    <a:pt x="1162337" y="0"/>
                  </a:lnTo>
                  <a:lnTo>
                    <a:pt x="0" y="0"/>
                  </a:lnTo>
                  <a:lnTo>
                    <a:pt x="0" y="213807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Freeform 21">
              <a:extLst>
                <a:ext uri="{FF2B5EF4-FFF2-40B4-BE49-F238E27FC236}">
                  <a16:creationId xmlns:a16="http://schemas.microsoft.com/office/drawing/2014/main" id="{65ECC8E4-2E50-A659-EC18-EE79F1A1EC80}"/>
                </a:ext>
              </a:extLst>
            </p:cNvPr>
            <p:cNvSpPr/>
            <p:nvPr/>
          </p:nvSpPr>
          <p:spPr>
            <a:xfrm>
              <a:off x="0" y="2092602"/>
              <a:ext cx="1162337" cy="2138078"/>
            </a:xfrm>
            <a:custGeom>
              <a:avLst/>
              <a:gdLst/>
              <a:ahLst/>
              <a:cxnLst/>
              <a:rect l="l" t="t" r="r" b="b"/>
              <a:pathLst>
                <a:path w="1162337" h="2138078">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22" name="Freeform 22">
            <a:extLst>
              <a:ext uri="{FF2B5EF4-FFF2-40B4-BE49-F238E27FC236}">
                <a16:creationId xmlns:a16="http://schemas.microsoft.com/office/drawing/2014/main" id="{27575576-7875-B01E-D536-5416E613D57F}"/>
              </a:ext>
            </a:extLst>
          </p:cNvPr>
          <p:cNvSpPr/>
          <p:nvPr/>
        </p:nvSpPr>
        <p:spPr>
          <a:xfrm rot="-3646797" flipV="1">
            <a:off x="13405582" y="7208113"/>
            <a:ext cx="3749980" cy="5809828"/>
          </a:xfrm>
          <a:custGeom>
            <a:avLst/>
            <a:gdLst/>
            <a:ahLst/>
            <a:cxnLst/>
            <a:rect l="l" t="t" r="r" b="b"/>
            <a:pathLst>
              <a:path w="3749980" h="5809828">
                <a:moveTo>
                  <a:pt x="0" y="5809828"/>
                </a:moveTo>
                <a:lnTo>
                  <a:pt x="3749980" y="5809828"/>
                </a:lnTo>
                <a:lnTo>
                  <a:pt x="3749980" y="0"/>
                </a:lnTo>
                <a:lnTo>
                  <a:pt x="0" y="0"/>
                </a:lnTo>
                <a:lnTo>
                  <a:pt x="0" y="5809828"/>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3" name="Freeform 23">
            <a:extLst>
              <a:ext uri="{FF2B5EF4-FFF2-40B4-BE49-F238E27FC236}">
                <a16:creationId xmlns:a16="http://schemas.microsoft.com/office/drawing/2014/main" id="{E0F1A3BA-A5D1-93E2-E477-704A207FBDE1}"/>
              </a:ext>
            </a:extLst>
          </p:cNvPr>
          <p:cNvSpPr/>
          <p:nvPr/>
        </p:nvSpPr>
        <p:spPr>
          <a:xfrm rot="3621110">
            <a:off x="861708" y="-2753112"/>
            <a:ext cx="3749980" cy="5809828"/>
          </a:xfrm>
          <a:custGeom>
            <a:avLst/>
            <a:gdLst/>
            <a:ahLst/>
            <a:cxnLst/>
            <a:rect l="l" t="t" r="r" b="b"/>
            <a:pathLst>
              <a:path w="3749980" h="5809828">
                <a:moveTo>
                  <a:pt x="0" y="0"/>
                </a:moveTo>
                <a:lnTo>
                  <a:pt x="3749980" y="0"/>
                </a:lnTo>
                <a:lnTo>
                  <a:pt x="3749980" y="5809828"/>
                </a:lnTo>
                <a:lnTo>
                  <a:pt x="0" y="58098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TextBox 27">
            <a:extLst>
              <a:ext uri="{FF2B5EF4-FFF2-40B4-BE49-F238E27FC236}">
                <a16:creationId xmlns:a16="http://schemas.microsoft.com/office/drawing/2014/main" id="{D744ABD9-9485-DD84-D326-A56D3C690EC9}"/>
              </a:ext>
            </a:extLst>
          </p:cNvPr>
          <p:cNvSpPr txBox="1"/>
          <p:nvPr/>
        </p:nvSpPr>
        <p:spPr>
          <a:xfrm>
            <a:off x="3354020" y="961238"/>
            <a:ext cx="11091381" cy="1275862"/>
          </a:xfrm>
          <a:prstGeom prst="rect">
            <a:avLst/>
          </a:prstGeom>
        </p:spPr>
        <p:txBody>
          <a:bodyPr wrap="square" lIns="0" tIns="0" rIns="0" bIns="0" rtlCol="0" anchor="t">
            <a:spAutoFit/>
          </a:bodyPr>
          <a:lstStyle/>
          <a:p>
            <a:pPr algn="ctr">
              <a:lnSpc>
                <a:spcPts val="11194"/>
              </a:lnSpc>
            </a:pPr>
            <a:r>
              <a:rPr lang="en-US" sz="6000" dirty="0" err="1">
                <a:solidFill>
                  <a:srgbClr val="3B3C3B"/>
                </a:solidFill>
                <a:latin typeface="Open Sans Bold"/>
                <a:ea typeface="Open Sans Bold"/>
                <a:cs typeface="Open Sans Bold"/>
                <a:sym typeface="Open Sans Bold"/>
              </a:rPr>
              <a:t>Metode</a:t>
            </a:r>
            <a:r>
              <a:rPr lang="en-US" sz="6000" dirty="0">
                <a:solidFill>
                  <a:srgbClr val="3B3C3B"/>
                </a:solidFill>
                <a:latin typeface="Open Sans Bold"/>
                <a:ea typeface="Open Sans Bold"/>
                <a:cs typeface="Open Sans Bold"/>
                <a:sym typeface="Open Sans Bold"/>
              </a:rPr>
              <a:t> dan </a:t>
            </a:r>
            <a:r>
              <a:rPr lang="en-US" sz="6000" dirty="0" err="1">
                <a:solidFill>
                  <a:srgbClr val="3B3C3B"/>
                </a:solidFill>
                <a:latin typeface="Open Sans Bold"/>
                <a:ea typeface="Open Sans Bold"/>
                <a:cs typeface="Open Sans Bold"/>
                <a:sym typeface="Open Sans Bold"/>
              </a:rPr>
              <a:t>Rencana</a:t>
            </a:r>
            <a:r>
              <a:rPr lang="en-US" sz="6000" dirty="0">
                <a:solidFill>
                  <a:srgbClr val="3B3C3B"/>
                </a:solidFill>
                <a:latin typeface="Open Sans Bold"/>
                <a:ea typeface="Open Sans Bold"/>
                <a:cs typeface="Open Sans Bold"/>
                <a:sym typeface="Open Sans Bold"/>
              </a:rPr>
              <a:t> </a:t>
            </a:r>
            <a:r>
              <a:rPr lang="en-US" sz="6000" dirty="0" err="1">
                <a:solidFill>
                  <a:srgbClr val="3B3C3B"/>
                </a:solidFill>
                <a:latin typeface="Open Sans Bold"/>
                <a:ea typeface="Open Sans Bold"/>
                <a:cs typeface="Open Sans Bold"/>
                <a:sym typeface="Open Sans Bold"/>
              </a:rPr>
              <a:t>Metrik</a:t>
            </a:r>
            <a:endParaRPr lang="en-US" sz="6000" dirty="0">
              <a:solidFill>
                <a:srgbClr val="3B3C3B"/>
              </a:solidFill>
              <a:latin typeface="Open Sans Bold"/>
              <a:ea typeface="Open Sans Bold"/>
              <a:cs typeface="Open Sans Bold"/>
              <a:sym typeface="Open Sans Bold"/>
            </a:endParaRPr>
          </a:p>
        </p:txBody>
      </p:sp>
      <p:sp>
        <p:nvSpPr>
          <p:cNvPr id="28" name="TextBox 28">
            <a:extLst>
              <a:ext uri="{FF2B5EF4-FFF2-40B4-BE49-F238E27FC236}">
                <a16:creationId xmlns:a16="http://schemas.microsoft.com/office/drawing/2014/main" id="{962E5CB9-28F5-8717-D6DE-FB294CABE75B}"/>
              </a:ext>
            </a:extLst>
          </p:cNvPr>
          <p:cNvSpPr txBox="1"/>
          <p:nvPr/>
        </p:nvSpPr>
        <p:spPr>
          <a:xfrm>
            <a:off x="1905000" y="2552700"/>
            <a:ext cx="13901781" cy="5240152"/>
          </a:xfrm>
          <a:prstGeom prst="rect">
            <a:avLst/>
          </a:prstGeom>
        </p:spPr>
        <p:txBody>
          <a:bodyPr wrap="square" lIns="0" tIns="0" rIns="0" bIns="0" rtlCol="0" anchor="t">
            <a:spAutoFit/>
          </a:bodyPr>
          <a:lstStyle/>
          <a:p>
            <a:pPr algn="just">
              <a:lnSpc>
                <a:spcPts val="3929"/>
              </a:lnSpc>
            </a:pPr>
            <a:r>
              <a:rPr lang="en-US" sz="3000" dirty="0" err="1">
                <a:solidFill>
                  <a:schemeClr val="tx1">
                    <a:lumMod val="65000"/>
                    <a:lumOff val="35000"/>
                  </a:schemeClr>
                </a:solidFill>
                <a:latin typeface="Alice" panose="020B0604020202020204" charset="0"/>
                <a:ea typeface="Alice"/>
                <a:cs typeface="Alice"/>
                <a:sym typeface="Alice"/>
              </a:rPr>
              <a:t>Metode</a:t>
            </a:r>
            <a:r>
              <a:rPr lang="en-US" sz="3000" dirty="0">
                <a:solidFill>
                  <a:schemeClr val="tx1">
                    <a:lumMod val="65000"/>
                    <a:lumOff val="35000"/>
                  </a:schemeClr>
                </a:solidFill>
                <a:latin typeface="Alice" panose="020B0604020202020204" charset="0"/>
                <a:ea typeface="Alice"/>
                <a:cs typeface="Alice"/>
                <a:sym typeface="Alice"/>
              </a:rPr>
              <a:t> </a:t>
            </a:r>
          </a:p>
          <a:p>
            <a:pPr algn="just">
              <a:lnSpc>
                <a:spcPts val="3929"/>
              </a:lnSpc>
            </a:pPr>
            <a:r>
              <a:rPr lang="en-US" sz="3000" dirty="0" err="1">
                <a:solidFill>
                  <a:schemeClr val="tx1">
                    <a:lumMod val="65000"/>
                    <a:lumOff val="35000"/>
                  </a:schemeClr>
                </a:solidFill>
                <a:latin typeface="Alice" panose="020B0604020202020204" charset="0"/>
                <a:ea typeface="Alice"/>
                <a:cs typeface="Alice"/>
                <a:sym typeface="Alice"/>
              </a:rPr>
              <a:t>Pengembangan</a:t>
            </a:r>
            <a:r>
              <a:rPr lang="en-US" sz="3000" dirty="0">
                <a:solidFill>
                  <a:schemeClr val="tx1">
                    <a:lumMod val="65000"/>
                    <a:lumOff val="35000"/>
                  </a:schemeClr>
                </a:solidFill>
                <a:latin typeface="Alice" panose="020B0604020202020204" charset="0"/>
                <a:ea typeface="Alice"/>
                <a:cs typeface="Alice"/>
                <a:sym typeface="Alice"/>
              </a:rPr>
              <a:t> </a:t>
            </a:r>
            <a:r>
              <a:rPr lang="en-US" sz="3000" dirty="0" err="1">
                <a:solidFill>
                  <a:schemeClr val="tx1">
                    <a:lumMod val="65000"/>
                    <a:lumOff val="35000"/>
                  </a:schemeClr>
                </a:solidFill>
                <a:latin typeface="Alice" panose="020B0604020202020204" charset="0"/>
                <a:ea typeface="Alice"/>
                <a:cs typeface="Alice"/>
                <a:sym typeface="Alice"/>
              </a:rPr>
              <a:t>Sistem</a:t>
            </a:r>
            <a:r>
              <a:rPr lang="en-US" sz="3000" dirty="0">
                <a:solidFill>
                  <a:schemeClr val="tx1">
                    <a:lumMod val="65000"/>
                    <a:lumOff val="35000"/>
                  </a:schemeClr>
                </a:solidFill>
                <a:latin typeface="Alice" panose="020B0604020202020204" charset="0"/>
                <a:ea typeface="Alice"/>
                <a:cs typeface="Alice"/>
                <a:sym typeface="Alice"/>
              </a:rPr>
              <a:t> </a:t>
            </a:r>
            <a:r>
              <a:rPr lang="en-US" sz="3000" dirty="0" err="1">
                <a:solidFill>
                  <a:schemeClr val="tx1">
                    <a:lumMod val="65000"/>
                    <a:lumOff val="35000"/>
                  </a:schemeClr>
                </a:solidFill>
                <a:latin typeface="Alice" panose="020B0604020202020204" charset="0"/>
                <a:ea typeface="Alice"/>
                <a:cs typeface="Alice"/>
                <a:sym typeface="Alice"/>
              </a:rPr>
              <a:t>deteksi</a:t>
            </a:r>
            <a:r>
              <a:rPr lang="en-US" sz="3000" dirty="0">
                <a:solidFill>
                  <a:schemeClr val="tx1">
                    <a:lumMod val="65000"/>
                    <a:lumOff val="35000"/>
                  </a:schemeClr>
                </a:solidFill>
                <a:latin typeface="Alice" panose="020B0604020202020204" charset="0"/>
                <a:ea typeface="Alice"/>
                <a:cs typeface="Alice"/>
                <a:sym typeface="Alice"/>
              </a:rPr>
              <a:t> </a:t>
            </a:r>
            <a:r>
              <a:rPr lang="en-US" sz="3000" dirty="0" err="1">
                <a:solidFill>
                  <a:schemeClr val="tx1">
                    <a:lumMod val="65000"/>
                    <a:lumOff val="35000"/>
                  </a:schemeClr>
                </a:solidFill>
                <a:latin typeface="Alice" panose="020B0604020202020204" charset="0"/>
                <a:ea typeface="Alice"/>
                <a:cs typeface="Alice"/>
                <a:sym typeface="Alice"/>
              </a:rPr>
              <a:t>ini</a:t>
            </a:r>
            <a:r>
              <a:rPr lang="en-US" sz="3000" dirty="0">
                <a:solidFill>
                  <a:schemeClr val="tx1">
                    <a:lumMod val="65000"/>
                    <a:lumOff val="35000"/>
                  </a:schemeClr>
                </a:solidFill>
                <a:latin typeface="Alice" panose="020B0604020202020204" charset="0"/>
                <a:ea typeface="Alice"/>
                <a:cs typeface="Alice"/>
                <a:sym typeface="Alice"/>
              </a:rPr>
              <a:t> </a:t>
            </a:r>
            <a:r>
              <a:rPr lang="en-US" sz="3000" dirty="0" err="1">
                <a:solidFill>
                  <a:schemeClr val="tx1">
                    <a:lumMod val="65000"/>
                    <a:lumOff val="35000"/>
                  </a:schemeClr>
                </a:solidFill>
                <a:latin typeface="Alice" panose="020B0604020202020204" charset="0"/>
                <a:ea typeface="Alice"/>
                <a:cs typeface="Alice"/>
                <a:sym typeface="Alice"/>
              </a:rPr>
              <a:t>menggunakan</a:t>
            </a:r>
            <a:r>
              <a:rPr lang="en-US" sz="3000" dirty="0">
                <a:solidFill>
                  <a:schemeClr val="tx1">
                    <a:lumMod val="65000"/>
                    <a:lumOff val="35000"/>
                  </a:schemeClr>
                </a:solidFill>
                <a:latin typeface="Alice" panose="020B0604020202020204" charset="0"/>
                <a:ea typeface="Alice"/>
                <a:cs typeface="Alice"/>
                <a:sym typeface="Alice"/>
              </a:rPr>
              <a:t> </a:t>
            </a:r>
            <a:r>
              <a:rPr lang="en-US" sz="3000" dirty="0" err="1">
                <a:solidFill>
                  <a:schemeClr val="tx1">
                    <a:lumMod val="65000"/>
                    <a:lumOff val="35000"/>
                  </a:schemeClr>
                </a:solidFill>
                <a:latin typeface="Alice" panose="020B0604020202020204" charset="0"/>
                <a:ea typeface="Alice"/>
                <a:cs typeface="Alice"/>
                <a:sym typeface="Alice"/>
              </a:rPr>
              <a:t>metode</a:t>
            </a:r>
            <a:r>
              <a:rPr lang="en-US" sz="3000" dirty="0">
                <a:solidFill>
                  <a:schemeClr val="tx1">
                    <a:lumMod val="65000"/>
                    <a:lumOff val="35000"/>
                  </a:schemeClr>
                </a:solidFill>
                <a:latin typeface="Alice" panose="020B0604020202020204" charset="0"/>
                <a:ea typeface="Alice"/>
                <a:cs typeface="Alice"/>
                <a:sym typeface="Alice"/>
              </a:rPr>
              <a:t> AI project cycle </a:t>
            </a:r>
          </a:p>
          <a:p>
            <a:pPr marL="514350" indent="-514350" algn="just">
              <a:buFont typeface="Arial" panose="020B0604020202020204" pitchFamily="34" charset="0"/>
              <a:buChar char="•"/>
            </a:pPr>
            <a:r>
              <a:rPr lang="en-US" sz="3000" dirty="0">
                <a:solidFill>
                  <a:schemeClr val="tx1">
                    <a:lumMod val="65000"/>
                    <a:lumOff val="35000"/>
                  </a:schemeClr>
                </a:solidFill>
                <a:latin typeface="Alice" panose="020B0604020202020204" charset="0"/>
                <a:ea typeface="Alice"/>
                <a:cs typeface="Alice"/>
                <a:sym typeface="Alice"/>
              </a:rPr>
              <a:t>Problem </a:t>
            </a:r>
            <a:r>
              <a:rPr lang="en-US" sz="3000" dirty="0" err="1">
                <a:solidFill>
                  <a:schemeClr val="tx1">
                    <a:lumMod val="65000"/>
                    <a:lumOff val="35000"/>
                  </a:schemeClr>
                </a:solidFill>
                <a:latin typeface="Alice" panose="020B0604020202020204" charset="0"/>
                <a:ea typeface="Alice"/>
                <a:cs typeface="Alice"/>
                <a:sym typeface="Alice"/>
              </a:rPr>
              <a:t>Scopping</a:t>
            </a:r>
            <a:r>
              <a:rPr lang="en-US" sz="3000" dirty="0">
                <a:solidFill>
                  <a:schemeClr val="tx1">
                    <a:lumMod val="65000"/>
                    <a:lumOff val="35000"/>
                  </a:schemeClr>
                </a:solidFill>
                <a:latin typeface="Alice" panose="020B0604020202020204" charset="0"/>
                <a:ea typeface="Alice"/>
                <a:cs typeface="Alice"/>
                <a:sym typeface="Alice"/>
              </a:rPr>
              <a:t>		</a:t>
            </a:r>
          </a:p>
          <a:p>
            <a:pPr marL="514350" indent="-514350" algn="just">
              <a:buFont typeface="Arial" panose="020B0604020202020204" pitchFamily="34" charset="0"/>
              <a:buChar char="•"/>
            </a:pPr>
            <a:r>
              <a:rPr lang="en-US" sz="3000" dirty="0">
                <a:solidFill>
                  <a:schemeClr val="tx1">
                    <a:lumMod val="65000"/>
                    <a:lumOff val="35000"/>
                  </a:schemeClr>
                </a:solidFill>
                <a:latin typeface="Alice" panose="020B0604020202020204" charset="0"/>
                <a:ea typeface="Alice"/>
                <a:cs typeface="Alice"/>
                <a:sym typeface="Alice"/>
              </a:rPr>
              <a:t>Data </a:t>
            </a:r>
            <a:r>
              <a:rPr lang="en-US" sz="3000" dirty="0" err="1">
                <a:solidFill>
                  <a:schemeClr val="tx1">
                    <a:lumMod val="65000"/>
                    <a:lumOff val="35000"/>
                  </a:schemeClr>
                </a:solidFill>
                <a:latin typeface="Alice" panose="020B0604020202020204" charset="0"/>
                <a:ea typeface="Alice"/>
                <a:cs typeface="Alice"/>
                <a:sym typeface="Alice"/>
              </a:rPr>
              <a:t>Acqusition</a:t>
            </a:r>
            <a:r>
              <a:rPr lang="en-US" sz="3000" dirty="0">
                <a:solidFill>
                  <a:schemeClr val="tx1">
                    <a:lumMod val="65000"/>
                    <a:lumOff val="35000"/>
                  </a:schemeClr>
                </a:solidFill>
                <a:latin typeface="Alice" panose="020B0604020202020204" charset="0"/>
                <a:ea typeface="Alice"/>
                <a:cs typeface="Alice"/>
                <a:sym typeface="Alice"/>
              </a:rPr>
              <a:t> 		</a:t>
            </a:r>
          </a:p>
          <a:p>
            <a:pPr marL="514350" indent="-514350" algn="just">
              <a:buFont typeface="Arial" panose="020B0604020202020204" pitchFamily="34" charset="0"/>
              <a:buChar char="•"/>
            </a:pPr>
            <a:r>
              <a:rPr lang="en-US" sz="3000" dirty="0">
                <a:solidFill>
                  <a:schemeClr val="tx1">
                    <a:lumMod val="65000"/>
                    <a:lumOff val="35000"/>
                  </a:schemeClr>
                </a:solidFill>
                <a:latin typeface="Alice" panose="020B0604020202020204" charset="0"/>
                <a:ea typeface="Alice"/>
                <a:cs typeface="Alice"/>
                <a:sym typeface="Alice"/>
              </a:rPr>
              <a:t>Data Exploration 		</a:t>
            </a:r>
          </a:p>
          <a:p>
            <a:pPr marL="514350" indent="-514350" algn="just">
              <a:buFont typeface="Arial" panose="020B0604020202020204" pitchFamily="34" charset="0"/>
              <a:buChar char="•"/>
            </a:pPr>
            <a:r>
              <a:rPr lang="en-US" sz="3000" dirty="0">
                <a:solidFill>
                  <a:schemeClr val="tx1">
                    <a:lumMod val="65000"/>
                    <a:lumOff val="35000"/>
                  </a:schemeClr>
                </a:solidFill>
                <a:latin typeface="Alice" panose="020B0604020202020204" charset="0"/>
                <a:ea typeface="Alice"/>
                <a:cs typeface="Alice"/>
                <a:sym typeface="Alice"/>
              </a:rPr>
              <a:t>Modelling 			</a:t>
            </a:r>
          </a:p>
          <a:p>
            <a:pPr algn="just">
              <a:lnSpc>
                <a:spcPts val="3929"/>
              </a:lnSpc>
            </a:pPr>
            <a:endParaRPr lang="en-US" sz="3000" dirty="0">
              <a:solidFill>
                <a:schemeClr val="tx1">
                  <a:lumMod val="65000"/>
                  <a:lumOff val="35000"/>
                </a:schemeClr>
              </a:solidFill>
              <a:latin typeface="Alice" panose="020B0604020202020204" charset="0"/>
              <a:ea typeface="Alice"/>
              <a:cs typeface="Alice"/>
              <a:sym typeface="Alice"/>
            </a:endParaRPr>
          </a:p>
          <a:p>
            <a:pPr algn="just">
              <a:lnSpc>
                <a:spcPct val="200000"/>
              </a:lnSpc>
            </a:pPr>
            <a:r>
              <a:rPr lang="en-US" sz="3000" dirty="0" err="1">
                <a:solidFill>
                  <a:schemeClr val="tx1">
                    <a:lumMod val="65000"/>
                    <a:lumOff val="35000"/>
                  </a:schemeClr>
                </a:solidFill>
                <a:latin typeface="Alice" panose="020B0604020202020204" charset="0"/>
                <a:ea typeface="Alice"/>
                <a:cs typeface="Alice"/>
                <a:sym typeface="Alice"/>
              </a:rPr>
              <a:t>Metriks</a:t>
            </a:r>
            <a:r>
              <a:rPr lang="en-US" sz="3000" dirty="0">
                <a:solidFill>
                  <a:schemeClr val="tx1">
                    <a:lumMod val="65000"/>
                    <a:lumOff val="35000"/>
                  </a:schemeClr>
                </a:solidFill>
                <a:latin typeface="Alice" panose="020B0604020202020204" charset="0"/>
                <a:ea typeface="Alice"/>
                <a:cs typeface="Alice"/>
                <a:sym typeface="Alice"/>
              </a:rPr>
              <a:t> </a:t>
            </a:r>
            <a:r>
              <a:rPr lang="en-US" sz="3000" dirty="0" err="1">
                <a:solidFill>
                  <a:schemeClr val="tx1">
                    <a:lumMod val="65000"/>
                    <a:lumOff val="35000"/>
                  </a:schemeClr>
                </a:solidFill>
                <a:latin typeface="Alice" panose="020B0604020202020204" charset="0"/>
                <a:ea typeface="Alice"/>
                <a:cs typeface="Alice"/>
                <a:sym typeface="Alice"/>
              </a:rPr>
              <a:t>evaluasi</a:t>
            </a:r>
            <a:r>
              <a:rPr lang="en-US" sz="3000" dirty="0">
                <a:solidFill>
                  <a:schemeClr val="tx1">
                    <a:lumMod val="65000"/>
                    <a:lumOff val="35000"/>
                  </a:schemeClr>
                </a:solidFill>
                <a:latin typeface="Alice" panose="020B0604020202020204" charset="0"/>
                <a:ea typeface="Alice"/>
                <a:cs typeface="Alice"/>
                <a:sym typeface="Alice"/>
              </a:rPr>
              <a:t> </a:t>
            </a:r>
          </a:p>
          <a:p>
            <a:pPr algn="just">
              <a:lnSpc>
                <a:spcPts val="3929"/>
              </a:lnSpc>
            </a:pPr>
            <a:r>
              <a:rPr lang="en-US" sz="3000" dirty="0">
                <a:solidFill>
                  <a:schemeClr val="tx1">
                    <a:lumMod val="65000"/>
                    <a:lumOff val="35000"/>
                  </a:schemeClr>
                </a:solidFill>
                <a:latin typeface="Alice" panose="020B0604020202020204" charset="0"/>
                <a:ea typeface="Alice"/>
                <a:cs typeface="Alice"/>
                <a:sym typeface="Alice"/>
              </a:rPr>
              <a:t>Precision, Recall, </a:t>
            </a:r>
            <a:r>
              <a:rPr lang="en-US" sz="3000" dirty="0" err="1">
                <a:solidFill>
                  <a:schemeClr val="tx1">
                    <a:lumMod val="65000"/>
                    <a:lumOff val="35000"/>
                  </a:schemeClr>
                </a:solidFill>
                <a:latin typeface="Alice" panose="020B0604020202020204" charset="0"/>
                <a:ea typeface="Alice"/>
                <a:cs typeface="Alice"/>
                <a:sym typeface="Alice"/>
              </a:rPr>
              <a:t>mAP</a:t>
            </a:r>
            <a:r>
              <a:rPr lang="en-US" sz="3000" dirty="0">
                <a:solidFill>
                  <a:schemeClr val="tx1">
                    <a:lumMod val="65000"/>
                    <a:lumOff val="35000"/>
                  </a:schemeClr>
                </a:solidFill>
                <a:latin typeface="Alice" panose="020B0604020202020204" charset="0"/>
                <a:ea typeface="Alice"/>
                <a:cs typeface="Alice"/>
                <a:sym typeface="Alice"/>
              </a:rPr>
              <a:t> dan F1 score.</a:t>
            </a:r>
          </a:p>
          <a:p>
            <a:pPr algn="just">
              <a:lnSpc>
                <a:spcPts val="3929"/>
              </a:lnSpc>
            </a:pPr>
            <a:endParaRPr lang="en-US" sz="3000" dirty="0">
              <a:solidFill>
                <a:schemeClr val="tx1">
                  <a:lumMod val="65000"/>
                  <a:lumOff val="35000"/>
                </a:schemeClr>
              </a:solidFill>
              <a:latin typeface="Alice" panose="020B0604020202020204" charset="0"/>
              <a:ea typeface="Alice"/>
              <a:cs typeface="Alice"/>
              <a:sym typeface="Alice"/>
            </a:endParaRPr>
          </a:p>
        </p:txBody>
      </p:sp>
      <p:sp>
        <p:nvSpPr>
          <p:cNvPr id="24" name="TextBox 27">
            <a:extLst>
              <a:ext uri="{FF2B5EF4-FFF2-40B4-BE49-F238E27FC236}">
                <a16:creationId xmlns:a16="http://schemas.microsoft.com/office/drawing/2014/main" id="{C4545C71-5294-133D-CC8D-A6C60D7CE7C3}"/>
              </a:ext>
            </a:extLst>
          </p:cNvPr>
          <p:cNvSpPr txBox="1"/>
          <p:nvPr/>
        </p:nvSpPr>
        <p:spPr>
          <a:xfrm>
            <a:off x="5681143" y="3515599"/>
            <a:ext cx="11091381" cy="2308324"/>
          </a:xfrm>
          <a:prstGeom prst="rect">
            <a:avLst/>
          </a:prstGeom>
        </p:spPr>
        <p:txBody>
          <a:bodyPr wrap="square" lIns="0" tIns="0" rIns="0" bIns="0" rtlCol="0" anchor="t">
            <a:spAutoFit/>
          </a:bodyPr>
          <a:lstStyle/>
          <a:p>
            <a:r>
              <a:rPr lang="id-ID" sz="3000" dirty="0">
                <a:solidFill>
                  <a:schemeClr val="tx1">
                    <a:lumMod val="65000"/>
                    <a:lumOff val="35000"/>
                  </a:schemeClr>
                </a:solidFill>
                <a:latin typeface="Alice" panose="020B0604020202020204" charset="0"/>
              </a:rPr>
              <a:t>Menentukan dan mendefinisikan masalah</a:t>
            </a:r>
            <a:endParaRPr lang="en-US" sz="3000" dirty="0">
              <a:solidFill>
                <a:schemeClr val="tx1">
                  <a:lumMod val="65000"/>
                  <a:lumOff val="35000"/>
                </a:schemeClr>
              </a:solidFill>
              <a:latin typeface="Alice" panose="020B0604020202020204" charset="0"/>
            </a:endParaRPr>
          </a:p>
          <a:p>
            <a:r>
              <a:rPr lang="id-ID" sz="3000" dirty="0">
                <a:solidFill>
                  <a:schemeClr val="tx1">
                    <a:lumMod val="65000"/>
                    <a:lumOff val="35000"/>
                  </a:schemeClr>
                </a:solidFill>
                <a:latin typeface="Alice" panose="020B0604020202020204" charset="0"/>
              </a:rPr>
              <a:t>Mengumpulkan data yang relevan</a:t>
            </a:r>
            <a:endParaRPr lang="en-US" sz="3000" dirty="0">
              <a:solidFill>
                <a:schemeClr val="tx1">
                  <a:lumMod val="65000"/>
                  <a:lumOff val="35000"/>
                </a:schemeClr>
              </a:solidFill>
              <a:latin typeface="Alice" panose="020B0604020202020204" charset="0"/>
            </a:endParaRPr>
          </a:p>
          <a:p>
            <a:r>
              <a:rPr lang="id-ID" sz="3000" dirty="0">
                <a:solidFill>
                  <a:schemeClr val="tx1">
                    <a:lumMod val="65000"/>
                    <a:lumOff val="35000"/>
                  </a:schemeClr>
                </a:solidFill>
                <a:latin typeface="Alice" panose="020B0604020202020204" charset="0"/>
              </a:rPr>
              <a:t>Menganalisis dan memahami data yang telah dikumpulkan</a:t>
            </a:r>
            <a:endParaRPr lang="en-US" sz="3000" dirty="0">
              <a:solidFill>
                <a:schemeClr val="tx1">
                  <a:lumMod val="65000"/>
                  <a:lumOff val="35000"/>
                </a:schemeClr>
              </a:solidFill>
              <a:latin typeface="Alice" panose="020B0604020202020204" charset="0"/>
            </a:endParaRPr>
          </a:p>
          <a:p>
            <a:r>
              <a:rPr lang="id-ID" sz="3000" dirty="0">
                <a:solidFill>
                  <a:schemeClr val="tx1">
                    <a:lumMod val="65000"/>
                    <a:lumOff val="35000"/>
                  </a:schemeClr>
                </a:solidFill>
                <a:latin typeface="Alice" panose="020B0604020202020204" charset="0"/>
              </a:rPr>
              <a:t>Membangun model AI dengan menggunakan teknik yang sesuai untuk menyelesaikan masalah yang telah didefinisikan</a:t>
            </a:r>
            <a:endParaRPr lang="en-US" sz="3000" dirty="0">
              <a:solidFill>
                <a:schemeClr val="tx1">
                  <a:lumMod val="65000"/>
                  <a:lumOff val="35000"/>
                </a:schemeClr>
              </a:solidFill>
              <a:latin typeface="Alice" panose="020B0604020202020204" charset="0"/>
              <a:ea typeface="Alice"/>
              <a:cs typeface="Alice"/>
              <a:sym typeface="Alice"/>
            </a:endParaRPr>
          </a:p>
        </p:txBody>
      </p:sp>
    </p:spTree>
    <p:extLst>
      <p:ext uri="{BB962C8B-B14F-4D97-AF65-F5344CB8AC3E}">
        <p14:creationId xmlns:p14="http://schemas.microsoft.com/office/powerpoint/2010/main" val="136185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0FE12-42A2-9149-21B8-CBC3FD88454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4679C61-7207-2BEF-E0B6-F02B20128779}"/>
              </a:ext>
            </a:extLst>
          </p:cNvPr>
          <p:cNvGrpSpPr/>
          <p:nvPr/>
        </p:nvGrpSpPr>
        <p:grpSpPr>
          <a:xfrm>
            <a:off x="5898918" y="0"/>
            <a:ext cx="10467783" cy="1047264"/>
            <a:chOff x="0" y="0"/>
            <a:chExt cx="13957044" cy="1396352"/>
          </a:xfrm>
        </p:grpSpPr>
        <p:sp>
          <p:nvSpPr>
            <p:cNvPr id="3" name="Freeform 3">
              <a:extLst>
                <a:ext uri="{FF2B5EF4-FFF2-40B4-BE49-F238E27FC236}">
                  <a16:creationId xmlns:a16="http://schemas.microsoft.com/office/drawing/2014/main" id="{8810F098-1E0F-44B8-6E01-3FFF329BFBC5}"/>
                </a:ext>
              </a:extLst>
            </p:cNvPr>
            <p:cNvSpPr/>
            <p:nvPr/>
          </p:nvSpPr>
          <p:spPr>
            <a:xfrm>
              <a:off x="0"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5AA09A18-3E53-6620-AE76-924EE66EB4FF}"/>
                </a:ext>
              </a:extLst>
            </p:cNvPr>
            <p:cNvSpPr/>
            <p:nvPr/>
          </p:nvSpPr>
          <p:spPr>
            <a:xfrm>
              <a:off x="2561732"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950047D5-04E7-ACDF-17BD-6054DE43FCD0}"/>
                </a:ext>
              </a:extLst>
            </p:cNvPr>
            <p:cNvSpPr/>
            <p:nvPr/>
          </p:nvSpPr>
          <p:spPr>
            <a:xfrm>
              <a:off x="5123464"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3257DDE8-9D69-FCB0-836B-0E8C030F85BE}"/>
                </a:ext>
              </a:extLst>
            </p:cNvPr>
            <p:cNvSpPr/>
            <p:nvPr/>
          </p:nvSpPr>
          <p:spPr>
            <a:xfrm>
              <a:off x="7685197"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FF2B5EF4-FFF2-40B4-BE49-F238E27FC236}">
                  <a16:creationId xmlns:a16="http://schemas.microsoft.com/office/drawing/2014/main" id="{BB0380D0-55AB-D202-06F2-B1912419201B}"/>
                </a:ext>
              </a:extLst>
            </p:cNvPr>
            <p:cNvSpPr/>
            <p:nvPr/>
          </p:nvSpPr>
          <p:spPr>
            <a:xfrm>
              <a:off x="10246929"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8" name="Group 8">
            <a:extLst>
              <a:ext uri="{FF2B5EF4-FFF2-40B4-BE49-F238E27FC236}">
                <a16:creationId xmlns:a16="http://schemas.microsoft.com/office/drawing/2014/main" id="{887FE9FA-CFCF-005A-EB57-C5A1E1B80F4C}"/>
              </a:ext>
            </a:extLst>
          </p:cNvPr>
          <p:cNvGrpSpPr/>
          <p:nvPr/>
        </p:nvGrpSpPr>
        <p:grpSpPr>
          <a:xfrm>
            <a:off x="1655852" y="9158562"/>
            <a:ext cx="10467783" cy="1047264"/>
            <a:chOff x="0" y="0"/>
            <a:chExt cx="13957044" cy="1396352"/>
          </a:xfrm>
        </p:grpSpPr>
        <p:sp>
          <p:nvSpPr>
            <p:cNvPr id="9" name="Freeform 9">
              <a:extLst>
                <a:ext uri="{FF2B5EF4-FFF2-40B4-BE49-F238E27FC236}">
                  <a16:creationId xmlns:a16="http://schemas.microsoft.com/office/drawing/2014/main" id="{49117E71-8224-B6D4-9A5D-8DFC9F21D464}"/>
                </a:ext>
              </a:extLst>
            </p:cNvPr>
            <p:cNvSpPr/>
            <p:nvPr/>
          </p:nvSpPr>
          <p:spPr>
            <a:xfrm>
              <a:off x="0"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661F414D-8794-EB44-9F0B-94D82A0BBB34}"/>
                </a:ext>
              </a:extLst>
            </p:cNvPr>
            <p:cNvSpPr/>
            <p:nvPr/>
          </p:nvSpPr>
          <p:spPr>
            <a:xfrm>
              <a:off x="2561732"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a:extLst>
                <a:ext uri="{FF2B5EF4-FFF2-40B4-BE49-F238E27FC236}">
                  <a16:creationId xmlns:a16="http://schemas.microsoft.com/office/drawing/2014/main" id="{3C9151F6-8DB3-032A-45E1-0E529DA5DB6B}"/>
                </a:ext>
              </a:extLst>
            </p:cNvPr>
            <p:cNvSpPr/>
            <p:nvPr/>
          </p:nvSpPr>
          <p:spPr>
            <a:xfrm>
              <a:off x="5123464"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a:extLst>
                <a:ext uri="{FF2B5EF4-FFF2-40B4-BE49-F238E27FC236}">
                  <a16:creationId xmlns:a16="http://schemas.microsoft.com/office/drawing/2014/main" id="{D934DED8-267C-2651-4394-B78112F5E8A9}"/>
                </a:ext>
              </a:extLst>
            </p:cNvPr>
            <p:cNvSpPr/>
            <p:nvPr/>
          </p:nvSpPr>
          <p:spPr>
            <a:xfrm>
              <a:off x="7685197"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a:extLst>
                <a:ext uri="{FF2B5EF4-FFF2-40B4-BE49-F238E27FC236}">
                  <a16:creationId xmlns:a16="http://schemas.microsoft.com/office/drawing/2014/main" id="{D10EE5D4-8F2A-1BD1-1B91-97C8B7E7E848}"/>
                </a:ext>
              </a:extLst>
            </p:cNvPr>
            <p:cNvSpPr/>
            <p:nvPr/>
          </p:nvSpPr>
          <p:spPr>
            <a:xfrm>
              <a:off x="10246929"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14" name="Freeform 14">
            <a:extLst>
              <a:ext uri="{FF2B5EF4-FFF2-40B4-BE49-F238E27FC236}">
                <a16:creationId xmlns:a16="http://schemas.microsoft.com/office/drawing/2014/main" id="{746392CD-22C3-8E2C-86D3-3207B15E3E33}"/>
              </a:ext>
            </a:extLst>
          </p:cNvPr>
          <p:cNvSpPr/>
          <p:nvPr/>
        </p:nvSpPr>
        <p:spPr>
          <a:xfrm>
            <a:off x="-679298" y="7132618"/>
            <a:ext cx="3415997" cy="3403575"/>
          </a:xfrm>
          <a:custGeom>
            <a:avLst/>
            <a:gdLst/>
            <a:ahLst/>
            <a:cxnLst/>
            <a:rect l="l" t="t" r="r" b="b"/>
            <a:pathLst>
              <a:path w="3415997" h="3403575">
                <a:moveTo>
                  <a:pt x="0" y="0"/>
                </a:moveTo>
                <a:lnTo>
                  <a:pt x="3415996" y="0"/>
                </a:lnTo>
                <a:lnTo>
                  <a:pt x="3415996" y="3403575"/>
                </a:lnTo>
                <a:lnTo>
                  <a:pt x="0" y="34035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a:extLst>
              <a:ext uri="{FF2B5EF4-FFF2-40B4-BE49-F238E27FC236}">
                <a16:creationId xmlns:a16="http://schemas.microsoft.com/office/drawing/2014/main" id="{F2CC31D7-5C82-EF13-4F1E-382D8C685B26}"/>
              </a:ext>
            </a:extLst>
          </p:cNvPr>
          <p:cNvSpPr/>
          <p:nvPr/>
        </p:nvSpPr>
        <p:spPr>
          <a:xfrm flipH="1" flipV="1">
            <a:off x="15503677" y="-239250"/>
            <a:ext cx="3415997" cy="3403575"/>
          </a:xfrm>
          <a:custGeom>
            <a:avLst/>
            <a:gdLst/>
            <a:ahLst/>
            <a:cxnLst/>
            <a:rect l="l" t="t" r="r" b="b"/>
            <a:pathLst>
              <a:path w="3415997" h="3403575">
                <a:moveTo>
                  <a:pt x="3415996" y="3403575"/>
                </a:moveTo>
                <a:lnTo>
                  <a:pt x="0" y="3403575"/>
                </a:lnTo>
                <a:lnTo>
                  <a:pt x="0" y="0"/>
                </a:lnTo>
                <a:lnTo>
                  <a:pt x="3415996" y="0"/>
                </a:lnTo>
                <a:lnTo>
                  <a:pt x="3415996" y="3403575"/>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6" name="Group 16">
            <a:extLst>
              <a:ext uri="{FF2B5EF4-FFF2-40B4-BE49-F238E27FC236}">
                <a16:creationId xmlns:a16="http://schemas.microsoft.com/office/drawing/2014/main" id="{59C9CF37-62C0-923C-6BF6-A8C0CDC02734}"/>
              </a:ext>
            </a:extLst>
          </p:cNvPr>
          <p:cNvGrpSpPr/>
          <p:nvPr/>
        </p:nvGrpSpPr>
        <p:grpSpPr>
          <a:xfrm>
            <a:off x="457200" y="3639427"/>
            <a:ext cx="871753" cy="3173010"/>
            <a:chOff x="0" y="0"/>
            <a:chExt cx="1162337" cy="4230680"/>
          </a:xfrm>
        </p:grpSpPr>
        <p:sp>
          <p:nvSpPr>
            <p:cNvPr id="17" name="Freeform 17">
              <a:extLst>
                <a:ext uri="{FF2B5EF4-FFF2-40B4-BE49-F238E27FC236}">
                  <a16:creationId xmlns:a16="http://schemas.microsoft.com/office/drawing/2014/main" id="{265C074B-F83B-8FCF-8FB5-06CB815AD4ED}"/>
                </a:ext>
              </a:extLst>
            </p:cNvPr>
            <p:cNvSpPr/>
            <p:nvPr/>
          </p:nvSpPr>
          <p:spPr>
            <a:xfrm flipH="1" flipV="1">
              <a:off x="0" y="0"/>
              <a:ext cx="1162337" cy="2138078"/>
            </a:xfrm>
            <a:custGeom>
              <a:avLst/>
              <a:gdLst/>
              <a:ahLst/>
              <a:cxnLst/>
              <a:rect l="l" t="t" r="r" b="b"/>
              <a:pathLst>
                <a:path w="1162337" h="2138078">
                  <a:moveTo>
                    <a:pt x="1162337" y="2138078"/>
                  </a:moveTo>
                  <a:lnTo>
                    <a:pt x="0" y="2138078"/>
                  </a:lnTo>
                  <a:lnTo>
                    <a:pt x="0" y="0"/>
                  </a:lnTo>
                  <a:lnTo>
                    <a:pt x="1162337" y="0"/>
                  </a:lnTo>
                  <a:lnTo>
                    <a:pt x="1162337" y="213807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a:extLst>
                <a:ext uri="{FF2B5EF4-FFF2-40B4-BE49-F238E27FC236}">
                  <a16:creationId xmlns:a16="http://schemas.microsoft.com/office/drawing/2014/main" id="{4410C2F2-575F-8A7E-C887-0816B744E205}"/>
                </a:ext>
              </a:extLst>
            </p:cNvPr>
            <p:cNvSpPr/>
            <p:nvPr/>
          </p:nvSpPr>
          <p:spPr>
            <a:xfrm>
              <a:off x="0" y="2092602"/>
              <a:ext cx="1162337" cy="2138078"/>
            </a:xfrm>
            <a:custGeom>
              <a:avLst/>
              <a:gdLst/>
              <a:ahLst/>
              <a:cxnLst/>
              <a:rect l="l" t="t" r="r" b="b"/>
              <a:pathLst>
                <a:path w="1162337" h="2138078">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9" name="Group 19">
            <a:extLst>
              <a:ext uri="{FF2B5EF4-FFF2-40B4-BE49-F238E27FC236}">
                <a16:creationId xmlns:a16="http://schemas.microsoft.com/office/drawing/2014/main" id="{1225A9DD-A819-DF09-9D89-681167E0DC65}"/>
              </a:ext>
            </a:extLst>
          </p:cNvPr>
          <p:cNvGrpSpPr/>
          <p:nvPr/>
        </p:nvGrpSpPr>
        <p:grpSpPr>
          <a:xfrm>
            <a:off x="16959047" y="3389749"/>
            <a:ext cx="871753" cy="3173010"/>
            <a:chOff x="0" y="0"/>
            <a:chExt cx="1162337" cy="4230680"/>
          </a:xfrm>
        </p:grpSpPr>
        <p:sp>
          <p:nvSpPr>
            <p:cNvPr id="20" name="Freeform 20">
              <a:extLst>
                <a:ext uri="{FF2B5EF4-FFF2-40B4-BE49-F238E27FC236}">
                  <a16:creationId xmlns:a16="http://schemas.microsoft.com/office/drawing/2014/main" id="{1334592C-6EDE-DA07-61E2-6C8BD933EB00}"/>
                </a:ext>
              </a:extLst>
            </p:cNvPr>
            <p:cNvSpPr/>
            <p:nvPr/>
          </p:nvSpPr>
          <p:spPr>
            <a:xfrm flipV="1">
              <a:off x="0" y="0"/>
              <a:ext cx="1162337" cy="2138078"/>
            </a:xfrm>
            <a:custGeom>
              <a:avLst/>
              <a:gdLst/>
              <a:ahLst/>
              <a:cxnLst/>
              <a:rect l="l" t="t" r="r" b="b"/>
              <a:pathLst>
                <a:path w="1162337" h="2138078">
                  <a:moveTo>
                    <a:pt x="0" y="2138078"/>
                  </a:moveTo>
                  <a:lnTo>
                    <a:pt x="1162337" y="2138078"/>
                  </a:lnTo>
                  <a:lnTo>
                    <a:pt x="1162337" y="0"/>
                  </a:lnTo>
                  <a:lnTo>
                    <a:pt x="0" y="0"/>
                  </a:lnTo>
                  <a:lnTo>
                    <a:pt x="0" y="213807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Freeform 21">
              <a:extLst>
                <a:ext uri="{FF2B5EF4-FFF2-40B4-BE49-F238E27FC236}">
                  <a16:creationId xmlns:a16="http://schemas.microsoft.com/office/drawing/2014/main" id="{65ECC8E4-2E50-A659-EC18-EE79F1A1EC80}"/>
                </a:ext>
              </a:extLst>
            </p:cNvPr>
            <p:cNvSpPr/>
            <p:nvPr/>
          </p:nvSpPr>
          <p:spPr>
            <a:xfrm>
              <a:off x="0" y="2092602"/>
              <a:ext cx="1162337" cy="2138078"/>
            </a:xfrm>
            <a:custGeom>
              <a:avLst/>
              <a:gdLst/>
              <a:ahLst/>
              <a:cxnLst/>
              <a:rect l="l" t="t" r="r" b="b"/>
              <a:pathLst>
                <a:path w="1162337" h="2138078">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22" name="Freeform 22">
            <a:extLst>
              <a:ext uri="{FF2B5EF4-FFF2-40B4-BE49-F238E27FC236}">
                <a16:creationId xmlns:a16="http://schemas.microsoft.com/office/drawing/2014/main" id="{27575576-7875-B01E-D536-5416E613D57F}"/>
              </a:ext>
            </a:extLst>
          </p:cNvPr>
          <p:cNvSpPr/>
          <p:nvPr/>
        </p:nvSpPr>
        <p:spPr>
          <a:xfrm rot="-3646797" flipV="1">
            <a:off x="13405582" y="7208113"/>
            <a:ext cx="3749980" cy="5809828"/>
          </a:xfrm>
          <a:custGeom>
            <a:avLst/>
            <a:gdLst/>
            <a:ahLst/>
            <a:cxnLst/>
            <a:rect l="l" t="t" r="r" b="b"/>
            <a:pathLst>
              <a:path w="3749980" h="5809828">
                <a:moveTo>
                  <a:pt x="0" y="5809828"/>
                </a:moveTo>
                <a:lnTo>
                  <a:pt x="3749980" y="5809828"/>
                </a:lnTo>
                <a:lnTo>
                  <a:pt x="3749980" y="0"/>
                </a:lnTo>
                <a:lnTo>
                  <a:pt x="0" y="0"/>
                </a:lnTo>
                <a:lnTo>
                  <a:pt x="0" y="5809828"/>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3" name="Freeform 23">
            <a:extLst>
              <a:ext uri="{FF2B5EF4-FFF2-40B4-BE49-F238E27FC236}">
                <a16:creationId xmlns:a16="http://schemas.microsoft.com/office/drawing/2014/main" id="{E0F1A3BA-A5D1-93E2-E477-704A207FBDE1}"/>
              </a:ext>
            </a:extLst>
          </p:cNvPr>
          <p:cNvSpPr/>
          <p:nvPr/>
        </p:nvSpPr>
        <p:spPr>
          <a:xfrm rot="3621110">
            <a:off x="861708" y="-2753112"/>
            <a:ext cx="3749980" cy="5809828"/>
          </a:xfrm>
          <a:custGeom>
            <a:avLst/>
            <a:gdLst/>
            <a:ahLst/>
            <a:cxnLst/>
            <a:rect l="l" t="t" r="r" b="b"/>
            <a:pathLst>
              <a:path w="3749980" h="5809828">
                <a:moveTo>
                  <a:pt x="0" y="0"/>
                </a:moveTo>
                <a:lnTo>
                  <a:pt x="3749980" y="0"/>
                </a:lnTo>
                <a:lnTo>
                  <a:pt x="3749980" y="5809828"/>
                </a:lnTo>
                <a:lnTo>
                  <a:pt x="0" y="58098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TextBox 27">
            <a:extLst>
              <a:ext uri="{FF2B5EF4-FFF2-40B4-BE49-F238E27FC236}">
                <a16:creationId xmlns:a16="http://schemas.microsoft.com/office/drawing/2014/main" id="{D744ABD9-9485-DD84-D326-A56D3C690EC9}"/>
              </a:ext>
            </a:extLst>
          </p:cNvPr>
          <p:cNvSpPr txBox="1"/>
          <p:nvPr/>
        </p:nvSpPr>
        <p:spPr>
          <a:xfrm>
            <a:off x="3354020" y="1104900"/>
            <a:ext cx="11091381" cy="1275862"/>
          </a:xfrm>
          <a:prstGeom prst="rect">
            <a:avLst/>
          </a:prstGeom>
        </p:spPr>
        <p:txBody>
          <a:bodyPr wrap="square" lIns="0" tIns="0" rIns="0" bIns="0" rtlCol="0" anchor="t">
            <a:spAutoFit/>
          </a:bodyPr>
          <a:lstStyle/>
          <a:p>
            <a:pPr algn="ctr">
              <a:lnSpc>
                <a:spcPts val="11194"/>
              </a:lnSpc>
            </a:pPr>
            <a:r>
              <a:rPr lang="en-US" sz="6000" dirty="0">
                <a:solidFill>
                  <a:srgbClr val="3B3C3B"/>
                </a:solidFill>
                <a:latin typeface="Open Sans Bold"/>
                <a:ea typeface="Open Sans Bold"/>
                <a:cs typeface="Open Sans Bold"/>
                <a:sym typeface="Open Sans Bold"/>
              </a:rPr>
              <a:t>Research Progress</a:t>
            </a:r>
          </a:p>
        </p:txBody>
      </p:sp>
      <p:sp>
        <p:nvSpPr>
          <p:cNvPr id="28" name="TextBox 28">
            <a:extLst>
              <a:ext uri="{FF2B5EF4-FFF2-40B4-BE49-F238E27FC236}">
                <a16:creationId xmlns:a16="http://schemas.microsoft.com/office/drawing/2014/main" id="{962E5CB9-28F5-8717-D6DE-FB294CABE75B}"/>
              </a:ext>
            </a:extLst>
          </p:cNvPr>
          <p:cNvSpPr txBox="1"/>
          <p:nvPr/>
        </p:nvSpPr>
        <p:spPr>
          <a:xfrm>
            <a:off x="1905000" y="3123483"/>
            <a:ext cx="13901781" cy="2477217"/>
          </a:xfrm>
          <a:prstGeom prst="rect">
            <a:avLst/>
          </a:prstGeom>
        </p:spPr>
        <p:txBody>
          <a:bodyPr wrap="square" lIns="0" tIns="0" rIns="0" bIns="0" rtlCol="0" anchor="t">
            <a:spAutoFit/>
          </a:bodyPr>
          <a:lstStyle/>
          <a:p>
            <a:pPr algn="just">
              <a:lnSpc>
                <a:spcPts val="3929"/>
              </a:lnSpc>
            </a:pP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Dalam</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tahap</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riset</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untuk</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mendalami</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lebih</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lanjut</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baik</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itu</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mengenai</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metode</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algoritma</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maupun</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pada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objek</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yang di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teliti</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masih</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di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mungkinkan</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untuk</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memperluas</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dataset dan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keperluan</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yang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ada</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misalnya</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pada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jenis</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en-US" sz="3200" dirty="0" err="1">
                <a:solidFill>
                  <a:schemeClr val="tx1">
                    <a:lumMod val="65000"/>
                    <a:lumOff val="35000"/>
                  </a:schemeClr>
                </a:solidFill>
                <a:latin typeface="Alice" panose="020B0604020202020204"/>
                <a:ea typeface="Alice" panose="020B0604020202020204"/>
                <a:cs typeface="Alice" panose="020B0604020202020204"/>
                <a:sym typeface="Alice"/>
              </a:rPr>
              <a:t>buah</a:t>
            </a:r>
            <a:r>
              <a:rPr lang="en-US" sz="3200" dirty="0">
                <a:solidFill>
                  <a:schemeClr val="tx1">
                    <a:lumMod val="65000"/>
                    <a:lumOff val="35000"/>
                  </a:schemeClr>
                </a:solidFill>
                <a:latin typeface="Alice" panose="020B0604020202020204"/>
                <a:ea typeface="Alice" panose="020B0604020202020204"/>
                <a:cs typeface="Alice" panose="020B0604020202020204"/>
                <a:sym typeface="Alice"/>
              </a:rPr>
              <a:t> </a:t>
            </a:r>
            <a:r>
              <a:rPr lang="id-ID" sz="3200" dirty="0">
                <a:solidFill>
                  <a:schemeClr val="tx1">
                    <a:lumMod val="65000"/>
                    <a:lumOff val="35000"/>
                  </a:schemeClr>
                </a:solidFill>
                <a:latin typeface="Alice" panose="020B0604020202020204"/>
              </a:rPr>
              <a:t>Menambah variasi data, baik untuk apel maupun jenis buah lainnya.</a:t>
            </a:r>
          </a:p>
          <a:p>
            <a:pPr algn="just">
              <a:lnSpc>
                <a:spcPts val="3929"/>
              </a:lnSpc>
            </a:pPr>
            <a:endParaRPr lang="en-US" sz="3200" dirty="0">
              <a:solidFill>
                <a:schemeClr val="tx1">
                  <a:lumMod val="65000"/>
                  <a:lumOff val="35000"/>
                </a:schemeClr>
              </a:solidFill>
              <a:latin typeface="Alice" panose="020B0604020202020204" charset="0"/>
              <a:ea typeface="Alice"/>
              <a:cs typeface="Alice"/>
              <a:sym typeface="Alice"/>
            </a:endParaRPr>
          </a:p>
        </p:txBody>
      </p:sp>
    </p:spTree>
    <p:extLst>
      <p:ext uri="{BB962C8B-B14F-4D97-AF65-F5344CB8AC3E}">
        <p14:creationId xmlns:p14="http://schemas.microsoft.com/office/powerpoint/2010/main" val="200315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07428" y="3846327"/>
            <a:ext cx="12273145" cy="2040778"/>
          </a:xfrm>
          <a:prstGeom prst="rect">
            <a:avLst/>
          </a:prstGeom>
        </p:spPr>
        <p:txBody>
          <a:bodyPr lIns="0" tIns="0" rIns="0" bIns="0" rtlCol="0" anchor="t">
            <a:spAutoFit/>
          </a:bodyPr>
          <a:lstStyle/>
          <a:p>
            <a:pPr algn="ctr">
              <a:lnSpc>
                <a:spcPts val="16768"/>
              </a:lnSpc>
            </a:pPr>
            <a:r>
              <a:rPr lang="en-US" sz="11977">
                <a:solidFill>
                  <a:srgbClr val="3B3C3B"/>
                </a:solidFill>
                <a:latin typeface="Open Sans Bold"/>
                <a:ea typeface="Open Sans Bold"/>
                <a:cs typeface="Open Sans Bold"/>
                <a:sym typeface="Open Sans Bold"/>
              </a:rPr>
              <a:t>TERIMA KASIH</a:t>
            </a:r>
          </a:p>
        </p:txBody>
      </p:sp>
      <p:grpSp>
        <p:nvGrpSpPr>
          <p:cNvPr id="3" name="Group 3"/>
          <p:cNvGrpSpPr/>
          <p:nvPr/>
        </p:nvGrpSpPr>
        <p:grpSpPr>
          <a:xfrm>
            <a:off x="5898918" y="0"/>
            <a:ext cx="10467783" cy="1047264"/>
            <a:chOff x="0" y="0"/>
            <a:chExt cx="13957044" cy="1396352"/>
          </a:xfrm>
        </p:grpSpPr>
        <p:sp>
          <p:nvSpPr>
            <p:cNvPr id="4" name="Freeform 4"/>
            <p:cNvSpPr/>
            <p:nvPr/>
          </p:nvSpPr>
          <p:spPr>
            <a:xfrm>
              <a:off x="0"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561732"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5123464"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7685197"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0246929"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9" name="Group 9"/>
          <p:cNvGrpSpPr/>
          <p:nvPr/>
        </p:nvGrpSpPr>
        <p:grpSpPr>
          <a:xfrm>
            <a:off x="1655852" y="9158562"/>
            <a:ext cx="10467783" cy="1047264"/>
            <a:chOff x="0" y="0"/>
            <a:chExt cx="13957044" cy="1396352"/>
          </a:xfrm>
        </p:grpSpPr>
        <p:sp>
          <p:nvSpPr>
            <p:cNvPr id="10" name="Freeform 10"/>
            <p:cNvSpPr/>
            <p:nvPr/>
          </p:nvSpPr>
          <p:spPr>
            <a:xfrm>
              <a:off x="0"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2561732"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5123464"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7685197"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0246929" y="0"/>
              <a:ext cx="3710115" cy="1396352"/>
            </a:xfrm>
            <a:custGeom>
              <a:avLst/>
              <a:gdLst/>
              <a:ahLst/>
              <a:cxnLst/>
              <a:rect l="l" t="t" r="r" b="b"/>
              <a:pathLst>
                <a:path w="3710115" h="1396352">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15" name="Freeform 15"/>
          <p:cNvSpPr/>
          <p:nvPr/>
        </p:nvSpPr>
        <p:spPr>
          <a:xfrm>
            <a:off x="-679298" y="7132618"/>
            <a:ext cx="3415997" cy="3403575"/>
          </a:xfrm>
          <a:custGeom>
            <a:avLst/>
            <a:gdLst/>
            <a:ahLst/>
            <a:cxnLst/>
            <a:rect l="l" t="t" r="r" b="b"/>
            <a:pathLst>
              <a:path w="3415997" h="3403575">
                <a:moveTo>
                  <a:pt x="0" y="0"/>
                </a:moveTo>
                <a:lnTo>
                  <a:pt x="3415996" y="0"/>
                </a:lnTo>
                <a:lnTo>
                  <a:pt x="3415996" y="3403575"/>
                </a:lnTo>
                <a:lnTo>
                  <a:pt x="0" y="34035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flipH="1" flipV="1">
            <a:off x="15503677" y="-239250"/>
            <a:ext cx="3415997" cy="3403575"/>
          </a:xfrm>
          <a:custGeom>
            <a:avLst/>
            <a:gdLst/>
            <a:ahLst/>
            <a:cxnLst/>
            <a:rect l="l" t="t" r="r" b="b"/>
            <a:pathLst>
              <a:path w="3415997" h="3403575">
                <a:moveTo>
                  <a:pt x="3415996" y="3403575"/>
                </a:moveTo>
                <a:lnTo>
                  <a:pt x="0" y="3403575"/>
                </a:lnTo>
                <a:lnTo>
                  <a:pt x="0" y="0"/>
                </a:lnTo>
                <a:lnTo>
                  <a:pt x="3415996" y="0"/>
                </a:lnTo>
                <a:lnTo>
                  <a:pt x="3415996" y="3403575"/>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7" name="Group 17"/>
          <p:cNvGrpSpPr/>
          <p:nvPr/>
        </p:nvGrpSpPr>
        <p:grpSpPr>
          <a:xfrm>
            <a:off x="592824" y="3639427"/>
            <a:ext cx="871753" cy="3173010"/>
            <a:chOff x="0" y="0"/>
            <a:chExt cx="1162337" cy="4230680"/>
          </a:xfrm>
        </p:grpSpPr>
        <p:sp>
          <p:nvSpPr>
            <p:cNvPr id="18" name="Freeform 18"/>
            <p:cNvSpPr/>
            <p:nvPr/>
          </p:nvSpPr>
          <p:spPr>
            <a:xfrm flipH="1" flipV="1">
              <a:off x="0" y="0"/>
              <a:ext cx="1162337" cy="2138078"/>
            </a:xfrm>
            <a:custGeom>
              <a:avLst/>
              <a:gdLst/>
              <a:ahLst/>
              <a:cxnLst/>
              <a:rect l="l" t="t" r="r" b="b"/>
              <a:pathLst>
                <a:path w="1162337" h="2138078">
                  <a:moveTo>
                    <a:pt x="1162337" y="2138078"/>
                  </a:moveTo>
                  <a:lnTo>
                    <a:pt x="0" y="2138078"/>
                  </a:lnTo>
                  <a:lnTo>
                    <a:pt x="0" y="0"/>
                  </a:lnTo>
                  <a:lnTo>
                    <a:pt x="1162337" y="0"/>
                  </a:lnTo>
                  <a:lnTo>
                    <a:pt x="1162337" y="213807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a:off x="0" y="2092602"/>
              <a:ext cx="1162337" cy="2138078"/>
            </a:xfrm>
            <a:custGeom>
              <a:avLst/>
              <a:gdLst/>
              <a:ahLst/>
              <a:cxnLst/>
              <a:rect l="l" t="t" r="r" b="b"/>
              <a:pathLst>
                <a:path w="1162337" h="2138078">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20" name="Group 20"/>
          <p:cNvGrpSpPr/>
          <p:nvPr/>
        </p:nvGrpSpPr>
        <p:grpSpPr>
          <a:xfrm>
            <a:off x="16803135" y="3389749"/>
            <a:ext cx="871753" cy="3173010"/>
            <a:chOff x="0" y="0"/>
            <a:chExt cx="1162337" cy="4230680"/>
          </a:xfrm>
        </p:grpSpPr>
        <p:sp>
          <p:nvSpPr>
            <p:cNvPr id="21" name="Freeform 21"/>
            <p:cNvSpPr/>
            <p:nvPr/>
          </p:nvSpPr>
          <p:spPr>
            <a:xfrm flipV="1">
              <a:off x="0" y="0"/>
              <a:ext cx="1162337" cy="2138078"/>
            </a:xfrm>
            <a:custGeom>
              <a:avLst/>
              <a:gdLst/>
              <a:ahLst/>
              <a:cxnLst/>
              <a:rect l="l" t="t" r="r" b="b"/>
              <a:pathLst>
                <a:path w="1162337" h="2138078">
                  <a:moveTo>
                    <a:pt x="0" y="2138078"/>
                  </a:moveTo>
                  <a:lnTo>
                    <a:pt x="1162337" y="2138078"/>
                  </a:lnTo>
                  <a:lnTo>
                    <a:pt x="1162337" y="0"/>
                  </a:lnTo>
                  <a:lnTo>
                    <a:pt x="0" y="0"/>
                  </a:lnTo>
                  <a:lnTo>
                    <a:pt x="0" y="213807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22"/>
            <p:cNvSpPr/>
            <p:nvPr/>
          </p:nvSpPr>
          <p:spPr>
            <a:xfrm>
              <a:off x="0" y="2092602"/>
              <a:ext cx="1162337" cy="2138078"/>
            </a:xfrm>
            <a:custGeom>
              <a:avLst/>
              <a:gdLst/>
              <a:ahLst/>
              <a:cxnLst/>
              <a:rect l="l" t="t" r="r" b="b"/>
              <a:pathLst>
                <a:path w="1162337" h="2138078">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23" name="Freeform 23"/>
          <p:cNvSpPr/>
          <p:nvPr/>
        </p:nvSpPr>
        <p:spPr>
          <a:xfrm rot="-3646797" flipV="1">
            <a:off x="13405582" y="7208113"/>
            <a:ext cx="3749980" cy="5809828"/>
          </a:xfrm>
          <a:custGeom>
            <a:avLst/>
            <a:gdLst/>
            <a:ahLst/>
            <a:cxnLst/>
            <a:rect l="l" t="t" r="r" b="b"/>
            <a:pathLst>
              <a:path w="3749980" h="5809828">
                <a:moveTo>
                  <a:pt x="0" y="5809828"/>
                </a:moveTo>
                <a:lnTo>
                  <a:pt x="3749980" y="5809828"/>
                </a:lnTo>
                <a:lnTo>
                  <a:pt x="3749980" y="0"/>
                </a:lnTo>
                <a:lnTo>
                  <a:pt x="0" y="0"/>
                </a:lnTo>
                <a:lnTo>
                  <a:pt x="0" y="5809828"/>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4" name="Freeform 24"/>
          <p:cNvSpPr/>
          <p:nvPr/>
        </p:nvSpPr>
        <p:spPr>
          <a:xfrm rot="3621110">
            <a:off x="861708" y="-2753112"/>
            <a:ext cx="3749980" cy="5809828"/>
          </a:xfrm>
          <a:custGeom>
            <a:avLst/>
            <a:gdLst/>
            <a:ahLst/>
            <a:cxnLst/>
            <a:rect l="l" t="t" r="r" b="b"/>
            <a:pathLst>
              <a:path w="3749980" h="5809828">
                <a:moveTo>
                  <a:pt x="0" y="0"/>
                </a:moveTo>
                <a:lnTo>
                  <a:pt x="3749980" y="0"/>
                </a:lnTo>
                <a:lnTo>
                  <a:pt x="3749980" y="5809828"/>
                </a:lnTo>
                <a:lnTo>
                  <a:pt x="0" y="58098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409</Words>
  <Application>Microsoft Office PowerPoint</Application>
  <PresentationFormat>Custom</PresentationFormat>
  <Paragraphs>30</Paragraphs>
  <Slides>9</Slides>
  <Notes>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Alice</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Judul Presentasi</dc:title>
  <dc:creator>DIO _</dc:creator>
  <cp:lastModifiedBy>DIO _</cp:lastModifiedBy>
  <cp:revision>13</cp:revision>
  <dcterms:created xsi:type="dcterms:W3CDTF">2006-08-16T00:00:00Z</dcterms:created>
  <dcterms:modified xsi:type="dcterms:W3CDTF">2024-12-19T05:35:16Z</dcterms:modified>
  <dc:identifier>DAGJgHgOIts</dc:identifier>
</cp:coreProperties>
</file>