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4" r:id="rId3"/>
    <p:sldId id="275" r:id="rId4"/>
    <p:sldId id="276" r:id="rId5"/>
    <p:sldId id="277" r:id="rId6"/>
    <p:sldId id="278" r:id="rId7"/>
    <p:sldId id="279" r:id="rId8"/>
    <p:sldId id="283" r:id="rId9"/>
    <p:sldId id="280" r:id="rId10"/>
    <p:sldId id="281" r:id="rId11"/>
    <p:sldId id="282" r:id="rId12"/>
    <p:sldId id="28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FEC630"/>
    <a:srgbClr val="52CBBE"/>
    <a:srgbClr val="FF5969"/>
    <a:srgbClr val="5D7373"/>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83" d="100"/>
          <a:sy n="83" d="100"/>
        </p:scale>
        <p:origin x="162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24.04.2020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24.04.2020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24.04.2020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24.04.2020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24.04.2020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24.04.2020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24.04.2020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24.04.2020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24.04.2020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24.04.2020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24.04.2020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24.04.2020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2123658"/>
          </a:xfrm>
          <a:prstGeom prst="rect">
            <a:avLst/>
          </a:prstGeom>
          <a:noFill/>
        </p:spPr>
        <p:txBody>
          <a:bodyPr wrap="square" rtlCol="0">
            <a:spAutoFit/>
          </a:bodyPr>
          <a:lstStyle/>
          <a:p>
            <a:pPr algn="ctr"/>
            <a:r>
              <a:rPr lang="en-CA" sz="4400" dirty="0">
                <a:solidFill>
                  <a:srgbClr val="FF5969"/>
                </a:solidFill>
                <a:latin typeface="Tw Cen MT" panose="020B0602020104020603" pitchFamily="34" charset="0"/>
              </a:rPr>
              <a:t>Fast Maximum Margin Matrix Factorization (MMMF) For Collaborative Prediction</a:t>
            </a:r>
            <a:endParaRPr lang="en-US" sz="44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17658" y="4199131"/>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E5CCE6B8-6D66-4DA6-8B93-6E3997341C42}"/>
              </a:ext>
            </a:extLst>
          </p:cNvPr>
          <p:cNvSpPr/>
          <p:nvPr/>
        </p:nvSpPr>
        <p:spPr>
          <a:xfrm>
            <a:off x="4442137" y="5138709"/>
            <a:ext cx="6096000" cy="1200329"/>
          </a:xfrm>
          <a:prstGeom prst="rect">
            <a:avLst/>
          </a:prstGeom>
        </p:spPr>
        <p:txBody>
          <a:bodyPr>
            <a:spAutoFit/>
          </a:bodyPr>
          <a:lstStyle/>
          <a:p>
            <a:pPr algn="ctr"/>
            <a:r>
              <a:rPr lang="en-CA" dirty="0">
                <a:solidFill>
                  <a:srgbClr val="00A0A8"/>
                </a:solidFill>
                <a:latin typeface="Times New Roman" panose="02020603050405020304" pitchFamily="18" charset="0"/>
                <a:cs typeface="Times New Roman" panose="02020603050405020304" pitchFamily="18" charset="0"/>
              </a:rPr>
              <a:t>Submitted By: Satripleen Kaur</a:t>
            </a:r>
          </a:p>
          <a:p>
            <a:pPr algn="ctr"/>
            <a:r>
              <a:rPr lang="en-CA" dirty="0">
                <a:solidFill>
                  <a:srgbClr val="00A0A8"/>
                </a:solidFill>
                <a:latin typeface="Times New Roman" panose="02020603050405020304" pitchFamily="18" charset="0"/>
                <a:cs typeface="Times New Roman" panose="02020603050405020304" pitchFamily="18" charset="0"/>
              </a:rPr>
              <a:t>Course: ECE-602 Introduction to Optimization </a:t>
            </a:r>
          </a:p>
          <a:p>
            <a:pPr algn="ctr"/>
            <a:r>
              <a:rPr lang="en-CA" dirty="0">
                <a:solidFill>
                  <a:srgbClr val="00A0A8"/>
                </a:solidFill>
                <a:latin typeface="Times New Roman" panose="02020603050405020304" pitchFamily="18" charset="0"/>
                <a:cs typeface="Times New Roman" panose="02020603050405020304" pitchFamily="18" charset="0"/>
              </a:rPr>
              <a:t>Term: Jan-2020</a:t>
            </a:r>
          </a:p>
          <a:p>
            <a:pPr algn="ctr"/>
            <a:r>
              <a:rPr lang="en-CA" dirty="0">
                <a:solidFill>
                  <a:srgbClr val="00A0A8"/>
                </a:solidFill>
                <a:latin typeface="Times New Roman" panose="02020603050405020304" pitchFamily="18" charset="0"/>
                <a:cs typeface="Times New Roman" panose="02020603050405020304" pitchFamily="18" charset="0"/>
              </a:rPr>
              <a:t>Date:24/April/2020</a:t>
            </a:r>
            <a:endParaRPr lang="en-US" dirty="0">
              <a:solidFill>
                <a:srgbClr val="00A0A8"/>
              </a:solidFill>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13096" y="1"/>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6424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26683" y="1"/>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73337" y="0"/>
            <a:ext cx="8698024" cy="6858000"/>
            <a:chOff x="718505" y="-1"/>
            <a:chExt cx="8698024"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6097" y="2337439"/>
              <a:ext cx="1170432"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83202"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ectangle 3">
            <a:extLst>
              <a:ext uri="{FF2B5EF4-FFF2-40B4-BE49-F238E27FC236}">
                <a16:creationId xmlns:a16="http://schemas.microsoft.com/office/drawing/2014/main" id="{3D49F37A-43D6-4A53-82E3-CA37BB679EAE}"/>
              </a:ext>
            </a:extLst>
          </p:cNvPr>
          <p:cNvSpPr/>
          <p:nvPr/>
        </p:nvSpPr>
        <p:spPr>
          <a:xfrm>
            <a:off x="1599720" y="1537602"/>
            <a:ext cx="6096000" cy="4309898"/>
          </a:xfrm>
          <a:prstGeom prst="rect">
            <a:avLst/>
          </a:prstGeom>
        </p:spPr>
        <p:txBody>
          <a:bodyPr>
            <a:spAutoFit/>
          </a:bodyPr>
          <a:lstStyle/>
          <a:p>
            <a:pPr marL="228600" indent="-228600" algn="just">
              <a:lnSpc>
                <a:spcPct val="90000"/>
              </a:lnSpc>
              <a:spcBef>
                <a:spcPts val="1000"/>
              </a:spcBef>
              <a:buFont typeface="Arial" panose="020B0604020202020204" pitchFamily="34" charset="0"/>
              <a:buChar char="•"/>
            </a:pPr>
            <a:r>
              <a:rPr lang="en-US" sz="2200" dirty="0">
                <a:solidFill>
                  <a:schemeClr val="tx1">
                    <a:lumMod val="75000"/>
                    <a:lumOff val="25000"/>
                  </a:schemeClr>
                </a:solidFill>
                <a:latin typeface="Tw Cen MT" panose="020B0602020104020603" pitchFamily="34" charset="0"/>
              </a:rPr>
              <a:t>The results which we have got are reasonably close in terms of the NMAE to suggest that the optimization algorithm behaves in a predictable way.</a:t>
            </a:r>
          </a:p>
          <a:p>
            <a:pPr marL="228600" indent="-228600" algn="just">
              <a:lnSpc>
                <a:spcPct val="90000"/>
              </a:lnSpc>
              <a:spcBef>
                <a:spcPts val="1000"/>
              </a:spcBef>
              <a:buFont typeface="Arial" panose="020B0604020202020204" pitchFamily="34" charset="0"/>
              <a:buChar char="•"/>
            </a:pPr>
            <a:r>
              <a:rPr lang="en-US" sz="2200" dirty="0">
                <a:solidFill>
                  <a:schemeClr val="tx1">
                    <a:lumMod val="75000"/>
                    <a:lumOff val="25000"/>
                  </a:schemeClr>
                </a:solidFill>
                <a:latin typeface="Tw Cen MT" panose="020B0602020104020603" pitchFamily="34" charset="0"/>
              </a:rPr>
              <a:t>It has been shown that it is possible to “scale-up” MMMF to large problems by demonstrating the technique on the  1M </a:t>
            </a:r>
            <a:r>
              <a:rPr lang="en-US" sz="2200" dirty="0" err="1">
                <a:solidFill>
                  <a:schemeClr val="tx1">
                    <a:lumMod val="75000"/>
                    <a:lumOff val="25000"/>
                  </a:schemeClr>
                </a:solidFill>
                <a:latin typeface="Tw Cen MT" panose="020B0602020104020603" pitchFamily="34" charset="0"/>
              </a:rPr>
              <a:t>MovieLens</a:t>
            </a:r>
            <a:r>
              <a:rPr lang="en-US" sz="2200" dirty="0">
                <a:solidFill>
                  <a:schemeClr val="tx1">
                    <a:lumMod val="75000"/>
                    <a:lumOff val="25000"/>
                  </a:schemeClr>
                </a:solidFill>
                <a:latin typeface="Tw Cen MT" panose="020B0602020104020603" pitchFamily="34" charset="0"/>
              </a:rPr>
              <a:t> dataset as stated in paper and on the 100k </a:t>
            </a:r>
            <a:r>
              <a:rPr lang="en-US" sz="2200" dirty="0" err="1">
                <a:solidFill>
                  <a:schemeClr val="tx1">
                    <a:lumMod val="75000"/>
                    <a:lumOff val="25000"/>
                  </a:schemeClr>
                </a:solidFill>
                <a:latin typeface="Tw Cen MT" panose="020B0602020104020603" pitchFamily="34" charset="0"/>
              </a:rPr>
              <a:t>MovieLens</a:t>
            </a:r>
            <a:r>
              <a:rPr lang="en-US" sz="2200" dirty="0">
                <a:solidFill>
                  <a:schemeClr val="tx1">
                    <a:lumMod val="75000"/>
                    <a:lumOff val="25000"/>
                  </a:schemeClr>
                </a:solidFill>
                <a:latin typeface="Tw Cen MT" panose="020B0602020104020603" pitchFamily="34" charset="0"/>
              </a:rPr>
              <a:t> dataset as used in this project.</a:t>
            </a:r>
          </a:p>
          <a:p>
            <a:pPr marL="228600" indent="-228600" algn="just">
              <a:lnSpc>
                <a:spcPct val="90000"/>
              </a:lnSpc>
              <a:spcBef>
                <a:spcPts val="1000"/>
              </a:spcBef>
              <a:buFont typeface="Arial" panose="020B0604020202020204" pitchFamily="34" charset="0"/>
              <a:buChar char="•"/>
            </a:pPr>
            <a:r>
              <a:rPr lang="en-US" sz="2200" dirty="0">
                <a:solidFill>
                  <a:schemeClr val="tx1">
                    <a:lumMod val="75000"/>
                    <a:lumOff val="25000"/>
                  </a:schemeClr>
                </a:solidFill>
                <a:latin typeface="Tw Cen MT" panose="020B0602020104020603" pitchFamily="34" charset="0"/>
              </a:rPr>
              <a:t> The underlying assumption in a collaborative prediction situation is that the prediction tasks (Columns of Y) are related, for that the same feature can be used for complete data.</a:t>
            </a:r>
          </a:p>
        </p:txBody>
      </p:sp>
    </p:spTree>
    <p:extLst>
      <p:ext uri="{BB962C8B-B14F-4D97-AF65-F5344CB8AC3E}">
        <p14:creationId xmlns:p14="http://schemas.microsoft.com/office/powerpoint/2010/main" val="1090380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13096" y="1"/>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6424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26683" y="1"/>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73337" y="0"/>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83202"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0" name="Rectangle 49">
            <a:extLst>
              <a:ext uri="{FF2B5EF4-FFF2-40B4-BE49-F238E27FC236}">
                <a16:creationId xmlns:a16="http://schemas.microsoft.com/office/drawing/2014/main" id="{953F1F43-98C1-4F5F-BC50-D8DA253ACEC8}"/>
              </a:ext>
            </a:extLst>
          </p:cNvPr>
          <p:cNvSpPr/>
          <p:nvPr/>
        </p:nvSpPr>
        <p:spPr>
          <a:xfrm>
            <a:off x="-927899" y="0"/>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1D375A0-1A61-4F7B-B708-BB879E47D870}"/>
              </a:ext>
            </a:extLst>
          </p:cNvPr>
          <p:cNvSpPr/>
          <p:nvPr/>
        </p:nvSpPr>
        <p:spPr>
          <a:xfrm>
            <a:off x="783120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6B1AEBF9-43FD-4318-A500-20EF227608CE}"/>
              </a:ext>
            </a:extLst>
          </p:cNvPr>
          <p:cNvSpPr txBox="1"/>
          <p:nvPr/>
        </p:nvSpPr>
        <p:spPr>
          <a:xfrm rot="16200000">
            <a:off x="7670873"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references</a:t>
            </a:r>
          </a:p>
        </p:txBody>
      </p:sp>
      <p:pic>
        <p:nvPicPr>
          <p:cNvPr id="53" name="Picture 52">
            <a:extLst>
              <a:ext uri="{FF2B5EF4-FFF2-40B4-BE49-F238E27FC236}">
                <a16:creationId xmlns:a16="http://schemas.microsoft.com/office/drawing/2014/main" id="{C826DD14-DD85-4233-8786-506652456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17221" y="3247474"/>
            <a:ext cx="530600" cy="530600"/>
          </a:xfrm>
          <a:prstGeom prst="rect">
            <a:avLst/>
          </a:prstGeom>
        </p:spPr>
      </p:pic>
      <p:sp>
        <p:nvSpPr>
          <p:cNvPr id="54" name="Rectangle 53">
            <a:extLst>
              <a:ext uri="{FF2B5EF4-FFF2-40B4-BE49-F238E27FC236}">
                <a16:creationId xmlns:a16="http://schemas.microsoft.com/office/drawing/2014/main" id="{FF642926-FE19-41A0-A647-E8B8E164A24D}"/>
              </a:ext>
            </a:extLst>
          </p:cNvPr>
          <p:cNvSpPr/>
          <p:nvPr/>
        </p:nvSpPr>
        <p:spPr>
          <a:xfrm>
            <a:off x="61555" y="1537602"/>
            <a:ext cx="7634165" cy="4093428"/>
          </a:xfrm>
          <a:prstGeom prst="rect">
            <a:avLst/>
          </a:prstGeom>
        </p:spPr>
        <p:txBody>
          <a:bodyPr wrap="square">
            <a:spAutoFit/>
          </a:bodyPr>
          <a:lstStyle/>
          <a:p>
            <a:pPr algn="just" fontAlgn="base"/>
            <a:r>
              <a:rPr lang="en-CA" sz="2000" i="1" dirty="0">
                <a:solidFill>
                  <a:schemeClr val="tx1">
                    <a:lumMod val="75000"/>
                    <a:lumOff val="25000"/>
                  </a:schemeClr>
                </a:solidFill>
                <a:latin typeface="Tw Cen MT" panose="020B0602020104020603" pitchFamily="34" charset="0"/>
              </a:rPr>
              <a:t>1) Rennie, J., </a:t>
            </a:r>
            <a:r>
              <a:rPr lang="en-CA" sz="2000" i="1" dirty="0" err="1">
                <a:solidFill>
                  <a:schemeClr val="tx1">
                    <a:lumMod val="75000"/>
                    <a:lumOff val="25000"/>
                  </a:schemeClr>
                </a:solidFill>
                <a:latin typeface="Tw Cen MT" panose="020B0602020104020603" pitchFamily="34" charset="0"/>
              </a:rPr>
              <a:t>Srebro</a:t>
            </a:r>
            <a:r>
              <a:rPr lang="en-CA" sz="2000" i="1" dirty="0">
                <a:solidFill>
                  <a:schemeClr val="tx1">
                    <a:lumMod val="75000"/>
                    <a:lumOff val="25000"/>
                  </a:schemeClr>
                </a:solidFill>
                <a:latin typeface="Tw Cen MT" panose="020B0602020104020603" pitchFamily="34" charset="0"/>
              </a:rPr>
              <a:t>, N., Fast maximum margin matrix factorization for collaborative prediction, in Proceedings of the International Conference of Machine Learning (2005)</a:t>
            </a:r>
          </a:p>
          <a:p>
            <a:pPr algn="just" fontAlgn="base"/>
            <a:r>
              <a:rPr lang="en-CA" sz="2000" i="1" dirty="0">
                <a:solidFill>
                  <a:schemeClr val="tx1">
                    <a:lumMod val="75000"/>
                    <a:lumOff val="25000"/>
                  </a:schemeClr>
                </a:solidFill>
                <a:latin typeface="Tw Cen MT" panose="020B0602020104020603" pitchFamily="34" charset="0"/>
              </a:rPr>
              <a:t>2) </a:t>
            </a:r>
            <a:r>
              <a:rPr lang="en-CA" sz="2000" i="1" dirty="0" err="1">
                <a:solidFill>
                  <a:schemeClr val="tx1">
                    <a:lumMod val="75000"/>
                    <a:lumOff val="25000"/>
                  </a:schemeClr>
                </a:solidFill>
                <a:latin typeface="Tw Cen MT" panose="020B0602020104020603" pitchFamily="34" charset="0"/>
              </a:rPr>
              <a:t>Srebro</a:t>
            </a:r>
            <a:r>
              <a:rPr lang="en-CA" sz="2000" i="1" dirty="0">
                <a:solidFill>
                  <a:schemeClr val="tx1">
                    <a:lumMod val="75000"/>
                    <a:lumOff val="25000"/>
                  </a:schemeClr>
                </a:solidFill>
                <a:latin typeface="Tw Cen MT" panose="020B0602020104020603" pitchFamily="34" charset="0"/>
              </a:rPr>
              <a:t>, N., </a:t>
            </a:r>
            <a:r>
              <a:rPr lang="en-CA" sz="2000" i="1" dirty="0" err="1">
                <a:solidFill>
                  <a:schemeClr val="tx1">
                    <a:lumMod val="75000"/>
                    <a:lumOff val="25000"/>
                  </a:schemeClr>
                </a:solidFill>
                <a:latin typeface="Tw Cen MT" panose="020B0602020104020603" pitchFamily="34" charset="0"/>
              </a:rPr>
              <a:t>Schraibman</a:t>
            </a:r>
            <a:r>
              <a:rPr lang="en-CA" sz="2000" i="1" dirty="0">
                <a:solidFill>
                  <a:schemeClr val="tx1">
                    <a:lumMod val="75000"/>
                    <a:lumOff val="25000"/>
                  </a:schemeClr>
                </a:solidFill>
                <a:latin typeface="Tw Cen MT" panose="020B0602020104020603" pitchFamily="34" charset="0"/>
              </a:rPr>
              <a:t>, A. Rank, trace-norm and max-norm. Proceedings of the 18th Annual Conference on Learning Theory.(2005).</a:t>
            </a:r>
          </a:p>
          <a:p>
            <a:pPr algn="just" fontAlgn="base"/>
            <a:r>
              <a:rPr lang="en-CA" sz="2000" i="1" dirty="0">
                <a:solidFill>
                  <a:schemeClr val="tx1">
                    <a:lumMod val="75000"/>
                    <a:lumOff val="25000"/>
                  </a:schemeClr>
                </a:solidFill>
                <a:latin typeface="Tw Cen MT" panose="020B0602020104020603" pitchFamily="34" charset="0"/>
              </a:rPr>
              <a:t>3)  F. Maxwell Harper and Joseph A. </a:t>
            </a:r>
            <a:r>
              <a:rPr lang="en-CA" sz="2000" i="1" dirty="0" err="1">
                <a:solidFill>
                  <a:schemeClr val="tx1">
                    <a:lumMod val="75000"/>
                    <a:lumOff val="25000"/>
                  </a:schemeClr>
                </a:solidFill>
                <a:latin typeface="Tw Cen MT" panose="020B0602020104020603" pitchFamily="34" charset="0"/>
              </a:rPr>
              <a:t>Konstan</a:t>
            </a:r>
            <a:r>
              <a:rPr lang="en-CA" sz="2000" i="1" dirty="0">
                <a:solidFill>
                  <a:schemeClr val="tx1">
                    <a:lumMod val="75000"/>
                    <a:lumOff val="25000"/>
                  </a:schemeClr>
                </a:solidFill>
                <a:latin typeface="Tw Cen MT" panose="020B0602020104020603" pitchFamily="34" charset="0"/>
              </a:rPr>
              <a:t>. 2015. The </a:t>
            </a:r>
            <a:r>
              <a:rPr lang="en-CA" sz="2000" i="1" dirty="0" err="1">
                <a:solidFill>
                  <a:schemeClr val="tx1">
                    <a:lumMod val="75000"/>
                    <a:lumOff val="25000"/>
                  </a:schemeClr>
                </a:solidFill>
                <a:latin typeface="Tw Cen MT" panose="020B0602020104020603" pitchFamily="34" charset="0"/>
              </a:rPr>
              <a:t>MovieLens</a:t>
            </a:r>
            <a:r>
              <a:rPr lang="en-CA" sz="2000" i="1" dirty="0">
                <a:solidFill>
                  <a:schemeClr val="tx1">
                    <a:lumMod val="75000"/>
                    <a:lumOff val="25000"/>
                  </a:schemeClr>
                </a:solidFill>
                <a:latin typeface="Tw Cen MT" panose="020B0602020104020603" pitchFamily="34" charset="0"/>
              </a:rPr>
              <a:t> Datasets: History and Context. ACM Transactions on Interactive Intelligent Systems (</a:t>
            </a:r>
            <a:r>
              <a:rPr lang="en-CA" sz="2000" i="1" dirty="0" err="1">
                <a:solidFill>
                  <a:schemeClr val="tx1">
                    <a:lumMod val="75000"/>
                    <a:lumOff val="25000"/>
                  </a:schemeClr>
                </a:solidFill>
                <a:latin typeface="Tw Cen MT" panose="020B0602020104020603" pitchFamily="34" charset="0"/>
              </a:rPr>
              <a:t>TiiS</a:t>
            </a:r>
            <a:r>
              <a:rPr lang="en-CA" sz="2000" i="1" dirty="0">
                <a:solidFill>
                  <a:schemeClr val="tx1">
                    <a:lumMod val="75000"/>
                    <a:lumOff val="25000"/>
                  </a:schemeClr>
                </a:solidFill>
                <a:latin typeface="Tw Cen MT" panose="020B0602020104020603" pitchFamily="34" charset="0"/>
              </a:rPr>
              <a:t>) 5, 4, Article 19 (December 2015), 19 pages. DOI=http://dx.doi.org/10.1145/2827872</a:t>
            </a:r>
          </a:p>
          <a:p>
            <a:pPr algn="just" fontAlgn="base"/>
            <a:r>
              <a:rPr lang="en-CA" sz="2000" i="1" dirty="0">
                <a:solidFill>
                  <a:schemeClr val="tx1">
                    <a:lumMod val="75000"/>
                    <a:lumOff val="25000"/>
                  </a:schemeClr>
                </a:solidFill>
                <a:latin typeface="Tw Cen MT" panose="020B0602020104020603" pitchFamily="34" charset="0"/>
              </a:rPr>
              <a:t>4) L. Armijo. 1966. Minimization of functions having Lipschitz continuous first partial derivatives. Pacific J. Math. 16. no. 1, 1--3.</a:t>
            </a:r>
          </a:p>
          <a:p>
            <a:pPr algn="just" fontAlgn="base"/>
            <a:r>
              <a:rPr lang="en-CA" sz="2000" i="1" dirty="0">
                <a:solidFill>
                  <a:schemeClr val="tx1">
                    <a:lumMod val="75000"/>
                    <a:lumOff val="25000"/>
                  </a:schemeClr>
                </a:solidFill>
                <a:latin typeface="Tw Cen MT" panose="020B0602020104020603" pitchFamily="34" charset="0"/>
              </a:rPr>
              <a:t>5) J. R. Shewchuk. An Introduction to the Conjugate Gradient Method Without the Agonizing Pain. August 1994.</a:t>
            </a:r>
          </a:p>
        </p:txBody>
      </p:sp>
    </p:spTree>
    <p:extLst>
      <p:ext uri="{BB962C8B-B14F-4D97-AF65-F5344CB8AC3E}">
        <p14:creationId xmlns:p14="http://schemas.microsoft.com/office/powerpoint/2010/main" val="28542507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13096" y="1"/>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6424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26683" y="1"/>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1373337" y="0"/>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383202"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0" name="Rectangle 49">
            <a:extLst>
              <a:ext uri="{FF2B5EF4-FFF2-40B4-BE49-F238E27FC236}">
                <a16:creationId xmlns:a16="http://schemas.microsoft.com/office/drawing/2014/main" id="{953F1F43-98C1-4F5F-BC50-D8DA253ACEC8}"/>
              </a:ext>
            </a:extLst>
          </p:cNvPr>
          <p:cNvSpPr/>
          <p:nvPr/>
        </p:nvSpPr>
        <p:spPr>
          <a:xfrm>
            <a:off x="-927899" y="0"/>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1D375A0-1A61-4F7B-B708-BB879E47D870}"/>
              </a:ext>
            </a:extLst>
          </p:cNvPr>
          <p:cNvSpPr/>
          <p:nvPr/>
        </p:nvSpPr>
        <p:spPr>
          <a:xfrm>
            <a:off x="7831205"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6B1AEBF9-43FD-4318-A500-20EF227608CE}"/>
              </a:ext>
            </a:extLst>
          </p:cNvPr>
          <p:cNvSpPr txBox="1"/>
          <p:nvPr/>
        </p:nvSpPr>
        <p:spPr>
          <a:xfrm rot="16200000">
            <a:off x="7670873"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references</a:t>
            </a:r>
          </a:p>
        </p:txBody>
      </p:sp>
      <p:pic>
        <p:nvPicPr>
          <p:cNvPr id="53" name="Picture 52">
            <a:extLst>
              <a:ext uri="{FF2B5EF4-FFF2-40B4-BE49-F238E27FC236}">
                <a16:creationId xmlns:a16="http://schemas.microsoft.com/office/drawing/2014/main" id="{C826DD14-DD85-4233-8786-506652456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17221" y="3247474"/>
            <a:ext cx="530600" cy="530600"/>
          </a:xfrm>
          <a:prstGeom prst="rect">
            <a:avLst/>
          </a:prstGeom>
        </p:spPr>
      </p:pic>
      <p:sp>
        <p:nvSpPr>
          <p:cNvPr id="56" name="Rectangle 55">
            <a:extLst>
              <a:ext uri="{FF2B5EF4-FFF2-40B4-BE49-F238E27FC236}">
                <a16:creationId xmlns:a16="http://schemas.microsoft.com/office/drawing/2014/main" id="{2BAB5831-D221-41C8-A6F1-4A51B48DD67F}"/>
              </a:ext>
            </a:extLst>
          </p:cNvPr>
          <p:cNvSpPr/>
          <p:nvPr/>
        </p:nvSpPr>
        <p:spPr>
          <a:xfrm>
            <a:off x="-1438080"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A45AEE4C-3715-4BF8-A7EE-B329C9AD5531}"/>
              </a:ext>
            </a:extLst>
          </p:cNvPr>
          <p:cNvSpPr/>
          <p:nvPr/>
        </p:nvSpPr>
        <p:spPr>
          <a:xfrm>
            <a:off x="7321024"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9893A017-ED1F-45C1-8CAF-106B6251602F}"/>
              </a:ext>
            </a:extLst>
          </p:cNvPr>
          <p:cNvSpPr txBox="1"/>
          <p:nvPr/>
        </p:nvSpPr>
        <p:spPr>
          <a:xfrm rot="16200000">
            <a:off x="7160692"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THANK YOU</a:t>
            </a:r>
          </a:p>
        </p:txBody>
      </p:sp>
      <p:pic>
        <p:nvPicPr>
          <p:cNvPr id="59" name="Picture 58">
            <a:extLst>
              <a:ext uri="{FF2B5EF4-FFF2-40B4-BE49-F238E27FC236}">
                <a16:creationId xmlns:a16="http://schemas.microsoft.com/office/drawing/2014/main" id="{7F5B9E1B-D857-447D-AFC6-3DB2BE038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407040" y="3247473"/>
            <a:ext cx="530600" cy="530600"/>
          </a:xfrm>
          <a:prstGeom prst="rect">
            <a:avLst/>
          </a:prstGeom>
        </p:spPr>
      </p:pic>
      <p:sp>
        <p:nvSpPr>
          <p:cNvPr id="54" name="TextBox 53">
            <a:extLst>
              <a:ext uri="{FF2B5EF4-FFF2-40B4-BE49-F238E27FC236}">
                <a16:creationId xmlns:a16="http://schemas.microsoft.com/office/drawing/2014/main" id="{A5D97681-ADB8-4477-A3C1-21D5F24910DC}"/>
              </a:ext>
            </a:extLst>
          </p:cNvPr>
          <p:cNvSpPr txBox="1"/>
          <p:nvPr/>
        </p:nvSpPr>
        <p:spPr>
          <a:xfrm>
            <a:off x="20887" y="2321003"/>
            <a:ext cx="7278915" cy="1107996"/>
          </a:xfrm>
          <a:prstGeom prst="rect">
            <a:avLst/>
          </a:prstGeom>
          <a:noFill/>
        </p:spPr>
        <p:txBody>
          <a:bodyPr wrap="square" rtlCol="0">
            <a:spAutoFit/>
          </a:bodyPr>
          <a:lstStyle/>
          <a:p>
            <a:pPr algn="ctr"/>
            <a:r>
              <a:rPr lang="en-CA" sz="6600" dirty="0">
                <a:solidFill>
                  <a:srgbClr val="FF5969"/>
                </a:solidFill>
                <a:latin typeface="Tw Cen MT" panose="020B0602020104020603" pitchFamily="34" charset="0"/>
              </a:rPr>
              <a:t>THANK YOU</a:t>
            </a:r>
            <a:endParaRPr lang="en-US" sz="6600" dirty="0">
              <a:solidFill>
                <a:srgbClr val="FF5969"/>
              </a:solidFill>
              <a:latin typeface="Tw Cen MT" panose="020B0602020104020603" pitchFamily="34" charset="0"/>
            </a:endParaRPr>
          </a:p>
        </p:txBody>
      </p:sp>
      <p:grpSp>
        <p:nvGrpSpPr>
          <p:cNvPr id="55" name="Group 54">
            <a:extLst>
              <a:ext uri="{FF2B5EF4-FFF2-40B4-BE49-F238E27FC236}">
                <a16:creationId xmlns:a16="http://schemas.microsoft.com/office/drawing/2014/main" id="{23B2D27D-DC2C-4153-B550-6EB5B28CB1E6}"/>
              </a:ext>
            </a:extLst>
          </p:cNvPr>
          <p:cNvGrpSpPr/>
          <p:nvPr/>
        </p:nvGrpSpPr>
        <p:grpSpPr>
          <a:xfrm>
            <a:off x="1585367" y="3718840"/>
            <a:ext cx="4140553" cy="451824"/>
            <a:chOff x="4679586" y="878988"/>
            <a:chExt cx="1745757" cy="190500"/>
          </a:xfrm>
        </p:grpSpPr>
        <p:sp>
          <p:nvSpPr>
            <p:cNvPr id="60" name="Oval 59">
              <a:extLst>
                <a:ext uri="{FF2B5EF4-FFF2-40B4-BE49-F238E27FC236}">
                  <a16:creationId xmlns:a16="http://schemas.microsoft.com/office/drawing/2014/main" id="{945F4952-6647-47FB-8A16-3A8E130DA750}"/>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5A059CC-6213-4625-82E3-312E582350C5}"/>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1F4F04E-3F71-4EF9-A2E8-582A3FAA5EB3}"/>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C1ED83FA-5257-4B4B-9596-D80996F90A10}"/>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E173D34-6D5B-4615-AD32-0A280F491D67}"/>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442F885-D69B-4995-A25C-EEECD1780394}"/>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17315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2123658"/>
          </a:xfrm>
          <a:prstGeom prst="rect">
            <a:avLst/>
          </a:prstGeom>
          <a:noFill/>
        </p:spPr>
        <p:txBody>
          <a:bodyPr wrap="square" rtlCol="0">
            <a:spAutoFit/>
          </a:bodyPr>
          <a:lstStyle/>
          <a:p>
            <a:pPr algn="ctr"/>
            <a:r>
              <a:rPr lang="en-CA" sz="4400" dirty="0">
                <a:solidFill>
                  <a:srgbClr val="FF5969"/>
                </a:solidFill>
                <a:latin typeface="Tw Cen MT" panose="020B0602020104020603" pitchFamily="34" charset="0"/>
              </a:rPr>
              <a:t>Fast Maximum Margin Matrix Factorization (MMMF) For Collaborative Prediction</a:t>
            </a:r>
            <a:endParaRPr lang="en-US" sz="44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17658" y="4199131"/>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313908"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7" name="Content Placeholder 2">
            <a:extLst>
              <a:ext uri="{FF2B5EF4-FFF2-40B4-BE49-F238E27FC236}">
                <a16:creationId xmlns:a16="http://schemas.microsoft.com/office/drawing/2014/main" id="{B4691F68-4646-4FDE-9073-BF537A0850A8}"/>
              </a:ext>
            </a:extLst>
          </p:cNvPr>
          <p:cNvSpPr txBox="1">
            <a:spLocks/>
          </p:cNvSpPr>
          <p:nvPr/>
        </p:nvSpPr>
        <p:spPr>
          <a:xfrm>
            <a:off x="3332680" y="1489045"/>
            <a:ext cx="7190101" cy="42619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b="1" dirty="0">
                <a:solidFill>
                  <a:schemeClr val="tx1">
                    <a:lumMod val="75000"/>
                    <a:lumOff val="25000"/>
                  </a:schemeClr>
                </a:solidFill>
                <a:latin typeface="Tw Cen MT" panose="020B0602020104020603" pitchFamily="34" charset="0"/>
              </a:rPr>
              <a:t>Matrix Factorization</a:t>
            </a:r>
            <a:r>
              <a:rPr lang="en-CA" dirty="0">
                <a:latin typeface="Tw Cen MT" panose="020B0602020104020603" pitchFamily="34" charset="0"/>
                <a:cs typeface="Times New Roman" panose="02020603050405020304" pitchFamily="18" charset="0"/>
              </a:rPr>
              <a:t>: </a:t>
            </a:r>
            <a:r>
              <a:rPr lang="en-CA" sz="2200" dirty="0">
                <a:latin typeface="Tw Cen MT" panose="020B0602020104020603" pitchFamily="34" charset="0"/>
                <a:cs typeface="Times New Roman" panose="02020603050405020304" pitchFamily="18" charset="0"/>
              </a:rPr>
              <a:t>Matrix Factorization is the algorithm set of collaborating filtering generally used for recommendation systems.</a:t>
            </a:r>
          </a:p>
          <a:p>
            <a:pPr algn="just"/>
            <a:r>
              <a:rPr lang="en-CA" b="1" dirty="0">
                <a:solidFill>
                  <a:schemeClr val="tx1">
                    <a:lumMod val="75000"/>
                    <a:lumOff val="25000"/>
                  </a:schemeClr>
                </a:solidFill>
                <a:latin typeface="Tw Cen MT" panose="020B0602020104020603" pitchFamily="34" charset="0"/>
              </a:rPr>
              <a:t>Collaborative Prediction</a:t>
            </a:r>
            <a:r>
              <a:rPr lang="en-CA" dirty="0">
                <a:latin typeface="Tw Cen MT" panose="020B0602020104020603" pitchFamily="34" charset="0"/>
                <a:cs typeface="Times New Roman" panose="02020603050405020304" pitchFamily="18" charset="0"/>
              </a:rPr>
              <a:t>: </a:t>
            </a:r>
            <a:r>
              <a:rPr lang="en-CA" sz="2200" dirty="0">
                <a:latin typeface="Tw Cen MT" panose="020B0602020104020603" pitchFamily="34" charset="0"/>
                <a:cs typeface="Times New Roman" panose="02020603050405020304" pitchFamily="18" charset="0"/>
              </a:rPr>
              <a:t>‘Collaborative Prediction’ refers to the task of offering recommendations &amp; results based on user’s own earlier preferences &amp; other relevant user’s preferences.</a:t>
            </a:r>
          </a:p>
          <a:p>
            <a:pPr algn="just"/>
            <a:r>
              <a:rPr lang="en-CA" sz="2200" dirty="0">
                <a:latin typeface="Tw Cen MT" panose="020B0602020104020603" pitchFamily="34" charset="0"/>
                <a:cs typeface="Times New Roman" panose="02020603050405020304" pitchFamily="18" charset="0"/>
              </a:rPr>
              <a:t>The above concept is used to find out the predicted ratings for the given item on the basis of previous data.</a:t>
            </a:r>
          </a:p>
          <a:p>
            <a:pPr algn="just"/>
            <a:r>
              <a:rPr lang="en-CA" b="1" dirty="0">
                <a:solidFill>
                  <a:schemeClr val="tx1">
                    <a:lumMod val="75000"/>
                    <a:lumOff val="25000"/>
                  </a:schemeClr>
                </a:solidFill>
                <a:latin typeface="Tw Cen MT" panose="020B0602020104020603" pitchFamily="34" charset="0"/>
              </a:rPr>
              <a:t>Examples</a:t>
            </a:r>
            <a:r>
              <a:rPr lang="en-CA" dirty="0">
                <a:latin typeface="Tw Cen MT" panose="020B0602020104020603" pitchFamily="34" charset="0"/>
                <a:cs typeface="Times New Roman" panose="02020603050405020304" pitchFamily="18" charset="0"/>
              </a:rPr>
              <a:t>: </a:t>
            </a:r>
            <a:r>
              <a:rPr lang="en-CA" sz="2200" dirty="0">
                <a:latin typeface="Tw Cen MT" panose="020B0602020104020603" pitchFamily="34" charset="0"/>
                <a:cs typeface="Times New Roman" panose="02020603050405020304" pitchFamily="18" charset="0"/>
              </a:rPr>
              <a:t>It is used in movie rating, Netflix recommendations and e-commerce shopping platforms</a:t>
            </a:r>
            <a:r>
              <a:rPr lang="en-CA" sz="2200" dirty="0">
                <a:latin typeface="Tw Cen MT" panose="020B0602020104020603" pitchFamily="34" charset="0"/>
              </a:rPr>
              <a:t>. </a:t>
            </a:r>
          </a:p>
        </p:txBody>
      </p:sp>
    </p:spTree>
    <p:extLst>
      <p:ext uri="{BB962C8B-B14F-4D97-AF65-F5344CB8AC3E}">
        <p14:creationId xmlns:p14="http://schemas.microsoft.com/office/powerpoint/2010/main" val="35895981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40264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1376"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8" name="Content Placeholder 2">
            <a:extLst>
              <a:ext uri="{FF2B5EF4-FFF2-40B4-BE49-F238E27FC236}">
                <a16:creationId xmlns:a16="http://schemas.microsoft.com/office/drawing/2014/main" id="{8485B8FE-5C5C-4261-9B72-9B4BDDF02713}"/>
              </a:ext>
            </a:extLst>
          </p:cNvPr>
          <p:cNvSpPr txBox="1">
            <a:spLocks/>
          </p:cNvSpPr>
          <p:nvPr/>
        </p:nvSpPr>
        <p:spPr>
          <a:xfrm>
            <a:off x="2979042" y="1381807"/>
            <a:ext cx="7190101" cy="42619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600" b="1" dirty="0">
                <a:solidFill>
                  <a:schemeClr val="tx1">
                    <a:lumMod val="75000"/>
                    <a:lumOff val="25000"/>
                  </a:schemeClr>
                </a:solidFill>
                <a:latin typeface="Tw Cen MT" panose="020B0602020104020603" pitchFamily="34" charset="0"/>
              </a:rPr>
              <a:t>Maximum Margin Matrix Factorization (MMMF) </a:t>
            </a:r>
            <a:r>
              <a:rPr lang="en-US" sz="2200" dirty="0">
                <a:solidFill>
                  <a:schemeClr val="tx1">
                    <a:lumMod val="75000"/>
                    <a:lumOff val="25000"/>
                  </a:schemeClr>
                </a:solidFill>
                <a:latin typeface="Tw Cen MT" panose="020B0602020104020603" pitchFamily="34" charset="0"/>
              </a:rPr>
              <a:t>was recently suggested </a:t>
            </a:r>
            <a:r>
              <a:rPr lang="en-US" sz="2200" i="1" dirty="0">
                <a:solidFill>
                  <a:schemeClr val="tx1">
                    <a:lumMod val="75000"/>
                    <a:lumOff val="25000"/>
                  </a:schemeClr>
                </a:solidFill>
                <a:latin typeface="Tw Cen MT" panose="020B0602020104020603" pitchFamily="34" charset="0"/>
              </a:rPr>
              <a:t>(</a:t>
            </a:r>
            <a:r>
              <a:rPr lang="en-US" sz="2200" i="1" dirty="0" err="1">
                <a:solidFill>
                  <a:schemeClr val="tx1">
                    <a:lumMod val="75000"/>
                    <a:lumOff val="25000"/>
                  </a:schemeClr>
                </a:solidFill>
                <a:latin typeface="Tw Cen MT" panose="020B0602020104020603" pitchFamily="34" charset="0"/>
              </a:rPr>
              <a:t>Srebro</a:t>
            </a:r>
            <a:r>
              <a:rPr lang="en-US" sz="2200" i="1" dirty="0">
                <a:solidFill>
                  <a:schemeClr val="tx1">
                    <a:lumMod val="75000"/>
                    <a:lumOff val="25000"/>
                  </a:schemeClr>
                </a:solidFill>
                <a:latin typeface="Tw Cen MT" panose="020B0602020104020603" pitchFamily="34" charset="0"/>
              </a:rPr>
              <a:t> et al., 2005) </a:t>
            </a:r>
            <a:r>
              <a:rPr lang="en-US" sz="2200" dirty="0">
                <a:solidFill>
                  <a:schemeClr val="tx1">
                    <a:lumMod val="75000"/>
                    <a:lumOff val="25000"/>
                  </a:schemeClr>
                </a:solidFill>
                <a:latin typeface="Tw Cen MT" panose="020B0602020104020603" pitchFamily="34" charset="0"/>
              </a:rPr>
              <a:t>as a convex, infinite dimensional alternative to low-rank approximations and standard factor models.</a:t>
            </a:r>
          </a:p>
          <a:p>
            <a:pPr algn="just"/>
            <a:r>
              <a:rPr lang="en-US" sz="2200" dirty="0">
                <a:solidFill>
                  <a:schemeClr val="tx1">
                    <a:lumMod val="75000"/>
                    <a:lumOff val="25000"/>
                  </a:schemeClr>
                </a:solidFill>
                <a:latin typeface="Tw Cen MT" panose="020B0602020104020603" pitchFamily="34" charset="0"/>
              </a:rPr>
              <a:t>Gradient-decent optimization method for MMMF and demonstrate it on large collaborative prediction problems.</a:t>
            </a:r>
          </a:p>
          <a:p>
            <a:pPr algn="just"/>
            <a:r>
              <a:rPr lang="en-US" sz="2200" dirty="0">
                <a:solidFill>
                  <a:schemeClr val="tx1">
                    <a:lumMod val="75000"/>
                    <a:lumOff val="25000"/>
                  </a:schemeClr>
                </a:solidFill>
                <a:latin typeface="Tw Cen MT" panose="020B0602020104020603" pitchFamily="34" charset="0"/>
              </a:rPr>
              <a:t>The drawback of gradient-decent method to find out the optimal solution is comparatively slow in comparison to conjugate-gradient method.</a:t>
            </a:r>
          </a:p>
        </p:txBody>
      </p:sp>
    </p:spTree>
    <p:extLst>
      <p:ext uri="{BB962C8B-B14F-4D97-AF65-F5344CB8AC3E}">
        <p14:creationId xmlns:p14="http://schemas.microsoft.com/office/powerpoint/2010/main" val="30010369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306559"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97457"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57838" y="9236"/>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mc:AlternateContent xmlns:mc="http://schemas.openxmlformats.org/markup-compatibility/2006">
        <mc:Choice xmlns:a14="http://schemas.microsoft.com/office/drawing/2010/main" Requires="a14">
          <p:sp>
            <p:nvSpPr>
              <p:cNvPr id="57" name="Content Placeholder 2">
                <a:extLst>
                  <a:ext uri="{FF2B5EF4-FFF2-40B4-BE49-F238E27FC236}">
                    <a16:creationId xmlns:a16="http://schemas.microsoft.com/office/drawing/2014/main" id="{3FE22166-D5CC-4C9D-B871-4D7B334DBB54}"/>
                  </a:ext>
                </a:extLst>
              </p:cNvPr>
              <p:cNvSpPr txBox="1">
                <a:spLocks/>
              </p:cNvSpPr>
              <p:nvPr/>
            </p:nvSpPr>
            <p:spPr>
              <a:xfrm>
                <a:off x="2170045" y="436426"/>
                <a:ext cx="7190101" cy="490219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200" dirty="0">
                    <a:solidFill>
                      <a:schemeClr val="tx1">
                        <a:lumMod val="75000"/>
                        <a:lumOff val="25000"/>
                      </a:schemeClr>
                    </a:solidFill>
                    <a:latin typeface="Tw Cen MT" panose="020B0602020104020603" pitchFamily="34" charset="0"/>
                  </a:rPr>
                  <a:t>The main objective is to decompose Y matrix in lower rank matrix X with the fact that the knowledge of Y is preserved in X.</a:t>
                </a:r>
              </a:p>
              <a:p>
                <a:pPr algn="just"/>
                <a14:m>
                  <m:oMath xmlns:m="http://schemas.openxmlformats.org/officeDocument/2006/math">
                    <m:func>
                      <m:funcPr>
                        <m:ctrlPr>
                          <a:rPr lang="en-CA" sz="2200" b="0" i="1" smtClean="0">
                            <a:solidFill>
                              <a:schemeClr val="tx1">
                                <a:lumMod val="75000"/>
                                <a:lumOff val="25000"/>
                              </a:schemeClr>
                            </a:solidFill>
                            <a:latin typeface="Cambria Math" panose="02040503050406030204" pitchFamily="18" charset="0"/>
                          </a:rPr>
                        </m:ctrlPr>
                      </m:funcPr>
                      <m:fName>
                        <m:r>
                          <m:rPr>
                            <m:sty m:val="p"/>
                          </m:rPr>
                          <a:rPr lang="en-CA" sz="2200" b="0" i="0" smtClean="0">
                            <a:solidFill>
                              <a:schemeClr val="tx1">
                                <a:lumMod val="75000"/>
                                <a:lumOff val="25000"/>
                              </a:schemeClr>
                            </a:solidFill>
                            <a:latin typeface="Cambria Math" panose="02040503050406030204" pitchFamily="18" charset="0"/>
                          </a:rPr>
                          <m:t>min</m:t>
                        </m:r>
                      </m:fName>
                      <m:e>
                        <m:sSub>
                          <m:sSubPr>
                            <m:ctrlPr>
                              <a:rPr lang="en-CA" sz="2200" b="0" i="1" smtClean="0">
                                <a:solidFill>
                                  <a:schemeClr val="tx1">
                                    <a:lumMod val="75000"/>
                                    <a:lumOff val="25000"/>
                                  </a:schemeClr>
                                </a:solidFill>
                                <a:latin typeface="Cambria Math" panose="02040503050406030204" pitchFamily="18" charset="0"/>
                              </a:rPr>
                            </m:ctrlPr>
                          </m:sSubPr>
                          <m:e>
                            <m:r>
                              <a:rPr lang="en-CA" sz="2200" b="0" i="1" smtClean="0">
                                <a:solidFill>
                                  <a:schemeClr val="tx1">
                                    <a:lumMod val="75000"/>
                                    <a:lumOff val="25000"/>
                                  </a:schemeClr>
                                </a:solidFill>
                                <a:latin typeface="Cambria Math" panose="02040503050406030204" pitchFamily="18" charset="0"/>
                              </a:rPr>
                              <m:t>|</m:t>
                            </m:r>
                            <m:d>
                              <m:dPr>
                                <m:begChr m:val="|"/>
                                <m:endChr m:val="|"/>
                                <m:ctrlPr>
                                  <a:rPr lang="en-CA" sz="2200" b="0" i="1" smtClean="0">
                                    <a:solidFill>
                                      <a:schemeClr val="tx1">
                                        <a:lumMod val="75000"/>
                                        <a:lumOff val="25000"/>
                                      </a:schemeClr>
                                    </a:solidFill>
                                    <a:latin typeface="Cambria Math" panose="02040503050406030204" pitchFamily="18" charset="0"/>
                                  </a:rPr>
                                </m:ctrlPr>
                              </m:dPr>
                              <m:e>
                                <m:r>
                                  <a:rPr lang="en-CA" sz="2200" b="0" i="1" smtClean="0">
                                    <a:solidFill>
                                      <a:schemeClr val="tx1">
                                        <a:lumMod val="75000"/>
                                        <a:lumOff val="25000"/>
                                      </a:schemeClr>
                                    </a:solidFill>
                                    <a:latin typeface="Cambria Math" panose="02040503050406030204" pitchFamily="18" charset="0"/>
                                  </a:rPr>
                                  <m:t>𝑋</m:t>
                                </m:r>
                              </m:e>
                            </m:d>
                            <m:r>
                              <a:rPr lang="en-CA" sz="2200" b="0" i="1" smtClean="0">
                                <a:solidFill>
                                  <a:schemeClr val="tx1">
                                    <a:lumMod val="75000"/>
                                    <a:lumOff val="25000"/>
                                  </a:schemeClr>
                                </a:solidFill>
                                <a:latin typeface="Cambria Math" panose="02040503050406030204" pitchFamily="18" charset="0"/>
                              </a:rPr>
                              <m:t>|</m:t>
                            </m:r>
                          </m:e>
                          <m:sub>
                            <m:r>
                              <a:rPr lang="en-CA" sz="2200" b="0" i="1" smtClean="0">
                                <a:solidFill>
                                  <a:schemeClr val="tx1">
                                    <a:lumMod val="75000"/>
                                    <a:lumOff val="25000"/>
                                  </a:schemeClr>
                                </a:solidFill>
                                <a:latin typeface="Cambria Math" panose="02040503050406030204" pitchFamily="18" charset="0"/>
                              </a:rPr>
                              <m:t>∑</m:t>
                            </m:r>
                          </m:sub>
                        </m:sSub>
                        <m:r>
                          <a:rPr lang="en-CA" sz="2200" b="0" i="1" smtClean="0">
                            <a:solidFill>
                              <a:schemeClr val="tx1">
                                <a:lumMod val="75000"/>
                                <a:lumOff val="25000"/>
                              </a:schemeClr>
                            </a:solidFill>
                            <a:latin typeface="Cambria Math" panose="02040503050406030204" pitchFamily="18" charset="0"/>
                          </a:rPr>
                          <m:t>+</m:t>
                        </m:r>
                        <m:r>
                          <a:rPr lang="en-CA" sz="2200" b="0" i="1" smtClean="0">
                            <a:solidFill>
                              <a:schemeClr val="tx1">
                                <a:lumMod val="75000"/>
                                <a:lumOff val="25000"/>
                              </a:schemeClr>
                            </a:solidFill>
                            <a:latin typeface="Cambria Math" panose="02040503050406030204" pitchFamily="18" charset="0"/>
                          </a:rPr>
                          <m:t>𝐶</m:t>
                        </m:r>
                        <m:nary>
                          <m:naryPr>
                            <m:chr m:val="∑"/>
                            <m:subHide m:val="on"/>
                            <m:supHide m:val="on"/>
                            <m:ctrlPr>
                              <a:rPr lang="en-CA" sz="2200" b="0" i="1" smtClean="0">
                                <a:solidFill>
                                  <a:schemeClr val="tx1">
                                    <a:lumMod val="75000"/>
                                    <a:lumOff val="25000"/>
                                  </a:schemeClr>
                                </a:solidFill>
                                <a:latin typeface="Cambria Math" panose="02040503050406030204" pitchFamily="18" charset="0"/>
                              </a:rPr>
                            </m:ctrlPr>
                          </m:naryPr>
                          <m:sub/>
                          <m:sup/>
                          <m:e>
                            <m:r>
                              <a:rPr lang="en-CA" sz="2200" b="0" i="1" smtClean="0">
                                <a:solidFill>
                                  <a:schemeClr val="tx1">
                                    <a:lumMod val="75000"/>
                                    <a:lumOff val="25000"/>
                                  </a:schemeClr>
                                </a:solidFill>
                                <a:latin typeface="Cambria Math" panose="02040503050406030204" pitchFamily="18" charset="0"/>
                              </a:rPr>
                              <m:t>h</m:t>
                            </m:r>
                            <m:r>
                              <a:rPr lang="en-CA" sz="2200" b="0" i="1" smtClean="0">
                                <a:solidFill>
                                  <a:schemeClr val="tx1">
                                    <a:lumMod val="75000"/>
                                    <a:lumOff val="25000"/>
                                  </a:schemeClr>
                                </a:solidFill>
                                <a:latin typeface="Cambria Math" panose="02040503050406030204" pitchFamily="18" charset="0"/>
                              </a:rPr>
                              <m:t>(</m:t>
                            </m:r>
                            <m:sSub>
                              <m:sSubPr>
                                <m:ctrlPr>
                                  <a:rPr lang="en-CA" sz="2200" b="0" i="1" smtClean="0">
                                    <a:solidFill>
                                      <a:schemeClr val="tx1">
                                        <a:lumMod val="75000"/>
                                        <a:lumOff val="25000"/>
                                      </a:schemeClr>
                                    </a:solidFill>
                                    <a:latin typeface="Cambria Math" panose="02040503050406030204" pitchFamily="18" charset="0"/>
                                  </a:rPr>
                                </m:ctrlPr>
                              </m:sSubPr>
                              <m:e>
                                <m:r>
                                  <a:rPr lang="en-CA" sz="2200" b="0" i="1" smtClean="0">
                                    <a:solidFill>
                                      <a:schemeClr val="tx1">
                                        <a:lumMod val="75000"/>
                                        <a:lumOff val="25000"/>
                                      </a:schemeClr>
                                    </a:solidFill>
                                    <a:latin typeface="Cambria Math" panose="02040503050406030204" pitchFamily="18" charset="0"/>
                                  </a:rPr>
                                  <m:t>𝑌</m:t>
                                </m:r>
                              </m:e>
                              <m:sub>
                                <m:r>
                                  <a:rPr lang="en-CA" sz="2200" b="0" i="1" smtClean="0">
                                    <a:solidFill>
                                      <a:schemeClr val="tx1">
                                        <a:lumMod val="75000"/>
                                        <a:lumOff val="25000"/>
                                      </a:schemeClr>
                                    </a:solidFill>
                                    <a:latin typeface="Cambria Math" panose="02040503050406030204" pitchFamily="18" charset="0"/>
                                  </a:rPr>
                                  <m:t>𝑖𝑗</m:t>
                                </m:r>
                              </m:sub>
                            </m:sSub>
                            <m:sSub>
                              <m:sSubPr>
                                <m:ctrlPr>
                                  <a:rPr lang="en-CA" sz="2200" b="0" i="1" smtClean="0">
                                    <a:solidFill>
                                      <a:schemeClr val="tx1">
                                        <a:lumMod val="75000"/>
                                        <a:lumOff val="25000"/>
                                      </a:schemeClr>
                                    </a:solidFill>
                                    <a:latin typeface="Cambria Math" panose="02040503050406030204" pitchFamily="18" charset="0"/>
                                  </a:rPr>
                                </m:ctrlPr>
                              </m:sSubPr>
                              <m:e>
                                <m:r>
                                  <a:rPr lang="en-CA" sz="2200" b="0" i="1" smtClean="0">
                                    <a:solidFill>
                                      <a:schemeClr val="tx1">
                                        <a:lumMod val="75000"/>
                                        <a:lumOff val="25000"/>
                                      </a:schemeClr>
                                    </a:solidFill>
                                    <a:latin typeface="Cambria Math" panose="02040503050406030204" pitchFamily="18" charset="0"/>
                                  </a:rPr>
                                  <m:t>𝑋</m:t>
                                </m:r>
                              </m:e>
                              <m:sub>
                                <m:r>
                                  <a:rPr lang="en-CA" sz="2200" b="0" i="1" smtClean="0">
                                    <a:solidFill>
                                      <a:schemeClr val="tx1">
                                        <a:lumMod val="75000"/>
                                        <a:lumOff val="25000"/>
                                      </a:schemeClr>
                                    </a:solidFill>
                                    <a:latin typeface="Cambria Math" panose="02040503050406030204" pitchFamily="18" charset="0"/>
                                  </a:rPr>
                                  <m:t>𝑖𝑗</m:t>
                                </m:r>
                              </m:sub>
                            </m:sSub>
                            <m:r>
                              <a:rPr lang="en-CA" sz="2200" b="0" i="1" smtClean="0">
                                <a:solidFill>
                                  <a:schemeClr val="tx1">
                                    <a:lumMod val="75000"/>
                                    <a:lumOff val="25000"/>
                                  </a:schemeClr>
                                </a:solidFill>
                                <a:latin typeface="Cambria Math" panose="02040503050406030204" pitchFamily="18" charset="0"/>
                              </a:rPr>
                              <m:t>)</m:t>
                            </m:r>
                          </m:e>
                        </m:nary>
                      </m:e>
                    </m:func>
                  </m:oMath>
                </a14:m>
                <a:endParaRPr lang="en-CA" sz="2200" dirty="0">
                  <a:solidFill>
                    <a:schemeClr val="tx1">
                      <a:lumMod val="75000"/>
                      <a:lumOff val="25000"/>
                    </a:schemeClr>
                  </a:solidFill>
                  <a:latin typeface="Tw Cen MT" panose="020B0602020104020603" pitchFamily="34" charset="0"/>
                </a:endParaRPr>
              </a:p>
              <a:p>
                <a:pPr algn="just"/>
                <a:r>
                  <a:rPr lang="en-US" sz="2200" dirty="0">
                    <a:solidFill>
                      <a:schemeClr val="tx1">
                        <a:lumMod val="75000"/>
                        <a:lumOff val="25000"/>
                      </a:schemeClr>
                    </a:solidFill>
                    <a:latin typeface="Tw Cen MT" panose="020B0602020104020603" pitchFamily="34" charset="0"/>
                  </a:rPr>
                  <a:t>Consider adding to the loss a penalty term which is the sum of squares of  entries in U and V , i.e. </a:t>
                </a:r>
                <a14:m>
                  <m:oMath xmlns:m="http://schemas.openxmlformats.org/officeDocument/2006/math">
                    <m:sSubSup>
                      <m:sSubSupPr>
                        <m:ctrlPr>
                          <a:rPr lang="en-US"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𝑈</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oMath>
                </a14:m>
                <a:r>
                  <a:rPr lang="en-CA" sz="2200" dirty="0">
                    <a:solidFill>
                      <a:schemeClr val="tx1">
                        <a:lumMod val="75000"/>
                        <a:lumOff val="25000"/>
                      </a:schemeClr>
                    </a:solidFill>
                    <a:latin typeface="Tw Cen MT" panose="020B0602020104020603" pitchFamily="34" charset="0"/>
                  </a:rPr>
                  <a:t> + </a:t>
                </a:r>
                <a14:m>
                  <m:oMath xmlns:m="http://schemas.openxmlformats.org/officeDocument/2006/math">
                    <m:sSubSup>
                      <m:sSubSupPr>
                        <m:ctrlPr>
                          <a:rPr lang="en-US"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𝑉</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oMath>
                </a14:m>
                <a:r>
                  <a:rPr lang="en-CA" sz="2200" dirty="0">
                    <a:solidFill>
                      <a:schemeClr val="tx1">
                        <a:lumMod val="75000"/>
                        <a:lumOff val="25000"/>
                      </a:schemeClr>
                    </a:solidFill>
                    <a:latin typeface="Tw Cen MT" panose="020B0602020104020603" pitchFamily="34" charset="0"/>
                  </a:rPr>
                  <a:t> ,which makes it into regularized linear prediction problem.</a:t>
                </a:r>
              </a:p>
              <a:p>
                <a:pPr algn="just"/>
                <a:r>
                  <a:rPr lang="en-CA" sz="2200" dirty="0">
                    <a:solidFill>
                      <a:schemeClr val="tx1">
                        <a:lumMod val="75000"/>
                        <a:lumOff val="25000"/>
                      </a:schemeClr>
                    </a:solidFill>
                    <a:latin typeface="Tw Cen MT" panose="020B0602020104020603" pitchFamily="34" charset="0"/>
                  </a:rPr>
                  <a:t>According to Lemma 1, X matrix can be written as:</a:t>
                </a:r>
              </a:p>
              <a:p>
                <a:pPr marL="457200" indent="-457200" algn="just">
                  <a:buAutoNum type="arabicParenR"/>
                </a:pPr>
                <a:r>
                  <a:rPr lang="en-CA" sz="2200" dirty="0">
                    <a:solidFill>
                      <a:schemeClr val="tx1">
                        <a:lumMod val="75000"/>
                        <a:lumOff val="25000"/>
                      </a:schemeClr>
                    </a:solidFill>
                    <a:latin typeface="Tw Cen MT" panose="020B0602020104020603" pitchFamily="34" charset="0"/>
                  </a:rPr>
                  <a:t>min </a:t>
                </a:r>
                <a14:m>
                  <m:oMath xmlns:m="http://schemas.openxmlformats.org/officeDocument/2006/math">
                    <m:sSubSup>
                      <m:sSubSupPr>
                        <m:ctrlPr>
                          <a:rPr lang="en-CA"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 </m:t>
                        </m:r>
                      </m:e>
                      <m:sub>
                        <m:r>
                          <a:rPr lang="en-CA" sz="2200">
                            <a:solidFill>
                              <a:schemeClr val="tx1">
                                <a:lumMod val="75000"/>
                                <a:lumOff val="25000"/>
                              </a:schemeClr>
                            </a:solidFill>
                            <a:latin typeface="Cambria Math" panose="02040503050406030204" pitchFamily="18" charset="0"/>
                          </a:rPr>
                          <m:t>𝑋</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𝑈𝑉</m:t>
                        </m:r>
                      </m:sub>
                      <m:sup>
                        <m:r>
                          <a:rPr lang="en-CA" sz="2200">
                            <a:solidFill>
                              <a:schemeClr val="tx1">
                                <a:lumMod val="75000"/>
                                <a:lumOff val="25000"/>
                              </a:schemeClr>
                            </a:solidFill>
                            <a:latin typeface="Cambria Math" panose="02040503050406030204" pitchFamily="18" charset="0"/>
                          </a:rPr>
                          <m:t>𝑈</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𝑉</m:t>
                        </m:r>
                      </m:sup>
                    </m:sSubSup>
                    <m:sSub>
                      <m:sSubPr>
                        <m:ctrlPr>
                          <a:rPr lang="en-CA" sz="2200" i="1" dirty="0">
                            <a:solidFill>
                              <a:schemeClr val="tx1">
                                <a:lumMod val="75000"/>
                                <a:lumOff val="25000"/>
                              </a:schemeClr>
                            </a:solidFill>
                            <a:latin typeface="Cambria Math" panose="02040503050406030204" pitchFamily="18" charset="0"/>
                          </a:rPr>
                        </m:ctrlPr>
                      </m:sSubPr>
                      <m:e>
                        <m:r>
                          <a:rPr lang="en-CA" sz="2200" dirty="0">
                            <a:solidFill>
                              <a:schemeClr val="tx1">
                                <a:lumMod val="75000"/>
                                <a:lumOff val="25000"/>
                              </a:schemeClr>
                            </a:solidFill>
                            <a:latin typeface="Cambria Math" panose="02040503050406030204" pitchFamily="18" charset="0"/>
                          </a:rPr>
                          <m:t>(|</m:t>
                        </m:r>
                        <m:d>
                          <m:dPr>
                            <m:begChr m:val="|"/>
                            <m:endChr m:val="|"/>
                            <m:ctrlPr>
                              <a:rPr lang="en-CA" sz="2200" i="1" dirty="0">
                                <a:solidFill>
                                  <a:schemeClr val="tx1">
                                    <a:lumMod val="75000"/>
                                    <a:lumOff val="25000"/>
                                  </a:schemeClr>
                                </a:solidFill>
                                <a:latin typeface="Cambria Math" panose="02040503050406030204" pitchFamily="18" charset="0"/>
                              </a:rPr>
                            </m:ctrlPr>
                          </m:dPr>
                          <m:e>
                            <m:r>
                              <a:rPr lang="en-CA" sz="2200" dirty="0">
                                <a:solidFill>
                                  <a:schemeClr val="tx1">
                                    <a:lumMod val="75000"/>
                                    <a:lumOff val="25000"/>
                                  </a:schemeClr>
                                </a:solidFill>
                                <a:latin typeface="Cambria Math" panose="02040503050406030204" pitchFamily="18" charset="0"/>
                              </a:rPr>
                              <m:t>𝑈</m:t>
                            </m:r>
                          </m:e>
                        </m:d>
                        <m:r>
                          <a:rPr lang="en-CA" sz="2200" dirty="0">
                            <a:solidFill>
                              <a:schemeClr val="tx1">
                                <a:lumMod val="75000"/>
                                <a:lumOff val="25000"/>
                              </a:schemeClr>
                            </a:solidFill>
                            <a:latin typeface="Cambria Math" panose="02040503050406030204" pitchFamily="18" charset="0"/>
                          </a:rPr>
                          <m:t>|</m:t>
                        </m:r>
                      </m:e>
                      <m:sub>
                        <m:r>
                          <a:rPr lang="en-CA" sz="2200" dirty="0">
                            <a:solidFill>
                              <a:schemeClr val="tx1">
                                <a:lumMod val="75000"/>
                                <a:lumOff val="25000"/>
                              </a:schemeClr>
                            </a:solidFill>
                            <a:latin typeface="Cambria Math" panose="02040503050406030204" pitchFamily="18" charset="0"/>
                          </a:rPr>
                          <m:t>𝐹𝑟𝑜</m:t>
                        </m:r>
                      </m:sub>
                    </m:sSub>
                  </m:oMath>
                </a14:m>
                <a:r>
                  <a:rPr lang="en-CA" sz="2200" dirty="0">
                    <a:solidFill>
                      <a:schemeClr val="tx1">
                        <a:lumMod val="75000"/>
                        <a:lumOff val="25000"/>
                      </a:schemeClr>
                    </a:solidFill>
                    <a:latin typeface="Tw Cen MT" panose="020B0602020104020603" pitchFamily="34" charset="0"/>
                  </a:rPr>
                  <a:t> </a:t>
                </a:r>
                <a14:m>
                  <m:oMath xmlns:m="http://schemas.openxmlformats.org/officeDocument/2006/math">
                    <m:sSub>
                      <m:sSubPr>
                        <m:ctrlPr>
                          <a:rPr lang="en-CA" sz="2200" i="1" dirty="0">
                            <a:solidFill>
                              <a:schemeClr val="tx1">
                                <a:lumMod val="75000"/>
                                <a:lumOff val="25000"/>
                              </a:schemeClr>
                            </a:solidFill>
                            <a:latin typeface="Cambria Math" panose="02040503050406030204" pitchFamily="18" charset="0"/>
                          </a:rPr>
                        </m:ctrlPr>
                      </m:sSubPr>
                      <m:e>
                        <m:r>
                          <a:rPr lang="en-CA" sz="2200" dirty="0">
                            <a:solidFill>
                              <a:schemeClr val="tx1">
                                <a:lumMod val="75000"/>
                                <a:lumOff val="25000"/>
                              </a:schemeClr>
                            </a:solidFill>
                            <a:latin typeface="Cambria Math" panose="02040503050406030204" pitchFamily="18" charset="0"/>
                          </a:rPr>
                          <m:t>|</m:t>
                        </m:r>
                        <m:d>
                          <m:dPr>
                            <m:begChr m:val="|"/>
                            <m:endChr m:val="|"/>
                            <m:ctrlPr>
                              <a:rPr lang="en-CA" sz="2200" i="1" dirty="0">
                                <a:solidFill>
                                  <a:schemeClr val="tx1">
                                    <a:lumMod val="75000"/>
                                    <a:lumOff val="25000"/>
                                  </a:schemeClr>
                                </a:solidFill>
                                <a:latin typeface="Cambria Math" panose="02040503050406030204" pitchFamily="18" charset="0"/>
                              </a:rPr>
                            </m:ctrlPr>
                          </m:dPr>
                          <m:e>
                            <m:r>
                              <a:rPr lang="en-CA" sz="2200" dirty="0">
                                <a:solidFill>
                                  <a:schemeClr val="tx1">
                                    <a:lumMod val="75000"/>
                                    <a:lumOff val="25000"/>
                                  </a:schemeClr>
                                </a:solidFill>
                                <a:latin typeface="Cambria Math" panose="02040503050406030204" pitchFamily="18" charset="0"/>
                              </a:rPr>
                              <m:t>𝑉</m:t>
                            </m:r>
                          </m:e>
                        </m:d>
                        <m:r>
                          <a:rPr lang="en-CA" sz="2200" dirty="0">
                            <a:solidFill>
                              <a:schemeClr val="tx1">
                                <a:lumMod val="75000"/>
                                <a:lumOff val="25000"/>
                              </a:schemeClr>
                            </a:solidFill>
                            <a:latin typeface="Cambria Math" panose="02040503050406030204" pitchFamily="18" charset="0"/>
                          </a:rPr>
                          <m:t>|</m:t>
                        </m:r>
                      </m:e>
                      <m:sub>
                        <m:r>
                          <a:rPr lang="en-CA" sz="2200" dirty="0">
                            <a:solidFill>
                              <a:schemeClr val="tx1">
                                <a:lumMod val="75000"/>
                                <a:lumOff val="25000"/>
                              </a:schemeClr>
                            </a:solidFill>
                            <a:latin typeface="Cambria Math" panose="02040503050406030204" pitchFamily="18" charset="0"/>
                          </a:rPr>
                          <m:t>𝐹𝑟𝑜</m:t>
                        </m:r>
                      </m:sub>
                    </m:sSub>
                    <m:r>
                      <a:rPr lang="en-CA" sz="2200" dirty="0">
                        <a:solidFill>
                          <a:schemeClr val="tx1">
                            <a:lumMod val="75000"/>
                            <a:lumOff val="25000"/>
                          </a:schemeClr>
                        </a:solidFill>
                        <a:latin typeface="Cambria Math" panose="02040503050406030204" pitchFamily="18" charset="0"/>
                      </a:rPr>
                      <m:t>)</m:t>
                    </m:r>
                  </m:oMath>
                </a14:m>
                <a:endParaRPr lang="en-CA" sz="2200" dirty="0">
                  <a:solidFill>
                    <a:schemeClr val="tx1">
                      <a:lumMod val="75000"/>
                      <a:lumOff val="25000"/>
                    </a:schemeClr>
                  </a:solidFill>
                  <a:latin typeface="Tw Cen MT" panose="020B0602020104020603" pitchFamily="34" charset="0"/>
                </a:endParaRPr>
              </a:p>
              <a:p>
                <a:pPr marL="457200" indent="-457200" algn="just">
                  <a:buFont typeface="Arial" panose="020B0604020202020204" pitchFamily="34" charset="0"/>
                  <a:buAutoNum type="arabicParenR"/>
                </a:pPr>
                <a:r>
                  <a:rPr lang="en-CA" sz="2200" dirty="0">
                    <a:solidFill>
                      <a:schemeClr val="tx1">
                        <a:lumMod val="75000"/>
                        <a:lumOff val="25000"/>
                      </a:schemeClr>
                    </a:solidFill>
                    <a:latin typeface="Tw Cen MT" panose="020B0602020104020603" pitchFamily="34" charset="0"/>
                  </a:rPr>
                  <a:t>min </a:t>
                </a:r>
                <a14:m>
                  <m:oMath xmlns:m="http://schemas.openxmlformats.org/officeDocument/2006/math">
                    <m:sSubSup>
                      <m:sSubSupPr>
                        <m:ctrlPr>
                          <a:rPr lang="en-CA"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 </m:t>
                        </m:r>
                      </m:e>
                      <m:sub>
                        <m:r>
                          <a:rPr lang="en-CA" sz="2200">
                            <a:solidFill>
                              <a:schemeClr val="tx1">
                                <a:lumMod val="75000"/>
                                <a:lumOff val="25000"/>
                              </a:schemeClr>
                            </a:solidFill>
                            <a:latin typeface="Cambria Math" panose="02040503050406030204" pitchFamily="18" charset="0"/>
                          </a:rPr>
                          <m:t>𝑋</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𝑈𝑉</m:t>
                        </m:r>
                      </m:sub>
                      <m:sup>
                        <m:r>
                          <a:rPr lang="en-CA" sz="2200">
                            <a:solidFill>
                              <a:schemeClr val="tx1">
                                <a:lumMod val="75000"/>
                                <a:lumOff val="25000"/>
                              </a:schemeClr>
                            </a:solidFill>
                            <a:latin typeface="Cambria Math" panose="02040503050406030204" pitchFamily="18" charset="0"/>
                          </a:rPr>
                          <m:t>𝑈</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𝑉</m:t>
                        </m:r>
                      </m:sup>
                    </m:sSubSup>
                    <m:sSubSup>
                      <m:sSubSupPr>
                        <m:ctrlPr>
                          <a:rPr lang="en-US"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 </m:t>
                        </m:r>
                        <m:f>
                          <m:fPr>
                            <m:ctrlPr>
                              <a:rPr lang="en-CA" sz="2200" i="1">
                                <a:solidFill>
                                  <a:schemeClr val="tx1">
                                    <a:lumMod val="75000"/>
                                    <a:lumOff val="25000"/>
                                  </a:schemeClr>
                                </a:solidFill>
                                <a:latin typeface="Cambria Math" panose="02040503050406030204" pitchFamily="18" charset="0"/>
                              </a:rPr>
                            </m:ctrlPr>
                          </m:fPr>
                          <m:num>
                            <m:r>
                              <a:rPr lang="en-CA" sz="2200">
                                <a:solidFill>
                                  <a:schemeClr val="tx1">
                                    <a:lumMod val="75000"/>
                                    <a:lumOff val="25000"/>
                                  </a:schemeClr>
                                </a:solidFill>
                                <a:latin typeface="Cambria Math" panose="02040503050406030204" pitchFamily="18" charset="0"/>
                              </a:rPr>
                              <m:t>1</m:t>
                            </m:r>
                          </m:num>
                          <m:den>
                            <m:r>
                              <a:rPr lang="en-CA" sz="2200">
                                <a:solidFill>
                                  <a:schemeClr val="tx1">
                                    <a:lumMod val="75000"/>
                                    <a:lumOff val="25000"/>
                                  </a:schemeClr>
                                </a:solidFill>
                                <a:latin typeface="Cambria Math" panose="02040503050406030204" pitchFamily="18" charset="0"/>
                              </a:rPr>
                              <m:t>2</m:t>
                            </m:r>
                          </m:den>
                        </m:f>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𝑈</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r>
                      <m:rPr>
                        <m:nor/>
                      </m:rPr>
                      <a:rPr lang="en-CA" sz="2200" dirty="0">
                        <a:solidFill>
                          <a:schemeClr val="tx1">
                            <a:lumMod val="75000"/>
                            <a:lumOff val="25000"/>
                          </a:schemeClr>
                        </a:solidFill>
                        <a:latin typeface="Tw Cen MT" panose="020B0602020104020603" pitchFamily="34" charset="0"/>
                      </a:rPr>
                      <m:t> + </m:t>
                    </m:r>
                    <m:sSubSup>
                      <m:sSubSupPr>
                        <m:ctrlPr>
                          <a:rPr lang="en-US"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𝑉</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r>
                      <a:rPr lang="en-CA" sz="2200" dirty="0">
                        <a:solidFill>
                          <a:schemeClr val="tx1">
                            <a:lumMod val="75000"/>
                            <a:lumOff val="25000"/>
                          </a:schemeClr>
                        </a:solidFill>
                        <a:latin typeface="Cambria Math" panose="02040503050406030204" pitchFamily="18" charset="0"/>
                      </a:rPr>
                      <m:t>)</m:t>
                    </m:r>
                  </m:oMath>
                </a14:m>
                <a:endParaRPr lang="en-CA" sz="2200" dirty="0">
                  <a:solidFill>
                    <a:schemeClr val="tx1">
                      <a:lumMod val="75000"/>
                      <a:lumOff val="25000"/>
                    </a:schemeClr>
                  </a:solidFill>
                  <a:latin typeface="Tw Cen MT" panose="020B0602020104020603" pitchFamily="34" charset="0"/>
                </a:endParaRPr>
              </a:p>
              <a:p>
                <a:pPr marL="457200" indent="-457200" algn="just">
                  <a:buFont typeface="Arial" panose="020B0604020202020204" pitchFamily="34" charset="0"/>
                  <a:buAutoNum type="arabicParenR"/>
                </a:pPr>
                <a:r>
                  <a:rPr lang="en-CA" sz="2200" dirty="0">
                    <a:solidFill>
                      <a:schemeClr val="tx1">
                        <a:lumMod val="75000"/>
                        <a:lumOff val="25000"/>
                      </a:schemeClr>
                    </a:solidFill>
                    <a:latin typeface="Tw Cen MT" panose="020B0602020104020603" pitchFamily="34" charset="0"/>
                  </a:rPr>
                  <a:t>The sum of singular values of X </a:t>
                </a:r>
                <a:r>
                  <a:rPr lang="en-CA" sz="2200" dirty="0" err="1">
                    <a:solidFill>
                      <a:schemeClr val="tx1">
                        <a:lumMod val="75000"/>
                        <a:lumOff val="25000"/>
                      </a:schemeClr>
                    </a:solidFill>
                    <a:latin typeface="Tw Cen MT" panose="020B0602020104020603" pitchFamily="34" charset="0"/>
                  </a:rPr>
                  <a:t>i.e</a:t>
                </a:r>
                <a:r>
                  <a:rPr lang="en-CA" sz="2200" dirty="0">
                    <a:solidFill>
                      <a:schemeClr val="tx1">
                        <a:lumMod val="75000"/>
                        <a:lumOff val="25000"/>
                      </a:schemeClr>
                    </a:solidFill>
                    <a:latin typeface="Tw Cen MT" panose="020B0602020104020603" pitchFamily="34" charset="0"/>
                  </a:rPr>
                  <a:t> tr </a:t>
                </a:r>
                <a:r>
                  <a:rPr lang="el-GR" sz="2200" dirty="0">
                    <a:solidFill>
                      <a:schemeClr val="tx1">
                        <a:lumMod val="75000"/>
                        <a:lumOff val="25000"/>
                      </a:schemeClr>
                    </a:solidFill>
                    <a:latin typeface="Tw Cen MT" panose="020B0602020104020603" pitchFamily="34" charset="0"/>
                  </a:rPr>
                  <a:t>λ</a:t>
                </a:r>
                <a:r>
                  <a:rPr lang="en-CA" sz="2200" dirty="0">
                    <a:solidFill>
                      <a:schemeClr val="tx1">
                        <a:lumMod val="75000"/>
                        <a:lumOff val="25000"/>
                      </a:schemeClr>
                    </a:solidFill>
                    <a:latin typeface="Tw Cen MT" panose="020B0602020104020603" pitchFamily="34" charset="0"/>
                  </a:rPr>
                  <a:t> where X = U</a:t>
                </a:r>
                <a:r>
                  <a:rPr lang="el-GR" sz="2200" dirty="0">
                    <a:solidFill>
                      <a:schemeClr val="tx1">
                        <a:lumMod val="75000"/>
                        <a:lumOff val="25000"/>
                      </a:schemeClr>
                    </a:solidFill>
                    <a:latin typeface="Tw Cen MT" panose="020B0602020104020603" pitchFamily="34" charset="0"/>
                  </a:rPr>
                  <a:t>λ</a:t>
                </a:r>
                <a:r>
                  <a:rPr lang="en-CA" sz="2200" dirty="0">
                    <a:solidFill>
                      <a:schemeClr val="tx1">
                        <a:lumMod val="75000"/>
                        <a:lumOff val="25000"/>
                      </a:schemeClr>
                    </a:solidFill>
                    <a:latin typeface="Tw Cen MT" panose="020B0602020104020603" pitchFamily="34" charset="0"/>
                  </a:rPr>
                  <a:t>V is singular value decomposition of X.</a:t>
                </a:r>
              </a:p>
            </p:txBody>
          </p:sp>
        </mc:Choice>
        <mc:Fallback>
          <p:sp>
            <p:nvSpPr>
              <p:cNvPr id="57" name="Content Placeholder 2">
                <a:extLst>
                  <a:ext uri="{FF2B5EF4-FFF2-40B4-BE49-F238E27FC236}">
                    <a16:creationId xmlns:a16="http://schemas.microsoft.com/office/drawing/2014/main" id="{3FE22166-D5CC-4C9D-B871-4D7B334DBB54}"/>
                  </a:ext>
                </a:extLst>
              </p:cNvPr>
              <p:cNvSpPr txBox="1">
                <a:spLocks noRot="1" noChangeAspect="1" noMove="1" noResize="1" noEditPoints="1" noAdjustHandles="1" noChangeArrowheads="1" noChangeShapeType="1" noTextEdit="1"/>
              </p:cNvSpPr>
              <p:nvPr/>
            </p:nvSpPr>
            <p:spPr>
              <a:xfrm>
                <a:off x="2170045" y="436426"/>
                <a:ext cx="7190101" cy="4902192"/>
              </a:xfrm>
              <a:prstGeom prst="rect">
                <a:avLst/>
              </a:prstGeom>
              <a:blipFill>
                <a:blip r:embed="rId3"/>
                <a:stretch>
                  <a:fillRect l="-1018" t="-1493" r="-1103"/>
                </a:stretch>
              </a:blipFill>
            </p:spPr>
            <p:txBody>
              <a:bodyPr/>
              <a:lstStyle/>
              <a:p>
                <a:r>
                  <a:rPr lang="en-CA">
                    <a:noFill/>
                  </a:rPr>
                  <a:t> </a:t>
                </a:r>
              </a:p>
            </p:txBody>
          </p:sp>
        </mc:Fallback>
      </mc:AlternateContent>
    </p:spTree>
    <p:extLst>
      <p:ext uri="{BB962C8B-B14F-4D97-AF65-F5344CB8AC3E}">
        <p14:creationId xmlns:p14="http://schemas.microsoft.com/office/powerpoint/2010/main" val="40537340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306559"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97457"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48602"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mc:AlternateContent xmlns:mc="http://schemas.openxmlformats.org/markup-compatibility/2006" xmlns:a14="http://schemas.microsoft.com/office/drawing/2010/main">
        <mc:Choice Requires="a14">
          <p:sp>
            <p:nvSpPr>
              <p:cNvPr id="57" name="Content Placeholder 2">
                <a:extLst>
                  <a:ext uri="{FF2B5EF4-FFF2-40B4-BE49-F238E27FC236}">
                    <a16:creationId xmlns:a16="http://schemas.microsoft.com/office/drawing/2014/main" id="{3FE22166-D5CC-4C9D-B871-4D7B334DBB54}"/>
                  </a:ext>
                </a:extLst>
              </p:cNvPr>
              <p:cNvSpPr txBox="1">
                <a:spLocks/>
              </p:cNvSpPr>
              <p:nvPr/>
            </p:nvSpPr>
            <p:spPr>
              <a:xfrm>
                <a:off x="2208393" y="301990"/>
                <a:ext cx="7190101" cy="42619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200" dirty="0">
                    <a:solidFill>
                      <a:schemeClr val="tx1">
                        <a:lumMod val="75000"/>
                        <a:lumOff val="25000"/>
                      </a:schemeClr>
                    </a:solidFill>
                    <a:latin typeface="Tw Cen MT" panose="020B0602020104020603" pitchFamily="34" charset="0"/>
                  </a:rPr>
                  <a:t>The trace norm </a:t>
                </a:r>
                <a14:m>
                  <m:oMath xmlns:m="http://schemas.openxmlformats.org/officeDocument/2006/math">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𝑋</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m:t>
                        </m:r>
                      </m:sub>
                    </m:sSub>
                  </m:oMath>
                </a14:m>
                <a:r>
                  <a:rPr lang="en-CA" sz="2200" dirty="0">
                    <a:solidFill>
                      <a:schemeClr val="tx1">
                        <a:lumMod val="75000"/>
                        <a:lumOff val="25000"/>
                      </a:schemeClr>
                    </a:solidFill>
                    <a:latin typeface="Tw Cen MT" panose="020B0602020104020603" pitchFamily="34" charset="0"/>
                  </a:rPr>
                  <a:t> is non-differentiable for which it is difficult to find sub-gradients. With factorization </a:t>
                </a:r>
                <a14:m>
                  <m:oMath xmlns:m="http://schemas.openxmlformats.org/officeDocument/2006/math">
                    <m:r>
                      <a:rPr lang="en-CA" sz="2200">
                        <a:solidFill>
                          <a:schemeClr val="tx1">
                            <a:lumMod val="75000"/>
                            <a:lumOff val="25000"/>
                          </a:schemeClr>
                        </a:solidFill>
                        <a:latin typeface="Cambria Math" panose="02040503050406030204" pitchFamily="18" charset="0"/>
                      </a:rPr>
                      <m:t>𝑋</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𝑈𝑉</m:t>
                    </m:r>
                    <m:r>
                      <a:rPr lang="en-CA" sz="2200">
                        <a:solidFill>
                          <a:schemeClr val="tx1">
                            <a:lumMod val="75000"/>
                            <a:lumOff val="25000"/>
                          </a:schemeClr>
                        </a:solidFill>
                        <a:latin typeface="Cambria Math" panose="02040503050406030204" pitchFamily="18" charset="0"/>
                      </a:rPr>
                      <m:t>, </m:t>
                    </m:r>
                    <m:r>
                      <m:rPr>
                        <m:sty m:val="p"/>
                      </m:rPr>
                      <a:rPr lang="en-CA" sz="2200">
                        <a:solidFill>
                          <a:schemeClr val="tx1">
                            <a:lumMod val="75000"/>
                            <a:lumOff val="25000"/>
                          </a:schemeClr>
                        </a:solidFill>
                        <a:latin typeface="Cambria Math" panose="02040503050406030204" pitchFamily="18" charset="0"/>
                      </a:rPr>
                      <m:t>for</m:t>
                    </m:r>
                    <m:r>
                      <a:rPr lang="en-CA" sz="2200">
                        <a:solidFill>
                          <a:schemeClr val="tx1">
                            <a:lumMod val="75000"/>
                            <a:lumOff val="25000"/>
                          </a:schemeClr>
                        </a:solidFill>
                        <a:latin typeface="Cambria Math" panose="02040503050406030204" pitchFamily="18" charset="0"/>
                      </a:rPr>
                      <m:t> </m:t>
                    </m:r>
                    <m:r>
                      <m:rPr>
                        <m:sty m:val="p"/>
                      </m:rPr>
                      <a:rPr lang="en-CA" sz="2200">
                        <a:solidFill>
                          <a:schemeClr val="tx1">
                            <a:lumMod val="75000"/>
                            <a:lumOff val="25000"/>
                          </a:schemeClr>
                        </a:solidFill>
                        <a:latin typeface="Cambria Math" panose="02040503050406030204" pitchFamily="18" charset="0"/>
                      </a:rPr>
                      <m:t>any</m:t>
                    </m:r>
                    <m:r>
                      <a:rPr lang="en-CA" sz="2200">
                        <a:solidFill>
                          <a:schemeClr val="tx1">
                            <a:lumMod val="75000"/>
                            <a:lumOff val="25000"/>
                          </a:schemeClr>
                        </a:solidFill>
                        <a:latin typeface="Cambria Math" panose="02040503050406030204" pitchFamily="18" charset="0"/>
                      </a:rPr>
                      <m:t> </m:t>
                    </m:r>
                    <m:r>
                      <m:rPr>
                        <m:sty m:val="p"/>
                      </m:rPr>
                      <a:rPr lang="en-CA" sz="2200">
                        <a:solidFill>
                          <a:schemeClr val="tx1">
                            <a:lumMod val="75000"/>
                            <a:lumOff val="25000"/>
                          </a:schemeClr>
                        </a:solidFill>
                        <a:latin typeface="Cambria Math" panose="02040503050406030204" pitchFamily="18" charset="0"/>
                      </a:rPr>
                      <m:t>U</m:t>
                    </m:r>
                    <m:r>
                      <a:rPr lang="en-CA" sz="2200">
                        <a:solidFill>
                          <a:schemeClr val="tx1">
                            <a:lumMod val="75000"/>
                            <a:lumOff val="25000"/>
                          </a:schemeClr>
                        </a:solidFill>
                        <a:latin typeface="Cambria Math" panose="02040503050406030204" pitchFamily="18" charset="0"/>
                      </a:rPr>
                      <m:t> </m:t>
                    </m:r>
                    <m:r>
                      <m:rPr>
                        <m:sty m:val="p"/>
                      </m:rPr>
                      <a:rPr lang="en-CA" sz="2200">
                        <a:solidFill>
                          <a:schemeClr val="tx1">
                            <a:lumMod val="75000"/>
                            <a:lumOff val="25000"/>
                          </a:schemeClr>
                        </a:solidFill>
                        <a:latin typeface="Cambria Math" panose="02040503050406030204" pitchFamily="18" charset="0"/>
                      </a:rPr>
                      <m:t>and</m:t>
                    </m:r>
                    <m:r>
                      <a:rPr lang="en-CA" sz="2200">
                        <a:solidFill>
                          <a:schemeClr val="tx1">
                            <a:lumMod val="75000"/>
                            <a:lumOff val="25000"/>
                          </a:schemeClr>
                        </a:solidFill>
                        <a:latin typeface="Cambria Math" panose="02040503050406030204" pitchFamily="18" charset="0"/>
                      </a:rPr>
                      <m:t> </m:t>
                    </m:r>
                    <m:r>
                      <m:rPr>
                        <m:sty m:val="p"/>
                      </m:rPr>
                      <a:rPr lang="en-CA" sz="2200">
                        <a:solidFill>
                          <a:schemeClr val="tx1">
                            <a:lumMod val="75000"/>
                            <a:lumOff val="25000"/>
                          </a:schemeClr>
                        </a:solidFill>
                        <a:latin typeface="Cambria Math" panose="02040503050406030204" pitchFamily="18" charset="0"/>
                      </a:rPr>
                      <m:t>V</m:t>
                    </m:r>
                    <m:r>
                      <a:rPr lang="en-CA" sz="2200">
                        <a:solidFill>
                          <a:schemeClr val="tx1">
                            <a:lumMod val="75000"/>
                            <a:lumOff val="25000"/>
                          </a:schemeClr>
                        </a:solidFill>
                        <a:latin typeface="Cambria Math" panose="02040503050406030204" pitchFamily="18" charset="0"/>
                      </a:rPr>
                      <m:t>  </m:t>
                    </m:r>
                  </m:oMath>
                </a14:m>
                <a:r>
                  <a:rPr lang="en-CA" sz="2200" dirty="0">
                    <a:solidFill>
                      <a:schemeClr val="tx1">
                        <a:lumMod val="75000"/>
                        <a:lumOff val="25000"/>
                      </a:schemeClr>
                    </a:solidFill>
                    <a:latin typeface="Tw Cen MT" panose="020B0602020104020603" pitchFamily="34" charset="0"/>
                  </a:rPr>
                  <a:t>we have </a:t>
                </a:r>
                <a14:m>
                  <m:oMath xmlns:m="http://schemas.openxmlformats.org/officeDocument/2006/math">
                    <m:sSubSup>
                      <m:sSubSupPr>
                        <m:ctrlPr>
                          <a:rPr lang="en-US"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𝑈</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oMath>
                </a14:m>
                <a:r>
                  <a:rPr lang="en-CA" sz="2200" dirty="0">
                    <a:solidFill>
                      <a:schemeClr val="tx1">
                        <a:lumMod val="75000"/>
                        <a:lumOff val="25000"/>
                      </a:schemeClr>
                    </a:solidFill>
                    <a:latin typeface="Tw Cen MT" panose="020B0602020104020603" pitchFamily="34" charset="0"/>
                  </a:rPr>
                  <a:t> + </a:t>
                </a:r>
                <a14:m>
                  <m:oMath xmlns:m="http://schemas.openxmlformats.org/officeDocument/2006/math">
                    <m:sSubSup>
                      <m:sSubSupPr>
                        <m:ctrlPr>
                          <a:rPr lang="en-US"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𝑉</m:t>
                            </m:r>
                          </m:e>
                        </m:d>
                        <m:r>
                          <a:rPr lang="en-CA" sz="2200">
                            <a:solidFill>
                              <a:schemeClr val="tx1">
                                <a:lumMod val="75000"/>
                                <a:lumOff val="25000"/>
                              </a:schemeClr>
                            </a:solidFill>
                            <a:latin typeface="Cambria Math" panose="02040503050406030204" pitchFamily="18" charset="0"/>
                          </a:rPr>
                          <m:t>|</m:t>
                        </m:r>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oMath>
                </a14:m>
                <a:r>
                  <a:rPr lang="en-CA" sz="2200" dirty="0">
                    <a:solidFill>
                      <a:schemeClr val="tx1">
                        <a:lumMod val="75000"/>
                        <a:lumOff val="25000"/>
                      </a:schemeClr>
                    </a:solidFill>
                    <a:latin typeface="Tw Cen MT" panose="020B0602020104020603" pitchFamily="34" charset="0"/>
                  </a:rPr>
                  <a:t> .</a:t>
                </a:r>
              </a:p>
              <a:p>
                <a:pPr algn="just"/>
                <a:r>
                  <a:rPr lang="en-CA" sz="2200" dirty="0">
                    <a:solidFill>
                      <a:schemeClr val="tx1">
                        <a:lumMod val="75000"/>
                        <a:lumOff val="25000"/>
                      </a:schemeClr>
                    </a:solidFill>
                    <a:latin typeface="Tw Cen MT" panose="020B0602020104020603" pitchFamily="34" charset="0"/>
                  </a:rPr>
                  <a:t>Therefore, the unconstrained equation can be formed as: </a:t>
                </a:r>
                <a14:m>
                  <m:oMath xmlns:m="http://schemas.openxmlformats.org/officeDocument/2006/math">
                    <m:func>
                      <m:funcPr>
                        <m:ctrlPr>
                          <a:rPr lang="en-CA" sz="2200" i="1">
                            <a:solidFill>
                              <a:schemeClr val="tx1">
                                <a:lumMod val="75000"/>
                                <a:lumOff val="25000"/>
                              </a:schemeClr>
                            </a:solidFill>
                            <a:latin typeface="Cambria Math" panose="02040503050406030204" pitchFamily="18" charset="0"/>
                          </a:rPr>
                        </m:ctrlPr>
                      </m:funcPr>
                      <m:fName>
                        <m:r>
                          <m:rPr>
                            <m:sty m:val="p"/>
                          </m:rPr>
                          <a:rPr lang="en-CA" sz="2200">
                            <a:solidFill>
                              <a:schemeClr val="tx1">
                                <a:lumMod val="75000"/>
                                <a:lumOff val="25000"/>
                              </a:schemeClr>
                            </a:solidFill>
                            <a:latin typeface="Cambria Math" panose="02040503050406030204" pitchFamily="18" charset="0"/>
                          </a:rPr>
                          <m:t>min</m:t>
                        </m:r>
                      </m:fName>
                      <m:e>
                        <m:r>
                          <a:rPr lang="en-CA" sz="2200">
                            <a:solidFill>
                              <a:schemeClr val="tx1">
                                <a:lumMod val="75000"/>
                                <a:lumOff val="25000"/>
                              </a:schemeClr>
                            </a:solidFill>
                            <a:latin typeface="Cambria Math" panose="02040503050406030204" pitchFamily="18" charset="0"/>
                          </a:rPr>
                          <m:t>𝐽</m:t>
                        </m:r>
                        <m:d>
                          <m:dPr>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𝑈</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𝑉</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𝜃</m:t>
                            </m:r>
                          </m:e>
                        </m:d>
                      </m:e>
                    </m:func>
                  </m:oMath>
                </a14:m>
                <a:endParaRPr lang="en-CA" sz="2200" dirty="0">
                  <a:solidFill>
                    <a:schemeClr val="tx1">
                      <a:lumMod val="75000"/>
                      <a:lumOff val="25000"/>
                    </a:schemeClr>
                  </a:solidFill>
                  <a:latin typeface="Tw Cen MT" panose="020B0602020104020603" pitchFamily="34" charset="0"/>
                </a:endParaRPr>
              </a:p>
              <a:p>
                <a:pPr marL="0" indent="0">
                  <a:buNone/>
                </a:pPr>
                <a:r>
                  <a:rPr lang="en-CA" sz="2200" dirty="0">
                    <a:solidFill>
                      <a:schemeClr val="tx1">
                        <a:lumMod val="75000"/>
                        <a:lumOff val="25000"/>
                      </a:schemeClr>
                    </a:solidFill>
                    <a:latin typeface="Tw Cen MT" panose="020B0602020104020603" pitchFamily="34" charset="0"/>
                  </a:rPr>
                  <a:t>Where,  </a:t>
                </a:r>
                <a14:m>
                  <m:oMath xmlns:m="http://schemas.openxmlformats.org/officeDocument/2006/math">
                    <m:r>
                      <a:rPr lang="en-CA" sz="2200">
                        <a:solidFill>
                          <a:schemeClr val="tx1">
                            <a:lumMod val="75000"/>
                            <a:lumOff val="25000"/>
                          </a:schemeClr>
                        </a:solidFill>
                        <a:latin typeface="Cambria Math" panose="02040503050406030204" pitchFamily="18" charset="0"/>
                      </a:rPr>
                      <m:t>𝐽</m:t>
                    </m:r>
                    <m:d>
                      <m:dPr>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𝑈</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𝑉</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𝜃</m:t>
                        </m:r>
                      </m:e>
                    </m:d>
                    <m:r>
                      <a:rPr lang="en-CA" sz="2200">
                        <a:solidFill>
                          <a:schemeClr val="tx1">
                            <a:lumMod val="75000"/>
                            <a:lumOff val="25000"/>
                          </a:schemeClr>
                        </a:solidFill>
                        <a:latin typeface="Cambria Math" panose="02040503050406030204" pitchFamily="18" charset="0"/>
                      </a:rPr>
                      <m:t>=</m:t>
                    </m:r>
                    <m:f>
                      <m:fPr>
                        <m:ctrlPr>
                          <a:rPr lang="en-CA" sz="2200" i="1">
                            <a:solidFill>
                              <a:schemeClr val="tx1">
                                <a:lumMod val="75000"/>
                                <a:lumOff val="25000"/>
                              </a:schemeClr>
                            </a:solidFill>
                            <a:latin typeface="Cambria Math" panose="02040503050406030204" pitchFamily="18" charset="0"/>
                          </a:rPr>
                        </m:ctrlPr>
                      </m:fPr>
                      <m:num>
                        <m:r>
                          <a:rPr lang="en-CA" sz="2200">
                            <a:solidFill>
                              <a:schemeClr val="tx1">
                                <a:lumMod val="75000"/>
                                <a:lumOff val="25000"/>
                              </a:schemeClr>
                            </a:solidFill>
                            <a:latin typeface="Cambria Math" panose="02040503050406030204" pitchFamily="18" charset="0"/>
                          </a:rPr>
                          <m:t>1</m:t>
                        </m:r>
                      </m:num>
                      <m:den>
                        <m:r>
                          <a:rPr lang="en-CA" sz="2200">
                            <a:solidFill>
                              <a:schemeClr val="tx1">
                                <a:lumMod val="75000"/>
                                <a:lumOff val="25000"/>
                              </a:schemeClr>
                            </a:solidFill>
                            <a:latin typeface="Cambria Math" panose="02040503050406030204" pitchFamily="18" charset="0"/>
                          </a:rPr>
                          <m:t>2</m:t>
                        </m:r>
                      </m:den>
                    </m:f>
                    <m:d>
                      <m:dPr>
                        <m:ctrlPr>
                          <a:rPr lang="en-CA" sz="2200" i="1">
                            <a:solidFill>
                              <a:schemeClr val="tx1">
                                <a:lumMod val="75000"/>
                                <a:lumOff val="25000"/>
                              </a:schemeClr>
                            </a:solidFill>
                            <a:latin typeface="Cambria Math" panose="02040503050406030204" pitchFamily="18" charset="0"/>
                          </a:rPr>
                        </m:ctrlPr>
                      </m:dPr>
                      <m:e>
                        <m:sSubSup>
                          <m:sSubSupPr>
                            <m:ctrlPr>
                              <a:rPr lang="en-US" sz="2200" i="1">
                                <a:solidFill>
                                  <a:schemeClr val="tx1">
                                    <a:lumMod val="75000"/>
                                    <a:lumOff val="25000"/>
                                  </a:schemeClr>
                                </a:solidFill>
                                <a:latin typeface="Cambria Math" panose="02040503050406030204" pitchFamily="18" charset="0"/>
                              </a:rPr>
                            </m:ctrlPr>
                          </m:sSubSupPr>
                          <m:e>
                            <m:d>
                              <m:dPr>
                                <m:begChr m:val="|"/>
                                <m:endChr m:val="|"/>
                                <m:ctrlPr>
                                  <a:rPr lang="en-CA" sz="2200" i="1">
                                    <a:solidFill>
                                      <a:schemeClr val="tx1">
                                        <a:lumMod val="75000"/>
                                        <a:lumOff val="25000"/>
                                      </a:schemeClr>
                                    </a:solidFill>
                                    <a:latin typeface="Cambria Math" panose="02040503050406030204" pitchFamily="18" charset="0"/>
                                  </a:rPr>
                                </m:ctrlPr>
                              </m:dPr>
                              <m:e>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𝑈</m:t>
                                    </m:r>
                                  </m:e>
                                </m:d>
                              </m:e>
                            </m:d>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r>
                          <m:rPr>
                            <m:nor/>
                          </m:rPr>
                          <a:rPr lang="en-CA" sz="2200" dirty="0">
                            <a:solidFill>
                              <a:schemeClr val="tx1">
                                <a:lumMod val="75000"/>
                                <a:lumOff val="25000"/>
                              </a:schemeClr>
                            </a:solidFill>
                            <a:latin typeface="Tw Cen MT" panose="020B0602020104020603" pitchFamily="34" charset="0"/>
                          </a:rPr>
                          <m:t> + </m:t>
                        </m:r>
                        <m:sSubSup>
                          <m:sSubSupPr>
                            <m:ctrlPr>
                              <a:rPr lang="en-US" sz="2200" i="1">
                                <a:solidFill>
                                  <a:schemeClr val="tx1">
                                    <a:lumMod val="75000"/>
                                    <a:lumOff val="25000"/>
                                  </a:schemeClr>
                                </a:solidFill>
                                <a:latin typeface="Cambria Math" panose="02040503050406030204" pitchFamily="18" charset="0"/>
                              </a:rPr>
                            </m:ctrlPr>
                          </m:sSubSupPr>
                          <m:e>
                            <m:d>
                              <m:dPr>
                                <m:begChr m:val="|"/>
                                <m:endChr m:val="|"/>
                                <m:ctrlPr>
                                  <a:rPr lang="en-CA" sz="2200" i="1">
                                    <a:solidFill>
                                      <a:schemeClr val="tx1">
                                        <a:lumMod val="75000"/>
                                        <a:lumOff val="25000"/>
                                      </a:schemeClr>
                                    </a:solidFill>
                                    <a:latin typeface="Cambria Math" panose="02040503050406030204" pitchFamily="18" charset="0"/>
                                  </a:rPr>
                                </m:ctrlPr>
                              </m:dPr>
                              <m:e>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𝑉</m:t>
                                    </m:r>
                                  </m:e>
                                </m:d>
                              </m:e>
                            </m:d>
                          </m:e>
                          <m:sub>
                            <m:r>
                              <a:rPr lang="en-CA" sz="2200">
                                <a:solidFill>
                                  <a:schemeClr val="tx1">
                                    <a:lumMod val="75000"/>
                                    <a:lumOff val="25000"/>
                                  </a:schemeClr>
                                </a:solidFill>
                                <a:latin typeface="Cambria Math" panose="02040503050406030204" pitchFamily="18" charset="0"/>
                              </a:rPr>
                              <m:t>𝐹𝑟𝑜</m:t>
                            </m:r>
                          </m:sub>
                          <m:sup>
                            <m:r>
                              <a:rPr lang="en-CA" sz="2200">
                                <a:solidFill>
                                  <a:schemeClr val="tx1">
                                    <a:lumMod val="75000"/>
                                    <a:lumOff val="25000"/>
                                  </a:schemeClr>
                                </a:solidFill>
                                <a:latin typeface="Cambria Math" panose="02040503050406030204" pitchFamily="18" charset="0"/>
                              </a:rPr>
                              <m:t>2</m:t>
                            </m:r>
                          </m:sup>
                        </m:sSubSup>
                      </m:e>
                    </m:d>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𝐶</m:t>
                    </m:r>
                    <m:nary>
                      <m:naryPr>
                        <m:chr m:val="∑"/>
                        <m:ctrlPr>
                          <a:rPr lang="en-CA" sz="2200" i="1">
                            <a:solidFill>
                              <a:schemeClr val="tx1">
                                <a:lumMod val="75000"/>
                                <a:lumOff val="25000"/>
                              </a:schemeClr>
                            </a:solidFill>
                            <a:latin typeface="Cambria Math" panose="02040503050406030204" pitchFamily="18" charset="0"/>
                          </a:rPr>
                        </m:ctrlPr>
                      </m:naryPr>
                      <m:sub>
                        <m:r>
                          <m:rPr>
                            <m:brk m:alnAt="23"/>
                          </m:rPr>
                          <a:rPr lang="en-CA" sz="2200">
                            <a:solidFill>
                              <a:schemeClr val="tx1">
                                <a:lumMod val="75000"/>
                                <a:lumOff val="25000"/>
                              </a:schemeClr>
                            </a:solidFill>
                            <a:latin typeface="Cambria Math" panose="02040503050406030204" pitchFamily="18" charset="0"/>
                          </a:rPr>
                          <m:t>𝑟</m:t>
                        </m:r>
                        <m:r>
                          <a:rPr lang="en-CA" sz="2200">
                            <a:solidFill>
                              <a:schemeClr val="tx1">
                                <a:lumMod val="75000"/>
                                <a:lumOff val="25000"/>
                              </a:schemeClr>
                            </a:solidFill>
                            <a:latin typeface="Cambria Math" panose="02040503050406030204" pitchFamily="18" charset="0"/>
                          </a:rPr>
                          <m:t>=1</m:t>
                        </m:r>
                      </m:sub>
                      <m:sup>
                        <m:r>
                          <a:rPr lang="en-CA" sz="2200">
                            <a:solidFill>
                              <a:schemeClr val="tx1">
                                <a:lumMod val="75000"/>
                                <a:lumOff val="25000"/>
                              </a:schemeClr>
                            </a:solidFill>
                            <a:latin typeface="Cambria Math" panose="02040503050406030204" pitchFamily="18" charset="0"/>
                          </a:rPr>
                          <m:t>𝑅</m:t>
                        </m:r>
                        <m:r>
                          <a:rPr lang="en-CA" sz="2200">
                            <a:solidFill>
                              <a:schemeClr val="tx1">
                                <a:lumMod val="75000"/>
                                <a:lumOff val="25000"/>
                              </a:schemeClr>
                            </a:solidFill>
                            <a:latin typeface="Cambria Math" panose="02040503050406030204" pitchFamily="18" charset="0"/>
                          </a:rPr>
                          <m:t>−1</m:t>
                        </m:r>
                      </m:sup>
                      <m:e>
                        <m:nary>
                          <m:naryPr>
                            <m:chr m:val="∑"/>
                            <m:limLoc m:val="subSup"/>
                            <m:supHide m:val="on"/>
                            <m:ctrlPr>
                              <a:rPr lang="en-CA" sz="2200" i="1">
                                <a:solidFill>
                                  <a:schemeClr val="tx1">
                                    <a:lumMod val="75000"/>
                                    <a:lumOff val="25000"/>
                                  </a:schemeClr>
                                </a:solidFill>
                                <a:latin typeface="Cambria Math" panose="02040503050406030204" pitchFamily="18" charset="0"/>
                              </a:rPr>
                            </m:ctrlPr>
                          </m:naryPr>
                          <m:sub>
                            <m:r>
                              <m:rPr>
                                <m:brk m:alnAt="9"/>
                              </m:rPr>
                              <a:rPr lang="en-CA" sz="2200">
                                <a:solidFill>
                                  <a:schemeClr val="tx1">
                                    <a:lumMod val="75000"/>
                                    <a:lumOff val="25000"/>
                                  </a:schemeClr>
                                </a:solidFill>
                                <a:latin typeface="Cambria Math" panose="02040503050406030204" pitchFamily="18" charset="0"/>
                              </a:rPr>
                              <m:t>𝑖</m:t>
                            </m:r>
                            <m:r>
                              <a:rPr lang="en-CA" sz="2200">
                                <a:solidFill>
                                  <a:schemeClr val="tx1">
                                    <a:lumMod val="75000"/>
                                    <a:lumOff val="25000"/>
                                  </a:schemeClr>
                                </a:solidFill>
                                <a:latin typeface="Cambria Math" panose="02040503050406030204" pitchFamily="18" charset="0"/>
                              </a:rPr>
                              <m:t>𝑗</m:t>
                            </m:r>
                            <m:r>
                              <a:rPr lang="en-CA" sz="2200">
                                <a:solidFill>
                                  <a:schemeClr val="tx1">
                                    <a:lumMod val="75000"/>
                                    <a:lumOff val="25000"/>
                                  </a:schemeClr>
                                </a:solidFill>
                                <a:latin typeface="Cambria Math" panose="02040503050406030204" pitchFamily="18" charset="0"/>
                              </a:rPr>
                              <m:t>∈</m:t>
                            </m:r>
                            <m:r>
                              <a:rPr lang="en-CA" sz="2200">
                                <a:solidFill>
                                  <a:schemeClr val="tx1">
                                    <a:lumMod val="75000"/>
                                    <a:lumOff val="25000"/>
                                  </a:schemeClr>
                                </a:solidFill>
                                <a:latin typeface="Cambria Math" panose="02040503050406030204" pitchFamily="18" charset="0"/>
                              </a:rPr>
                              <m:t>𝑆</m:t>
                            </m:r>
                          </m:sub>
                          <m:sup/>
                          <m:e>
                            <m:r>
                              <a:rPr lang="en-CA" sz="2200">
                                <a:solidFill>
                                  <a:schemeClr val="tx1">
                                    <a:lumMod val="75000"/>
                                    <a:lumOff val="25000"/>
                                  </a:schemeClr>
                                </a:solidFill>
                                <a:latin typeface="Cambria Math" panose="02040503050406030204" pitchFamily="18" charset="0"/>
                              </a:rPr>
                              <m:t>h</m:t>
                            </m:r>
                            <m:r>
                              <a:rPr lang="en-CA" sz="2200">
                                <a:solidFill>
                                  <a:schemeClr val="tx1">
                                    <a:lumMod val="75000"/>
                                    <a:lumOff val="25000"/>
                                  </a:schemeClr>
                                </a:solidFill>
                                <a:latin typeface="Cambria Math" panose="02040503050406030204" pitchFamily="18" charset="0"/>
                              </a:rPr>
                              <m:t>(</m:t>
                            </m:r>
                            <m:sSubSup>
                              <m:sSubSupPr>
                                <m:ctrlPr>
                                  <a:rPr lang="en-CA"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𝑇</m:t>
                                </m:r>
                              </m:e>
                              <m:sub>
                                <m:r>
                                  <a:rPr lang="en-CA" sz="2200">
                                    <a:solidFill>
                                      <a:schemeClr val="tx1">
                                        <a:lumMod val="75000"/>
                                        <a:lumOff val="25000"/>
                                      </a:schemeClr>
                                    </a:solidFill>
                                    <a:latin typeface="Cambria Math" panose="02040503050406030204" pitchFamily="18" charset="0"/>
                                  </a:rPr>
                                  <m:t>𝑖𝑗</m:t>
                                </m:r>
                              </m:sub>
                              <m:sup>
                                <m:r>
                                  <a:rPr lang="en-CA" sz="2200">
                                    <a:solidFill>
                                      <a:schemeClr val="tx1">
                                        <a:lumMod val="75000"/>
                                        <a:lumOff val="25000"/>
                                      </a:schemeClr>
                                    </a:solidFill>
                                    <a:latin typeface="Cambria Math" panose="02040503050406030204" pitchFamily="18" charset="0"/>
                                  </a:rPr>
                                  <m:t>𝑟</m:t>
                                </m:r>
                              </m:sup>
                            </m:sSubSup>
                          </m:e>
                        </m:nary>
                        <m:r>
                          <a:rPr lang="en-CA" sz="2200">
                            <a:solidFill>
                              <a:schemeClr val="tx1">
                                <a:lumMod val="75000"/>
                                <a:lumOff val="25000"/>
                              </a:schemeClr>
                            </a:solidFill>
                            <a:latin typeface="Cambria Math" panose="02040503050406030204" pitchFamily="18" charset="0"/>
                          </a:rPr>
                          <m:t>(</m:t>
                        </m:r>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𝜃</m:t>
                            </m:r>
                          </m:e>
                          <m:sub>
                            <m:r>
                              <a:rPr lang="en-CA" sz="2200">
                                <a:solidFill>
                                  <a:schemeClr val="tx1">
                                    <a:lumMod val="75000"/>
                                    <a:lumOff val="25000"/>
                                  </a:schemeClr>
                                </a:solidFill>
                                <a:latin typeface="Cambria Math" panose="02040503050406030204" pitchFamily="18" charset="0"/>
                              </a:rPr>
                              <m:t>𝑖𝑟</m:t>
                            </m:r>
                          </m:sub>
                        </m:sSub>
                        <m:r>
                          <a:rPr lang="en-CA" sz="2200">
                            <a:solidFill>
                              <a:schemeClr val="tx1">
                                <a:lumMod val="75000"/>
                                <a:lumOff val="25000"/>
                              </a:schemeClr>
                            </a:solidFill>
                            <a:latin typeface="Cambria Math" panose="02040503050406030204" pitchFamily="18" charset="0"/>
                          </a:rPr>
                          <m:t>−</m:t>
                        </m:r>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𝑈</m:t>
                            </m:r>
                          </m:e>
                          <m:sub>
                            <m:r>
                              <a:rPr lang="en-CA" sz="2200">
                                <a:solidFill>
                                  <a:schemeClr val="tx1">
                                    <a:lumMod val="75000"/>
                                    <a:lumOff val="25000"/>
                                  </a:schemeClr>
                                </a:solidFill>
                                <a:latin typeface="Cambria Math" panose="02040503050406030204" pitchFamily="18" charset="0"/>
                              </a:rPr>
                              <m:t>𝑖</m:t>
                            </m:r>
                          </m:sub>
                        </m:sSub>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𝑉</m:t>
                            </m:r>
                          </m:e>
                          <m:sub>
                            <m:r>
                              <a:rPr lang="en-CA" sz="2200">
                                <a:solidFill>
                                  <a:schemeClr val="tx1">
                                    <a:lumMod val="75000"/>
                                    <a:lumOff val="25000"/>
                                  </a:schemeClr>
                                </a:solidFill>
                                <a:latin typeface="Cambria Math" panose="02040503050406030204" pitchFamily="18" charset="0"/>
                              </a:rPr>
                              <m:t>𝑗</m:t>
                            </m:r>
                          </m:sub>
                        </m:sSub>
                        <m:r>
                          <a:rPr lang="en-CA" sz="2200">
                            <a:solidFill>
                              <a:schemeClr val="tx1">
                                <a:lumMod val="75000"/>
                                <a:lumOff val="25000"/>
                              </a:schemeClr>
                            </a:solidFill>
                            <a:latin typeface="Cambria Math" panose="02040503050406030204" pitchFamily="18" charset="0"/>
                          </a:rPr>
                          <m:t>)</m:t>
                        </m:r>
                      </m:e>
                    </m:nary>
                  </m:oMath>
                </a14:m>
                <a:endParaRPr lang="en-CA" sz="2200" dirty="0">
                  <a:solidFill>
                    <a:schemeClr val="tx1">
                      <a:lumMod val="75000"/>
                      <a:lumOff val="25000"/>
                    </a:schemeClr>
                  </a:solidFill>
                  <a:latin typeface="Tw Cen MT" panose="020B0602020104020603" pitchFamily="34" charset="0"/>
                </a:endParaRPr>
              </a:p>
              <a:p>
                <a:pPr marL="0" indent="0">
                  <a:buNone/>
                </a:pPr>
                <a:r>
                  <a:rPr lang="en-CA" sz="2200" dirty="0">
                    <a:solidFill>
                      <a:schemeClr val="tx1">
                        <a:lumMod val="75000"/>
                        <a:lumOff val="25000"/>
                      </a:schemeClr>
                    </a:solidFill>
                    <a:latin typeface="Tw Cen MT" panose="020B0602020104020603" pitchFamily="34" charset="0"/>
                  </a:rPr>
                  <a:t> </a:t>
                </a:r>
                <a14:m>
                  <m:oMath xmlns:m="http://schemas.openxmlformats.org/officeDocument/2006/math">
                    <m:r>
                      <a:rPr lang="en-CA" sz="2200">
                        <a:solidFill>
                          <a:schemeClr val="tx1">
                            <a:lumMod val="75000"/>
                            <a:lumOff val="25000"/>
                          </a:schemeClr>
                        </a:solidFill>
                        <a:latin typeface="Cambria Math" panose="02040503050406030204" pitchFamily="18" charset="0"/>
                      </a:rPr>
                      <m:t>h</m:t>
                    </m:r>
                  </m:oMath>
                </a14:m>
                <a:r>
                  <a:rPr lang="en-CA" sz="2200" dirty="0">
                    <a:solidFill>
                      <a:schemeClr val="tx1">
                        <a:lumMod val="75000"/>
                        <a:lumOff val="25000"/>
                      </a:schemeClr>
                    </a:solidFill>
                    <a:latin typeface="Tw Cen MT" panose="020B0602020104020603" pitchFamily="34" charset="0"/>
                  </a:rPr>
                  <a:t> : hinge loss </a:t>
                </a:r>
              </a:p>
              <a:p>
                <a:pPr marL="0" indent="0">
                  <a:buNone/>
                </a:pPr>
                <a:r>
                  <a:rPr lang="en-CA" sz="2200" dirty="0">
                    <a:solidFill>
                      <a:schemeClr val="tx1">
                        <a:lumMod val="75000"/>
                        <a:lumOff val="25000"/>
                      </a:schemeClr>
                    </a:solidFill>
                    <a:latin typeface="Tw Cen MT" panose="020B0602020104020603" pitchFamily="34" charset="0"/>
                  </a:rPr>
                  <a:t> </a:t>
                </a:r>
                <a14:m>
                  <m:oMath xmlns:m="http://schemas.openxmlformats.org/officeDocument/2006/math">
                    <m:r>
                      <a:rPr lang="en-CA" sz="2200">
                        <a:solidFill>
                          <a:schemeClr val="tx1">
                            <a:lumMod val="75000"/>
                            <a:lumOff val="25000"/>
                          </a:schemeClr>
                        </a:solidFill>
                        <a:latin typeface="Cambria Math" panose="02040503050406030204" pitchFamily="18" charset="0"/>
                      </a:rPr>
                      <m:t>𝐶</m:t>
                    </m:r>
                  </m:oMath>
                </a14:m>
                <a:r>
                  <a:rPr lang="en-CA" sz="2200" dirty="0">
                    <a:solidFill>
                      <a:schemeClr val="tx1">
                        <a:lumMod val="75000"/>
                        <a:lumOff val="25000"/>
                      </a:schemeClr>
                    </a:solidFill>
                    <a:latin typeface="Tw Cen MT" panose="020B0602020104020603" pitchFamily="34" charset="0"/>
                  </a:rPr>
                  <a:t> : regularized constant</a:t>
                </a:r>
              </a:p>
              <a:p>
                <a:pPr marL="0" indent="0">
                  <a:buNone/>
                </a:pPr>
                <a14:m>
                  <m:oMath xmlns:m="http://schemas.openxmlformats.org/officeDocument/2006/math">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𝑌</m:t>
                        </m:r>
                      </m:e>
                      <m:sub>
                        <m:r>
                          <a:rPr lang="en-CA" sz="2200">
                            <a:solidFill>
                              <a:schemeClr val="tx1">
                                <a:lumMod val="75000"/>
                                <a:lumOff val="25000"/>
                              </a:schemeClr>
                            </a:solidFill>
                            <a:latin typeface="Cambria Math" panose="02040503050406030204" pitchFamily="18" charset="0"/>
                          </a:rPr>
                          <m:t>𝑖𝑗</m:t>
                        </m:r>
                      </m:sub>
                    </m:sSub>
                    <m:r>
                      <a:rPr lang="en-CA" sz="2200">
                        <a:solidFill>
                          <a:schemeClr val="tx1">
                            <a:lumMod val="75000"/>
                            <a:lumOff val="25000"/>
                          </a:schemeClr>
                        </a:solidFill>
                        <a:latin typeface="Cambria Math" panose="02040503050406030204" pitchFamily="18" charset="0"/>
                      </a:rPr>
                      <m:t>∈</m:t>
                    </m:r>
                    <m:d>
                      <m:dPr>
                        <m:begChr m:val="{"/>
                        <m:endChr m:val="}"/>
                        <m:ctrlPr>
                          <a:rPr lang="en-CA" sz="2200" i="1">
                            <a:solidFill>
                              <a:schemeClr val="tx1">
                                <a:lumMod val="75000"/>
                                <a:lumOff val="25000"/>
                              </a:schemeClr>
                            </a:solidFill>
                            <a:latin typeface="Cambria Math" panose="02040503050406030204" pitchFamily="18" charset="0"/>
                          </a:rPr>
                        </m:ctrlPr>
                      </m:dPr>
                      <m:e>
                        <m:r>
                          <a:rPr lang="en-CA" sz="2200">
                            <a:solidFill>
                              <a:schemeClr val="tx1">
                                <a:lumMod val="75000"/>
                                <a:lumOff val="25000"/>
                              </a:schemeClr>
                            </a:solidFill>
                            <a:latin typeface="Cambria Math" panose="02040503050406030204" pitchFamily="18" charset="0"/>
                          </a:rPr>
                          <m:t>1,2….,</m:t>
                        </m:r>
                        <m:r>
                          <a:rPr lang="en-CA" sz="2200">
                            <a:solidFill>
                              <a:schemeClr val="tx1">
                                <a:lumMod val="75000"/>
                                <a:lumOff val="25000"/>
                              </a:schemeClr>
                            </a:solidFill>
                            <a:latin typeface="Cambria Math" panose="02040503050406030204" pitchFamily="18" charset="0"/>
                          </a:rPr>
                          <m:t>𝑅</m:t>
                        </m:r>
                      </m:e>
                    </m:d>
                  </m:oMath>
                </a14:m>
                <a:r>
                  <a:rPr lang="en-CA" sz="2200" dirty="0">
                    <a:solidFill>
                      <a:schemeClr val="tx1">
                        <a:lumMod val="75000"/>
                        <a:lumOff val="25000"/>
                      </a:schemeClr>
                    </a:solidFill>
                    <a:latin typeface="Tw Cen MT" panose="020B0602020104020603" pitchFamily="34" charset="0"/>
                  </a:rPr>
                  <a:t> is ordinal movie rating</a:t>
                </a:r>
              </a:p>
              <a:p>
                <a:pPr marL="0" indent="0">
                  <a:buNone/>
                </a:pPr>
                <a14:m>
                  <m:oMathPara xmlns:m="http://schemas.openxmlformats.org/officeDocument/2006/math">
                    <m:oMathParaPr>
                      <m:jc m:val="left"/>
                    </m:oMathParaPr>
                    <m:oMath xmlns:m="http://schemas.openxmlformats.org/officeDocument/2006/math">
                      <m:sSubSup>
                        <m:sSubSupPr>
                          <m:ctrlPr>
                            <a:rPr lang="en-CA" sz="2200" i="1">
                              <a:solidFill>
                                <a:schemeClr val="tx1">
                                  <a:lumMod val="75000"/>
                                  <a:lumOff val="25000"/>
                                </a:schemeClr>
                              </a:solidFill>
                              <a:latin typeface="Cambria Math" panose="02040503050406030204" pitchFamily="18" charset="0"/>
                            </a:rPr>
                          </m:ctrlPr>
                        </m:sSubSupPr>
                        <m:e>
                          <m:r>
                            <a:rPr lang="en-CA" sz="2200">
                              <a:solidFill>
                                <a:schemeClr val="tx1">
                                  <a:lumMod val="75000"/>
                                  <a:lumOff val="25000"/>
                                </a:schemeClr>
                              </a:solidFill>
                              <a:latin typeface="Cambria Math" panose="02040503050406030204" pitchFamily="18" charset="0"/>
                            </a:rPr>
                            <m:t>𝑇</m:t>
                          </m:r>
                        </m:e>
                        <m:sub>
                          <m:r>
                            <a:rPr lang="en-CA" sz="2200">
                              <a:solidFill>
                                <a:schemeClr val="tx1">
                                  <a:lumMod val="75000"/>
                                  <a:lumOff val="25000"/>
                                </a:schemeClr>
                              </a:solidFill>
                              <a:latin typeface="Cambria Math" panose="02040503050406030204" pitchFamily="18" charset="0"/>
                            </a:rPr>
                            <m:t>𝑖𝑗</m:t>
                          </m:r>
                        </m:sub>
                        <m:sup>
                          <m:r>
                            <a:rPr lang="en-CA" sz="2200">
                              <a:solidFill>
                                <a:schemeClr val="tx1">
                                  <a:lumMod val="75000"/>
                                  <a:lumOff val="25000"/>
                                </a:schemeClr>
                              </a:solidFill>
                              <a:latin typeface="Cambria Math" panose="02040503050406030204" pitchFamily="18" charset="0"/>
                            </a:rPr>
                            <m:t>𝑟</m:t>
                          </m:r>
                        </m:sup>
                      </m:sSubSup>
                      <m:r>
                        <a:rPr lang="en-CA" sz="2200">
                          <a:solidFill>
                            <a:schemeClr val="tx1">
                              <a:lumMod val="75000"/>
                              <a:lumOff val="25000"/>
                            </a:schemeClr>
                          </a:solidFill>
                          <a:latin typeface="Cambria Math" panose="02040503050406030204" pitchFamily="18" charset="0"/>
                        </a:rPr>
                        <m:t>= +1 </m:t>
                      </m:r>
                      <m:r>
                        <a:rPr lang="en-CA" sz="2200">
                          <a:solidFill>
                            <a:schemeClr val="tx1">
                              <a:lumMod val="75000"/>
                              <a:lumOff val="25000"/>
                            </a:schemeClr>
                          </a:solidFill>
                          <a:latin typeface="Cambria Math" panose="02040503050406030204" pitchFamily="18" charset="0"/>
                        </a:rPr>
                        <m:t>𝑖𝑓</m:t>
                      </m:r>
                      <m:r>
                        <a:rPr lang="en-CA" sz="2200">
                          <a:solidFill>
                            <a:schemeClr val="tx1">
                              <a:lumMod val="75000"/>
                              <a:lumOff val="25000"/>
                            </a:schemeClr>
                          </a:solidFill>
                          <a:latin typeface="Cambria Math" panose="02040503050406030204" pitchFamily="18" charset="0"/>
                        </a:rPr>
                        <m:t> </m:t>
                      </m:r>
                      <m:r>
                        <a:rPr lang="en-CA" sz="2200">
                          <a:solidFill>
                            <a:schemeClr val="tx1">
                              <a:lumMod val="75000"/>
                              <a:lumOff val="25000"/>
                            </a:schemeClr>
                          </a:solidFill>
                          <a:latin typeface="Cambria Math" panose="02040503050406030204" pitchFamily="18" charset="0"/>
                        </a:rPr>
                        <m:t>𝑟</m:t>
                      </m:r>
                      <m:r>
                        <a:rPr lang="en-CA" sz="2200">
                          <a:solidFill>
                            <a:schemeClr val="tx1">
                              <a:lumMod val="75000"/>
                              <a:lumOff val="25000"/>
                            </a:schemeClr>
                          </a:solidFill>
                          <a:latin typeface="Cambria Math" panose="02040503050406030204" pitchFamily="18" charset="0"/>
                        </a:rPr>
                        <m:t>&gt; </m:t>
                      </m:r>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𝑌</m:t>
                          </m:r>
                        </m:e>
                        <m:sub>
                          <m:r>
                            <a:rPr lang="en-CA" sz="2200">
                              <a:solidFill>
                                <a:schemeClr val="tx1">
                                  <a:lumMod val="75000"/>
                                  <a:lumOff val="25000"/>
                                </a:schemeClr>
                              </a:solidFill>
                              <a:latin typeface="Cambria Math" panose="02040503050406030204" pitchFamily="18" charset="0"/>
                            </a:rPr>
                            <m:t>𝑖𝑗</m:t>
                          </m:r>
                        </m:sub>
                      </m:sSub>
                      <m:r>
                        <a:rPr lang="en-CA" sz="2200">
                          <a:solidFill>
                            <a:schemeClr val="tx1">
                              <a:lumMod val="75000"/>
                              <a:lumOff val="25000"/>
                            </a:schemeClr>
                          </a:solidFill>
                          <a:latin typeface="Cambria Math" panose="02040503050406030204" pitchFamily="18" charset="0"/>
                        </a:rPr>
                        <m:t>𝑎𝑛𝑑</m:t>
                      </m:r>
                      <m:r>
                        <a:rPr lang="en-CA" sz="2200">
                          <a:solidFill>
                            <a:schemeClr val="tx1">
                              <a:lumMod val="75000"/>
                              <a:lumOff val="25000"/>
                            </a:schemeClr>
                          </a:solidFill>
                          <a:latin typeface="Cambria Math" panose="02040503050406030204" pitchFamily="18" charset="0"/>
                        </a:rPr>
                        <m:t> −1 </m:t>
                      </m:r>
                      <m:r>
                        <a:rPr lang="en-CA" sz="2200">
                          <a:solidFill>
                            <a:schemeClr val="tx1">
                              <a:lumMod val="75000"/>
                              <a:lumOff val="25000"/>
                            </a:schemeClr>
                          </a:solidFill>
                          <a:latin typeface="Cambria Math" panose="02040503050406030204" pitchFamily="18" charset="0"/>
                        </a:rPr>
                        <m:t>𝑖𝑓</m:t>
                      </m:r>
                      <m:r>
                        <a:rPr lang="en-CA" sz="2200">
                          <a:solidFill>
                            <a:schemeClr val="tx1">
                              <a:lumMod val="75000"/>
                              <a:lumOff val="25000"/>
                            </a:schemeClr>
                          </a:solidFill>
                          <a:latin typeface="Cambria Math" panose="02040503050406030204" pitchFamily="18" charset="0"/>
                        </a:rPr>
                        <m:t> </m:t>
                      </m:r>
                      <m:r>
                        <a:rPr lang="en-CA" sz="2200">
                          <a:solidFill>
                            <a:schemeClr val="tx1">
                              <a:lumMod val="75000"/>
                              <a:lumOff val="25000"/>
                            </a:schemeClr>
                          </a:solidFill>
                          <a:latin typeface="Cambria Math" panose="02040503050406030204" pitchFamily="18" charset="0"/>
                        </a:rPr>
                        <m:t>𝑟</m:t>
                      </m:r>
                      <m:r>
                        <a:rPr lang="en-CA" sz="2200">
                          <a:solidFill>
                            <a:schemeClr val="tx1">
                              <a:lumMod val="75000"/>
                              <a:lumOff val="25000"/>
                            </a:schemeClr>
                          </a:solidFill>
                          <a:latin typeface="Cambria Math" panose="02040503050406030204" pitchFamily="18" charset="0"/>
                        </a:rPr>
                        <m:t>&lt;</m:t>
                      </m:r>
                      <m:sSub>
                        <m:sSubPr>
                          <m:ctrlPr>
                            <a:rPr lang="en-CA" sz="2200" i="1">
                              <a:solidFill>
                                <a:schemeClr val="tx1">
                                  <a:lumMod val="75000"/>
                                  <a:lumOff val="25000"/>
                                </a:schemeClr>
                              </a:solidFill>
                              <a:latin typeface="Cambria Math" panose="02040503050406030204" pitchFamily="18" charset="0"/>
                            </a:rPr>
                          </m:ctrlPr>
                        </m:sSubPr>
                        <m:e>
                          <m:r>
                            <a:rPr lang="en-CA" sz="2200">
                              <a:solidFill>
                                <a:schemeClr val="tx1">
                                  <a:lumMod val="75000"/>
                                  <a:lumOff val="25000"/>
                                </a:schemeClr>
                              </a:solidFill>
                              <a:latin typeface="Cambria Math" panose="02040503050406030204" pitchFamily="18" charset="0"/>
                            </a:rPr>
                            <m:t>𝑌</m:t>
                          </m:r>
                        </m:e>
                        <m:sub>
                          <m:r>
                            <a:rPr lang="en-CA" sz="2200">
                              <a:solidFill>
                                <a:schemeClr val="tx1">
                                  <a:lumMod val="75000"/>
                                  <a:lumOff val="25000"/>
                                </a:schemeClr>
                              </a:solidFill>
                              <a:latin typeface="Cambria Math" panose="02040503050406030204" pitchFamily="18" charset="0"/>
                            </a:rPr>
                            <m:t>𝑖𝑗</m:t>
                          </m:r>
                        </m:sub>
                      </m:sSub>
                    </m:oMath>
                  </m:oMathPara>
                </a14:m>
                <a:endParaRPr lang="en-CA" sz="2200" dirty="0">
                  <a:solidFill>
                    <a:schemeClr val="tx1">
                      <a:lumMod val="75000"/>
                      <a:lumOff val="25000"/>
                    </a:schemeClr>
                  </a:solidFill>
                  <a:latin typeface="Tw Cen MT" panose="020B0602020104020603" pitchFamily="34" charset="0"/>
                </a:endParaRPr>
              </a:p>
              <a:p>
                <a:pPr algn="just"/>
                <a:r>
                  <a:rPr lang="en-CA" sz="2200" dirty="0">
                    <a:solidFill>
                      <a:schemeClr val="tx1">
                        <a:lumMod val="75000"/>
                        <a:lumOff val="25000"/>
                      </a:schemeClr>
                    </a:solidFill>
                    <a:latin typeface="Tw Cen MT" panose="020B0602020104020603" pitchFamily="34" charset="0"/>
                  </a:rPr>
                  <a:t>Solution for the above can be formulated as the optimization problem of the dual objective function, where the objective function is the trace norm, combined with the loss function. The solution of the problem is to balance both the trace norm as well as minimize the error by applying the optimization techniques.</a:t>
                </a:r>
              </a:p>
              <a:p>
                <a:pPr algn="just"/>
                <a:endParaRPr lang="en-CA" sz="2200" dirty="0">
                  <a:solidFill>
                    <a:schemeClr val="tx1">
                      <a:lumMod val="75000"/>
                      <a:lumOff val="25000"/>
                    </a:schemeClr>
                  </a:solidFill>
                  <a:latin typeface="Tw Cen MT" panose="020B0602020104020603" pitchFamily="34" charset="0"/>
                </a:endParaRPr>
              </a:p>
            </p:txBody>
          </p:sp>
        </mc:Choice>
        <mc:Fallback xmlns="">
          <p:sp>
            <p:nvSpPr>
              <p:cNvPr id="57" name="Content Placeholder 2">
                <a:extLst>
                  <a:ext uri="{FF2B5EF4-FFF2-40B4-BE49-F238E27FC236}">
                    <a16:creationId xmlns:a16="http://schemas.microsoft.com/office/drawing/2014/main" id="{3FE22166-D5CC-4C9D-B871-4D7B334DBB54}"/>
                  </a:ext>
                </a:extLst>
              </p:cNvPr>
              <p:cNvSpPr txBox="1">
                <a:spLocks noRot="1" noChangeAspect="1" noMove="1" noResize="1" noEditPoints="1" noAdjustHandles="1" noChangeArrowheads="1" noChangeShapeType="1" noTextEdit="1"/>
              </p:cNvSpPr>
              <p:nvPr/>
            </p:nvSpPr>
            <p:spPr>
              <a:xfrm>
                <a:off x="2208393" y="301990"/>
                <a:ext cx="7190101" cy="4261930"/>
              </a:xfrm>
              <a:prstGeom prst="rect">
                <a:avLst/>
              </a:prstGeom>
              <a:blipFill>
                <a:blip r:embed="rId3"/>
                <a:stretch>
                  <a:fillRect l="-2712" t="-1574" r="-1017" b="-51073"/>
                </a:stretch>
              </a:blipFill>
            </p:spPr>
            <p:txBody>
              <a:bodyPr/>
              <a:lstStyle/>
              <a:p>
                <a:r>
                  <a:rPr lang="en-US">
                    <a:noFill/>
                  </a:rPr>
                  <a:t> </a:t>
                </a:r>
              </a:p>
            </p:txBody>
          </p:sp>
        </mc:Fallback>
      </mc:AlternateContent>
    </p:spTree>
    <p:extLst>
      <p:ext uri="{BB962C8B-B14F-4D97-AF65-F5344CB8AC3E}">
        <p14:creationId xmlns:p14="http://schemas.microsoft.com/office/powerpoint/2010/main" val="31987262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88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13136"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6428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1026723"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7" name="Title 1">
            <a:extLst>
              <a:ext uri="{FF2B5EF4-FFF2-40B4-BE49-F238E27FC236}">
                <a16:creationId xmlns:a16="http://schemas.microsoft.com/office/drawing/2014/main" id="{612F1882-6E40-4AE9-845B-DA65D6FF9BED}"/>
              </a:ext>
            </a:extLst>
          </p:cNvPr>
          <p:cNvSpPr txBox="1">
            <a:spLocks/>
          </p:cNvSpPr>
          <p:nvPr/>
        </p:nvSpPr>
        <p:spPr>
          <a:xfrm>
            <a:off x="958624" y="167104"/>
            <a:ext cx="10018713" cy="12564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2800" dirty="0">
                <a:solidFill>
                  <a:schemeClr val="tx1">
                    <a:lumMod val="75000"/>
                    <a:lumOff val="25000"/>
                  </a:schemeClr>
                </a:solidFill>
                <a:latin typeface="Tw Cen MT" panose="020B0602020104020603" pitchFamily="34" charset="0"/>
              </a:rPr>
              <a:t>Implementation of  Optimized solution </a:t>
            </a:r>
            <a:br>
              <a:rPr lang="en-CA" sz="2800" dirty="0">
                <a:solidFill>
                  <a:schemeClr val="tx1">
                    <a:lumMod val="75000"/>
                    <a:lumOff val="25000"/>
                  </a:schemeClr>
                </a:solidFill>
                <a:latin typeface="Tw Cen MT" panose="020B0602020104020603" pitchFamily="34" charset="0"/>
              </a:rPr>
            </a:br>
            <a:r>
              <a:rPr lang="en-CA" sz="2400" dirty="0">
                <a:solidFill>
                  <a:schemeClr val="tx1">
                    <a:lumMod val="75000"/>
                    <a:lumOff val="25000"/>
                  </a:schemeClr>
                </a:solidFill>
                <a:latin typeface="Tw Cen MT" panose="020B0602020104020603" pitchFamily="34" charset="0"/>
              </a:rPr>
              <a:t>(Gradient Conjugate)</a:t>
            </a:r>
            <a:endParaRPr lang="en-CA" sz="3600" dirty="0">
              <a:solidFill>
                <a:schemeClr val="tx1">
                  <a:lumMod val="75000"/>
                  <a:lumOff val="25000"/>
                </a:schemeClr>
              </a:solidFill>
              <a:latin typeface="Tw Cen MT" panose="020B0602020104020603" pitchFamily="34" charset="0"/>
            </a:endParaRPr>
          </a:p>
        </p:txBody>
      </p:sp>
      <p:grpSp>
        <p:nvGrpSpPr>
          <p:cNvPr id="58" name="Group 57">
            <a:extLst>
              <a:ext uri="{FF2B5EF4-FFF2-40B4-BE49-F238E27FC236}">
                <a16:creationId xmlns:a16="http://schemas.microsoft.com/office/drawing/2014/main" id="{65E050DE-6B37-4820-83C9-0F0C110190D3}"/>
              </a:ext>
            </a:extLst>
          </p:cNvPr>
          <p:cNvGrpSpPr/>
          <p:nvPr/>
        </p:nvGrpSpPr>
        <p:grpSpPr>
          <a:xfrm>
            <a:off x="4139599" y="2753659"/>
            <a:ext cx="4103419" cy="3996436"/>
            <a:chOff x="4139599" y="2243119"/>
            <a:chExt cx="4103419" cy="3996436"/>
          </a:xfrm>
        </p:grpSpPr>
        <p:sp>
          <p:nvSpPr>
            <p:cNvPr id="60" name="AutoShape 43">
              <a:extLst>
                <a:ext uri="{FF2B5EF4-FFF2-40B4-BE49-F238E27FC236}">
                  <a16:creationId xmlns:a16="http://schemas.microsoft.com/office/drawing/2014/main" id="{3606EBCB-D9C5-4C3E-8E7D-97B7552F7ADE}"/>
                </a:ext>
              </a:extLst>
            </p:cNvPr>
            <p:cNvSpPr>
              <a:spLocks noChangeArrowheads="1"/>
            </p:cNvSpPr>
            <p:nvPr/>
          </p:nvSpPr>
          <p:spPr bwMode="auto">
            <a:xfrm>
              <a:off x="4859531" y="2243119"/>
              <a:ext cx="2011362" cy="541337"/>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Initialization:</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start with the initial guess (x</a:t>
              </a:r>
              <a:r>
                <a:rPr kumimoji="0" lang="en-US" altLang="en-US" sz="11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AutoShape 41">
              <a:extLst>
                <a:ext uri="{FF2B5EF4-FFF2-40B4-BE49-F238E27FC236}">
                  <a16:creationId xmlns:a16="http://schemas.microsoft.com/office/drawing/2014/main" id="{8B61B6E2-8235-4565-AA65-754A484F433E}"/>
                </a:ext>
              </a:extLst>
            </p:cNvPr>
            <p:cNvSpPr>
              <a:spLocks noChangeArrowheads="1"/>
            </p:cNvSpPr>
            <p:nvPr/>
          </p:nvSpPr>
          <p:spPr bwMode="auto">
            <a:xfrm>
              <a:off x="4990068" y="3125432"/>
              <a:ext cx="1752600" cy="541338"/>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Calculate the sensitivity co-efficient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AutoShape 40">
              <a:extLst>
                <a:ext uri="{FF2B5EF4-FFF2-40B4-BE49-F238E27FC236}">
                  <a16:creationId xmlns:a16="http://schemas.microsoft.com/office/drawing/2014/main" id="{029B37B3-476C-4026-B232-2F9D0D2C594C}"/>
                </a:ext>
              </a:extLst>
            </p:cNvPr>
            <p:cNvSpPr>
              <a:spLocks noChangeArrowheads="1"/>
            </p:cNvSpPr>
            <p:nvPr/>
          </p:nvSpPr>
          <p:spPr bwMode="auto">
            <a:xfrm>
              <a:off x="4139599" y="3986682"/>
              <a:ext cx="3482975" cy="5254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 the direction of decent (</a:t>
              </a:r>
              <a:r>
                <a:rPr kumimoji="0" lang="en-US"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is orthogonal to previous direction</a:t>
              </a: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&amp; search the step size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AutoShape 39">
              <a:extLst>
                <a:ext uri="{FF2B5EF4-FFF2-40B4-BE49-F238E27FC236}">
                  <a16:creationId xmlns:a16="http://schemas.microsoft.com/office/drawing/2014/main" id="{E7A1ABD8-D8CA-4BCD-A910-6D190676B0FF}"/>
                </a:ext>
              </a:extLst>
            </p:cNvPr>
            <p:cNvSpPr>
              <a:spLocks noChangeArrowheads="1"/>
            </p:cNvSpPr>
            <p:nvPr/>
          </p:nvSpPr>
          <p:spPr bwMode="auto">
            <a:xfrm>
              <a:off x="5248050" y="4696156"/>
              <a:ext cx="1439863" cy="32067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Next </a:t>
              </a: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Estimation</a:t>
              </a: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AutoShape 38">
              <a:extLst>
                <a:ext uri="{FF2B5EF4-FFF2-40B4-BE49-F238E27FC236}">
                  <a16:creationId xmlns:a16="http://schemas.microsoft.com/office/drawing/2014/main" id="{102F44BB-C613-44F1-AD1C-8FD04267E44F}"/>
                </a:ext>
              </a:extLst>
            </p:cNvPr>
            <p:cNvSpPr>
              <a:spLocks noChangeArrowheads="1"/>
            </p:cNvSpPr>
            <p:nvPr/>
          </p:nvSpPr>
          <p:spPr bwMode="auto">
            <a:xfrm>
              <a:off x="5446112" y="5260766"/>
              <a:ext cx="1044575" cy="274638"/>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If f(x</a:t>
              </a:r>
              <a:r>
                <a:rPr kumimoji="0" lang="en-US" altLang="en-US" sz="1100" b="0" i="0"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k+1</a:t>
              </a: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&lt; tol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AutoShape 42">
              <a:extLst>
                <a:ext uri="{FF2B5EF4-FFF2-40B4-BE49-F238E27FC236}">
                  <a16:creationId xmlns:a16="http://schemas.microsoft.com/office/drawing/2014/main" id="{2F3D95CC-EB7C-48B1-A2BF-96864869098D}"/>
                </a:ext>
              </a:extLst>
            </p:cNvPr>
            <p:cNvSpPr>
              <a:spLocks noChangeArrowheads="1"/>
            </p:cNvSpPr>
            <p:nvPr/>
          </p:nvSpPr>
          <p:spPr bwMode="auto">
            <a:xfrm>
              <a:off x="5652487" y="5918880"/>
              <a:ext cx="495300" cy="32067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AutoShape 37">
              <a:extLst>
                <a:ext uri="{FF2B5EF4-FFF2-40B4-BE49-F238E27FC236}">
                  <a16:creationId xmlns:a16="http://schemas.microsoft.com/office/drawing/2014/main" id="{BEAB3033-1AB6-4DF7-BB1D-7A999B936A43}"/>
                </a:ext>
              </a:extLst>
            </p:cNvPr>
            <p:cNvSpPr>
              <a:spLocks noChangeShapeType="1"/>
            </p:cNvSpPr>
            <p:nvPr/>
          </p:nvSpPr>
          <p:spPr bwMode="auto">
            <a:xfrm>
              <a:off x="5858862" y="2807033"/>
              <a:ext cx="0" cy="320675"/>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7" name="AutoShape 36">
              <a:extLst>
                <a:ext uri="{FF2B5EF4-FFF2-40B4-BE49-F238E27FC236}">
                  <a16:creationId xmlns:a16="http://schemas.microsoft.com/office/drawing/2014/main" id="{2A4D3A79-7B16-4BCB-B180-407F41D2944B}"/>
                </a:ext>
              </a:extLst>
            </p:cNvPr>
            <p:cNvSpPr>
              <a:spLocks noChangeShapeType="1"/>
            </p:cNvSpPr>
            <p:nvPr/>
          </p:nvSpPr>
          <p:spPr bwMode="auto">
            <a:xfrm>
              <a:off x="5865209" y="3666007"/>
              <a:ext cx="0" cy="320675"/>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8" name="AutoShape 35">
              <a:extLst>
                <a:ext uri="{FF2B5EF4-FFF2-40B4-BE49-F238E27FC236}">
                  <a16:creationId xmlns:a16="http://schemas.microsoft.com/office/drawing/2014/main" id="{9FA3A263-2F1D-479B-8C1C-FAF99876D622}"/>
                </a:ext>
              </a:extLst>
            </p:cNvPr>
            <p:cNvSpPr>
              <a:spLocks noChangeShapeType="1"/>
            </p:cNvSpPr>
            <p:nvPr/>
          </p:nvSpPr>
          <p:spPr bwMode="auto">
            <a:xfrm>
              <a:off x="5887437" y="4505656"/>
              <a:ext cx="0" cy="190500"/>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9" name="AutoShape 34">
              <a:extLst>
                <a:ext uri="{FF2B5EF4-FFF2-40B4-BE49-F238E27FC236}">
                  <a16:creationId xmlns:a16="http://schemas.microsoft.com/office/drawing/2014/main" id="{6B830D86-FA0B-4190-95ED-F8391B0CD1C3}"/>
                </a:ext>
              </a:extLst>
            </p:cNvPr>
            <p:cNvSpPr>
              <a:spLocks noChangeShapeType="1"/>
            </p:cNvSpPr>
            <p:nvPr/>
          </p:nvSpPr>
          <p:spPr bwMode="auto">
            <a:xfrm>
              <a:off x="5887437" y="5031817"/>
              <a:ext cx="0" cy="227743"/>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0" name="AutoShape 33">
              <a:extLst>
                <a:ext uri="{FF2B5EF4-FFF2-40B4-BE49-F238E27FC236}">
                  <a16:creationId xmlns:a16="http://schemas.microsoft.com/office/drawing/2014/main" id="{C1F3E7D2-34FE-4EB0-97D4-58E800BD901A}"/>
                </a:ext>
              </a:extLst>
            </p:cNvPr>
            <p:cNvSpPr>
              <a:spLocks noChangeShapeType="1"/>
            </p:cNvSpPr>
            <p:nvPr/>
          </p:nvSpPr>
          <p:spPr bwMode="auto">
            <a:xfrm>
              <a:off x="5881087" y="5530832"/>
              <a:ext cx="0" cy="373062"/>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1" name="AutoShape 32">
              <a:extLst>
                <a:ext uri="{FF2B5EF4-FFF2-40B4-BE49-F238E27FC236}">
                  <a16:creationId xmlns:a16="http://schemas.microsoft.com/office/drawing/2014/main" id="{DC5C2DBC-177B-40CD-B4DC-4DB5F708837D}"/>
                </a:ext>
              </a:extLst>
            </p:cNvPr>
            <p:cNvSpPr>
              <a:spLocks noChangeShapeType="1"/>
            </p:cNvSpPr>
            <p:nvPr/>
          </p:nvSpPr>
          <p:spPr bwMode="auto">
            <a:xfrm flipH="1" flipV="1">
              <a:off x="6742667" y="3381526"/>
              <a:ext cx="1500351" cy="7777"/>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2" name="AutoShape 31">
              <a:extLst>
                <a:ext uri="{FF2B5EF4-FFF2-40B4-BE49-F238E27FC236}">
                  <a16:creationId xmlns:a16="http://schemas.microsoft.com/office/drawing/2014/main" id="{EC882C8C-F41B-4697-9D76-56B98B26F29F}"/>
                </a:ext>
              </a:extLst>
            </p:cNvPr>
            <p:cNvSpPr>
              <a:spLocks noChangeShapeType="1"/>
            </p:cNvSpPr>
            <p:nvPr/>
          </p:nvSpPr>
          <p:spPr bwMode="auto">
            <a:xfrm flipH="1">
              <a:off x="8235726" y="3381525"/>
              <a:ext cx="7292" cy="2031637"/>
            </a:xfrm>
            <a:prstGeom prst="straightConnector1">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3" name="AutoShape 30">
              <a:extLst>
                <a:ext uri="{FF2B5EF4-FFF2-40B4-BE49-F238E27FC236}">
                  <a16:creationId xmlns:a16="http://schemas.microsoft.com/office/drawing/2014/main" id="{8F980E32-8ABA-4E0A-84D9-E2A0AA6BE470}"/>
                </a:ext>
              </a:extLst>
            </p:cNvPr>
            <p:cNvSpPr>
              <a:spLocks noChangeShapeType="1"/>
            </p:cNvSpPr>
            <p:nvPr/>
          </p:nvSpPr>
          <p:spPr bwMode="auto">
            <a:xfrm flipH="1" flipV="1">
              <a:off x="6498625" y="5413166"/>
              <a:ext cx="1744393" cy="7776"/>
            </a:xfrm>
            <a:prstGeom prst="straightConnector1">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4" name="Text Box 29">
              <a:extLst>
                <a:ext uri="{FF2B5EF4-FFF2-40B4-BE49-F238E27FC236}">
                  <a16:creationId xmlns:a16="http://schemas.microsoft.com/office/drawing/2014/main" id="{8E8ABDE5-F226-42AB-960B-C8A3C678E984}"/>
                </a:ext>
              </a:extLst>
            </p:cNvPr>
            <p:cNvSpPr txBox="1">
              <a:spLocks noChangeArrowheads="1"/>
            </p:cNvSpPr>
            <p:nvPr/>
          </p:nvSpPr>
          <p:spPr bwMode="auto">
            <a:xfrm>
              <a:off x="6585937" y="5088776"/>
              <a:ext cx="525463" cy="28098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Text Box 28">
              <a:extLst>
                <a:ext uri="{FF2B5EF4-FFF2-40B4-BE49-F238E27FC236}">
                  <a16:creationId xmlns:a16="http://schemas.microsoft.com/office/drawing/2014/main" id="{766D8719-9F17-4856-B11D-3D83E1363C71}"/>
                </a:ext>
              </a:extLst>
            </p:cNvPr>
            <p:cNvSpPr txBox="1">
              <a:spLocks noChangeArrowheads="1"/>
            </p:cNvSpPr>
            <p:nvPr/>
          </p:nvSpPr>
          <p:spPr bwMode="auto">
            <a:xfrm>
              <a:off x="5979512" y="5607349"/>
              <a:ext cx="525463" cy="2667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76" name="Rectangle 44">
            <a:extLst>
              <a:ext uri="{FF2B5EF4-FFF2-40B4-BE49-F238E27FC236}">
                <a16:creationId xmlns:a16="http://schemas.microsoft.com/office/drawing/2014/main" id="{A26D7210-2A11-4E42-A547-80E396394F11}"/>
              </a:ext>
            </a:extLst>
          </p:cNvPr>
          <p:cNvSpPr>
            <a:spLocks noChangeArrowheads="1"/>
          </p:cNvSpPr>
          <p:nvPr/>
        </p:nvSpPr>
        <p:spPr bwMode="auto">
          <a:xfrm>
            <a:off x="3099787" y="9070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7" name="Rectangle 54">
            <a:extLst>
              <a:ext uri="{FF2B5EF4-FFF2-40B4-BE49-F238E27FC236}">
                <a16:creationId xmlns:a16="http://schemas.microsoft.com/office/drawing/2014/main" id="{7D84C452-947E-429B-8C83-4943A8361F16}"/>
              </a:ext>
            </a:extLst>
          </p:cNvPr>
          <p:cNvSpPr>
            <a:spLocks noChangeArrowheads="1"/>
          </p:cNvSpPr>
          <p:nvPr/>
        </p:nvSpPr>
        <p:spPr bwMode="auto">
          <a:xfrm>
            <a:off x="3099787" y="1364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8" name="Object 77">
            <a:extLst>
              <a:ext uri="{FF2B5EF4-FFF2-40B4-BE49-F238E27FC236}">
                <a16:creationId xmlns:a16="http://schemas.microsoft.com/office/drawing/2014/main" id="{56BB43C3-BF8C-4EF5-A24B-2D022F564642}"/>
              </a:ext>
            </a:extLst>
          </p:cNvPr>
          <p:cNvGraphicFramePr>
            <a:graphicFrameLocks noChangeAspect="1"/>
          </p:cNvGraphicFramePr>
          <p:nvPr>
            <p:extLst>
              <p:ext uri="{D42A27DB-BD31-4B8C-83A1-F6EECF244321}">
                <p14:modId xmlns:p14="http://schemas.microsoft.com/office/powerpoint/2010/main" val="822480528"/>
              </p:ext>
            </p:extLst>
          </p:nvPr>
        </p:nvGraphicFramePr>
        <p:xfrm>
          <a:off x="4172778" y="1061736"/>
          <a:ext cx="3200400" cy="465138"/>
        </p:xfrm>
        <a:graphic>
          <a:graphicData uri="http://schemas.openxmlformats.org/presentationml/2006/ole">
            <mc:AlternateContent xmlns:mc="http://schemas.openxmlformats.org/markup-compatibility/2006">
              <mc:Choice xmlns:v="urn:schemas-microsoft-com:vml" Requires="v">
                <p:oleObj spid="_x0000_s1188" r:id="rId4" imgW="3200400" imgH="469900" progId="Equation.3">
                  <p:embed/>
                </p:oleObj>
              </mc:Choice>
              <mc:Fallback>
                <p:oleObj r:id="rId4" imgW="3200400" imgH="469900" progId="Equation.3">
                  <p:embed/>
                  <p:pic>
                    <p:nvPicPr>
                      <p:cNvPr id="9" name="Object 8">
                        <a:extLst>
                          <a:ext uri="{FF2B5EF4-FFF2-40B4-BE49-F238E27FC236}">
                            <a16:creationId xmlns:a16="http://schemas.microsoft.com/office/drawing/2014/main" id="{36543697-5AD8-4AF5-ABE2-FDA832483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2778" y="1061736"/>
                        <a:ext cx="3200400" cy="465138"/>
                      </a:xfrm>
                      <a:prstGeom prst="rect">
                        <a:avLst/>
                      </a:prstGeom>
                      <a:noFill/>
                    </p:spPr>
                  </p:pic>
                </p:oleObj>
              </mc:Fallback>
            </mc:AlternateContent>
          </a:graphicData>
        </a:graphic>
      </p:graphicFrame>
      <p:graphicFrame>
        <p:nvGraphicFramePr>
          <p:cNvPr id="79" name="Object 78">
            <a:extLst>
              <a:ext uri="{FF2B5EF4-FFF2-40B4-BE49-F238E27FC236}">
                <a16:creationId xmlns:a16="http://schemas.microsoft.com/office/drawing/2014/main" id="{084F04E5-67A0-4629-8DBE-6CB2292162B2}"/>
              </a:ext>
            </a:extLst>
          </p:cNvPr>
          <p:cNvGraphicFramePr>
            <a:graphicFrameLocks noChangeAspect="1"/>
          </p:cNvGraphicFramePr>
          <p:nvPr>
            <p:extLst>
              <p:ext uri="{D42A27DB-BD31-4B8C-83A1-F6EECF244321}">
                <p14:modId xmlns:p14="http://schemas.microsoft.com/office/powerpoint/2010/main" val="1357297331"/>
              </p:ext>
            </p:extLst>
          </p:nvPr>
        </p:nvGraphicFramePr>
        <p:xfrm>
          <a:off x="4161666" y="1642681"/>
          <a:ext cx="3222625" cy="465137"/>
        </p:xfrm>
        <a:graphic>
          <a:graphicData uri="http://schemas.openxmlformats.org/presentationml/2006/ole">
            <mc:AlternateContent xmlns:mc="http://schemas.openxmlformats.org/markup-compatibility/2006">
              <mc:Choice xmlns:v="urn:schemas-microsoft-com:vml" Requires="v">
                <p:oleObj spid="_x0000_s1189" r:id="rId6" imgW="3225800" imgH="469900" progId="Equation.3">
                  <p:embed/>
                </p:oleObj>
              </mc:Choice>
              <mc:Fallback>
                <p:oleObj r:id="rId6" imgW="3225800" imgH="469900" progId="Equation.3">
                  <p:embed/>
                  <p:pic>
                    <p:nvPicPr>
                      <p:cNvPr id="10" name="Object 9">
                        <a:extLst>
                          <a:ext uri="{FF2B5EF4-FFF2-40B4-BE49-F238E27FC236}">
                            <a16:creationId xmlns:a16="http://schemas.microsoft.com/office/drawing/2014/main" id="{340101DD-8C13-49BF-BC49-6BD4365168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1666" y="1642681"/>
                        <a:ext cx="3222625" cy="465137"/>
                      </a:xfrm>
                      <a:prstGeom prst="rect">
                        <a:avLst/>
                      </a:prstGeom>
                      <a:noFill/>
                    </p:spPr>
                  </p:pic>
                </p:oleObj>
              </mc:Fallback>
            </mc:AlternateContent>
          </a:graphicData>
        </a:graphic>
      </p:graphicFrame>
      <p:graphicFrame>
        <p:nvGraphicFramePr>
          <p:cNvPr id="80" name="Object 79">
            <a:extLst>
              <a:ext uri="{FF2B5EF4-FFF2-40B4-BE49-F238E27FC236}">
                <a16:creationId xmlns:a16="http://schemas.microsoft.com/office/drawing/2014/main" id="{61C15097-C6CD-4A9D-BF79-E3B47901EA30}"/>
              </a:ext>
            </a:extLst>
          </p:cNvPr>
          <p:cNvGraphicFramePr>
            <a:graphicFrameLocks noChangeAspect="1"/>
          </p:cNvGraphicFramePr>
          <p:nvPr>
            <p:extLst>
              <p:ext uri="{D42A27DB-BD31-4B8C-83A1-F6EECF244321}">
                <p14:modId xmlns:p14="http://schemas.microsoft.com/office/powerpoint/2010/main" val="3909744328"/>
              </p:ext>
            </p:extLst>
          </p:nvPr>
        </p:nvGraphicFramePr>
        <p:xfrm>
          <a:off x="4668078" y="2170288"/>
          <a:ext cx="2209800" cy="449262"/>
        </p:xfrm>
        <a:graphic>
          <a:graphicData uri="http://schemas.openxmlformats.org/presentationml/2006/ole">
            <mc:AlternateContent xmlns:mc="http://schemas.openxmlformats.org/markup-compatibility/2006">
              <mc:Choice xmlns:v="urn:schemas-microsoft-com:vml" Requires="v">
                <p:oleObj spid="_x0000_s1190" r:id="rId8" imgW="2209800" imgH="444500" progId="Equation.3">
                  <p:embed/>
                </p:oleObj>
              </mc:Choice>
              <mc:Fallback>
                <p:oleObj r:id="rId8" imgW="2209800" imgH="444500" progId="Equation.3">
                  <p:embed/>
                  <p:pic>
                    <p:nvPicPr>
                      <p:cNvPr id="11" name="Object 10">
                        <a:extLst>
                          <a:ext uri="{FF2B5EF4-FFF2-40B4-BE49-F238E27FC236}">
                            <a16:creationId xmlns:a16="http://schemas.microsoft.com/office/drawing/2014/main" id="{F1E4B9F9-AB26-4F15-9B90-A8899A0455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8078" y="2170288"/>
                        <a:ext cx="2209800" cy="449262"/>
                      </a:xfrm>
                      <a:prstGeom prst="rect">
                        <a:avLst/>
                      </a:prstGeom>
                      <a:noFill/>
                    </p:spPr>
                  </p:pic>
                </p:oleObj>
              </mc:Fallback>
            </mc:AlternateContent>
          </a:graphicData>
        </a:graphic>
      </p:graphicFrame>
      <p:sp>
        <p:nvSpPr>
          <p:cNvPr id="81" name="Rectangle 10">
            <a:extLst>
              <a:ext uri="{FF2B5EF4-FFF2-40B4-BE49-F238E27FC236}">
                <a16:creationId xmlns:a16="http://schemas.microsoft.com/office/drawing/2014/main" id="{81F37F04-B4BC-45A5-8BDC-C0D6C24438C8}"/>
              </a:ext>
            </a:extLst>
          </p:cNvPr>
          <p:cNvSpPr>
            <a:spLocks noChangeArrowheads="1"/>
          </p:cNvSpPr>
          <p:nvPr/>
        </p:nvSpPr>
        <p:spPr bwMode="auto">
          <a:xfrm>
            <a:off x="1357744" y="10621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11">
            <a:extLst>
              <a:ext uri="{FF2B5EF4-FFF2-40B4-BE49-F238E27FC236}">
                <a16:creationId xmlns:a16="http://schemas.microsoft.com/office/drawing/2014/main" id="{A28C9790-02CF-4CAD-9F27-9F0BDF47EA7B}"/>
              </a:ext>
            </a:extLst>
          </p:cNvPr>
          <p:cNvSpPr>
            <a:spLocks noChangeArrowheads="1"/>
          </p:cNvSpPr>
          <p:nvPr/>
        </p:nvSpPr>
        <p:spPr bwMode="auto">
          <a:xfrm>
            <a:off x="1357744" y="19845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12">
            <a:extLst>
              <a:ext uri="{FF2B5EF4-FFF2-40B4-BE49-F238E27FC236}">
                <a16:creationId xmlns:a16="http://schemas.microsoft.com/office/drawing/2014/main" id="{195DFE47-F402-48F0-9F1E-62F110DBA2B0}"/>
              </a:ext>
            </a:extLst>
          </p:cNvPr>
          <p:cNvSpPr>
            <a:spLocks noChangeArrowheads="1"/>
          </p:cNvSpPr>
          <p:nvPr/>
        </p:nvSpPr>
        <p:spPr bwMode="auto">
          <a:xfrm>
            <a:off x="1274821" y="25238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25367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32136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82656"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3380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996243"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559509" y="-1"/>
            <a:ext cx="9488295" cy="6858000"/>
            <a:chOff x="718505" y="-1"/>
            <a:chExt cx="8703866"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348702" y="2337439"/>
              <a:ext cx="107366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72792"/>
              <a:ext cx="1992086" cy="479964"/>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ectangle 3">
            <a:extLst>
              <a:ext uri="{FF2B5EF4-FFF2-40B4-BE49-F238E27FC236}">
                <a16:creationId xmlns:a16="http://schemas.microsoft.com/office/drawing/2014/main" id="{87D31DD6-32D3-4F17-8C8F-85C6CCF60E3C}"/>
              </a:ext>
            </a:extLst>
          </p:cNvPr>
          <p:cNvSpPr/>
          <p:nvPr/>
        </p:nvSpPr>
        <p:spPr>
          <a:xfrm>
            <a:off x="1822715" y="1997837"/>
            <a:ext cx="6894630" cy="2862322"/>
          </a:xfrm>
          <a:prstGeom prst="rect">
            <a:avLst/>
          </a:prstGeom>
        </p:spPr>
        <p:txBody>
          <a:bodyPr wrap="square">
            <a:spAutoFit/>
          </a:bodyPr>
          <a:lstStyle/>
          <a:p>
            <a:pPr algn="just">
              <a:buFont typeface="Arial" panose="020B0604020202020204" pitchFamily="34" charset="0"/>
              <a:buChar char="•"/>
            </a:pPr>
            <a:r>
              <a:rPr lang="en-CA" dirty="0">
                <a:solidFill>
                  <a:schemeClr val="tx1">
                    <a:lumMod val="75000"/>
                    <a:lumOff val="25000"/>
                  </a:schemeClr>
                </a:solidFill>
                <a:latin typeface="Tw Cen MT" panose="020B0602020104020603" pitchFamily="34" charset="0"/>
                <a:cs typeface="Times New Roman" panose="02020603050405020304" pitchFamily="18" charset="0"/>
              </a:rPr>
              <a:t>To find out the best optimization solution using Conjugate Gradient Method we have used is the theory of weak generalised result and strong generalized result by using the different C (regularized constant) and found out the Normalised Mean absolute Error (NMAE).</a:t>
            </a:r>
          </a:p>
          <a:p>
            <a:pPr algn="just">
              <a:buFont typeface="Arial" panose="020B0604020202020204" pitchFamily="34" charset="0"/>
              <a:buChar char="•"/>
            </a:pPr>
            <a:r>
              <a:rPr lang="en-US" dirty="0">
                <a:solidFill>
                  <a:schemeClr val="tx1">
                    <a:lumMod val="75000"/>
                    <a:lumOff val="25000"/>
                  </a:schemeClr>
                </a:solidFill>
                <a:latin typeface="Tw Cen MT" panose="020B0602020104020603" pitchFamily="34" charset="0"/>
                <a:cs typeface="Times New Roman" panose="02020603050405020304" pitchFamily="18" charset="0"/>
              </a:rPr>
              <a:t>“Weak generalization” is a single stage process which involves the learner filling-in missing entries of a rating matrix. “Strong generalization” is a two-stage process where the learner trains a model on one set of users and then is asked to make predictions on a new set of users. The learner is given sample ratings on the new set of users, but may not utilize those ratings until after the initial model is constructed</a:t>
            </a:r>
            <a:endParaRPr lang="en-CA" dirty="0">
              <a:solidFill>
                <a:schemeClr val="tx1">
                  <a:lumMod val="75000"/>
                  <a:lumOff val="25000"/>
                </a:schemeClr>
              </a:solidFill>
              <a:latin typeface="Tw Cen MT" panose="020B0602020104020603"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882DEA5-F120-4B83-BFA6-21D6F5F4E1FC}"/>
              </a:ext>
            </a:extLst>
          </p:cNvPr>
          <p:cNvSpPr/>
          <p:nvPr/>
        </p:nvSpPr>
        <p:spPr>
          <a:xfrm>
            <a:off x="2156771" y="528495"/>
            <a:ext cx="6096000" cy="1015663"/>
          </a:xfrm>
          <a:prstGeom prst="rect">
            <a:avLst/>
          </a:prstGeom>
        </p:spPr>
        <p:txBody>
          <a:bodyPr>
            <a:spAutoFit/>
          </a:bodyPr>
          <a:lstStyle/>
          <a:p>
            <a:pPr algn="ctr"/>
            <a:r>
              <a:rPr lang="en-CA" sz="2800" dirty="0">
                <a:solidFill>
                  <a:schemeClr val="tx1">
                    <a:lumMod val="75000"/>
                    <a:lumOff val="25000"/>
                  </a:schemeClr>
                </a:solidFill>
                <a:latin typeface="Tw Cen MT" panose="020B0602020104020603" pitchFamily="34" charset="0"/>
              </a:rPr>
              <a:t>Experimental Results</a:t>
            </a:r>
            <a:br>
              <a:rPr lang="en-CA" sz="2400" dirty="0">
                <a:solidFill>
                  <a:schemeClr val="tx1">
                    <a:lumMod val="75000"/>
                    <a:lumOff val="25000"/>
                  </a:schemeClr>
                </a:solidFill>
                <a:latin typeface="Tw Cen MT" panose="020B0602020104020603" pitchFamily="34" charset="0"/>
              </a:rPr>
            </a:br>
            <a:endParaRPr lang="en-CA" sz="32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12870306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32136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82656"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3380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996243"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533089" y="-1"/>
            <a:ext cx="9502140"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339717" y="2337439"/>
              <a:ext cx="107111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73458"/>
              <a:ext cx="1992086" cy="478629"/>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Rectangle 3">
            <a:extLst>
              <a:ext uri="{FF2B5EF4-FFF2-40B4-BE49-F238E27FC236}">
                <a16:creationId xmlns:a16="http://schemas.microsoft.com/office/drawing/2014/main" id="{87D31DD6-32D3-4F17-8C8F-85C6CCF60E3C}"/>
              </a:ext>
            </a:extLst>
          </p:cNvPr>
          <p:cNvSpPr/>
          <p:nvPr/>
        </p:nvSpPr>
        <p:spPr>
          <a:xfrm>
            <a:off x="1814889" y="1582338"/>
            <a:ext cx="6894630" cy="3693319"/>
          </a:xfrm>
          <a:prstGeom prst="rect">
            <a:avLst/>
          </a:prstGeom>
        </p:spPr>
        <p:txBody>
          <a:bodyPr wrap="square">
            <a:spAutoFit/>
          </a:bodyPr>
          <a:lstStyle/>
          <a:p>
            <a:pPr algn="just">
              <a:buFont typeface="Arial" panose="020B0604020202020204" pitchFamily="34" charset="0"/>
              <a:buChar char="•"/>
            </a:pPr>
            <a:r>
              <a:rPr lang="en-CA" dirty="0">
                <a:solidFill>
                  <a:schemeClr val="tx1">
                    <a:lumMod val="75000"/>
                    <a:lumOff val="25000"/>
                  </a:schemeClr>
                </a:solidFill>
                <a:latin typeface="Tw Cen MT" panose="020B0602020104020603" pitchFamily="34" charset="0"/>
                <a:cs typeface="Times New Roman" panose="02020603050405020304" pitchFamily="18" charset="0"/>
              </a:rPr>
              <a:t>The observations of Weak Generalization With different C values:</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	Weak Generalization: C = 0.030000 trained in 208.269904s. Training NMAE = 0.405567, Validation NMAE = 0.475893</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	Weak Generalization: C = 0.100000 trained in 242.036501s. Training NMAE = 0.069915, Validation NMAE = 0.453571</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	Weak Generalization: C = 1.000000 trained in 280.078710s. Training NMAE = 0.000000, Validation NMAE = 0.497321</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	Weak Generalization: C = 3.000000 trained in 366.146930s. Training NMAE = 0.000050, Validation NMAE = 0.472321</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Best validation parameter C = 0.100000</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Best Weak Test NMAE = 0.450893</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The observation of Strong generalized  </a:t>
            </a:r>
          </a:p>
          <a:p>
            <a:pPr fontAlgn="base"/>
            <a:r>
              <a:rPr lang="en-CA" dirty="0">
                <a:solidFill>
                  <a:schemeClr val="tx1">
                    <a:lumMod val="75000"/>
                    <a:lumOff val="25000"/>
                  </a:schemeClr>
                </a:solidFill>
                <a:latin typeface="Tw Cen MT" panose="020B0602020104020603" pitchFamily="34" charset="0"/>
                <a:cs typeface="Times New Roman" panose="02020603050405020304" pitchFamily="18" charset="0"/>
              </a:rPr>
              <a:t>Strong Train NMAE = 0.143175, Test NMAE = 0.0550412</a:t>
            </a:r>
          </a:p>
        </p:txBody>
      </p:sp>
    </p:spTree>
    <p:extLst>
      <p:ext uri="{BB962C8B-B14F-4D97-AF65-F5344CB8AC3E}">
        <p14:creationId xmlns:p14="http://schemas.microsoft.com/office/powerpoint/2010/main" val="37622911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32136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significance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82656"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2"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old proposal</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33801"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new proposal </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996243"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implementation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526395" y="-1"/>
            <a:ext cx="9508834"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340471" y="2337439"/>
              <a:ext cx="1070365"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73628"/>
              <a:ext cx="1992086" cy="478292"/>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exp. results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50" name="Content Placeholder 3">
            <a:extLst>
              <a:ext uri="{FF2B5EF4-FFF2-40B4-BE49-F238E27FC236}">
                <a16:creationId xmlns:a16="http://schemas.microsoft.com/office/drawing/2014/main" id="{DCB1346A-1C71-4041-960D-8BB0652CDD26}"/>
              </a:ext>
            </a:extLst>
          </p:cNvPr>
          <p:cNvPicPr>
            <a:picLocks/>
          </p:cNvPicPr>
          <p:nvPr/>
        </p:nvPicPr>
        <p:blipFill>
          <a:blip r:embed="rId3">
            <a:duotone>
              <a:prstClr val="black"/>
              <a:schemeClr val="accent3">
                <a:tint val="45000"/>
                <a:satMod val="400000"/>
              </a:schemeClr>
            </a:duotone>
          </a:blip>
          <a:stretch>
            <a:fillRect/>
          </a:stretch>
        </p:blipFill>
        <p:spPr>
          <a:xfrm>
            <a:off x="3218333" y="2472602"/>
            <a:ext cx="4161437" cy="2999653"/>
          </a:xfrm>
          <a:prstGeom prst="roundRect">
            <a:avLst>
              <a:gd name="adj" fmla="val 4380"/>
            </a:avLst>
          </a:prstGeom>
          <a:ln w="38100">
            <a:noFill/>
          </a:ln>
          <a:effectLst/>
        </p:spPr>
      </p:pic>
      <p:pic>
        <p:nvPicPr>
          <p:cNvPr id="51" name="Picture 50">
            <a:extLst>
              <a:ext uri="{FF2B5EF4-FFF2-40B4-BE49-F238E27FC236}">
                <a16:creationId xmlns:a16="http://schemas.microsoft.com/office/drawing/2014/main" id="{F4514FA2-CA06-4BE8-98FA-5E9102BD5F4B}"/>
              </a:ext>
            </a:extLst>
          </p:cNvPr>
          <p:cNvPicPr>
            <a:picLocks noChangeAspect="1"/>
          </p:cNvPicPr>
          <p:nvPr/>
        </p:nvPicPr>
        <p:blipFill>
          <a:blip r:embed="rId4">
            <a:duotone>
              <a:prstClr val="black"/>
              <a:schemeClr val="accent3">
                <a:tint val="45000"/>
                <a:satMod val="400000"/>
              </a:schemeClr>
            </a:duotone>
          </a:blip>
          <a:stretch>
            <a:fillRect/>
          </a:stretch>
        </p:blipFill>
        <p:spPr>
          <a:xfrm>
            <a:off x="1947425" y="377820"/>
            <a:ext cx="7454503" cy="1125941"/>
          </a:xfrm>
          <a:prstGeom prst="rect">
            <a:avLst/>
          </a:prstGeom>
          <a:ln>
            <a:noFill/>
          </a:ln>
          <a:effectLst/>
        </p:spPr>
      </p:pic>
      <p:sp>
        <p:nvSpPr>
          <p:cNvPr id="52" name="Rectangle 51">
            <a:extLst>
              <a:ext uri="{FF2B5EF4-FFF2-40B4-BE49-F238E27FC236}">
                <a16:creationId xmlns:a16="http://schemas.microsoft.com/office/drawing/2014/main" id="{BFCF3B83-6EFC-4CCF-A2DB-A361AAEFFD75}"/>
              </a:ext>
            </a:extLst>
          </p:cNvPr>
          <p:cNvSpPr/>
          <p:nvPr/>
        </p:nvSpPr>
        <p:spPr>
          <a:xfrm>
            <a:off x="2715245" y="1493146"/>
            <a:ext cx="6894630" cy="923330"/>
          </a:xfrm>
          <a:prstGeom prst="rect">
            <a:avLst/>
          </a:prstGeom>
        </p:spPr>
        <p:txBody>
          <a:bodyPr wrap="square">
            <a:spAutoFit/>
          </a:bodyPr>
          <a:lstStyle/>
          <a:p>
            <a:r>
              <a:rPr lang="en-US" dirty="0">
                <a:solidFill>
                  <a:schemeClr val="tx1">
                    <a:lumMod val="75000"/>
                    <a:lumOff val="25000"/>
                  </a:schemeClr>
                </a:solidFill>
                <a:latin typeface="Tw Cen MT" panose="020B0602020104020603" pitchFamily="34" charset="0"/>
                <a:cs typeface="Times New Roman" panose="02020603050405020304" pitchFamily="18" charset="0"/>
              </a:rPr>
              <a:t>From the observations we can see that the Normalized Absolute Loss which we have got both for Weak and Strong Generalization are comparable with what the author has proposed.</a:t>
            </a:r>
          </a:p>
        </p:txBody>
      </p:sp>
      <p:sp>
        <p:nvSpPr>
          <p:cNvPr id="54" name="Rectangle 53">
            <a:extLst>
              <a:ext uri="{FF2B5EF4-FFF2-40B4-BE49-F238E27FC236}">
                <a16:creationId xmlns:a16="http://schemas.microsoft.com/office/drawing/2014/main" id="{DD745D0A-BDA5-42BB-8EEC-5F8803F793BA}"/>
              </a:ext>
            </a:extLst>
          </p:cNvPr>
          <p:cNvSpPr/>
          <p:nvPr/>
        </p:nvSpPr>
        <p:spPr>
          <a:xfrm>
            <a:off x="2859631" y="5651546"/>
            <a:ext cx="6894630" cy="923330"/>
          </a:xfrm>
          <a:prstGeom prst="rect">
            <a:avLst/>
          </a:prstGeom>
        </p:spPr>
        <p:txBody>
          <a:bodyPr wrap="square">
            <a:spAutoFit/>
          </a:bodyPr>
          <a:lstStyle/>
          <a:p>
            <a:r>
              <a:rPr lang="en-US" dirty="0">
                <a:solidFill>
                  <a:schemeClr val="tx1">
                    <a:lumMod val="75000"/>
                    <a:lumOff val="25000"/>
                  </a:schemeClr>
                </a:solidFill>
                <a:latin typeface="Tw Cen MT" panose="020B0602020104020603" pitchFamily="34" charset="0"/>
                <a:cs typeface="Times New Roman" panose="02020603050405020304" pitchFamily="18" charset="0"/>
              </a:rPr>
              <a:t>From the graph we have achieved that the rank of U and V is not required to be large as we can see that for k&gt;30 we get almost the same result.</a:t>
            </a:r>
          </a:p>
        </p:txBody>
      </p:sp>
    </p:spTree>
    <p:extLst>
      <p:ext uri="{BB962C8B-B14F-4D97-AF65-F5344CB8AC3E}">
        <p14:creationId xmlns:p14="http://schemas.microsoft.com/office/powerpoint/2010/main" val="6200430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1101</Words>
  <Application>Microsoft Office PowerPoint</Application>
  <PresentationFormat>Widescreen</PresentationFormat>
  <Paragraphs>139</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Times New Roman</vt:lpstr>
      <vt:lpstr>Tw Cen MT</vt:lpstr>
      <vt:lpstr>Office</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keywords>C_Unrestricted</cp:keywords>
  <cp:lastModifiedBy>Satripleen Kaur</cp:lastModifiedBy>
  <cp:revision>63</cp:revision>
  <dcterms:created xsi:type="dcterms:W3CDTF">2017-01-05T13:17:27Z</dcterms:created>
  <dcterms:modified xsi:type="dcterms:W3CDTF">2020-04-25T06:18:40Z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