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102" name="Title Text"/>
          <p:cNvSpPr txBox="1"/>
          <p:nvPr>
            <p:ph type="title"/>
          </p:nvPr>
        </p:nvSpPr>
        <p:spPr>
          <a:prstGeom prst="rect">
            <a:avLst/>
          </a:prstGeom>
        </p:spPr>
        <p:txBody>
          <a:bodyPr/>
          <a:lstStyle/>
          <a:p>
            <a:pPr/>
            <a:r>
              <a:t>Title Text</a:t>
            </a:r>
          </a:p>
        </p:txBody>
      </p:sp>
      <p:sp>
        <p:nvSpPr>
          <p:cNvPr id="103" name="Body Level One…"/>
          <p:cNvSpPr txBox="1"/>
          <p:nvPr>
            <p:ph type="body" idx="1"/>
          </p:nvPr>
        </p:nvSpPr>
        <p:spPr>
          <a:xfrm rot="5400000">
            <a:off x="3920330" y="-1256506"/>
            <a:ext cx="4351339" cy="10515601"/>
          </a:xfrm>
          <a:prstGeom prst="rect">
            <a:avLst/>
          </a:prstGeom>
        </p:spPr>
        <p:txBody>
          <a:bodyPr/>
          <a:lstStyle>
            <a:lvl1pPr indent="-342900"/>
            <a:lvl2pPr marL="971550" indent="-400050"/>
            <a:lvl3pPr marL="1508760" indent="-480060"/>
          </a:lstStyle>
          <a:p>
            <a:pPr/>
            <a:r>
              <a:t>Body Level One</a:t>
            </a:r>
          </a:p>
          <a:p>
            <a:pPr lvl="1"/>
            <a:r>
              <a:t>Body Level Two</a:t>
            </a:r>
          </a:p>
          <a:p>
            <a:pPr lvl="2"/>
            <a:r>
              <a:t>Body Level Three</a:t>
            </a:r>
          </a:p>
          <a:p>
            <a:pPr lvl="3"/>
            <a:r>
              <a:t>Body Level Four</a:t>
            </a:r>
          </a:p>
          <a:p>
            <a:pPr lvl="4"/>
            <a:r>
              <a:t>Body Level Five</a:t>
            </a:r>
          </a:p>
        </p:txBody>
      </p:sp>
      <p:pic>
        <p:nvPicPr>
          <p:cNvPr id="104" name="Google Shape;87;p16" descr="Google Shape;87;p16"/>
          <p:cNvPicPr>
            <a:picLocks noChangeAspect="1"/>
          </p:cNvPicPr>
          <p:nvPr/>
        </p:nvPicPr>
        <p:blipFill>
          <a:blip r:embed="rId2">
            <a:extLst/>
          </a:blip>
          <a:stretch>
            <a:fillRect/>
          </a:stretch>
        </p:blipFill>
        <p:spPr>
          <a:xfrm>
            <a:off x="8814231" y="6184984"/>
            <a:ext cx="3225398" cy="673017"/>
          </a:xfrm>
          <a:prstGeom prst="rect">
            <a:avLst/>
          </a:prstGeom>
          <a:ln w="12700">
            <a:miter lim="400000"/>
          </a:ln>
        </p:spPr>
      </p:pic>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12" name="Title Text"/>
          <p:cNvSpPr txBox="1"/>
          <p:nvPr>
            <p:ph type="title"/>
          </p:nvPr>
        </p:nvSpPr>
        <p:spPr>
          <a:xfrm rot="5400000">
            <a:off x="7133431" y="1956593"/>
            <a:ext cx="5811839" cy="2628901"/>
          </a:xfrm>
          <a:prstGeom prst="rect">
            <a:avLst/>
          </a:prstGeom>
        </p:spPr>
        <p:txBody>
          <a:bodyPr/>
          <a:lstStyle/>
          <a:p>
            <a:pPr/>
            <a:r>
              <a:t>Title Text</a:t>
            </a:r>
          </a:p>
        </p:txBody>
      </p:sp>
      <p:sp>
        <p:nvSpPr>
          <p:cNvPr id="113" name="Body Level One…"/>
          <p:cNvSpPr txBox="1"/>
          <p:nvPr>
            <p:ph type="body" idx="1"/>
          </p:nvPr>
        </p:nvSpPr>
        <p:spPr>
          <a:xfrm rot="5400000">
            <a:off x="1799431" y="-596107"/>
            <a:ext cx="5811838" cy="7734301"/>
          </a:xfrm>
          <a:prstGeom prst="rect">
            <a:avLst/>
          </a:prstGeom>
        </p:spPr>
        <p:txBody>
          <a:bodyPr/>
          <a:lstStyle>
            <a:lvl1pPr indent="-342900"/>
            <a:lvl2pPr marL="971550" indent="-400050"/>
            <a:lvl3pPr marL="1508760" indent="-480060"/>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20"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21" name="Body Level One…"/>
          <p:cNvSpPr txBox="1"/>
          <p:nvPr>
            <p:ph type="body" sz="quarter" idx="1"/>
          </p:nvPr>
        </p:nvSpPr>
        <p:spPr>
          <a:xfrm>
            <a:off x="1524000" y="3602037"/>
            <a:ext cx="9144000" cy="1655763"/>
          </a:xfrm>
          <a:prstGeom prst="rect">
            <a:avLst/>
          </a:prstGeom>
        </p:spPr>
        <p:txBody>
          <a:bodyPr/>
          <a:lstStyle>
            <a:lvl1pPr marL="406400" indent="-355600" algn="ctr">
              <a:buClrTx/>
              <a:buSzTx/>
              <a:buFontTx/>
              <a:buNone/>
              <a:defRPr sz="2400"/>
            </a:lvl1pPr>
            <a:lvl2pPr marL="406400" indent="127000" algn="ctr">
              <a:buClrTx/>
              <a:buSzTx/>
              <a:buFontTx/>
              <a:buNone/>
              <a:defRPr sz="2400"/>
            </a:lvl2pPr>
            <a:lvl3pPr marL="406400" indent="609600" algn="ctr">
              <a:buClrTx/>
              <a:buSzTx/>
              <a:buFontTx/>
              <a:buNone/>
              <a:defRPr sz="2400"/>
            </a:lvl3pPr>
            <a:lvl4pPr marL="406400" indent="1079500" algn="ctr">
              <a:buClrTx/>
              <a:buSzTx/>
              <a:buFontTx/>
              <a:buNone/>
              <a:defRPr sz="2400"/>
            </a:lvl4pPr>
            <a:lvl5pPr marL="406400" indent="15367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22" name="Google Shape;27;p8" descr="Google Shape;27;p8"/>
          <p:cNvPicPr>
            <a:picLocks noChangeAspect="1"/>
          </p:cNvPicPr>
          <p:nvPr/>
        </p:nvPicPr>
        <p:blipFill>
          <a:blip r:embed="rId2">
            <a:extLst/>
          </a:blip>
          <a:stretch>
            <a:fillRect/>
          </a:stretch>
        </p:blipFill>
        <p:spPr>
          <a:xfrm>
            <a:off x="8814231" y="6184984"/>
            <a:ext cx="3225398" cy="673017"/>
          </a:xfrm>
          <a:prstGeom prst="rect">
            <a:avLst/>
          </a:prstGeom>
          <a:ln w="12700">
            <a:miter lim="400000"/>
          </a:ln>
        </p:spPr>
      </p:pic>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idx="1"/>
          </p:nvPr>
        </p:nvSpPr>
        <p:spPr>
          <a:xfrm>
            <a:off x="838200" y="1825625"/>
            <a:ext cx="10515600" cy="4351338"/>
          </a:xfrm>
          <a:prstGeom prst="rect">
            <a:avLst/>
          </a:prstGeom>
        </p:spPr>
        <p:txBody>
          <a:bodyPr/>
          <a:lstStyle>
            <a:lvl1pPr indent="-342900"/>
            <a:lvl2pPr marL="971550" indent="-400050"/>
            <a:lvl3pPr marL="1508760" indent="-480060"/>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46"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47" name="Body Level One…"/>
          <p:cNvSpPr txBox="1"/>
          <p:nvPr>
            <p:ph type="body" sz="quarter" idx="1"/>
          </p:nvPr>
        </p:nvSpPr>
        <p:spPr>
          <a:xfrm>
            <a:off x="831850" y="4589462"/>
            <a:ext cx="10515600" cy="1500188"/>
          </a:xfrm>
          <a:prstGeom prst="rect">
            <a:avLst/>
          </a:prstGeom>
        </p:spPr>
        <p:txBody>
          <a:bodyPr/>
          <a:lstStyle>
            <a:lvl1pPr marL="228600" indent="0">
              <a:buClrTx/>
              <a:buSzTx/>
              <a:buFontTx/>
              <a:buNone/>
              <a:defRPr sz="2400">
                <a:solidFill>
                  <a:srgbClr val="888888"/>
                </a:solidFill>
              </a:defRPr>
            </a:lvl1pPr>
            <a:lvl2pPr marL="228600" indent="457200">
              <a:buClrTx/>
              <a:buSzTx/>
              <a:buFontTx/>
              <a:buNone/>
              <a:defRPr sz="2400">
                <a:solidFill>
                  <a:srgbClr val="888888"/>
                </a:solidFill>
              </a:defRPr>
            </a:lvl2pPr>
            <a:lvl3pPr marL="228600" indent="914400">
              <a:buClrTx/>
              <a:buSzTx/>
              <a:buFontTx/>
              <a:buNone/>
              <a:defRPr sz="2400">
                <a:solidFill>
                  <a:srgbClr val="888888"/>
                </a:solidFill>
              </a:defRPr>
            </a:lvl3pPr>
            <a:lvl4pPr marL="228600" indent="1371600">
              <a:buClrTx/>
              <a:buSzTx/>
              <a:buFontTx/>
              <a:buNone/>
              <a:defRPr sz="2400">
                <a:solidFill>
                  <a:srgbClr val="888888"/>
                </a:solidFill>
              </a:defRPr>
            </a:lvl4pPr>
            <a:lvl5pPr marL="228600" indent="1828800">
              <a:buClrTx/>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48" name="Google Shape;46;p11" descr="Google Shape;46;p11"/>
          <p:cNvPicPr>
            <a:picLocks noChangeAspect="1"/>
          </p:cNvPicPr>
          <p:nvPr/>
        </p:nvPicPr>
        <p:blipFill>
          <a:blip r:embed="rId2">
            <a:extLst/>
          </a:blip>
          <a:stretch>
            <a:fillRect/>
          </a:stretch>
        </p:blipFill>
        <p:spPr>
          <a:xfrm>
            <a:off x="8814231" y="6184984"/>
            <a:ext cx="3225398" cy="673017"/>
          </a:xfrm>
          <a:prstGeom prst="rect">
            <a:avLst/>
          </a:prstGeom>
          <a:ln w="12700">
            <a:miter lim="400000"/>
          </a:ln>
        </p:spPr>
      </p:pic>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sz="half" idx="1"/>
          </p:nvPr>
        </p:nvSpPr>
        <p:spPr>
          <a:xfrm>
            <a:off x="838200" y="1825625"/>
            <a:ext cx="5181600" cy="4351338"/>
          </a:xfrm>
          <a:prstGeom prst="rect">
            <a:avLst/>
          </a:prstGeom>
        </p:spPr>
        <p:txBody>
          <a:bodyPr/>
          <a:lstStyle>
            <a:lvl1pPr indent="-342900"/>
            <a:lvl2pPr marL="971550" indent="-400050"/>
            <a:lvl3pPr marL="1508760" indent="-480060"/>
          </a:lstStyle>
          <a:p>
            <a:pPr/>
            <a:r>
              <a:t>Body Level One</a:t>
            </a:r>
          </a:p>
          <a:p>
            <a:pPr lvl="1"/>
            <a:r>
              <a:t>Body Level Two</a:t>
            </a:r>
          </a:p>
          <a:p>
            <a:pPr lvl="2"/>
            <a:r>
              <a:t>Body Level Three</a:t>
            </a:r>
          </a:p>
          <a:p>
            <a:pPr lvl="3"/>
            <a:r>
              <a:t>Body Level Four</a:t>
            </a:r>
          </a:p>
          <a:p>
            <a:pPr lvl="4"/>
            <a:r>
              <a:t>Body Level Five</a:t>
            </a:r>
          </a:p>
        </p:txBody>
      </p:sp>
      <p:sp>
        <p:nvSpPr>
          <p:cNvPr id="58" name="Google Shape;50;p12"/>
          <p:cNvSpPr txBox="1"/>
          <p:nvPr>
            <p:ph type="body" sz="half" idx="21"/>
          </p:nvPr>
        </p:nvSpPr>
        <p:spPr>
          <a:xfrm>
            <a:off x="6172200" y="1825625"/>
            <a:ext cx="5181600" cy="4351338"/>
          </a:xfrm>
          <a:prstGeom prst="rect">
            <a:avLst/>
          </a:prstGeom>
        </p:spPr>
        <p:txBody>
          <a:bodyPr/>
          <a:lstStyle/>
          <a:p>
            <a:pPr indent="-342900"/>
          </a:p>
        </p:txBody>
      </p:sp>
      <p:pic>
        <p:nvPicPr>
          <p:cNvPr id="59" name="Google Shape;54;p12" descr="Google Shape;54;p12"/>
          <p:cNvPicPr>
            <a:picLocks noChangeAspect="1"/>
          </p:cNvPicPr>
          <p:nvPr/>
        </p:nvPicPr>
        <p:blipFill>
          <a:blip r:embed="rId2">
            <a:extLst/>
          </a:blip>
          <a:stretch>
            <a:fillRect/>
          </a:stretch>
        </p:blipFill>
        <p:spPr>
          <a:xfrm>
            <a:off x="8814231" y="6184984"/>
            <a:ext cx="3225398" cy="673017"/>
          </a:xfrm>
          <a:prstGeom prst="rect">
            <a:avLst/>
          </a:prstGeom>
          <a:ln w="12700">
            <a:miter lim="400000"/>
          </a:ln>
        </p:spPr>
      </p:pic>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67" name="Title Text"/>
          <p:cNvSpPr txBox="1"/>
          <p:nvPr>
            <p:ph type="title"/>
          </p:nvPr>
        </p:nvSpPr>
        <p:spPr>
          <a:xfrm>
            <a:off x="839787" y="365125"/>
            <a:ext cx="10515601" cy="1325563"/>
          </a:xfrm>
          <a:prstGeom prst="rect">
            <a:avLst/>
          </a:prstGeom>
        </p:spPr>
        <p:txBody>
          <a:bodyPr/>
          <a:lstStyle/>
          <a:p>
            <a:pPr/>
            <a:r>
              <a:t>Title Text</a:t>
            </a:r>
          </a:p>
        </p:txBody>
      </p:sp>
      <p:sp>
        <p:nvSpPr>
          <p:cNvPr id="68" name="Body Level One…"/>
          <p:cNvSpPr txBox="1"/>
          <p:nvPr>
            <p:ph type="body" sz="quarter" idx="1"/>
          </p:nvPr>
        </p:nvSpPr>
        <p:spPr>
          <a:xfrm>
            <a:off x="839787" y="1681163"/>
            <a:ext cx="5157789" cy="823913"/>
          </a:xfrm>
          <a:prstGeom prst="rect">
            <a:avLst/>
          </a:prstGeom>
        </p:spPr>
        <p:txBody>
          <a:bodyPr anchor="b"/>
          <a:lstStyle>
            <a:lvl1pPr marL="228600" indent="0">
              <a:buClrTx/>
              <a:buSzTx/>
              <a:buFontTx/>
              <a:buNone/>
              <a:defRPr b="1" sz="2400"/>
            </a:lvl1pPr>
            <a:lvl2pPr marL="228600" indent="457200">
              <a:buClrTx/>
              <a:buSzTx/>
              <a:buFontTx/>
              <a:buNone/>
              <a:defRPr b="1" sz="2400"/>
            </a:lvl2pPr>
            <a:lvl3pPr marL="228600" indent="914400">
              <a:buClrTx/>
              <a:buSzTx/>
              <a:buFontTx/>
              <a:buNone/>
              <a:defRPr b="1" sz="2400"/>
            </a:lvl3pPr>
            <a:lvl4pPr marL="228600" indent="1371600">
              <a:buClrTx/>
              <a:buSzTx/>
              <a:buFontTx/>
              <a:buNone/>
              <a:defRPr b="1" sz="2400"/>
            </a:lvl4pPr>
            <a:lvl5pPr marL="228600" indent="18288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9" name="Google Shape;58;p13"/>
          <p:cNvSpPr txBox="1"/>
          <p:nvPr>
            <p:ph type="body" sz="half" idx="21"/>
          </p:nvPr>
        </p:nvSpPr>
        <p:spPr>
          <a:xfrm>
            <a:off x="839787" y="2505075"/>
            <a:ext cx="5157789" cy="3684588"/>
          </a:xfrm>
          <a:prstGeom prst="rect">
            <a:avLst/>
          </a:prstGeom>
        </p:spPr>
        <p:txBody>
          <a:bodyPr/>
          <a:lstStyle/>
          <a:p>
            <a:pPr indent="-342900"/>
          </a:p>
        </p:txBody>
      </p:sp>
      <p:sp>
        <p:nvSpPr>
          <p:cNvPr id="70" name="Google Shape;59;p13"/>
          <p:cNvSpPr txBox="1"/>
          <p:nvPr>
            <p:ph type="body" sz="quarter" idx="22"/>
          </p:nvPr>
        </p:nvSpPr>
        <p:spPr>
          <a:xfrm>
            <a:off x="6172200" y="1681163"/>
            <a:ext cx="5183188" cy="823913"/>
          </a:xfrm>
          <a:prstGeom prst="rect">
            <a:avLst/>
          </a:prstGeom>
        </p:spPr>
        <p:txBody>
          <a:bodyPr anchor="b"/>
          <a:lstStyle/>
          <a:p>
            <a:pPr marL="228600" indent="0">
              <a:buClrTx/>
              <a:buSzTx/>
              <a:buFontTx/>
              <a:buNone/>
              <a:defRPr b="1" sz="2400"/>
            </a:pPr>
          </a:p>
        </p:txBody>
      </p:sp>
      <p:sp>
        <p:nvSpPr>
          <p:cNvPr id="71" name="Google Shape;60;p13"/>
          <p:cNvSpPr txBox="1"/>
          <p:nvPr>
            <p:ph type="body" sz="half" idx="23"/>
          </p:nvPr>
        </p:nvSpPr>
        <p:spPr>
          <a:xfrm>
            <a:off x="6172200" y="2505075"/>
            <a:ext cx="5183188" cy="3684588"/>
          </a:xfrm>
          <a:prstGeom prst="rect">
            <a:avLst/>
          </a:prstGeom>
        </p:spPr>
        <p:txBody>
          <a:bodyPr/>
          <a:lstStyle/>
          <a:p>
            <a:pPr indent="-342900"/>
          </a:p>
        </p:txBody>
      </p:sp>
      <p:pic>
        <p:nvPicPr>
          <p:cNvPr id="72" name="Google Shape;64;p13" descr="Google Shape;64;p13"/>
          <p:cNvPicPr>
            <a:picLocks noChangeAspect="1"/>
          </p:cNvPicPr>
          <p:nvPr/>
        </p:nvPicPr>
        <p:blipFill>
          <a:blip r:embed="rId2">
            <a:extLst/>
          </a:blip>
          <a:stretch>
            <a:fillRect/>
          </a:stretch>
        </p:blipFill>
        <p:spPr>
          <a:xfrm>
            <a:off x="8814231" y="6184984"/>
            <a:ext cx="3225398" cy="673017"/>
          </a:xfrm>
          <a:prstGeom prst="rect">
            <a:avLst/>
          </a:prstGeom>
          <a:ln w="12700">
            <a:miter lim="400000"/>
          </a:ln>
        </p:spPr>
      </p:pic>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80"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1" name="Body Level One…"/>
          <p:cNvSpPr txBox="1"/>
          <p:nvPr>
            <p:ph type="body" sz="half" idx="1"/>
          </p:nvPr>
        </p:nvSpPr>
        <p:spPr>
          <a:xfrm>
            <a:off x="5183187" y="987425"/>
            <a:ext cx="6172201" cy="4873625"/>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82" name="Google Shape;68;p14"/>
          <p:cNvSpPr txBox="1"/>
          <p:nvPr>
            <p:ph type="body" sz="quarter" idx="21"/>
          </p:nvPr>
        </p:nvSpPr>
        <p:spPr>
          <a:xfrm>
            <a:off x="839787" y="2057400"/>
            <a:ext cx="3932239" cy="3811588"/>
          </a:xfrm>
          <a:prstGeom prst="rect">
            <a:avLst/>
          </a:prstGeom>
        </p:spPr>
        <p:txBody>
          <a:bodyPr/>
          <a:lstStyle/>
          <a:p>
            <a:pPr marL="228600" indent="0">
              <a:buClrTx/>
              <a:buSzTx/>
              <a:buFontTx/>
              <a:buNone/>
              <a:defRPr sz="1600"/>
            </a:pPr>
          </a:p>
        </p:txBody>
      </p:sp>
      <p:pic>
        <p:nvPicPr>
          <p:cNvPr id="83" name="Google Shape;72;p14" descr="Google Shape;72;p14"/>
          <p:cNvPicPr>
            <a:picLocks noChangeAspect="1"/>
          </p:cNvPicPr>
          <p:nvPr/>
        </p:nvPicPr>
        <p:blipFill>
          <a:blip r:embed="rId2">
            <a:extLst/>
          </a:blip>
          <a:stretch>
            <a:fillRect/>
          </a:stretch>
        </p:blipFill>
        <p:spPr>
          <a:xfrm>
            <a:off x="8814231" y="6184984"/>
            <a:ext cx="3225398" cy="673017"/>
          </a:xfrm>
          <a:prstGeom prst="rect">
            <a:avLst/>
          </a:prstGeom>
          <a:ln w="12700">
            <a:miter lim="400000"/>
          </a:ln>
        </p:spPr>
      </p:pic>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91"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92" name="Google Shape;75;p15"/>
          <p:cNvSpPr/>
          <p:nvPr>
            <p:ph type="pic" sz="half" idx="21"/>
          </p:nvPr>
        </p:nvSpPr>
        <p:spPr>
          <a:xfrm>
            <a:off x="5183187" y="987425"/>
            <a:ext cx="6172201" cy="4873625"/>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839787" y="2057400"/>
            <a:ext cx="3932239"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pic>
        <p:nvPicPr>
          <p:cNvPr id="94" name="Google Shape;80;p15" descr="Google Shape;80;p15"/>
          <p:cNvPicPr>
            <a:picLocks noChangeAspect="1"/>
          </p:cNvPicPr>
          <p:nvPr/>
        </p:nvPicPr>
        <p:blipFill>
          <a:blip r:embed="rId2">
            <a:extLst/>
          </a:blip>
          <a:stretch>
            <a:fillRect/>
          </a:stretch>
        </p:blipFill>
        <p:spPr>
          <a:xfrm>
            <a:off x="8814231" y="6184984"/>
            <a:ext cx="3225398" cy="673017"/>
          </a:xfrm>
          <a:prstGeom prst="rect">
            <a:avLst/>
          </a:prstGeom>
          <a:ln w="12700">
            <a:miter lim="400000"/>
          </a:ln>
        </p:spPr>
      </p:pic>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pic>
        <p:nvPicPr>
          <p:cNvPr id="3" name="Google Shape;20;p7" descr="Google Shape;20;p7"/>
          <p:cNvPicPr>
            <a:picLocks noChangeAspect="1"/>
          </p:cNvPicPr>
          <p:nvPr/>
        </p:nvPicPr>
        <p:blipFill>
          <a:blip r:embed="rId2">
            <a:extLst/>
          </a:blip>
          <a:stretch>
            <a:fillRect/>
          </a:stretch>
        </p:blipFill>
        <p:spPr>
          <a:xfrm>
            <a:off x="8814231" y="6184984"/>
            <a:ext cx="3225398" cy="673017"/>
          </a:xfrm>
          <a:prstGeom prst="rect">
            <a:avLst/>
          </a:prstGeom>
          <a:ln w="12700">
            <a:miter lim="400000"/>
          </a:ln>
        </p:spPr>
      </p:pic>
      <p:sp>
        <p:nvSpPr>
          <p:cNvPr id="4"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095216" y="6414780"/>
            <a:ext cx="258585" cy="248265"/>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3" name="Google Shape;98;p1" descr="Google Shape;98;p1"/>
          <p:cNvPicPr>
            <a:picLocks noChangeAspect="1"/>
          </p:cNvPicPr>
          <p:nvPr/>
        </p:nvPicPr>
        <p:blipFill>
          <a:blip r:embed="rId2">
            <a:extLst/>
          </a:blip>
          <a:stretch>
            <a:fillRect/>
          </a:stretch>
        </p:blipFill>
        <p:spPr>
          <a:xfrm>
            <a:off x="13292" y="25400"/>
            <a:ext cx="12190815" cy="6694099"/>
          </a:xfrm>
          <a:prstGeom prst="rect">
            <a:avLst/>
          </a:prstGeom>
          <a:ln w="12700">
            <a:miter lim="400000"/>
          </a:ln>
        </p:spPr>
      </p:pic>
      <p:sp>
        <p:nvSpPr>
          <p:cNvPr id="124" name="Google Shape;99;p1"/>
          <p:cNvSpPr txBox="1"/>
          <p:nvPr/>
        </p:nvSpPr>
        <p:spPr>
          <a:xfrm>
            <a:off x="2518629" y="3717985"/>
            <a:ext cx="7154739" cy="38533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200">
                <a:latin typeface="Calibri"/>
                <a:ea typeface="Calibri"/>
                <a:cs typeface="Calibri"/>
                <a:sym typeface="Calibri"/>
              </a:defRPr>
            </a:lvl1pPr>
          </a:lstStyle>
          <a:p>
            <a:pPr/>
            <a:r>
              <a:t>AMCAT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pic 1.png" descr="pic 1.png"/>
          <p:cNvPicPr>
            <a:picLocks noChangeAspect="1"/>
          </p:cNvPicPr>
          <p:nvPr/>
        </p:nvPicPr>
        <p:blipFill>
          <a:blip r:embed="rId2">
            <a:extLst/>
          </a:blip>
          <a:stretch>
            <a:fillRect/>
          </a:stretch>
        </p:blipFill>
        <p:spPr>
          <a:xfrm>
            <a:off x="268106" y="1932380"/>
            <a:ext cx="4902201" cy="3530601"/>
          </a:xfrm>
          <a:prstGeom prst="rect">
            <a:avLst/>
          </a:prstGeom>
          <a:ln w="12700">
            <a:miter lim="400000"/>
          </a:ln>
        </p:spPr>
      </p:pic>
      <p:sp>
        <p:nvSpPr>
          <p:cNvPr id="164" name="This boxplot helps in understanding whether the college tier has an impact on salary levels, allowing for insights into how educational background may influence earning potential in the job market."/>
          <p:cNvSpPr txBox="1"/>
          <p:nvPr/>
        </p:nvSpPr>
        <p:spPr>
          <a:xfrm>
            <a:off x="171469" y="5771078"/>
            <a:ext cx="5095476"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200">
                <a:latin typeface="Times Roman"/>
                <a:ea typeface="Times Roman"/>
                <a:cs typeface="Times Roman"/>
                <a:sym typeface="Times Roman"/>
              </a:defRPr>
            </a:lvl1pPr>
          </a:lstStyle>
          <a:p>
            <a:pPr/>
            <a:r>
              <a:t>This boxplot helps in understanding whether the college tier has an impact on salary levels, allowing for insights into how educational background may influence earning potential in the job market.</a:t>
            </a:r>
          </a:p>
        </p:txBody>
      </p:sp>
      <p:pic>
        <p:nvPicPr>
          <p:cNvPr id="165" name="pic 2.png" descr="pic 2.png"/>
          <p:cNvPicPr>
            <a:picLocks noChangeAspect="1"/>
          </p:cNvPicPr>
          <p:nvPr/>
        </p:nvPicPr>
        <p:blipFill>
          <a:blip r:embed="rId3">
            <a:extLst/>
          </a:blip>
          <a:stretch>
            <a:fillRect/>
          </a:stretch>
        </p:blipFill>
        <p:spPr>
          <a:xfrm>
            <a:off x="5769973" y="1914777"/>
            <a:ext cx="4382770" cy="3565807"/>
          </a:xfrm>
          <a:prstGeom prst="rect">
            <a:avLst/>
          </a:prstGeom>
          <a:ln w="12700">
            <a:miter lim="400000"/>
          </a:ln>
        </p:spPr>
      </p:pic>
      <p:sp>
        <p:nvSpPr>
          <p:cNvPr id="166" name="The heatmap provides a visual representation of the relationship between salary and selected skills, enabling stakeholders to make informed decisions regarding skill development and career planning based on salary potential."/>
          <p:cNvSpPr txBox="1"/>
          <p:nvPr/>
        </p:nvSpPr>
        <p:spPr>
          <a:xfrm>
            <a:off x="6391423" y="5566084"/>
            <a:ext cx="4902201"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200">
                <a:latin typeface="Times Roman"/>
                <a:ea typeface="Times Roman"/>
                <a:cs typeface="Times Roman"/>
                <a:sym typeface="Times Roman"/>
              </a:defRPr>
            </a:lvl1pPr>
          </a:lstStyle>
          <a:p>
            <a:pPr/>
            <a:r>
              <a:t>The heatmap provides a visual representation of the relationship between salary and selected skills, enabling stakeholders to make informed decisions regarding skill development and career planning based on salary potential.</a:t>
            </a:r>
          </a:p>
        </p:txBody>
      </p:sp>
      <p:sp>
        <p:nvSpPr>
          <p:cNvPr id="167" name="ADDITIONAL INSIGHTS"/>
          <p:cNvSpPr txBox="1"/>
          <p:nvPr/>
        </p:nvSpPr>
        <p:spPr>
          <a:xfrm>
            <a:off x="3536578" y="297118"/>
            <a:ext cx="5118845" cy="56247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90000"/>
              </a:lnSpc>
              <a:defRPr sz="4400">
                <a:latin typeface="Calibri"/>
                <a:ea typeface="Calibri"/>
                <a:cs typeface="Calibri"/>
                <a:sym typeface="Calibri"/>
              </a:defRPr>
            </a:lvl1pPr>
          </a:lstStyle>
          <a:p>
            <a:pPr/>
            <a:r>
              <a:t>ADDITIONAL INSIGHTS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Conclusion:…"/>
          <p:cNvSpPr txBox="1"/>
          <p:nvPr/>
        </p:nvSpPr>
        <p:spPr>
          <a:xfrm>
            <a:off x="1258340" y="462996"/>
            <a:ext cx="6844376" cy="5664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2400">
                <a:latin typeface="Calibri"/>
                <a:ea typeface="Calibri"/>
                <a:cs typeface="Calibri"/>
                <a:sym typeface="Calibri"/>
              </a:defRPr>
            </a:pPr>
            <a:r>
              <a:t>Conclusion:</a:t>
            </a:r>
          </a:p>
          <a:p>
            <a:pPr>
              <a:defRPr b="1"/>
            </a:pPr>
          </a:p>
          <a:p>
            <a:pPr/>
            <a:r>
              <a:t>The Exploratory Data Analysis (EDA) performed on the dataset revealed important insights regarding salary distributions and the factors influencing them. We observed a general upward trend in salaries over the years, indicating that fresh graduates are increasingly earning higher salaries, likely due to improvements in the job market and demand for skilled workers.</a:t>
            </a:r>
          </a:p>
          <a:p>
            <a:pPr/>
          </a:p>
          <a:p>
            <a:pPr/>
            <a:r>
              <a:t>The analysis highlighted specific job roles, particularly in the Computer Science field, which offer higher salaries. For instance, fresh graduates in positions such as Programming Analyst and Software Engineer have an average salary of about ₹339,304, supporting claims from a Times of India article about expected earnings for these roles.</a:t>
            </a:r>
          </a:p>
          <a:p>
            <a:pPr/>
          </a:p>
          <a:p>
            <a:pPr/>
            <a:r>
              <a:t>We also found that academic performance, especially in areas like Computer Programming and Logical reasoning, correlates positively with salary. This suggests that better academic skills may lead to higher salary outcomes.</a:t>
            </a:r>
          </a:p>
          <a:p>
            <a:pPr/>
          </a:p>
          <a:p>
            <a:pPr/>
            <a:r>
              <a:t>Additionally, our investigation into salary distribution by gender indicated a noticeable disparity, suggesting a need for further exploration into the reasons behind this difference. Finally, the analysis showed that graduates from higher-tier colleges tend to earn more, reinforcing the importance of educational background in salary expectations.</a:t>
            </a:r>
          </a:p>
          <a:p>
            <a:pPr/>
          </a:p>
          <a:p>
            <a:pPr/>
            <a:r>
              <a:t>Overall, this EDA provides valuable insights for students, educators, and employers, helping them understand the salary landscape better and guiding future research and policy efforts aimed at addressing salary disparities.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Google Shape;116;p5" descr="Google Shape;116;p5"/>
          <p:cNvPicPr>
            <a:picLocks noChangeAspect="1"/>
          </p:cNvPicPr>
          <p:nvPr/>
        </p:nvPicPr>
        <p:blipFill>
          <a:blip r:embed="rId2">
            <a:extLst/>
          </a:blip>
          <a:stretch>
            <a:fillRect/>
          </a:stretch>
        </p:blipFill>
        <p:spPr>
          <a:xfrm>
            <a:off x="6466516" y="1850749"/>
            <a:ext cx="4465644" cy="2834317"/>
          </a:xfrm>
          <a:prstGeom prst="rect">
            <a:avLst/>
          </a:prstGeom>
          <a:ln w="12700">
            <a:miter lim="400000"/>
          </a:ln>
        </p:spPr>
      </p:pic>
      <p:sp>
        <p:nvSpPr>
          <p:cNvPr id="172" name="Google Shape;117;p5"/>
          <p:cNvSpPr txBox="1"/>
          <p:nvPr/>
        </p:nvSpPr>
        <p:spPr>
          <a:xfrm>
            <a:off x="1290324" y="2997199"/>
            <a:ext cx="3570388" cy="7645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4400">
                <a:solidFill>
                  <a:srgbClr val="C00000"/>
                </a:solidFill>
                <a:latin typeface="Libre Baskerville"/>
                <a:ea typeface="Libre Baskerville"/>
                <a:cs typeface="Libre Baskerville"/>
                <a:sym typeface="Libre Baskerville"/>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ABOUT ME…"/>
          <p:cNvSpPr txBox="1"/>
          <p:nvPr/>
        </p:nvSpPr>
        <p:spPr>
          <a:xfrm>
            <a:off x="464498" y="285270"/>
            <a:ext cx="11073175" cy="55635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2400">
                <a:solidFill>
                  <a:srgbClr val="FF2600"/>
                </a:solidFill>
              </a:defRPr>
            </a:pPr>
            <a:r>
              <a:t>ABOUT ME</a:t>
            </a:r>
          </a:p>
          <a:p>
            <a:pPr/>
          </a:p>
          <a:p>
            <a:pPr/>
          </a:p>
          <a:p>
            <a:pPr defTabSz="457200">
              <a:spcBef>
                <a:spcPts val="1400"/>
              </a:spcBef>
              <a:defRPr b="1" sz="2000">
                <a:latin typeface="Calibri"/>
                <a:ea typeface="Calibri"/>
                <a:cs typeface="Calibri"/>
                <a:sym typeface="Calibri"/>
              </a:defRPr>
            </a:pPr>
            <a:r>
              <a:t>Background</a:t>
            </a:r>
          </a:p>
          <a:p>
            <a:pPr defTabSz="457200">
              <a:spcBef>
                <a:spcPts val="1200"/>
              </a:spcBef>
            </a:pPr>
            <a:r>
              <a:t>I have a Master's degree in Data Science from Gitam University, Hyderabad (2022-2024), and a Bachelor's degree in Science from Bhavan's Vivekananda Degree College (2018-2021). My education laid a strong foundation in core subjects such as statistics, machine learning, and data-driven methodologies, providing me with the essential skills needed for data analysis, modelling, and algorithm development.</a:t>
            </a:r>
          </a:p>
          <a:p>
            <a:pPr defTabSz="457200">
              <a:spcBef>
                <a:spcPts val="1200"/>
              </a:spcBef>
              <a:defRPr b="1" sz="1700">
                <a:latin typeface="Times Roman"/>
                <a:ea typeface="Times Roman"/>
                <a:cs typeface="Times Roman"/>
                <a:sym typeface="Times Roman"/>
              </a:defRPr>
            </a:pPr>
          </a:p>
          <a:p>
            <a:pPr defTabSz="457200">
              <a:defRPr b="1" sz="2000">
                <a:latin typeface="Calibri"/>
                <a:ea typeface="Calibri"/>
                <a:cs typeface="Calibri"/>
                <a:sym typeface="Calibri"/>
              </a:defRPr>
            </a:pPr>
            <a:r>
              <a:t>Why I Want to Learn Data Science</a:t>
            </a:r>
          </a:p>
          <a:p>
            <a:pPr defTabSz="457200">
              <a:spcBef>
                <a:spcPts val="1200"/>
              </a:spcBef>
            </a:pPr>
            <a:r>
              <a:t>I've always been fascinated by how data can shape decisions and solve real-world problems. My interest in data science developed during my undergrad, where I worked on projects involving data analysis. What excites me most is the ability to uncover patterns and predict outcomes, especially in the field of artificial intelligence. I’m eager to deepen my skills and make data actionable to create meaningful impact.</a:t>
            </a:r>
          </a:p>
          <a:p>
            <a:pPr defTabSz="457200">
              <a:spcBef>
                <a:spcPts val="1200"/>
              </a:spcBef>
              <a:defRPr b="1" sz="2000">
                <a:latin typeface="Calibri"/>
                <a:ea typeface="Calibri"/>
                <a:cs typeface="Calibri"/>
                <a:sym typeface="Calibri"/>
              </a:defRPr>
            </a:pPr>
            <a:r>
              <a:t>WORK EXPERIENCE</a:t>
            </a:r>
          </a:p>
          <a:p>
            <a:pPr defTabSz="457200">
              <a:spcBef>
                <a:spcPts val="1200"/>
              </a:spcBef>
            </a:pPr>
            <a:r>
              <a:rPr b="1"/>
              <a:t>Research Assistant at Hyderabad Central University (May 2023 - Nov 2023)</a:t>
            </a:r>
            <a:r>
              <a:t>: Worked on Explainable AI (XAI) algorithms, focusing on improving model transparency and interpretability.</a:t>
            </a:r>
          </a:p>
          <a:p>
            <a:pPr defTabSz="457200">
              <a:spcBef>
                <a:spcPts val="1200"/>
              </a:spcBef>
              <a:defRPr sz="1200">
                <a:latin typeface="Times Roman"/>
                <a:ea typeface="Times Roman"/>
                <a:cs typeface="Times Roman"/>
                <a:sym typeface="Times Roman"/>
              </a:defRPr>
            </a:pPr>
            <a:r>
              <a:rPr b="1" sz="1400">
                <a:latin typeface="+mn-lt"/>
                <a:ea typeface="+mn-ea"/>
                <a:cs typeface="+mn-cs"/>
                <a:sym typeface="Arial"/>
              </a:rPr>
              <a:t>Business Analyst at Truequations (Nov 2023 - Dec 2023)</a:t>
            </a:r>
            <a:r>
              <a:rPr sz="1400">
                <a:latin typeface="+mn-lt"/>
                <a:ea typeface="+mn-ea"/>
                <a:cs typeface="+mn-cs"/>
                <a:sym typeface="Arial"/>
              </a:rPr>
              <a:t>: Analysed business data and provided insights to inform decision-making, focusing on identifying trends and optimising business processes</a:t>
            </a:r>
            <a:r>
              <a:t>.</a:t>
            </a:r>
          </a:p>
          <a:p>
            <a:pPr defTabSz="457200">
              <a:spcBef>
                <a:spcPts val="1200"/>
              </a:spcBef>
              <a:defRPr sz="12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Dataset Description:…"/>
          <p:cNvSpPr txBox="1"/>
          <p:nvPr/>
        </p:nvSpPr>
        <p:spPr>
          <a:xfrm>
            <a:off x="303866" y="100255"/>
            <a:ext cx="10241067" cy="66574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06400" indent="-406400">
              <a:lnSpc>
                <a:spcPct val="90000"/>
              </a:lnSpc>
              <a:spcBef>
                <a:spcPts val="1000"/>
              </a:spcBef>
              <a:defRPr b="1" sz="2400">
                <a:latin typeface="Calibri"/>
                <a:ea typeface="Calibri"/>
                <a:cs typeface="Calibri"/>
                <a:sym typeface="Calibri"/>
              </a:defRPr>
            </a:pPr>
            <a:r>
              <a:t>Dataset Description:</a:t>
            </a:r>
          </a:p>
          <a:p>
            <a:pPr defTabSz="457200"/>
            <a: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standardised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p>
          <a:p>
            <a:pPr defTabSz="457200">
              <a:defRPr sz="2400">
                <a:latin typeface="Calibri"/>
                <a:ea typeface="Calibri"/>
                <a:cs typeface="Calibri"/>
                <a:sym typeface="Calibri"/>
              </a:defRPr>
            </a:pPr>
          </a:p>
          <a:p>
            <a:pPr defTabSz="457200">
              <a:spcBef>
                <a:spcPts val="1400"/>
              </a:spcBef>
              <a:defRPr b="1" sz="2400">
                <a:latin typeface="Calibri"/>
                <a:ea typeface="Calibri"/>
                <a:cs typeface="Calibri"/>
                <a:sym typeface="Calibri"/>
              </a:defRPr>
            </a:pPr>
            <a:r>
              <a:t>Objective of the EDA:</a:t>
            </a:r>
          </a:p>
          <a:p>
            <a:pPr defTabSz="457200">
              <a:spcBef>
                <a:spcPts val="1200"/>
              </a:spcBef>
            </a:pPr>
            <a:r>
              <a:t>The objective of this EDA is to analyze the salary distribution across different job roles and locations. By examining the relationships between job roles, cities, and salaries, the analysis seeks to uncover patterns, identify anomalies, and provide insights into salary structures for various designations. This will help in understanding how factors like job role and geographic location impact salaries, providing valuable information for salary benchmarking and identifying potential outliers in the dataset.</a:t>
            </a:r>
          </a:p>
          <a:p>
            <a:pPr defTabSz="457200">
              <a:spcBef>
                <a:spcPts val="1200"/>
              </a:spcBef>
              <a:defRPr b="1" sz="2400">
                <a:latin typeface="Calibri"/>
                <a:ea typeface="Calibri"/>
                <a:cs typeface="Calibri"/>
                <a:sym typeface="Calibri"/>
              </a:defRPr>
            </a:pPr>
          </a:p>
          <a:p>
            <a:pPr defTabSz="457200">
              <a:spcBef>
                <a:spcPts val="1200"/>
              </a:spcBef>
              <a:defRPr b="1" sz="2400">
                <a:latin typeface="Calibri"/>
                <a:ea typeface="Calibri"/>
                <a:cs typeface="Calibri"/>
                <a:sym typeface="Calibri"/>
              </a:defRPr>
            </a:pPr>
            <a:r>
              <a:t>Summary of the Dataset:</a:t>
            </a:r>
          </a:p>
          <a:p>
            <a:pPr defTabSz="457200">
              <a:spcBef>
                <a:spcPts val="1200"/>
              </a:spcBef>
            </a:pPr>
            <a:r>
              <a:t>The dataset provides a comprehensive overview of candidates related to their job applications, encompassing various variables such as a unique identifier (ID), annual salary offered (Salary), dates of joining (DOJ) and leaving (DOL) the company, job title (Designation), job location (JobCity), and gender. It includes academic performance metrics, such as scores from grade 10 and 12 (10percentage, 12percentage) along with their respective school boards (10board, 12board) and graduation year (12graduation). Additionally, it captures details about college attended, including unique college identifiers (CollegeID), college tier (CollegeTier), degree obtained, specialisation, and aggregate GPA (CollegeGPA). The dataset also includes AMCAT test scores across various subjects, such as English and Logical reasoning, as well as standardised scores for personality traits like conscientiousness, agreeableness, extraversion, neuroticism, and openness to experience. This diverse information enables a detailed analysis of trends and correlations in job offers and candidate qualifications.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Problem Statement…"/>
          <p:cNvSpPr txBox="1"/>
          <p:nvPr/>
        </p:nvSpPr>
        <p:spPr>
          <a:xfrm>
            <a:off x="291982" y="237876"/>
            <a:ext cx="8605168" cy="72146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b="1" sz="2400">
                <a:latin typeface="Calibri"/>
                <a:ea typeface="Calibri"/>
                <a:cs typeface="Calibri"/>
                <a:sym typeface="Calibri"/>
              </a:defRPr>
            </a:pPr>
            <a:r>
              <a:t>Problem Statement</a:t>
            </a:r>
          </a:p>
          <a:p>
            <a:pPr defTabSz="457200">
              <a:spcBef>
                <a:spcPts val="1200"/>
              </a:spcBef>
            </a:pPr>
            <a:r>
              <a:t>The objective of this analysis is to conduct an Exploratory Data Analysis (EDA) on a dataset focusing on the annual salary of candidates, with the aim of identifying trends, patterns, and relationships among various features. The analysis seeks to understand factors influencing salary, including educational qualifications, job roles, city locations, and demographic variables. By analysing the data, we will validate claims about salary expectations for different job roles and explore the potential influence of gender on specialisation choices.</a:t>
            </a:r>
          </a:p>
          <a:p>
            <a:pPr defTabSz="457200">
              <a:spcBef>
                <a:spcPts val="1200"/>
              </a:spcBef>
            </a:pPr>
          </a:p>
          <a:p>
            <a:pPr defTabSz="457200">
              <a:spcBef>
                <a:spcPts val="1400"/>
              </a:spcBef>
              <a:defRPr b="1" sz="2400">
                <a:latin typeface="Calibri"/>
                <a:ea typeface="Calibri"/>
                <a:cs typeface="Calibri"/>
                <a:sym typeface="Calibri"/>
              </a:defRPr>
            </a:pPr>
            <a:r>
              <a:t>EDA Steps</a:t>
            </a:r>
          </a:p>
          <a:p>
            <a:pPr marL="457200" indent="-317500" defTabSz="457200">
              <a:spcBef>
                <a:spcPts val="1200"/>
              </a:spcBef>
              <a:buSzPct val="100000"/>
              <a:buFont typeface="Times Roman"/>
              <a:buAutoNum type="arabicPeriod" startAt="1"/>
            </a:pPr>
            <a:r>
              <a:rPr b="1"/>
              <a:t>Introduction:</a:t>
            </a:r>
            <a:r>
              <a:t> Provided a detailed description of the dataset and outlined the objective to analyse the salary distribution and its influencing factors.</a:t>
            </a:r>
          </a:p>
          <a:p>
            <a:pPr marL="457200" indent="-317500" defTabSz="457200">
              <a:spcBef>
                <a:spcPts val="1200"/>
              </a:spcBef>
              <a:buSzPct val="100000"/>
              <a:buFont typeface="Times Roman"/>
              <a:buAutoNum type="arabicPeriod" startAt="1"/>
            </a:pPr>
            <a:r>
              <a:rPr b="1"/>
              <a:t>Data Import:</a:t>
            </a:r>
            <a:r>
              <a:t> Loaded the dataset and displayed the first few rows, shape, and summary statistics to understand its structure and contents.</a:t>
            </a:r>
          </a:p>
          <a:p>
            <a:pPr marL="457200" indent="-317500" defTabSz="457200">
              <a:spcBef>
                <a:spcPts val="1200"/>
              </a:spcBef>
              <a:buSzPct val="100000"/>
              <a:buFont typeface="Times Roman"/>
              <a:buAutoNum type="arabicPeriod" startAt="1"/>
            </a:pPr>
            <a:r>
              <a:rPr b="1"/>
              <a:t>Univariate Analysis:</a:t>
            </a:r>
            <a:r>
              <a:t> Generated histograms, box plots, and count plots for numerical and categorical variables, identifying outliers and examining distributions.</a:t>
            </a:r>
          </a:p>
          <a:p>
            <a:pPr marL="457200" indent="-317500" defTabSz="457200">
              <a:spcBef>
                <a:spcPts val="1200"/>
              </a:spcBef>
              <a:buSzPct val="100000"/>
              <a:buFont typeface="Times Roman"/>
              <a:buAutoNum type="arabicPeriod" startAt="1"/>
            </a:pPr>
            <a:r>
              <a:rPr b="1"/>
              <a:t>Bivariate Analysis:</a:t>
            </a:r>
            <a:r>
              <a:t> Analysed relationships between numerical variables through scatter plots and assessed categorical and numerical relationships with box plots and bar plots.</a:t>
            </a:r>
          </a:p>
          <a:p>
            <a:pPr marL="457200" indent="-317500" defTabSz="457200">
              <a:spcBef>
                <a:spcPts val="1200"/>
              </a:spcBef>
              <a:buSzPct val="100000"/>
              <a:buFont typeface="Times Roman"/>
              <a:buAutoNum type="arabicPeriod" startAt="1"/>
            </a:pPr>
            <a:r>
              <a:rPr b="1"/>
              <a:t>Research Questions:</a:t>
            </a:r>
            <a:r>
              <a:t> Tested the claim regarding salaries for specific job roles and explored the relationship between gender and specialisation using the dataset.</a:t>
            </a:r>
          </a:p>
          <a:p>
            <a:pPr marL="457200" indent="-317500" defTabSz="457200">
              <a:spcBef>
                <a:spcPts val="1200"/>
              </a:spcBef>
              <a:buSzPct val="100000"/>
              <a:buFont typeface="Times Roman"/>
              <a:buAutoNum type="arabicPeriod" startAt="1"/>
            </a:pPr>
            <a:r>
              <a:rPr b="1"/>
              <a:t>Conclusion:</a:t>
            </a:r>
            <a:r>
              <a:t> Summarised key findings from the analysis, highlighting significant trends and insights regarding salary and job roles.</a:t>
            </a:r>
          </a:p>
          <a:p>
            <a:pPr marL="457200" indent="-317500" defTabSz="457200">
              <a:spcBef>
                <a:spcPts val="1200"/>
              </a:spcBef>
              <a:buSzPct val="100000"/>
              <a:buFont typeface="Times Roman"/>
              <a:buAutoNum type="arabicPeriod" startAt="1"/>
            </a:pPr>
            <a:r>
              <a:rPr b="1"/>
              <a:t>Bonus Insights:</a:t>
            </a:r>
            <a:r>
              <a:t> Presented additional observations and research questions that emerged during the analysis.</a:t>
            </a:r>
          </a:p>
          <a:p>
            <a:pPr marL="457200" indent="-457200" defTabSz="457200">
              <a:spcBef>
                <a:spcPts val="1200"/>
              </a:spcBef>
              <a:tabLst>
                <a:tab pos="139700" algn="l"/>
                <a:tab pos="457200" algn="l"/>
              </a:tabLst>
              <a:defRPr sz="1200">
                <a:latin typeface="Times Roman"/>
                <a:ea typeface="Times Roman"/>
                <a:cs typeface="Times Roman"/>
                <a:sym typeface="Times Roman"/>
              </a:defRPr>
            </a:pPr>
          </a:p>
          <a:p>
            <a:pPr marL="457200" indent="-457200" defTabSz="457200">
              <a:tabLst>
                <a:tab pos="139700" algn="l"/>
                <a:tab pos="457200" algn="l"/>
              </a:tabLst>
              <a:defRPr sz="12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salary hist.png" descr="salary hist.png"/>
          <p:cNvPicPr>
            <a:picLocks noChangeAspect="1"/>
          </p:cNvPicPr>
          <p:nvPr/>
        </p:nvPicPr>
        <p:blipFill>
          <a:blip r:embed="rId2">
            <a:extLst/>
          </a:blip>
          <a:stretch>
            <a:fillRect/>
          </a:stretch>
        </p:blipFill>
        <p:spPr>
          <a:xfrm>
            <a:off x="-165637" y="2116069"/>
            <a:ext cx="4940301" cy="3530601"/>
          </a:xfrm>
          <a:prstGeom prst="rect">
            <a:avLst/>
          </a:prstGeom>
          <a:ln w="12700">
            <a:miter lim="400000"/>
          </a:ln>
        </p:spPr>
      </p:pic>
      <p:sp>
        <p:nvSpPr>
          <p:cNvPr id="133" name="This plot helps us understand the distribution of salaries in our dataset, showing how frequently different salary ranges occur and providing insights into the overall salary distribution's shape."/>
          <p:cNvSpPr txBox="1"/>
          <p:nvPr/>
        </p:nvSpPr>
        <p:spPr>
          <a:xfrm>
            <a:off x="391280" y="5747381"/>
            <a:ext cx="4347796"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200">
                <a:latin typeface="Times Roman"/>
                <a:ea typeface="Times Roman"/>
                <a:cs typeface="Times Roman"/>
                <a:sym typeface="Times Roman"/>
              </a:defRPr>
            </a:lvl1pPr>
          </a:lstStyle>
          <a:p>
            <a:pPr/>
            <a:r>
              <a:t>This plot helps us understand the distribution of salaries in our dataset, showing how frequently different salary ranges occur and providing insights into the overall salary distribution's shape.</a:t>
            </a:r>
          </a:p>
        </p:txBody>
      </p:sp>
      <p:pic>
        <p:nvPicPr>
          <p:cNvPr id="134" name="salary boxplot.png" descr="salary boxplot.png"/>
          <p:cNvPicPr>
            <a:picLocks noChangeAspect="1"/>
          </p:cNvPicPr>
          <p:nvPr/>
        </p:nvPicPr>
        <p:blipFill>
          <a:blip r:embed="rId3">
            <a:extLst/>
          </a:blip>
          <a:stretch>
            <a:fillRect/>
          </a:stretch>
        </p:blipFill>
        <p:spPr>
          <a:xfrm>
            <a:off x="5723583" y="2116069"/>
            <a:ext cx="4470401" cy="3530601"/>
          </a:xfrm>
          <a:prstGeom prst="rect">
            <a:avLst/>
          </a:prstGeom>
          <a:ln w="12700">
            <a:miter lim="400000"/>
          </a:ln>
        </p:spPr>
      </p:pic>
      <p:sp>
        <p:nvSpPr>
          <p:cNvPr id="135" name="This box plot helps identify outliers in the salary data and provides insights into the spread and central tendency of salaries."/>
          <p:cNvSpPr txBox="1"/>
          <p:nvPr/>
        </p:nvSpPr>
        <p:spPr>
          <a:xfrm>
            <a:off x="6124148" y="5640745"/>
            <a:ext cx="3669272"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200">
                <a:latin typeface="Times Roman"/>
                <a:ea typeface="Times Roman"/>
                <a:cs typeface="Times Roman"/>
                <a:sym typeface="Times Roman"/>
              </a:defRPr>
            </a:lvl1pPr>
          </a:lstStyle>
          <a:p>
            <a:pPr/>
            <a:r>
              <a:t>This box plot helps identify outliers in the salary data and provides insights into the spread and central tendency of salaries.</a:t>
            </a:r>
          </a:p>
        </p:txBody>
      </p:sp>
      <p:sp>
        <p:nvSpPr>
          <p:cNvPr id="136" name="UNIVARIATE ANALYSIS"/>
          <p:cNvSpPr txBox="1"/>
          <p:nvPr/>
        </p:nvSpPr>
        <p:spPr>
          <a:xfrm>
            <a:off x="3639868" y="48302"/>
            <a:ext cx="5000973" cy="56247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90000"/>
              </a:lnSpc>
              <a:defRPr sz="4400">
                <a:latin typeface="Calibri"/>
                <a:ea typeface="Calibri"/>
                <a:cs typeface="Calibri"/>
                <a:sym typeface="Calibri"/>
              </a:defRPr>
            </a:lvl1pPr>
          </a:lstStyle>
          <a:p>
            <a:pPr/>
            <a:r>
              <a:t>UNIVARIATE ANALYSIS</a:t>
            </a:r>
          </a:p>
        </p:txBody>
      </p:sp>
      <p:sp>
        <p:nvSpPr>
          <p:cNvPr id="137" name="NUMERICAL COLUMNS"/>
          <p:cNvSpPr txBox="1"/>
          <p:nvPr/>
        </p:nvSpPr>
        <p:spPr>
          <a:xfrm>
            <a:off x="452649" y="1197596"/>
            <a:ext cx="2787892" cy="29780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defRPr b="1" sz="1900">
                <a:latin typeface="Helvetica Neue"/>
                <a:ea typeface="Helvetica Neue"/>
                <a:cs typeface="Helvetica Neue"/>
                <a:sym typeface="Helvetica Neue"/>
              </a:defRPr>
            </a:lvl1pPr>
          </a:lstStyle>
          <a:p>
            <a:pPr/>
            <a:r>
              <a:t>NUMERICAL COLUMNS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GENDER HIST.png" descr="GENDER HIST.png"/>
          <p:cNvPicPr>
            <a:picLocks noChangeAspect="1"/>
          </p:cNvPicPr>
          <p:nvPr/>
        </p:nvPicPr>
        <p:blipFill>
          <a:blip r:embed="rId2">
            <a:extLst/>
          </a:blip>
          <a:stretch>
            <a:fillRect/>
          </a:stretch>
        </p:blipFill>
        <p:spPr>
          <a:xfrm>
            <a:off x="352562" y="1640003"/>
            <a:ext cx="4330444" cy="3047755"/>
          </a:xfrm>
          <a:prstGeom prst="rect">
            <a:avLst/>
          </a:prstGeom>
          <a:ln w="12700">
            <a:miter lim="400000"/>
          </a:ln>
        </p:spPr>
      </p:pic>
      <p:sp>
        <p:nvSpPr>
          <p:cNvPr id="140" name="this count plot is useful for summarising and visualising the distribution of gender in your data, making it easier to identify any potential imbalances or trends."/>
          <p:cNvSpPr txBox="1"/>
          <p:nvPr/>
        </p:nvSpPr>
        <p:spPr>
          <a:xfrm>
            <a:off x="879191" y="5083871"/>
            <a:ext cx="3752093"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200">
                <a:latin typeface="Times Roman"/>
                <a:ea typeface="Times Roman"/>
                <a:cs typeface="Times Roman"/>
                <a:sym typeface="Times Roman"/>
              </a:defRPr>
            </a:lvl1pPr>
          </a:lstStyle>
          <a:p>
            <a:pPr/>
            <a:r>
              <a:t>this count plot is useful for summarising and visualising the distribution of gender in your data, making it easier to identify any potential imbalances or trends.</a:t>
            </a:r>
          </a:p>
        </p:txBody>
      </p:sp>
      <p:pic>
        <p:nvPicPr>
          <p:cNvPr id="141" name="JOBROLES.png" descr="JOBROLES.png"/>
          <p:cNvPicPr>
            <a:picLocks noChangeAspect="1"/>
          </p:cNvPicPr>
          <p:nvPr/>
        </p:nvPicPr>
        <p:blipFill>
          <a:blip r:embed="rId3">
            <a:extLst/>
          </a:blip>
          <a:stretch>
            <a:fillRect/>
          </a:stretch>
        </p:blipFill>
        <p:spPr>
          <a:xfrm>
            <a:off x="5581673" y="1508261"/>
            <a:ext cx="5946540" cy="3311239"/>
          </a:xfrm>
          <a:prstGeom prst="rect">
            <a:avLst/>
          </a:prstGeom>
          <a:ln w="12700">
            <a:miter lim="400000"/>
          </a:ln>
        </p:spPr>
      </p:pic>
      <p:sp>
        <p:nvSpPr>
          <p:cNvPr id="142" name="This visualisation helps in understanding hiring trends, popular job roles, and potentially guiding decisions related to recruitment or talent acquisition strategies."/>
          <p:cNvSpPr txBox="1"/>
          <p:nvPr/>
        </p:nvSpPr>
        <p:spPr>
          <a:xfrm>
            <a:off x="6478615" y="5083871"/>
            <a:ext cx="4330444"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200">
                <a:latin typeface="Times Roman"/>
                <a:ea typeface="Times Roman"/>
                <a:cs typeface="Times Roman"/>
                <a:sym typeface="Times Roman"/>
              </a:defRPr>
            </a:lvl1pPr>
          </a:lstStyle>
          <a:p>
            <a:pPr/>
            <a:r>
              <a:t>This visualisation helps in understanding hiring trends, popular job roles, and potentially guiding decisions related to recruitment or talent acquisition strategies.</a:t>
            </a:r>
          </a:p>
        </p:txBody>
      </p:sp>
      <p:sp>
        <p:nvSpPr>
          <p:cNvPr id="143" name="CATEGORICAL COLUMNS"/>
          <p:cNvSpPr txBox="1"/>
          <p:nvPr/>
        </p:nvSpPr>
        <p:spPr>
          <a:xfrm>
            <a:off x="1832317" y="462996"/>
            <a:ext cx="3070077" cy="3010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406400" indent="-406400" algn="ctr">
              <a:lnSpc>
                <a:spcPct val="90000"/>
              </a:lnSpc>
              <a:spcBef>
                <a:spcPts val="1000"/>
              </a:spcBef>
              <a:defRPr sz="2400">
                <a:latin typeface="Calibri"/>
                <a:ea typeface="Calibri"/>
                <a:cs typeface="Calibri"/>
                <a:sym typeface="Calibri"/>
              </a:defRPr>
            </a:lvl1pPr>
          </a:lstStyle>
          <a:p>
            <a:pPr/>
            <a:r>
              <a:t>CATEGORICAL COLUMNS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5" name="AGEVSSAL\.png" descr="AGEVSSAL\.png"/>
          <p:cNvPicPr>
            <a:picLocks noChangeAspect="1"/>
          </p:cNvPicPr>
          <p:nvPr/>
        </p:nvPicPr>
        <p:blipFill>
          <a:blip r:embed="rId2">
            <a:extLst/>
          </a:blip>
          <a:stretch>
            <a:fillRect/>
          </a:stretch>
        </p:blipFill>
        <p:spPr>
          <a:xfrm>
            <a:off x="95027" y="2516784"/>
            <a:ext cx="3680865" cy="2630541"/>
          </a:xfrm>
          <a:prstGeom prst="rect">
            <a:avLst/>
          </a:prstGeom>
          <a:ln w="12700">
            <a:miter lim="400000"/>
          </a:ln>
        </p:spPr>
      </p:pic>
      <p:sp>
        <p:nvSpPr>
          <p:cNvPr id="146" name="The scatter plot visualizes the relationship between a candidate's age and their salary, allowing you to observe trends,"/>
          <p:cNvSpPr txBox="1"/>
          <p:nvPr/>
        </p:nvSpPr>
        <p:spPr>
          <a:xfrm>
            <a:off x="511111" y="5415626"/>
            <a:ext cx="3085666"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200">
                <a:latin typeface="Times Roman"/>
                <a:ea typeface="Times Roman"/>
                <a:cs typeface="Times Roman"/>
                <a:sym typeface="Times Roman"/>
              </a:defRPr>
            </a:lvl1pPr>
          </a:lstStyle>
          <a:p>
            <a:pPr/>
            <a:r>
              <a:t>The scatter plot visualizes the relationship between a candidate's age and their salary, allowing you to observe trends,</a:t>
            </a:r>
          </a:p>
        </p:txBody>
      </p:sp>
      <p:pic>
        <p:nvPicPr>
          <p:cNvPr id="147" name="PAIRPLOT.png" descr="PAIRPLOT.png"/>
          <p:cNvPicPr>
            <a:picLocks noChangeAspect="1"/>
          </p:cNvPicPr>
          <p:nvPr/>
        </p:nvPicPr>
        <p:blipFill>
          <a:blip r:embed="rId3">
            <a:extLst/>
          </a:blip>
          <a:stretch>
            <a:fillRect/>
          </a:stretch>
        </p:blipFill>
        <p:spPr>
          <a:xfrm>
            <a:off x="6491898" y="1588567"/>
            <a:ext cx="3680865" cy="3680866"/>
          </a:xfrm>
          <a:prstGeom prst="rect">
            <a:avLst/>
          </a:prstGeom>
          <a:ln w="12700">
            <a:miter lim="400000"/>
          </a:ln>
        </p:spPr>
      </p:pic>
      <p:sp>
        <p:nvSpPr>
          <p:cNvPr id="148" name="The pair plot allows for an exploratory analysis of how the Salary correlates with academic scores (10th percentage, 12th percentage, and college GPA)"/>
          <p:cNvSpPr txBox="1"/>
          <p:nvPr/>
        </p:nvSpPr>
        <p:spPr>
          <a:xfrm>
            <a:off x="6280512" y="5415626"/>
            <a:ext cx="4482786"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200">
                <a:latin typeface="Times Roman"/>
                <a:ea typeface="Times Roman"/>
                <a:cs typeface="Times Roman"/>
                <a:sym typeface="Times Roman"/>
              </a:defRPr>
            </a:lvl1pPr>
          </a:lstStyle>
          <a:p>
            <a:pPr/>
            <a:r>
              <a:t>The pair plot allows for an exploratory analysis of how the Salary correlates with academic scores (10th percentage, 12th percentage, and college GPA)</a:t>
            </a:r>
          </a:p>
        </p:txBody>
      </p:sp>
      <p:sp>
        <p:nvSpPr>
          <p:cNvPr id="149" name="BIVARIATE ANALYSIS"/>
          <p:cNvSpPr txBox="1"/>
          <p:nvPr/>
        </p:nvSpPr>
        <p:spPr>
          <a:xfrm>
            <a:off x="3545081" y="202331"/>
            <a:ext cx="4585693" cy="56247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90000"/>
              </a:lnSpc>
              <a:defRPr sz="4400">
                <a:latin typeface="Calibri"/>
                <a:ea typeface="Calibri"/>
                <a:cs typeface="Calibri"/>
                <a:sym typeface="Calibri"/>
              </a:defRPr>
            </a:lvl1pPr>
          </a:lstStyle>
          <a:p>
            <a:pPr/>
            <a:r>
              <a:t>BIVARIATE ANALYSIS</a:t>
            </a:r>
          </a:p>
        </p:txBody>
      </p:sp>
      <p:sp>
        <p:nvSpPr>
          <p:cNvPr id="150" name="NUMERICAL-NUMERICAL COLUMNS"/>
          <p:cNvSpPr txBox="1"/>
          <p:nvPr/>
        </p:nvSpPr>
        <p:spPr>
          <a:xfrm>
            <a:off x="3970462" y="865841"/>
            <a:ext cx="3518770"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NUMERICAL-NUMERICAL COLUMNS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salvsdes boxplot.png" descr="salvsdes boxplot.png"/>
          <p:cNvPicPr>
            <a:picLocks noChangeAspect="1"/>
          </p:cNvPicPr>
          <p:nvPr/>
        </p:nvPicPr>
        <p:blipFill>
          <a:blip r:embed="rId2">
            <a:extLst/>
          </a:blip>
          <a:stretch>
            <a:fillRect/>
          </a:stretch>
        </p:blipFill>
        <p:spPr>
          <a:xfrm>
            <a:off x="367574" y="1528443"/>
            <a:ext cx="4691748" cy="3611540"/>
          </a:xfrm>
          <a:prstGeom prst="rect">
            <a:avLst/>
          </a:prstGeom>
          <a:ln w="12700">
            <a:miter lim="400000"/>
          </a:ln>
        </p:spPr>
      </p:pic>
      <p:sp>
        <p:nvSpPr>
          <p:cNvPr id="153" name="The box plot allows for an easy comparison of salary distributions across different job designations, enabling insights into which roles tend to offer higher or lower salaries on average."/>
          <p:cNvSpPr txBox="1"/>
          <p:nvPr/>
        </p:nvSpPr>
        <p:spPr>
          <a:xfrm>
            <a:off x="894980" y="5504452"/>
            <a:ext cx="3636936"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200">
                <a:latin typeface="Times Roman"/>
                <a:ea typeface="Times Roman"/>
                <a:cs typeface="Times Roman"/>
                <a:sym typeface="Times Roman"/>
              </a:defRPr>
            </a:lvl1pPr>
          </a:lstStyle>
          <a:p>
            <a:pPr/>
            <a:r>
              <a:t>The box plot allows for an easy comparison of salary distributions across different job designations, enabling insights into which roles tend to offer higher or lower salaries on average.</a:t>
            </a:r>
          </a:p>
        </p:txBody>
      </p:sp>
      <p:pic>
        <p:nvPicPr>
          <p:cNvPr id="154" name="salvsgend boxlot.png" descr="salvsgend boxlot.png"/>
          <p:cNvPicPr>
            <a:picLocks noChangeAspect="1"/>
          </p:cNvPicPr>
          <p:nvPr/>
        </p:nvPicPr>
        <p:blipFill>
          <a:blip r:embed="rId3">
            <a:extLst/>
          </a:blip>
          <a:stretch>
            <a:fillRect/>
          </a:stretch>
        </p:blipFill>
        <p:spPr>
          <a:xfrm>
            <a:off x="5919792" y="1568912"/>
            <a:ext cx="4902201" cy="3530601"/>
          </a:xfrm>
          <a:prstGeom prst="rect">
            <a:avLst/>
          </a:prstGeom>
          <a:ln w="12700">
            <a:miter lim="400000"/>
          </a:ln>
        </p:spPr>
      </p:pic>
      <p:sp>
        <p:nvSpPr>
          <p:cNvPr id="155" name="The box plot allows for quick insights into the variability of salaries within each gender group, revealing if one gender has a wider range of salaries compared to the other."/>
          <p:cNvSpPr txBox="1"/>
          <p:nvPr/>
        </p:nvSpPr>
        <p:spPr>
          <a:xfrm>
            <a:off x="6829887" y="5593352"/>
            <a:ext cx="3977360"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200">
                <a:latin typeface="Times Roman"/>
                <a:ea typeface="Times Roman"/>
                <a:cs typeface="Times Roman"/>
                <a:sym typeface="Times Roman"/>
              </a:defRPr>
            </a:lvl1pPr>
          </a:lstStyle>
          <a:p>
            <a:pPr/>
            <a:r>
              <a:t>The box plot allows for quick insights into the variability of salaries within each gender group, revealing if one gender has a wider range of salaries compared to the other.</a:t>
            </a:r>
          </a:p>
        </p:txBody>
      </p:sp>
      <p:sp>
        <p:nvSpPr>
          <p:cNvPr id="156" name="CATEGORICAL-NUMERICAL COLUMNS"/>
          <p:cNvSpPr txBox="1"/>
          <p:nvPr/>
        </p:nvSpPr>
        <p:spPr>
          <a:xfrm>
            <a:off x="4729920" y="285270"/>
            <a:ext cx="3312246"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CATEGORICAL-NUMERICAL COLUMNS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8" name="Screenshot 2024-10-03 at 1.00.24 PM.png" descr="Screenshot 2024-10-03 at 1.00.24 PM.png"/>
          <p:cNvPicPr>
            <a:picLocks noChangeAspect="1"/>
          </p:cNvPicPr>
          <p:nvPr/>
        </p:nvPicPr>
        <p:blipFill>
          <a:blip r:embed="rId2">
            <a:extLst/>
          </a:blip>
          <a:stretch>
            <a:fillRect/>
          </a:stretch>
        </p:blipFill>
        <p:spPr>
          <a:xfrm>
            <a:off x="319906" y="1379149"/>
            <a:ext cx="8830613" cy="1510500"/>
          </a:xfrm>
          <a:prstGeom prst="rect">
            <a:avLst/>
          </a:prstGeom>
          <a:ln w="12700">
            <a:miter lim="400000"/>
          </a:ln>
        </p:spPr>
      </p:pic>
      <p:sp>
        <p:nvSpPr>
          <p:cNvPr id="159" name="The claim is not supported by the data. The average salary for fresh graduates in these Computer Science roles is higher than the range suggested in the article. This indicates that fresh graduates may expect to earn more than the stated amount when ente"/>
          <p:cNvSpPr txBox="1"/>
          <p:nvPr/>
        </p:nvSpPr>
        <p:spPr>
          <a:xfrm>
            <a:off x="985827" y="3162300"/>
            <a:ext cx="6624994"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200">
                <a:latin typeface="Times Roman"/>
                <a:ea typeface="Times Roman"/>
                <a:cs typeface="Times Roman"/>
                <a:sym typeface="Times Roman"/>
              </a:defRPr>
            </a:pPr>
            <a:r>
              <a:rPr b="1"/>
              <a:t>The claim is not supported by the data</a:t>
            </a:r>
            <a:r>
              <a:t>. The average salary for fresh graduates in these Computer Science roles is higher than the range suggested in the article. This indicates that fresh graduates may expect to earn more than the stated amount when entering these positions.</a:t>
            </a:r>
          </a:p>
        </p:txBody>
      </p:sp>
      <p:pic>
        <p:nvPicPr>
          <p:cNvPr id="160" name="Screenshot 2024-10-03 at 1.04.00 PM.png" descr="Screenshot 2024-10-03 at 1.04.00 PM.png"/>
          <p:cNvPicPr>
            <a:picLocks noChangeAspect="1"/>
          </p:cNvPicPr>
          <p:nvPr/>
        </p:nvPicPr>
        <p:blipFill>
          <a:blip r:embed="rId3">
            <a:extLst/>
          </a:blip>
          <a:stretch>
            <a:fillRect/>
          </a:stretch>
        </p:blipFill>
        <p:spPr>
          <a:xfrm>
            <a:off x="367522" y="4101266"/>
            <a:ext cx="7861605" cy="2403596"/>
          </a:xfrm>
          <a:prstGeom prst="rect">
            <a:avLst/>
          </a:prstGeom>
          <a:ln w="12700">
            <a:miter lim="400000"/>
          </a:ln>
        </p:spPr>
      </p:pic>
      <p:sp>
        <p:nvSpPr>
          <p:cNvPr id="161" name="RESEARCH QUESTIONS"/>
          <p:cNvSpPr txBox="1"/>
          <p:nvPr/>
        </p:nvSpPr>
        <p:spPr>
          <a:xfrm>
            <a:off x="3517614" y="202331"/>
            <a:ext cx="5156772" cy="56247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90000"/>
              </a:lnSpc>
              <a:defRPr sz="4400">
                <a:latin typeface="Calibri"/>
                <a:ea typeface="Calibri"/>
                <a:cs typeface="Calibri"/>
                <a:sym typeface="Calibri"/>
              </a:defRPr>
            </a:lvl1pPr>
          </a:lstStyle>
          <a:p>
            <a:pPr/>
            <a:r>
              <a:t>RESEARCH QUESTIONS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