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0" r:id="rId6"/>
    <p:sldId id="262" r:id="rId7"/>
    <p:sldId id="263" r:id="rId8"/>
    <p:sldId id="264" r:id="rId9"/>
    <p:sldId id="267" r:id="rId10"/>
    <p:sldId id="265" r:id="rId11"/>
    <p:sldId id="269" r:id="rId12"/>
    <p:sldId id="268" r:id="rId13"/>
    <p:sldId id="270" r:id="rId14"/>
    <p:sldId id="271" r:id="rId15"/>
    <p:sldId id="272" r:id="rId16"/>
    <p:sldId id="273" r:id="rId17"/>
    <p:sldId id="274" r:id="rId18"/>
    <p:sldId id="276" r:id="rId19"/>
    <p:sldId id="277" r:id="rId20"/>
    <p:sldId id="278" r:id="rId21"/>
    <p:sldId id="279" r:id="rId22"/>
    <p:sldId id="280" r:id="rId23"/>
    <p:sldId id="282" r:id="rId24"/>
    <p:sldId id="281"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p:txBody>
          <a:bodyPr>
            <a:scene3d>
              <a:camera prst="orthographicFront"/>
              <a:lightRig rig="threePt" dir="t"/>
            </a:scene3d>
          </a:bodyPr>
          <a:p>
            <a:r>
              <a:rPr lang="en-IN" altLang="en-US" sz="4400">
                <a:ln w="22225">
                  <a:solidFill>
                    <a:schemeClr val="accent2"/>
                  </a:solidFill>
                  <a:prstDash val="solid"/>
                </a:ln>
                <a:gradFill>
                  <a:gsLst>
                    <a:gs pos="0">
                      <a:srgbClr val="14CD68"/>
                    </a:gs>
                    <a:gs pos="100000">
                      <a:srgbClr val="0B6E38"/>
                    </a:gs>
                  </a:gsLst>
                  <a:lin scaled="0"/>
                </a:gradFill>
                <a:effectLst/>
                <a:latin typeface="Goudy Stout" panose="0202090407030B020401" charset="0"/>
                <a:cs typeface="Goudy Stout" panose="0202090407030B020401" charset="0"/>
              </a:rPr>
              <a:t>Used </a:t>
            </a:r>
            <a:r>
              <a:rPr lang="en-IN" altLang="en-US" sz="4400">
                <a:ln w="22225">
                  <a:solidFill>
                    <a:schemeClr val="accent2"/>
                  </a:solidFill>
                  <a:prstDash val="solid"/>
                </a:ln>
                <a:solidFill>
                  <a:srgbClr val="00B050"/>
                </a:solidFill>
                <a:effectLst/>
                <a:latin typeface="Goudy Stout" panose="0202090407030B020401" charset="0"/>
                <a:cs typeface="Goudy Stout" panose="0202090407030B020401" charset="0"/>
              </a:rPr>
              <a:t>Cars </a:t>
            </a:r>
            <a:r>
              <a:rPr lang="en-IN" altLang="en-US" sz="4400">
                <a:ln w="22225">
                  <a:solidFill>
                    <a:schemeClr val="accent2"/>
                  </a:solidFill>
                  <a:prstDash val="solid"/>
                </a:ln>
                <a:gradFill>
                  <a:gsLst>
                    <a:gs pos="0">
                      <a:srgbClr val="14CD68"/>
                    </a:gs>
                    <a:gs pos="100000">
                      <a:srgbClr val="0B6E38"/>
                    </a:gs>
                  </a:gsLst>
                  <a:lin scaled="0"/>
                </a:gradFill>
                <a:effectLst/>
                <a:latin typeface="Goudy Stout" panose="0202090407030B020401" charset="0"/>
                <a:cs typeface="Goudy Stout" panose="0202090407030B020401" charset="0"/>
              </a:rPr>
              <a:t>Price Prediction</a:t>
            </a:r>
            <a:endParaRPr lang="en-IN" altLang="en-US" sz="4400">
              <a:ln w="22225">
                <a:solidFill>
                  <a:schemeClr val="accent2"/>
                </a:solidFill>
                <a:prstDash val="solid"/>
              </a:ln>
              <a:gradFill>
                <a:gsLst>
                  <a:gs pos="0">
                    <a:srgbClr val="14CD68"/>
                  </a:gs>
                  <a:gs pos="100000">
                    <a:srgbClr val="0B6E38"/>
                  </a:gs>
                </a:gsLst>
                <a:lin scaled="0"/>
              </a:gradFill>
              <a:effectLst/>
              <a:latin typeface="Goudy Stout" panose="0202090407030B020401" charset="0"/>
              <a:cs typeface="Goudy Stout" panose="0202090407030B020401" charset="0"/>
            </a:endParaRPr>
          </a:p>
        </p:txBody>
      </p:sp>
      <p:sp>
        <p:nvSpPr>
          <p:cNvPr id="5" name="Subtitle 4"/>
          <p:cNvSpPr>
            <a:spLocks noGrp="1" noChangeArrowheads="1"/>
          </p:cNvSpPr>
          <p:nvPr>
            <p:ph type="subTitle" idx="1"/>
          </p:nvPr>
        </p:nvSpPr>
        <p:spPr/>
        <p:txBody>
          <a:bodyPr/>
          <a:p>
            <a:r>
              <a:rPr lang="en-IN" altLang="en-US" sz="2400">
                <a:ln w="22225">
                  <a:solidFill>
                    <a:schemeClr val="accent2"/>
                  </a:solidFill>
                  <a:prstDash val="solid"/>
                </a:ln>
                <a:solidFill>
                  <a:schemeClr val="accent2">
                    <a:lumMod val="40000"/>
                    <a:lumOff val="60000"/>
                  </a:schemeClr>
                </a:solidFill>
                <a:effectLst/>
                <a:latin typeface="Calibri Light" panose="020F0302020204030204" charset="0"/>
                <a:cs typeface="Calibri Light" panose="020F0302020204030204" charset="0"/>
              </a:rPr>
              <a:t>Satu Pole</a:t>
            </a:r>
            <a:endParaRPr lang="en-IN" altLang="en-US" sz="2400">
              <a:ln w="22225">
                <a:solidFill>
                  <a:schemeClr val="accent2"/>
                </a:solidFill>
                <a:prstDash val="solid"/>
              </a:ln>
              <a:solidFill>
                <a:schemeClr val="accent2">
                  <a:lumMod val="40000"/>
                  <a:lumOff val="60000"/>
                </a:schemeClr>
              </a:solidFill>
              <a:effectLst/>
              <a:latin typeface="Calibri Light" panose="020F0302020204030204" charset="0"/>
              <a:cs typeface="Calibri Light" panose="020F0302020204030204" charset="0"/>
            </a:endParaRPr>
          </a:p>
          <a:p>
            <a:r>
              <a:rPr lang="en-IN" altLang="en-US" sz="2400">
                <a:ln w="22225">
                  <a:solidFill>
                    <a:schemeClr val="accent2"/>
                  </a:solidFill>
                  <a:prstDash val="solid"/>
                </a:ln>
                <a:solidFill>
                  <a:schemeClr val="accent2">
                    <a:lumMod val="40000"/>
                    <a:lumOff val="60000"/>
                  </a:schemeClr>
                </a:solidFill>
                <a:effectLst/>
                <a:latin typeface="Calibri Light" panose="020F0302020204030204" charset="0"/>
                <a:cs typeface="Calibri Light" panose="020F0302020204030204" charset="0"/>
              </a:rPr>
              <a:t>Intern- Flip Robo Technologies</a:t>
            </a:r>
            <a:endParaRPr lang="en-IN" altLang="en-US" sz="2400">
              <a:ln w="22225">
                <a:solidFill>
                  <a:schemeClr val="accent2"/>
                </a:solidFill>
                <a:prstDash val="solid"/>
              </a:ln>
              <a:solidFill>
                <a:schemeClr val="accent2">
                  <a:lumMod val="40000"/>
                  <a:lumOff val="60000"/>
                </a:schemeClr>
              </a:solidFill>
              <a:effectLst/>
              <a:latin typeface="Calibri Light" panose="020F0302020204030204" charset="0"/>
              <a:cs typeface="Calibri Light" panose="020F03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rPr>
              <a:t>EDA</a:t>
            </a:r>
            <a:r>
              <a:rPr lang="en-IN" altLang="en-US">
                <a:latin typeface="Calibri" panose="020F0502020204030204" charset="0"/>
                <a:cs typeface="Calibri" panose="020F0502020204030204" charset="0"/>
              </a:rPr>
              <a:t>- Visualizations contd.</a:t>
            </a:r>
            <a:endParaRPr lang="en-IN" altLang="en-US">
              <a:latin typeface="Calibri" panose="020F0502020204030204" charset="0"/>
              <a:cs typeface="Calibri" panose="020F0502020204030204" charset="0"/>
            </a:endParaRPr>
          </a:p>
        </p:txBody>
      </p:sp>
      <p:pic>
        <p:nvPicPr>
          <p:cNvPr id="4" name="Content Placeholder 3" descr="c3"/>
          <p:cNvPicPr>
            <a:picLocks noChangeAspect="1"/>
          </p:cNvPicPr>
          <p:nvPr>
            <p:ph idx="1"/>
          </p:nvPr>
        </p:nvPicPr>
        <p:blipFill>
          <a:blip r:embed="rId1"/>
          <a:stretch>
            <a:fillRect/>
          </a:stretch>
        </p:blipFill>
        <p:spPr>
          <a:xfrm>
            <a:off x="508000" y="977265"/>
            <a:ext cx="10972800" cy="3664585"/>
          </a:xfrm>
          <a:prstGeom prst="rect">
            <a:avLst/>
          </a:prstGeom>
        </p:spPr>
      </p:pic>
      <p:sp>
        <p:nvSpPr>
          <p:cNvPr id="7" name="Text Box 6"/>
          <p:cNvSpPr txBox="1"/>
          <p:nvPr/>
        </p:nvSpPr>
        <p:spPr>
          <a:xfrm>
            <a:off x="678180" y="4845685"/>
            <a:ext cx="10802620" cy="1938020"/>
          </a:xfrm>
          <a:prstGeom prst="rect">
            <a:avLst/>
          </a:prstGeom>
          <a:noFill/>
        </p:spPr>
        <p:txBody>
          <a:bodyPr wrap="square" rtlCol="0">
            <a:spAutoFit/>
          </a:bodyPr>
          <a:p>
            <a:r>
              <a:rPr lang="en-IN" altLang="en-US" sz="2400">
                <a:highlight>
                  <a:srgbClr val="FFFF00"/>
                </a:highlight>
                <a:latin typeface="Calibri Light" panose="020F0302020204030204" charset="0"/>
                <a:cs typeface="Calibri Light" panose="020F0302020204030204" charset="0"/>
              </a:rPr>
              <a:t>Observations</a:t>
            </a:r>
            <a:r>
              <a:rPr lang="en-IN" altLang="en-US" sz="2400">
                <a:latin typeface="Calibri Light" panose="020F0302020204030204" charset="0"/>
                <a:cs typeface="Calibri Light" panose="020F0302020204030204" charset="0"/>
              </a:rPr>
              <a:t>:</a:t>
            </a:r>
            <a:endParaRPr lang="en-IN" alt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Most number of used cars for sale run on petrol while very less number of cars for sale run on cng and diesel.</a:t>
            </a:r>
            <a:endParaRPr lang="en-IN" alt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Most number of cars for sale are from Gurgaon region while less number of cars for sale are from Ahmdedabad region.</a:t>
            </a:r>
            <a:endParaRPr lang="en-IN" altLang="en-US" sz="2400">
              <a:latin typeface="Calibri Light" panose="020F0302020204030204" charset="0"/>
              <a:cs typeface="Calibri Light" panose="020F03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EDA</a:t>
            </a:r>
            <a:r>
              <a:rPr lang="en-IN" altLang="en-US">
                <a:latin typeface="Calibri" panose="020F0502020204030204" charset="0"/>
                <a:cs typeface="Calibri" panose="020F0502020204030204" charset="0"/>
                <a:sym typeface="+mn-ea"/>
              </a:rPr>
              <a:t>- Visualizations contd.</a:t>
            </a:r>
            <a:endParaRPr lang="en-US"/>
          </a:p>
        </p:txBody>
      </p:sp>
      <p:pic>
        <p:nvPicPr>
          <p:cNvPr id="14" name="Picture 4" descr="IMG_256"/>
          <p:cNvPicPr>
            <a:picLocks noChangeAspect="1"/>
          </p:cNvPicPr>
          <p:nvPr>
            <p:ph sz="half" idx="1"/>
          </p:nvPr>
        </p:nvPicPr>
        <p:blipFill>
          <a:blip r:embed="rId1"/>
          <a:stretch>
            <a:fillRect/>
          </a:stretch>
        </p:blipFill>
        <p:spPr>
          <a:xfrm>
            <a:off x="477520" y="773430"/>
            <a:ext cx="5384800" cy="3288665"/>
          </a:xfrm>
          <a:prstGeom prst="rect">
            <a:avLst/>
          </a:prstGeom>
          <a:noFill/>
          <a:ln w="9525">
            <a:noFill/>
          </a:ln>
        </p:spPr>
      </p:pic>
      <p:pic>
        <p:nvPicPr>
          <p:cNvPr id="15" name="Picture 5" descr="IMG_256"/>
          <p:cNvPicPr>
            <a:picLocks noChangeAspect="1"/>
          </p:cNvPicPr>
          <p:nvPr>
            <p:ph sz="half" idx="2"/>
          </p:nvPr>
        </p:nvPicPr>
        <p:blipFill>
          <a:blip r:embed="rId2"/>
          <a:stretch>
            <a:fillRect/>
          </a:stretch>
        </p:blipFill>
        <p:spPr>
          <a:xfrm>
            <a:off x="6002655" y="773430"/>
            <a:ext cx="5346700" cy="3327400"/>
          </a:xfrm>
          <a:prstGeom prst="rect">
            <a:avLst/>
          </a:prstGeom>
          <a:noFill/>
          <a:ln w="9525">
            <a:noFill/>
          </a:ln>
        </p:spPr>
      </p:pic>
      <p:sp>
        <p:nvSpPr>
          <p:cNvPr id="7" name="Text Box 6"/>
          <p:cNvSpPr txBox="1"/>
          <p:nvPr/>
        </p:nvSpPr>
        <p:spPr>
          <a:xfrm>
            <a:off x="954405" y="4377055"/>
            <a:ext cx="10539095" cy="1938020"/>
          </a:xfrm>
          <a:prstGeom prst="rect">
            <a:avLst/>
          </a:prstGeom>
          <a:noFill/>
        </p:spPr>
        <p:txBody>
          <a:bodyPr wrap="square" rtlCol="0">
            <a:spAutoFit/>
          </a:bodyPr>
          <a:p>
            <a:r>
              <a:rPr lang="en-US" sz="2400">
                <a:highlight>
                  <a:srgbClr val="FFFF00"/>
                </a:highlight>
                <a:latin typeface="Calibri Light" panose="020F0302020204030204" charset="0"/>
                <a:cs typeface="Calibri Light" panose="020F0302020204030204" charset="0"/>
              </a:rPr>
              <a:t>Observation</a:t>
            </a:r>
            <a:r>
              <a:rPr lang="en-IN" altLang="en-US" sz="2400">
                <a:highlight>
                  <a:srgbClr val="FFFF00"/>
                </a:highlight>
                <a:latin typeface="Calibri Light" panose="020F0302020204030204" charset="0"/>
                <a:cs typeface="Calibri Light" panose="020F0302020204030204" charset="0"/>
              </a:rPr>
              <a:t>s</a:t>
            </a:r>
            <a:r>
              <a:rPr lang="en-US" sz="2400">
                <a:highlight>
                  <a:srgbClr val="FFFF00"/>
                </a:highlight>
                <a:latin typeface="Calibri Light" panose="020F0302020204030204" charset="0"/>
                <a:cs typeface="Calibri Light" panose="020F0302020204030204" charset="0"/>
              </a:rPr>
              <a:t>:</a:t>
            </a:r>
            <a:endParaRPr 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US" sz="2400">
                <a:latin typeface="Calibri Light" panose="020F0302020204030204" charset="0"/>
                <a:cs typeface="Calibri Light" panose="020F0302020204030204" charset="0"/>
              </a:rPr>
              <a:t>It can be seen from the plot that though as seen earlier Maruti has highest number of cars for sale but their unit car price is low compared to other brands. MG brand has their cars priced higher for resale, followed by Jeep, Audi and Kia.</a:t>
            </a:r>
            <a:endParaRPr 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US" sz="2400">
                <a:latin typeface="Calibri Light" panose="020F0302020204030204" charset="0"/>
                <a:cs typeface="Calibri Light" panose="020F0302020204030204" charset="0"/>
              </a:rPr>
              <a:t>Automatic cars are priced higher compared to manual transmission cars.</a:t>
            </a:r>
            <a:endParaRPr lang="en-US" sz="2400">
              <a:latin typeface="Calibri Light" panose="020F0302020204030204" charset="0"/>
              <a:cs typeface="Calibri Light" panose="020F03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EDA</a:t>
            </a:r>
            <a:r>
              <a:rPr lang="en-IN" altLang="en-US">
                <a:latin typeface="Calibri" panose="020F0502020204030204" charset="0"/>
                <a:cs typeface="Calibri" panose="020F0502020204030204" charset="0"/>
                <a:sym typeface="+mn-ea"/>
              </a:rPr>
              <a:t>- Visualizations contd.</a:t>
            </a:r>
            <a:endParaRPr lang="en-US"/>
          </a:p>
        </p:txBody>
      </p:sp>
      <p:pic>
        <p:nvPicPr>
          <p:cNvPr id="17" name="Picture 7" descr="IMG_256"/>
          <p:cNvPicPr>
            <a:picLocks noChangeAspect="1"/>
          </p:cNvPicPr>
          <p:nvPr>
            <p:ph sz="half" idx="1"/>
          </p:nvPr>
        </p:nvPicPr>
        <p:blipFill>
          <a:blip r:embed="rId1"/>
          <a:stretch>
            <a:fillRect/>
          </a:stretch>
        </p:blipFill>
        <p:spPr>
          <a:xfrm>
            <a:off x="112395" y="773430"/>
            <a:ext cx="5384800" cy="3327400"/>
          </a:xfrm>
          <a:prstGeom prst="rect">
            <a:avLst/>
          </a:prstGeom>
          <a:noFill/>
          <a:ln w="9525">
            <a:noFill/>
          </a:ln>
        </p:spPr>
      </p:pic>
      <p:pic>
        <p:nvPicPr>
          <p:cNvPr id="18" name="Picture 8" descr="IMG_256"/>
          <p:cNvPicPr>
            <a:picLocks noChangeAspect="1"/>
          </p:cNvPicPr>
          <p:nvPr>
            <p:ph sz="half" idx="2"/>
          </p:nvPr>
        </p:nvPicPr>
        <p:blipFill>
          <a:blip r:embed="rId2"/>
          <a:stretch>
            <a:fillRect/>
          </a:stretch>
        </p:blipFill>
        <p:spPr>
          <a:xfrm>
            <a:off x="6082665" y="773430"/>
            <a:ext cx="5105400" cy="3327400"/>
          </a:xfrm>
          <a:prstGeom prst="rect">
            <a:avLst/>
          </a:prstGeom>
          <a:noFill/>
          <a:ln w="9525">
            <a:noFill/>
          </a:ln>
        </p:spPr>
      </p:pic>
      <p:sp>
        <p:nvSpPr>
          <p:cNvPr id="5" name="Text Box 4"/>
          <p:cNvSpPr txBox="1"/>
          <p:nvPr/>
        </p:nvSpPr>
        <p:spPr>
          <a:xfrm>
            <a:off x="360680" y="4478655"/>
            <a:ext cx="11471275" cy="1938020"/>
          </a:xfrm>
          <a:prstGeom prst="rect">
            <a:avLst/>
          </a:prstGeom>
          <a:noFill/>
        </p:spPr>
        <p:txBody>
          <a:bodyPr wrap="square" rtlCol="0">
            <a:spAutoFit/>
          </a:bodyPr>
          <a:p>
            <a:r>
              <a:rPr lang="en-IN" altLang="en-US" sz="2400">
                <a:highlight>
                  <a:srgbClr val="FFFF00"/>
                </a:highlight>
                <a:latin typeface="Calibri Light" panose="020F0302020204030204" charset="0"/>
                <a:cs typeface="Calibri Light" panose="020F0302020204030204" charset="0"/>
              </a:rPr>
              <a:t>Observations:</a:t>
            </a:r>
            <a:endParaRPr lang="en-IN" alt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the cars that are owned by 3 owners are priced lower compared to cars owned by 2 and single owner.</a:t>
            </a:r>
            <a:endParaRPr lang="en-IN" alt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The diesel powered cars are priced higher followed by petrol cars. The cheapest cars are with CNG fuel.</a:t>
            </a:r>
            <a:endParaRPr lang="en-IN" altLang="en-US" sz="2400">
              <a:latin typeface="Calibri Light" panose="020F0302020204030204" charset="0"/>
              <a:cs typeface="Calibri Light" panose="020F03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EDA</a:t>
            </a:r>
            <a:r>
              <a:rPr lang="en-IN" altLang="en-US">
                <a:latin typeface="Calibri" panose="020F0502020204030204" charset="0"/>
                <a:cs typeface="Calibri" panose="020F0502020204030204" charset="0"/>
                <a:sym typeface="+mn-ea"/>
              </a:rPr>
              <a:t>- Visualizations contd.</a:t>
            </a:r>
            <a:endParaRPr lang="en-US"/>
          </a:p>
        </p:txBody>
      </p:sp>
      <p:pic>
        <p:nvPicPr>
          <p:cNvPr id="19" name="Picture 9" descr="IMG_256"/>
          <p:cNvPicPr>
            <a:picLocks noChangeAspect="1"/>
          </p:cNvPicPr>
          <p:nvPr>
            <p:ph sz="half" idx="1"/>
          </p:nvPr>
        </p:nvPicPr>
        <p:blipFill>
          <a:blip r:embed="rId1"/>
          <a:stretch>
            <a:fillRect/>
          </a:stretch>
        </p:blipFill>
        <p:spPr>
          <a:xfrm>
            <a:off x="407035" y="773430"/>
            <a:ext cx="5384800" cy="3281045"/>
          </a:xfrm>
          <a:prstGeom prst="rect">
            <a:avLst/>
          </a:prstGeom>
          <a:noFill/>
          <a:ln w="9525">
            <a:noFill/>
          </a:ln>
        </p:spPr>
      </p:pic>
      <p:pic>
        <p:nvPicPr>
          <p:cNvPr id="20" name="Picture 10" descr="IMG_256"/>
          <p:cNvPicPr>
            <a:picLocks noChangeAspect="1"/>
          </p:cNvPicPr>
          <p:nvPr>
            <p:ph sz="half" idx="2"/>
          </p:nvPr>
        </p:nvPicPr>
        <p:blipFill>
          <a:blip r:embed="rId2"/>
          <a:stretch>
            <a:fillRect/>
          </a:stretch>
        </p:blipFill>
        <p:spPr>
          <a:xfrm>
            <a:off x="6289675" y="773430"/>
            <a:ext cx="5016500" cy="3422015"/>
          </a:xfrm>
          <a:prstGeom prst="rect">
            <a:avLst/>
          </a:prstGeom>
          <a:noFill/>
          <a:ln w="9525">
            <a:noFill/>
          </a:ln>
        </p:spPr>
      </p:pic>
      <p:sp>
        <p:nvSpPr>
          <p:cNvPr id="5" name="Text Box 4"/>
          <p:cNvSpPr txBox="1"/>
          <p:nvPr/>
        </p:nvSpPr>
        <p:spPr>
          <a:xfrm>
            <a:off x="407035" y="4538980"/>
            <a:ext cx="11573510" cy="1938020"/>
          </a:xfrm>
          <a:prstGeom prst="rect">
            <a:avLst/>
          </a:prstGeom>
          <a:noFill/>
        </p:spPr>
        <p:txBody>
          <a:bodyPr wrap="square" rtlCol="0">
            <a:spAutoFit/>
          </a:bodyPr>
          <a:p>
            <a:pPr algn="just"/>
            <a:r>
              <a:rPr lang="en-IN" altLang="en-US" sz="2400">
                <a:highlight>
                  <a:srgbClr val="FFFF00"/>
                </a:highlight>
                <a:latin typeface="Calibri Light" panose="020F0302020204030204" charset="0"/>
                <a:cs typeface="Calibri Light" panose="020F0302020204030204" charset="0"/>
              </a:rPr>
              <a:t>Observations:</a:t>
            </a:r>
            <a:endParaRPr lang="en-IN" altLang="en-US" sz="2400">
              <a:highlight>
                <a:srgbClr val="FFFF00"/>
              </a:highlight>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It can be seen from the plot that cars from Mumbai are priced higher compared to other cities or locations.</a:t>
            </a:r>
            <a:endParaRPr lang="en-IN" alt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It can be seen that Maruti, Tata and MG brand cars for sale are mostly new cars while cars from brands like Nissan, Audi and Mercedes are older ones.</a:t>
            </a:r>
            <a:endParaRPr lang="en-IN" altLang="en-US" sz="2400">
              <a:latin typeface="Calibri Light" panose="020F0302020204030204" charset="0"/>
              <a:cs typeface="Calibri Light" panose="020F03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EDA</a:t>
            </a:r>
            <a:r>
              <a:rPr lang="en-IN" altLang="en-US">
                <a:latin typeface="Calibri" panose="020F0502020204030204" charset="0"/>
                <a:cs typeface="Calibri" panose="020F0502020204030204" charset="0"/>
                <a:sym typeface="+mn-ea"/>
              </a:rPr>
              <a:t>- Visualizations contd.</a:t>
            </a:r>
            <a:endParaRPr lang="en-US"/>
          </a:p>
        </p:txBody>
      </p:sp>
      <p:sp>
        <p:nvSpPr>
          <p:cNvPr id="4" name="Content Placeholder 3"/>
          <p:cNvSpPr>
            <a:spLocks noGrp="1"/>
          </p:cNvSpPr>
          <p:nvPr>
            <p:ph sz="half" idx="2"/>
          </p:nvPr>
        </p:nvSpPr>
        <p:spPr>
          <a:xfrm>
            <a:off x="610235" y="4517390"/>
            <a:ext cx="10972165" cy="1741805"/>
          </a:xfrm>
        </p:spPr>
        <p:txBody>
          <a:bodyPr/>
          <a:p>
            <a:pPr marL="0" indent="0" algn="just">
              <a:buNone/>
            </a:pPr>
            <a:r>
              <a:rPr lang="en-IN" altLang="en-US" sz="2400">
                <a:highlight>
                  <a:srgbClr val="FFFF00"/>
                </a:highlight>
                <a:latin typeface="Calibri Light" panose="020F0302020204030204" charset="0"/>
                <a:cs typeface="Calibri Light" panose="020F0302020204030204" charset="0"/>
              </a:rPr>
              <a:t>Observation:</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It is seen that Endeavour, Fortuner, Innova Crysta and Safari cars are priced higher compared to other cars. These are actually big premium SUV cars.</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It is also seen that price of smaller hatchback cars are priced low.</a:t>
            </a:r>
            <a:endParaRPr lang="en-IN" altLang="en-US" sz="2400">
              <a:latin typeface="Calibri Light" panose="020F0302020204030204" charset="0"/>
              <a:cs typeface="Calibri Light" panose="020F0302020204030204" charset="0"/>
            </a:endParaRPr>
          </a:p>
        </p:txBody>
      </p:sp>
      <p:pic>
        <p:nvPicPr>
          <p:cNvPr id="21" name="Picture 11" descr="IMG_256"/>
          <p:cNvPicPr>
            <a:picLocks noChangeAspect="1"/>
          </p:cNvPicPr>
          <p:nvPr>
            <p:ph sz="half" idx="1"/>
          </p:nvPr>
        </p:nvPicPr>
        <p:blipFill>
          <a:blip r:embed="rId1"/>
          <a:stretch>
            <a:fillRect/>
          </a:stretch>
        </p:blipFill>
        <p:spPr>
          <a:xfrm rot="16200000">
            <a:off x="4292600" y="-2773680"/>
            <a:ext cx="3742690" cy="1083754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EDA</a:t>
            </a:r>
            <a:r>
              <a:rPr lang="en-IN" altLang="en-US">
                <a:latin typeface="Calibri" panose="020F0502020204030204" charset="0"/>
                <a:cs typeface="Calibri" panose="020F0502020204030204" charset="0"/>
                <a:sym typeface="+mn-ea"/>
              </a:rPr>
              <a:t>- Visualizations contd.</a:t>
            </a:r>
            <a:endParaRPr lang="en-US"/>
          </a:p>
        </p:txBody>
      </p:sp>
      <p:pic>
        <p:nvPicPr>
          <p:cNvPr id="23" name="Picture 12" descr="IMG_256"/>
          <p:cNvPicPr>
            <a:picLocks noChangeAspect="1"/>
          </p:cNvPicPr>
          <p:nvPr>
            <p:ph sz="half" idx="1"/>
          </p:nvPr>
        </p:nvPicPr>
        <p:blipFill>
          <a:blip r:embed="rId1"/>
          <a:stretch>
            <a:fillRect/>
          </a:stretch>
        </p:blipFill>
        <p:spPr>
          <a:xfrm>
            <a:off x="546100" y="773430"/>
            <a:ext cx="4902200" cy="3670300"/>
          </a:xfrm>
          <a:prstGeom prst="rect">
            <a:avLst/>
          </a:prstGeom>
          <a:noFill/>
          <a:ln w="9525">
            <a:noFill/>
          </a:ln>
        </p:spPr>
      </p:pic>
      <p:pic>
        <p:nvPicPr>
          <p:cNvPr id="24" name="Picture 13" descr="IMG_256"/>
          <p:cNvPicPr>
            <a:picLocks noChangeAspect="1"/>
          </p:cNvPicPr>
          <p:nvPr>
            <p:ph sz="half" idx="2"/>
          </p:nvPr>
        </p:nvPicPr>
        <p:blipFill>
          <a:blip r:embed="rId2"/>
          <a:stretch>
            <a:fillRect/>
          </a:stretch>
        </p:blipFill>
        <p:spPr>
          <a:xfrm>
            <a:off x="7152005" y="773430"/>
            <a:ext cx="3992245" cy="4160520"/>
          </a:xfrm>
          <a:prstGeom prst="rect">
            <a:avLst/>
          </a:prstGeom>
          <a:noFill/>
          <a:ln w="9525">
            <a:noFill/>
          </a:ln>
        </p:spPr>
      </p:pic>
      <p:sp>
        <p:nvSpPr>
          <p:cNvPr id="5" name="Text Box 4"/>
          <p:cNvSpPr txBox="1"/>
          <p:nvPr/>
        </p:nvSpPr>
        <p:spPr>
          <a:xfrm>
            <a:off x="546100" y="5127625"/>
            <a:ext cx="11451590" cy="1568450"/>
          </a:xfrm>
          <a:prstGeom prst="rect">
            <a:avLst/>
          </a:prstGeom>
          <a:noFill/>
        </p:spPr>
        <p:txBody>
          <a:bodyPr wrap="square" rtlCol="0">
            <a:spAutoFit/>
          </a:bodyPr>
          <a:p>
            <a:r>
              <a:rPr lang="en-IN" altLang="en-US" sz="2400">
                <a:highlight>
                  <a:srgbClr val="FFFF00"/>
                </a:highlight>
                <a:latin typeface="Calibri Light" panose="020F0302020204030204" charset="0"/>
                <a:cs typeface="Calibri Light" panose="020F0302020204030204" charset="0"/>
              </a:rPr>
              <a:t>Observations:</a:t>
            </a:r>
            <a:endParaRPr lang="en-IN" altLang="en-US" sz="2400">
              <a:highlight>
                <a:srgbClr val="FFFF00"/>
              </a:highlight>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It can be seen that the cars which are new are priced higher compared to cars that are old. The oldest cars from year 2009 are priced lowest</a:t>
            </a:r>
            <a:endParaRPr lang="en-IN" alt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The heatmap shows that no multicollinearity seen within features.</a:t>
            </a:r>
            <a:endParaRPr lang="en-IN" altLang="en-US" sz="2400">
              <a:latin typeface="Calibri Light" panose="020F0302020204030204" charset="0"/>
              <a:cs typeface="Calibri Light" panose="020F03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EDA</a:t>
            </a:r>
            <a:r>
              <a:rPr lang="en-IN" altLang="en-US">
                <a:latin typeface="Calibri" panose="020F0502020204030204" charset="0"/>
                <a:cs typeface="Calibri" panose="020F0502020204030204" charset="0"/>
                <a:sym typeface="+mn-ea"/>
              </a:rPr>
              <a:t>- Visualizations contd.</a:t>
            </a:r>
            <a:endParaRPr lang="en-US"/>
          </a:p>
        </p:txBody>
      </p:sp>
      <p:pic>
        <p:nvPicPr>
          <p:cNvPr id="26" name="Picture 14" descr="IMG_256"/>
          <p:cNvPicPr>
            <a:picLocks noChangeAspect="1"/>
          </p:cNvPicPr>
          <p:nvPr>
            <p:ph sz="half" idx="1"/>
          </p:nvPr>
        </p:nvPicPr>
        <p:blipFill>
          <a:blip r:embed="rId1"/>
          <a:stretch>
            <a:fillRect/>
          </a:stretch>
        </p:blipFill>
        <p:spPr>
          <a:xfrm>
            <a:off x="406400" y="773430"/>
            <a:ext cx="5384800" cy="2710815"/>
          </a:xfrm>
          <a:prstGeom prst="rect">
            <a:avLst/>
          </a:prstGeom>
          <a:noFill/>
          <a:ln w="9525">
            <a:noFill/>
          </a:ln>
        </p:spPr>
      </p:pic>
      <p:pic>
        <p:nvPicPr>
          <p:cNvPr id="28" name="Picture 15" descr="IMG_256"/>
          <p:cNvPicPr>
            <a:picLocks noChangeAspect="1"/>
          </p:cNvPicPr>
          <p:nvPr>
            <p:ph sz="half" idx="2"/>
          </p:nvPr>
        </p:nvPicPr>
        <p:blipFill>
          <a:blip r:embed="rId2"/>
          <a:stretch>
            <a:fillRect/>
          </a:stretch>
        </p:blipFill>
        <p:spPr>
          <a:xfrm>
            <a:off x="6309995" y="773430"/>
            <a:ext cx="5016500" cy="3327400"/>
          </a:xfrm>
          <a:prstGeom prst="rect">
            <a:avLst/>
          </a:prstGeom>
          <a:noFill/>
          <a:ln w="9525">
            <a:noFill/>
          </a:ln>
        </p:spPr>
      </p:pic>
      <p:sp>
        <p:nvSpPr>
          <p:cNvPr id="5" name="Text Box 4"/>
          <p:cNvSpPr txBox="1"/>
          <p:nvPr/>
        </p:nvSpPr>
        <p:spPr>
          <a:xfrm>
            <a:off x="566420" y="4448175"/>
            <a:ext cx="11309985" cy="1938020"/>
          </a:xfrm>
          <a:prstGeom prst="rect">
            <a:avLst/>
          </a:prstGeom>
          <a:noFill/>
        </p:spPr>
        <p:txBody>
          <a:bodyPr wrap="square" rtlCol="0">
            <a:spAutoFit/>
          </a:bodyPr>
          <a:p>
            <a:r>
              <a:rPr lang="en-IN" altLang="en-US" sz="2400">
                <a:highlight>
                  <a:srgbClr val="FFFF00"/>
                </a:highlight>
                <a:latin typeface="Calibri Light" panose="020F0302020204030204" charset="0"/>
                <a:cs typeface="Calibri Light" panose="020F0302020204030204" charset="0"/>
              </a:rPr>
              <a:t>Observations:</a:t>
            </a:r>
            <a:endParaRPr lang="en-IN" altLang="en-US" sz="2400">
              <a:highlight>
                <a:srgbClr val="FFFF00"/>
              </a:highlight>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The boxplots plotted shows that in year column there is presence of outliers while in kms_driven column there are none.</a:t>
            </a:r>
            <a:endParaRPr lang="en-IN" alt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IN" altLang="en-US" sz="2400">
                <a:latin typeface="Calibri Light" panose="020F0302020204030204" charset="0"/>
                <a:cs typeface="Calibri Light" panose="020F0302020204030204" charset="0"/>
              </a:rPr>
              <a:t>The displot shows that data in year column was left skewed indicating presence of skewness.</a:t>
            </a:r>
            <a:endParaRPr lang="en-IN" altLang="en-US" sz="2400">
              <a:latin typeface="Calibri Light" panose="020F0302020204030204" charset="0"/>
              <a:cs typeface="Calibri Light" panose="020F03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EDA</a:t>
            </a:r>
            <a:r>
              <a:rPr lang="en-IN" altLang="en-US">
                <a:latin typeface="Calibri" panose="020F0502020204030204" charset="0"/>
                <a:cs typeface="Calibri" panose="020F0502020204030204" charset="0"/>
                <a:sym typeface="+mn-ea"/>
              </a:rPr>
              <a:t>- Visualizations contd.</a:t>
            </a:r>
            <a:endParaRPr lang="en-US"/>
          </a:p>
        </p:txBody>
      </p:sp>
      <p:sp>
        <p:nvSpPr>
          <p:cNvPr id="4" name="Content Placeholder 3"/>
          <p:cNvSpPr>
            <a:spLocks noGrp="1"/>
          </p:cNvSpPr>
          <p:nvPr>
            <p:ph sz="half" idx="2"/>
          </p:nvPr>
        </p:nvSpPr>
        <p:spPr>
          <a:xfrm>
            <a:off x="842010" y="4622800"/>
            <a:ext cx="10740390" cy="1728470"/>
          </a:xfrm>
        </p:spPr>
        <p:txBody>
          <a:bodyPr/>
          <a:p>
            <a:pPr algn="just"/>
            <a:r>
              <a:rPr lang="en-US" sz="2400">
                <a:latin typeface="Calibri Light" panose="020F0302020204030204" charset="0"/>
                <a:cs typeface="Calibri Light" panose="020F0302020204030204" charset="0"/>
              </a:rPr>
              <a:t>The above graph shows the relation of features/independent variables with price of car. The above graph shows that year is highly positvely related to car price while transmission is highly negatively related to car price. The car brand column is least related to price of car. </a:t>
            </a:r>
            <a:endParaRPr lang="en-US" sz="2400">
              <a:latin typeface="Calibri Light" panose="020F0302020204030204" charset="0"/>
              <a:cs typeface="Calibri Light" panose="020F0302020204030204" charset="0"/>
            </a:endParaRPr>
          </a:p>
        </p:txBody>
      </p:sp>
      <p:pic>
        <p:nvPicPr>
          <p:cNvPr id="5" name="Picture 1" descr="IMG_256"/>
          <p:cNvPicPr>
            <a:picLocks noChangeAspect="1"/>
          </p:cNvPicPr>
          <p:nvPr>
            <p:ph sz="half" idx="1"/>
          </p:nvPr>
        </p:nvPicPr>
        <p:blipFill>
          <a:blip r:embed="rId1"/>
          <a:stretch>
            <a:fillRect/>
          </a:stretch>
        </p:blipFill>
        <p:spPr>
          <a:xfrm>
            <a:off x="609600" y="1087755"/>
            <a:ext cx="11125835" cy="343154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rPr>
              <a:t>EDA</a:t>
            </a:r>
            <a:r>
              <a:rPr lang="en-IN" altLang="en-US">
                <a:latin typeface="Calibri" panose="020F0502020204030204" charset="0"/>
                <a:cs typeface="Calibri" panose="020F0502020204030204" charset="0"/>
              </a:rPr>
              <a:t>- </a:t>
            </a:r>
            <a:r>
              <a:rPr lang="en-IN" altLang="en-US">
                <a:effectLst/>
                <a:latin typeface="Calibri" panose="020F0502020204030204" charset="0"/>
                <a:cs typeface="Calibri" panose="020F0502020204030204" charset="0"/>
                <a:sym typeface="+mn-ea"/>
              </a:rPr>
              <a:t>Treating Outliers and Skewness and Encoding</a:t>
            </a:r>
            <a:endParaRPr lang="en-IN" altLang="en-US">
              <a:latin typeface="Calibri" panose="020F0502020204030204" charset="0"/>
              <a:cs typeface="Calibri" panose="020F0502020204030204" charset="0"/>
            </a:endParaRPr>
          </a:p>
        </p:txBody>
      </p:sp>
      <p:sp>
        <p:nvSpPr>
          <p:cNvPr id="5" name="Content Placeholder 4"/>
          <p:cNvSpPr>
            <a:spLocks noGrp="1"/>
          </p:cNvSpPr>
          <p:nvPr>
            <p:ph idx="1"/>
          </p:nvPr>
        </p:nvSpPr>
        <p:spPr/>
        <p:txBody>
          <a:bodyPr/>
          <a:p>
            <a:pPr algn="just"/>
            <a:r>
              <a:rPr lang="en-IN" altLang="en-US" sz="2400">
                <a:latin typeface="Calibri Light" panose="020F0302020204030204" charset="0"/>
                <a:cs typeface="Calibri Light" panose="020F0302020204030204" charset="0"/>
              </a:rPr>
              <a:t>The categorical columns present in dataset were encoded using Label Encoding method.</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Further, upon checking continuous columns other than label of dataset for presence of outliers by plotting boxplots, it was seen that year column has presence of outliers. This were further removed using z-score method.</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Further year column showed presence of skewness. To confirm that, distplot was plotted which showed presence of skewness. Skweness was removed using log transformation method. </a:t>
            </a:r>
            <a:endParaRPr lang="en-IN" altLang="en-US" sz="2400">
              <a:latin typeface="Calibri Light" panose="020F0302020204030204" charset="0"/>
              <a:cs typeface="Calibri Light" panose="020F03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rPr>
              <a:t>Model Building</a:t>
            </a:r>
            <a:r>
              <a:rPr lang="en-IN" altLang="en-US">
                <a:latin typeface="Calibri" panose="020F0502020204030204" charset="0"/>
                <a:cs typeface="Calibri" panose="020F0502020204030204" charset="0"/>
              </a:rPr>
              <a:t> - </a:t>
            </a:r>
            <a:r>
              <a:rPr lang="en-IN" altLang="en-US">
                <a:latin typeface="Calibri" panose="020F0502020204030204" charset="0"/>
                <a:cs typeface="Calibri" panose="020F0502020204030204" charset="0"/>
                <a:sym typeface="+mn-ea"/>
              </a:rPr>
              <a:t>Algorithms used</a:t>
            </a:r>
            <a:endParaRPr lang="en-IN" altLang="en-US">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pPr algn="just"/>
            <a:r>
              <a:rPr lang="en-IN" altLang="en-US" sz="2800">
                <a:latin typeface="Calibri Light" panose="020F0302020204030204" charset="0"/>
                <a:cs typeface="Calibri Light" panose="020F0302020204030204" charset="0"/>
                <a:sym typeface="+mn-ea"/>
              </a:rPr>
              <a:t>Random Forest Regressor model.</a:t>
            </a:r>
            <a:endParaRPr lang="en-IN" altLang="en-US" sz="2800">
              <a:latin typeface="Calibri Light" panose="020F0302020204030204" charset="0"/>
              <a:cs typeface="Calibri Light" panose="020F0302020204030204" charset="0"/>
            </a:endParaRPr>
          </a:p>
          <a:p>
            <a:pPr algn="just"/>
            <a:r>
              <a:rPr lang="en-IN" altLang="en-US" sz="2800">
                <a:latin typeface="Calibri Light" panose="020F0302020204030204" charset="0"/>
                <a:cs typeface="Calibri Light" panose="020F0302020204030204" charset="0"/>
                <a:sym typeface="+mn-ea"/>
              </a:rPr>
              <a:t>AdaBoost Regressor model.</a:t>
            </a:r>
            <a:endParaRPr lang="en-IN" altLang="en-US" sz="2800">
              <a:latin typeface="Calibri Light" panose="020F0302020204030204" charset="0"/>
              <a:cs typeface="Calibri Light" panose="020F0302020204030204" charset="0"/>
            </a:endParaRPr>
          </a:p>
          <a:p>
            <a:pPr algn="just"/>
            <a:r>
              <a:rPr lang="en-IN" altLang="en-US" sz="2800">
                <a:latin typeface="Calibri Light" panose="020F0302020204030204" charset="0"/>
                <a:cs typeface="Calibri Light" panose="020F0302020204030204" charset="0"/>
                <a:sym typeface="+mn-ea"/>
              </a:rPr>
              <a:t>Decision Tree Regressor model.</a:t>
            </a:r>
            <a:endParaRPr lang="en-IN" altLang="en-US" sz="2800">
              <a:latin typeface="Calibri Light" panose="020F0302020204030204" charset="0"/>
              <a:cs typeface="Calibri Light" panose="020F0302020204030204" charset="0"/>
              <a:sym typeface="+mn-ea"/>
            </a:endParaRPr>
          </a:p>
          <a:p>
            <a:pPr algn="just"/>
            <a:r>
              <a:rPr lang="en-IN" altLang="en-US" sz="2800">
                <a:latin typeface="Calibri Light" panose="020F0302020204030204" charset="0"/>
                <a:cs typeface="Calibri Light" panose="020F0302020204030204" charset="0"/>
                <a:sym typeface="+mn-ea"/>
              </a:rPr>
              <a:t>Gradient Boosting Regressor model.</a:t>
            </a:r>
            <a:endParaRPr lang="en-IN" altLang="en-US" sz="2800">
              <a:latin typeface="Calibri Light" panose="020F0302020204030204" charset="0"/>
              <a:cs typeface="Calibri Light" panose="020F0302020204030204" charset="0"/>
              <a:sym typeface="+mn-ea"/>
            </a:endParaRPr>
          </a:p>
          <a:p>
            <a:pPr algn="just"/>
            <a:r>
              <a:rPr lang="en-IN" altLang="en-US" sz="2800">
                <a:latin typeface="Calibri Light" panose="020F0302020204030204" charset="0"/>
                <a:cs typeface="Calibri Light" panose="020F0302020204030204" charset="0"/>
                <a:sym typeface="+mn-ea"/>
              </a:rPr>
              <a:t>The best model chosen for hyperparameter tuning was Random Forest model as it had better R2 testing accuracy then other models and its RMSE value was low compared to other models.</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rPr>
              <a:t>Contents</a:t>
            </a:r>
            <a:endParaRPr lang="en-IN" altLang="en-US">
              <a:highlight>
                <a:srgbClr val="00FF00"/>
              </a:highlight>
              <a:latin typeface="Calibri" panose="020F0502020204030204" charset="0"/>
              <a:cs typeface="Calibri" panose="020F0502020204030204" charset="0"/>
            </a:endParaRPr>
          </a:p>
        </p:txBody>
      </p:sp>
      <p:sp>
        <p:nvSpPr>
          <p:cNvPr id="3" name="Content Placeholder 2"/>
          <p:cNvSpPr>
            <a:spLocks noGrp="1"/>
          </p:cNvSpPr>
          <p:nvPr>
            <p:ph idx="1"/>
          </p:nvPr>
        </p:nvSpPr>
        <p:spPr>
          <a:xfrm>
            <a:off x="609600" y="863600"/>
            <a:ext cx="10972800" cy="5628640"/>
          </a:xfrm>
        </p:spPr>
        <p:txBody>
          <a:bodyPr/>
          <a:p>
            <a:pPr>
              <a:buFont typeface="Arial" panose="020B0604020202020204" pitchFamily="34" charset="0"/>
              <a:buChar char="→"/>
            </a:pPr>
            <a:r>
              <a:rPr lang="en-IN" altLang="en-US" sz="2800">
                <a:latin typeface="Calibri Light" panose="020F0302020204030204" charset="0"/>
                <a:cs typeface="Calibri Light" panose="020F0302020204030204" charset="0"/>
              </a:rPr>
              <a:t> </a:t>
            </a:r>
            <a:r>
              <a:rPr lang="en-IN" altLang="en-US" sz="2800">
                <a:latin typeface="Calibri Light" panose="020F0302020204030204" charset="0"/>
                <a:cs typeface="Calibri Light" panose="020F0302020204030204" charset="0"/>
                <a:sym typeface="+mn-ea"/>
              </a:rPr>
              <a:t>Introduction </a:t>
            </a:r>
            <a:endParaRPr lang="en-IN" altLang="en-US" sz="2800">
              <a:latin typeface="Calibri Light" panose="020F0302020204030204" charset="0"/>
              <a:cs typeface="Calibri Light" panose="020F0302020204030204" charset="0"/>
              <a:sym typeface="+mn-ea"/>
            </a:endParaRPr>
          </a:p>
          <a:p>
            <a:pPr>
              <a:buFont typeface="Arial" panose="020B0604020202020204" pitchFamily="34" charset="0"/>
              <a:buChar char="→"/>
            </a:pPr>
            <a:r>
              <a:rPr lang="en-IN" altLang="en-US" sz="2800">
                <a:latin typeface="Calibri Light" panose="020F0302020204030204" charset="0"/>
                <a:cs typeface="Calibri Light" panose="020F0302020204030204" charset="0"/>
              </a:rPr>
              <a:t> </a:t>
            </a:r>
            <a:r>
              <a:rPr lang="en-IN" altLang="en-US" sz="2800">
                <a:latin typeface="Calibri Light" panose="020F0302020204030204" charset="0"/>
                <a:cs typeface="Calibri Light" panose="020F0302020204030204" charset="0"/>
                <a:sym typeface="+mn-ea"/>
              </a:rPr>
              <a:t>Problem Statement</a:t>
            </a:r>
            <a:endParaRPr lang="en-IN" altLang="en-US" sz="2800">
              <a:latin typeface="Calibri Light" panose="020F0302020204030204" charset="0"/>
              <a:cs typeface="Calibri Light" panose="020F0302020204030204" charset="0"/>
              <a:sym typeface="+mn-ea"/>
            </a:endParaRPr>
          </a:p>
          <a:p>
            <a:pPr>
              <a:buFont typeface="Arial" panose="020B0604020202020204" pitchFamily="34" charset="0"/>
              <a:buChar char="→"/>
            </a:pPr>
            <a:r>
              <a:rPr lang="en-IN" altLang="en-US" sz="2800">
                <a:latin typeface="Calibri Light" panose="020F0302020204030204" charset="0"/>
                <a:cs typeface="Calibri Light" panose="020F0302020204030204" charset="0"/>
                <a:sym typeface="+mn-ea"/>
              </a:rPr>
              <a:t> Introduction to dataset</a:t>
            </a:r>
            <a:endParaRPr lang="en-IN" altLang="en-US" sz="2800">
              <a:latin typeface="Calibri Light" panose="020F0302020204030204" charset="0"/>
              <a:cs typeface="Calibri Light" panose="020F0302020204030204" charset="0"/>
            </a:endParaRPr>
          </a:p>
          <a:p>
            <a:pPr>
              <a:buFont typeface="Arial" panose="020B0604020202020204" pitchFamily="34" charset="0"/>
              <a:buChar char="→"/>
            </a:pPr>
            <a:r>
              <a:rPr lang="en-IN" altLang="en-US" sz="2800">
                <a:latin typeface="Calibri Light" panose="020F0302020204030204" charset="0"/>
                <a:cs typeface="Calibri Light" panose="020F0302020204030204" charset="0"/>
              </a:rPr>
              <a:t> Data cleaning,treating duplicates and null values</a:t>
            </a:r>
            <a:endParaRPr lang="en-IN" altLang="en-US" sz="2800">
              <a:latin typeface="Calibri Light" panose="020F0302020204030204" charset="0"/>
              <a:cs typeface="Calibri Light" panose="020F0302020204030204" charset="0"/>
            </a:endParaRPr>
          </a:p>
          <a:p>
            <a:pPr>
              <a:buFont typeface="Arial" panose="020B0604020202020204" pitchFamily="34" charset="0"/>
              <a:buChar char="→"/>
            </a:pPr>
            <a:r>
              <a:rPr lang="en-IN" altLang="en-US" sz="2800">
                <a:latin typeface="Calibri Light" panose="020F0302020204030204" charset="0"/>
                <a:cs typeface="Calibri Light" panose="020F0302020204030204" charset="0"/>
              </a:rPr>
              <a:t> Visualization using plots</a:t>
            </a:r>
            <a:endParaRPr lang="en-IN" altLang="en-US" sz="2800">
              <a:latin typeface="Calibri Light" panose="020F0302020204030204" charset="0"/>
              <a:cs typeface="Calibri Light" panose="020F0302020204030204" charset="0"/>
            </a:endParaRPr>
          </a:p>
          <a:p>
            <a:pPr>
              <a:buFont typeface="Arial" panose="020B0604020202020204" pitchFamily="34" charset="0"/>
              <a:buChar char="→"/>
            </a:pPr>
            <a:r>
              <a:rPr lang="en-IN" altLang="en-US" sz="2800">
                <a:ln/>
                <a:solidFill>
                  <a:schemeClr val="tx1"/>
                </a:solidFill>
                <a:effectLst/>
                <a:latin typeface="Calibri Light" panose="020F0302020204030204" charset="0"/>
                <a:cs typeface="Calibri Light" panose="020F0302020204030204" charset="0"/>
                <a:sym typeface="+mn-ea"/>
              </a:rPr>
              <a:t> Treating Outliers and Skewness and Encoding</a:t>
            </a:r>
            <a:endParaRPr lang="en-IN" altLang="en-US" sz="2800">
              <a:ln/>
              <a:solidFill>
                <a:schemeClr val="tx1"/>
              </a:solidFill>
              <a:effectLst/>
              <a:latin typeface="Calibri Light" panose="020F0302020204030204" charset="0"/>
              <a:cs typeface="Calibri Light" panose="020F0302020204030204" charset="0"/>
            </a:endParaRPr>
          </a:p>
          <a:p>
            <a:pPr>
              <a:buFont typeface="Arial" panose="020B0604020202020204" pitchFamily="34" charset="0"/>
              <a:buChar char="→"/>
            </a:pPr>
            <a:r>
              <a:rPr lang="en-IN" altLang="en-US" sz="2800">
                <a:latin typeface="Calibri Light" panose="020F0302020204030204" charset="0"/>
                <a:cs typeface="Calibri Light" panose="020F0302020204030204" charset="0"/>
              </a:rPr>
              <a:t> Algorithms used</a:t>
            </a:r>
            <a:endParaRPr lang="en-IN" altLang="en-US" sz="2800">
              <a:latin typeface="Calibri Light" panose="020F0302020204030204" charset="0"/>
              <a:cs typeface="Calibri Light" panose="020F0302020204030204" charset="0"/>
            </a:endParaRPr>
          </a:p>
          <a:p>
            <a:pPr>
              <a:buFont typeface="Arial" panose="020B0604020202020204" pitchFamily="34" charset="0"/>
              <a:buChar char="→"/>
            </a:pPr>
            <a:r>
              <a:rPr lang="en-IN" altLang="en-US" sz="2800">
                <a:latin typeface="Calibri Light" panose="020F0302020204030204" charset="0"/>
                <a:cs typeface="Calibri Light" panose="020F0302020204030204" charset="0"/>
              </a:rPr>
              <a:t> Model performance</a:t>
            </a:r>
            <a:endParaRPr lang="en-IN" altLang="en-US" sz="2800">
              <a:latin typeface="Calibri Light" panose="020F0302020204030204" charset="0"/>
              <a:cs typeface="Calibri Light" panose="020F0302020204030204" charset="0"/>
            </a:endParaRPr>
          </a:p>
          <a:p>
            <a:pPr>
              <a:buFont typeface="Arial" panose="020B0604020202020204" pitchFamily="34" charset="0"/>
              <a:buChar char="→"/>
            </a:pPr>
            <a:r>
              <a:rPr lang="en-IN" altLang="en-US" sz="2800">
                <a:latin typeface="Calibri Light" panose="020F0302020204030204" charset="0"/>
                <a:cs typeface="Calibri Light" panose="020F0302020204030204" charset="0"/>
              </a:rPr>
              <a:t> Key metrics used to understand model</a:t>
            </a:r>
            <a:endParaRPr lang="en-IN" altLang="en-US" sz="2800">
              <a:latin typeface="Calibri Light" panose="020F0302020204030204" charset="0"/>
              <a:cs typeface="Calibri Light" panose="020F0302020204030204" charset="0"/>
            </a:endParaRPr>
          </a:p>
          <a:p>
            <a:pPr>
              <a:buFont typeface="Arial" panose="020B0604020202020204" pitchFamily="34" charset="0"/>
              <a:buChar char="→"/>
            </a:pPr>
            <a:r>
              <a:rPr lang="en-IN" altLang="en-US" sz="2800">
                <a:latin typeface="Calibri Light" panose="020F0302020204030204" charset="0"/>
                <a:cs typeface="Calibri Light" panose="020F0302020204030204" charset="0"/>
              </a:rPr>
              <a:t> Saving model</a:t>
            </a:r>
            <a:endParaRPr lang="en-IN" altLang="en-US" sz="2800">
              <a:latin typeface="Calibri Light" panose="020F0302020204030204" charset="0"/>
              <a:cs typeface="Calibri Light" panose="020F0302020204030204" charset="0"/>
            </a:endParaRPr>
          </a:p>
          <a:p>
            <a:pPr>
              <a:buFont typeface="Arial" panose="020B0604020202020204" pitchFamily="34" charset="0"/>
              <a:buChar char="→"/>
            </a:pPr>
            <a:r>
              <a:rPr lang="en-IN" altLang="en-US" sz="2800">
                <a:latin typeface="Calibri Light" panose="020F0302020204030204" charset="0"/>
                <a:cs typeface="Calibri Light" panose="020F0302020204030204" charset="0"/>
              </a:rPr>
              <a:t> Conclusion</a:t>
            </a:r>
            <a:endParaRPr lang="en-IN" altLang="en-US" sz="2800">
              <a:latin typeface="Calibri Light" panose="020F0302020204030204" charset="0"/>
              <a:cs typeface="Calibri Light" panose="020F0302020204030204" charset="0"/>
            </a:endParaRPr>
          </a:p>
          <a:p>
            <a:pPr>
              <a:buFont typeface="Arial" panose="020B0604020202020204" pitchFamily="34" charset="0"/>
              <a:buChar char="→"/>
            </a:pPr>
            <a:endParaRPr lang="en-IN" altLang="en-US"/>
          </a:p>
          <a:p>
            <a:pPr>
              <a:buFont typeface="Arial" panose="020B0604020202020204" pitchFamily="34" charset="0"/>
              <a:buChar char="→"/>
            </a:pPr>
            <a:endParaRPr lang="en-IN" altLang="en-US"/>
          </a:p>
          <a:p>
            <a:pPr>
              <a:buFont typeface="Arial" panose="020B0604020202020204" pitchFamily="34" charset="0"/>
              <a:buChar char="→"/>
            </a:pP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Model Building</a:t>
            </a:r>
            <a:r>
              <a:rPr lang="en-IN" altLang="en-US">
                <a:latin typeface="Calibri" panose="020F0502020204030204" charset="0"/>
                <a:cs typeface="Calibri" panose="020F0502020204030204" charset="0"/>
                <a:sym typeface="+mn-ea"/>
              </a:rPr>
              <a:t>- Model performance</a:t>
            </a:r>
            <a:endParaRPr lang="en-IN" altLang="en-US"/>
          </a:p>
        </p:txBody>
      </p:sp>
      <p:graphicFrame>
        <p:nvGraphicFramePr>
          <p:cNvPr id="4" name="Content Placeholder 3"/>
          <p:cNvGraphicFramePr/>
          <p:nvPr>
            <p:ph idx="1"/>
          </p:nvPr>
        </p:nvGraphicFramePr>
        <p:xfrm>
          <a:off x="609600" y="1174750"/>
          <a:ext cx="10972800" cy="2286000"/>
        </p:xfrm>
        <a:graphic>
          <a:graphicData uri="http://schemas.openxmlformats.org/drawingml/2006/table">
            <a:tbl>
              <a:tblPr firstRow="1" bandRow="1">
                <a:tableStyleId>{5C22544A-7EE6-4342-B048-85BDC9FD1C3A}</a:tableStyleId>
              </a:tblPr>
              <a:tblGrid>
                <a:gridCol w="2194560"/>
                <a:gridCol w="2194560"/>
                <a:gridCol w="2194560"/>
                <a:gridCol w="2194560"/>
                <a:gridCol w="2194560"/>
              </a:tblGrid>
              <a:tr h="381000">
                <a:tc>
                  <a:txBody>
                    <a:bodyPr/>
                    <a:p>
                      <a:pPr algn="ctr">
                        <a:buNone/>
                      </a:pPr>
                      <a:r>
                        <a:rPr lang="en-IN" altLang="en-US" sz="2000">
                          <a:latin typeface="Calibri Light" panose="020F0302020204030204" charset="0"/>
                          <a:cs typeface="Calibri Light" panose="020F0302020204030204" charset="0"/>
                        </a:rPr>
                        <a:t>Model Name</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Training R2 Score</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sym typeface="+mn-ea"/>
                        </a:rPr>
                        <a:t>Testing R2 Score</a:t>
                      </a:r>
                      <a:endParaRPr lang="en-IN" altLang="en-US" sz="2000">
                        <a:latin typeface="Calibri Light" panose="020F0302020204030204" charset="0"/>
                        <a:cs typeface="Calibri Light" panose="020F0302020204030204" charset="0"/>
                        <a:sym typeface="+mn-ea"/>
                      </a:endParaRPr>
                    </a:p>
                  </a:txBody>
                  <a:tcPr/>
                </a:tc>
                <a:tc>
                  <a:txBody>
                    <a:bodyPr/>
                    <a:p>
                      <a:pPr algn="ctr">
                        <a:buNone/>
                      </a:pPr>
                      <a:r>
                        <a:rPr lang="en-IN" altLang="en-US" sz="2000">
                          <a:latin typeface="Calibri Light" panose="020F0302020204030204" charset="0"/>
                          <a:cs typeface="Calibri Light" panose="020F0302020204030204" charset="0"/>
                        </a:rPr>
                        <a:t>Cross validation score</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RMSE value</a:t>
                      </a:r>
                      <a:endParaRPr lang="en-IN" altLang="en-US" sz="2000">
                        <a:latin typeface="Calibri Light" panose="020F0302020204030204" charset="0"/>
                        <a:cs typeface="Calibri Light" panose="020F0302020204030204" charset="0"/>
                      </a:endParaRPr>
                    </a:p>
                  </a:txBody>
                  <a:tcPr/>
                </a:tc>
              </a:tr>
              <a:tr h="381000">
                <a:tc>
                  <a:txBody>
                    <a:bodyPr/>
                    <a:p>
                      <a:pPr algn="ctr">
                        <a:buNone/>
                      </a:pPr>
                      <a:r>
                        <a:rPr lang="en-IN" altLang="en-US" sz="2000">
                          <a:latin typeface="Calibri Light" panose="020F0302020204030204" charset="0"/>
                          <a:cs typeface="Calibri Light" panose="020F0302020204030204" charset="0"/>
                        </a:rPr>
                        <a:t>Random Forest</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98.43%</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92.98%</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90.34%</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87277.81</a:t>
                      </a:r>
                      <a:endParaRPr lang="en-IN" altLang="en-US" sz="2000">
                        <a:latin typeface="Calibri Light" panose="020F0302020204030204" charset="0"/>
                        <a:cs typeface="Calibri Light" panose="020F0302020204030204" charset="0"/>
                      </a:endParaRPr>
                    </a:p>
                  </a:txBody>
                  <a:tcPr/>
                </a:tc>
              </a:tr>
              <a:tr h="381000">
                <a:tc>
                  <a:txBody>
                    <a:bodyPr/>
                    <a:p>
                      <a:pPr algn="ctr">
                        <a:buNone/>
                      </a:pPr>
                      <a:r>
                        <a:rPr lang="en-IN" altLang="en-US" sz="2000">
                          <a:latin typeface="Calibri Light" panose="020F0302020204030204" charset="0"/>
                          <a:cs typeface="Calibri Light" panose="020F0302020204030204" charset="0"/>
                        </a:rPr>
                        <a:t>AdaBoost</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39.26%</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47.17%</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27.06%</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239430.56</a:t>
                      </a:r>
                      <a:endParaRPr lang="en-IN" altLang="en-US" sz="2000">
                        <a:latin typeface="Calibri Light" panose="020F0302020204030204" charset="0"/>
                        <a:cs typeface="Calibri Light" panose="020F0302020204030204" charset="0"/>
                      </a:endParaRPr>
                    </a:p>
                  </a:txBody>
                  <a:tcPr/>
                </a:tc>
              </a:tr>
              <a:tr h="381000">
                <a:tc>
                  <a:txBody>
                    <a:bodyPr/>
                    <a:p>
                      <a:pPr algn="ctr">
                        <a:buNone/>
                      </a:pPr>
                      <a:r>
                        <a:rPr lang="en-IN" altLang="en-US" sz="2000">
                          <a:latin typeface="Calibri Light" panose="020F0302020204030204" charset="0"/>
                          <a:cs typeface="Calibri Light" panose="020F0302020204030204" charset="0"/>
                        </a:rPr>
                        <a:t>Decision Tree</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100%</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90.47%</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83.80%</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101694.1</a:t>
                      </a:r>
                      <a:endParaRPr lang="en-IN" altLang="en-US" sz="2000">
                        <a:latin typeface="Calibri Light" panose="020F0302020204030204" charset="0"/>
                        <a:cs typeface="Calibri Light" panose="020F0302020204030204" charset="0"/>
                      </a:endParaRPr>
                    </a:p>
                  </a:txBody>
                  <a:tcPr/>
                </a:tc>
              </a:tr>
              <a:tr h="381000">
                <a:tc>
                  <a:txBody>
                    <a:bodyPr/>
                    <a:p>
                      <a:pPr algn="ctr">
                        <a:buNone/>
                      </a:pPr>
                      <a:r>
                        <a:rPr lang="en-IN" altLang="en-US" sz="2000">
                          <a:latin typeface="Calibri Light" panose="020F0302020204030204" charset="0"/>
                          <a:cs typeface="Calibri Light" panose="020F0302020204030204" charset="0"/>
                        </a:rPr>
                        <a:t>Gradient Boosted Tees</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84.83%</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85.45%</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81.61%</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sym typeface="+mn-ea"/>
                        </a:rPr>
                        <a:t>125656.95</a:t>
                      </a:r>
                      <a:endParaRPr lang="en-IN" altLang="en-US" sz="2000">
                        <a:latin typeface="Calibri Light" panose="020F0302020204030204" charset="0"/>
                        <a:cs typeface="Calibri Light" panose="020F0302020204030204" charset="0"/>
                      </a:endParaRPr>
                    </a:p>
                    <a:p>
                      <a:pPr algn="ctr">
                        <a:buNone/>
                      </a:pPr>
                      <a:endParaRPr lang="en-IN" altLang="en-US" sz="2000">
                        <a:latin typeface="Calibri Light" panose="020F0302020204030204" charset="0"/>
                        <a:cs typeface="Calibri Light" panose="020F0302020204030204" charset="0"/>
                      </a:endParaRPr>
                    </a:p>
                  </a:txBody>
                  <a:tcPr/>
                </a:tc>
              </a:tr>
              <a:tr h="381000">
                <a:tc>
                  <a:txBody>
                    <a:bodyPr/>
                    <a:p>
                      <a:pPr algn="ctr">
                        <a:buNone/>
                      </a:pPr>
                      <a:r>
                        <a:rPr lang="en-IN" altLang="en-US" sz="2000">
                          <a:latin typeface="Calibri Light" panose="020F0302020204030204" charset="0"/>
                          <a:cs typeface="Calibri Light" panose="020F0302020204030204" charset="0"/>
                        </a:rPr>
                        <a:t>Tuned Random Forest</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64.27%</a:t>
                      </a:r>
                      <a:endParaRPr lang="en-IN" altLang="en-US" sz="2000">
                        <a:latin typeface="Calibri Light" panose="020F0302020204030204" charset="0"/>
                        <a:cs typeface="Calibri Light" panose="020F0302020204030204" charset="0"/>
                      </a:endParaRPr>
                    </a:p>
                  </a:txBody>
                  <a:tcPr/>
                </a:tc>
                <a:tc>
                  <a:txBody>
                    <a:bodyPr/>
                    <a:p>
                      <a:pPr algn="ctr">
                        <a:buNone/>
                      </a:pPr>
                      <a:r>
                        <a:rPr lang="en-IN" altLang="en-US" sz="2000">
                          <a:latin typeface="Calibri Light" panose="020F0302020204030204" charset="0"/>
                          <a:cs typeface="Calibri Light" panose="020F0302020204030204" charset="0"/>
                        </a:rPr>
                        <a:t>69.25%</a:t>
                      </a:r>
                      <a:endParaRPr lang="en-IN" altLang="en-US" sz="2000">
                        <a:latin typeface="Calibri Light" panose="020F0302020204030204" charset="0"/>
                        <a:cs typeface="Calibri Light" panose="020F0302020204030204" charset="0"/>
                      </a:endParaRPr>
                    </a:p>
                  </a:txBody>
                  <a:tcPr/>
                </a:tc>
                <a:tc>
                  <a:txBody>
                    <a:bodyPr/>
                    <a:p>
                      <a:pPr algn="ctr">
                        <a:buNone/>
                      </a:pPr>
                      <a:r>
                        <a:rPr lang="en-US" sz="2000">
                          <a:latin typeface="Calibri Light" panose="020F0302020204030204" charset="0"/>
                          <a:cs typeface="Calibri Light" panose="020F0302020204030204" charset="0"/>
                        </a:rPr>
                        <a:t>62.27%</a:t>
                      </a:r>
                      <a:endParaRPr lang="en-US" sz="2000">
                        <a:latin typeface="Calibri Light" panose="020F0302020204030204" charset="0"/>
                        <a:cs typeface="Calibri Light" panose="020F0302020204030204" charset="0"/>
                      </a:endParaRPr>
                    </a:p>
                  </a:txBody>
                  <a:tcPr/>
                </a:tc>
                <a:tc>
                  <a:txBody>
                    <a:bodyPr/>
                    <a:p>
                      <a:pPr algn="ctr">
                        <a:buNone/>
                      </a:pPr>
                      <a:r>
                        <a:rPr lang="en-US" sz="2000">
                          <a:latin typeface="Calibri Light" panose="020F0302020204030204" charset="0"/>
                          <a:cs typeface="Calibri Light" panose="020F0302020204030204" charset="0"/>
                        </a:rPr>
                        <a:t>182659.95</a:t>
                      </a:r>
                      <a:endParaRPr lang="en-US" sz="2000">
                        <a:latin typeface="Calibri Light" panose="020F0302020204030204" charset="0"/>
                        <a:cs typeface="Calibri Light" panose="020F0302020204030204" charset="0"/>
                      </a:endParaRPr>
                    </a:p>
                  </a:txBody>
                  <a:tcPr/>
                </a:tc>
              </a:tr>
            </a:tbl>
          </a:graphicData>
        </a:graphic>
      </p:graphicFrame>
      <p:sp>
        <p:nvSpPr>
          <p:cNvPr id="5" name="Text Box 4"/>
          <p:cNvSpPr txBox="1"/>
          <p:nvPr/>
        </p:nvSpPr>
        <p:spPr>
          <a:xfrm>
            <a:off x="750570" y="4660900"/>
            <a:ext cx="10690860" cy="1568450"/>
          </a:xfrm>
          <a:prstGeom prst="rect">
            <a:avLst/>
          </a:prstGeom>
          <a:noFill/>
        </p:spPr>
        <p:txBody>
          <a:bodyPr wrap="square" rtlCol="0">
            <a:spAutoFit/>
          </a:bodyPr>
          <a:p>
            <a:pPr algn="just"/>
            <a:r>
              <a:rPr lang="en-IN" altLang="en-US" sz="2400">
                <a:latin typeface="Calibri Light" panose="020F0302020204030204" charset="0"/>
                <a:cs typeface="Calibri Light" panose="020F0302020204030204" charset="0"/>
                <a:sym typeface="+mn-ea"/>
              </a:rPr>
              <a:t>The table shows regression models training and testing R2 score alongwith metrics used to identify best model.</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sym typeface="+mn-ea"/>
              </a:rPr>
              <a:t>The table also shows the data of tuned model whose R2 scores are very low compared to original Random Forest model.</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Light" panose="020F0302020204030204" charset="0"/>
                <a:cs typeface="Calibri Light" panose="020F0302020204030204" charset="0"/>
              </a:rPr>
              <a:t>Model Building</a:t>
            </a:r>
            <a:r>
              <a:rPr lang="en-IN" altLang="en-US">
                <a:latin typeface="Calibri Light" panose="020F0302020204030204" charset="0"/>
                <a:cs typeface="Calibri Light" panose="020F0302020204030204" charset="0"/>
              </a:rPr>
              <a:t>- </a:t>
            </a:r>
            <a:r>
              <a:rPr lang="en-IN" altLang="en-US">
                <a:latin typeface="Calibri Light" panose="020F0302020204030204" charset="0"/>
                <a:cs typeface="Calibri Light" panose="020F0302020204030204" charset="0"/>
                <a:sym typeface="+mn-ea"/>
              </a:rPr>
              <a:t>Key metrics used to understand model</a:t>
            </a:r>
            <a:endParaRPr lang="en-IN" altLang="en-US">
              <a:latin typeface="Calibri Light" panose="020F0302020204030204" charset="0"/>
              <a:cs typeface="Calibri Light" panose="020F0302020204030204" charset="0"/>
            </a:endParaRPr>
          </a:p>
        </p:txBody>
      </p:sp>
      <p:sp>
        <p:nvSpPr>
          <p:cNvPr id="3" name="Content Placeholder 2"/>
          <p:cNvSpPr>
            <a:spLocks noGrp="1"/>
          </p:cNvSpPr>
          <p:nvPr>
            <p:ph idx="1"/>
          </p:nvPr>
        </p:nvSpPr>
        <p:spPr/>
        <p:txBody>
          <a:bodyPr/>
          <a:p>
            <a:pPr marL="0" indent="0" algn="just">
              <a:buNone/>
            </a:pPr>
            <a:r>
              <a:rPr lang="en-US" sz="2400">
                <a:latin typeface="Calibri Light" panose="020F0302020204030204" charset="0"/>
                <a:cs typeface="Calibri Light" panose="020F0302020204030204" charset="0"/>
              </a:rPr>
              <a:t>The key metrics used in this models are:</a:t>
            </a:r>
            <a:endParaRPr lang="en-US" sz="2400">
              <a:latin typeface="Calibri Light" panose="020F0302020204030204" charset="0"/>
              <a:cs typeface="Calibri Light" panose="020F0302020204030204" charset="0"/>
            </a:endParaRPr>
          </a:p>
          <a:p>
            <a:pPr algn="just"/>
            <a:r>
              <a:rPr lang="en-US" sz="2400">
                <a:highlight>
                  <a:srgbClr val="FFFF00"/>
                </a:highlight>
                <a:latin typeface="Calibri Light" panose="020F0302020204030204" charset="0"/>
                <a:cs typeface="Calibri Light" panose="020F0302020204030204" charset="0"/>
              </a:rPr>
              <a:t>R2 score</a:t>
            </a:r>
            <a:r>
              <a:rPr lang="en-US" sz="2400">
                <a:latin typeface="Calibri Light" panose="020F0302020204030204" charset="0"/>
                <a:cs typeface="Calibri Light" panose="020F0302020204030204" charset="0"/>
              </a:rPr>
              <a:t>- This is the most important metrics in determining the accuracy of the model. It is a statistical measure that represents the goodness of fit of a regression model. The ideal value for R2 Score is 1 or 100%. The closer the value of R2 Score to 1, the better is the model fitted.  </a:t>
            </a:r>
            <a:endParaRPr lang="en-US" sz="2400">
              <a:latin typeface="Calibri Light" panose="020F0302020204030204" charset="0"/>
              <a:cs typeface="Calibri Light" panose="020F0302020204030204" charset="0"/>
            </a:endParaRPr>
          </a:p>
          <a:p>
            <a:pPr algn="just"/>
            <a:r>
              <a:rPr lang="en-US" sz="2400">
                <a:highlight>
                  <a:srgbClr val="FFFF00"/>
                </a:highlight>
                <a:latin typeface="Calibri Light" panose="020F0302020204030204" charset="0"/>
                <a:cs typeface="Calibri Light" panose="020F0302020204030204" charset="0"/>
              </a:rPr>
              <a:t>Cross validation (CV) score</a:t>
            </a:r>
            <a:r>
              <a:rPr lang="en-US" sz="2400">
                <a:latin typeface="Calibri Light" panose="020F0302020204030204" charset="0"/>
                <a:cs typeface="Calibri Light" panose="020F0302020204030204" charset="0"/>
              </a:rPr>
              <a:t>: This is used on models to check if the model is overfitting or not. If the testing R2 score and CV score is equal or near equal then model is said to be best fitted model or else overfit model. </a:t>
            </a:r>
            <a:endParaRPr lang="en-US" sz="2400">
              <a:latin typeface="Calibri Light" panose="020F0302020204030204" charset="0"/>
              <a:cs typeface="Calibri Light" panose="020F0302020204030204" charset="0"/>
            </a:endParaRPr>
          </a:p>
          <a:p>
            <a:pPr algn="just"/>
            <a:r>
              <a:rPr lang="en-US" sz="2400">
                <a:latin typeface="Calibri Light" panose="020F0302020204030204" charset="0"/>
                <a:cs typeface="Calibri Light" panose="020F0302020204030204" charset="0"/>
              </a:rPr>
              <a:t> </a:t>
            </a:r>
            <a:r>
              <a:rPr lang="en-US" sz="2400">
                <a:highlight>
                  <a:srgbClr val="FFFF00"/>
                </a:highlight>
                <a:latin typeface="Calibri Light" panose="020F0302020204030204" charset="0"/>
                <a:cs typeface="Calibri Light" panose="020F0302020204030204" charset="0"/>
              </a:rPr>
              <a:t>RMSE(Root Mean Squared Error)</a:t>
            </a:r>
            <a:r>
              <a:rPr lang="en-US" sz="2400">
                <a:latin typeface="Calibri Light" panose="020F0302020204030204" charset="0"/>
                <a:cs typeface="Calibri Light" panose="020F0302020204030204" charset="0"/>
              </a:rPr>
              <a:t>: This is similar to MAE but noise is exaggerated and larger error are punished. This is the main metric used in interpreting model. RMSE close or equal to zero means best model.</a:t>
            </a:r>
            <a:endParaRPr lang="en-US" sz="2400">
              <a:latin typeface="Calibri Light" panose="020F0302020204030204" charset="0"/>
              <a:cs typeface="Calibri Light" panose="020F0302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rPr>
              <a:t>Saving model</a:t>
            </a:r>
            <a:endParaRPr lang="en-IN" altLang="en-US">
              <a:highlight>
                <a:srgbClr val="00FF00"/>
              </a:highlight>
            </a:endParaRPr>
          </a:p>
        </p:txBody>
      </p:sp>
      <p:sp>
        <p:nvSpPr>
          <p:cNvPr id="3" name="Content Placeholder 2"/>
          <p:cNvSpPr>
            <a:spLocks noGrp="1"/>
          </p:cNvSpPr>
          <p:nvPr>
            <p:ph idx="1"/>
          </p:nvPr>
        </p:nvSpPr>
        <p:spPr/>
        <p:txBody>
          <a:bodyPr/>
          <a:p>
            <a:pPr algn="just"/>
            <a:r>
              <a:rPr lang="en-IN" altLang="en-US" sz="2800">
                <a:latin typeface="Calibri Light" panose="020F0302020204030204" charset="0"/>
                <a:cs typeface="Calibri Light" panose="020F0302020204030204" charset="0"/>
              </a:rPr>
              <a:t>From the previous table it can be seen that original Random Forest model is better in terms of R2 score. Cross validation score and RMSE values with repect to tuned Random Forest model.</a:t>
            </a:r>
            <a:endParaRPr lang="en-IN" altLang="en-US" sz="2800">
              <a:latin typeface="Calibri Light" panose="020F0302020204030204" charset="0"/>
              <a:cs typeface="Calibri Light" panose="020F0302020204030204" charset="0"/>
            </a:endParaRPr>
          </a:p>
          <a:p>
            <a:pPr algn="just"/>
            <a:r>
              <a:rPr lang="en-IN" altLang="en-US" sz="2800">
                <a:latin typeface="Calibri Light" panose="020F0302020204030204" charset="0"/>
                <a:cs typeface="Calibri Light" panose="020F0302020204030204" charset="0"/>
              </a:rPr>
              <a:t>Hence, the original model was saved as the best model for machine learning using </a:t>
            </a:r>
            <a:r>
              <a:rPr lang="en-IN" altLang="en-US" sz="2800">
                <a:highlight>
                  <a:srgbClr val="FFFF00"/>
                </a:highlight>
                <a:latin typeface="Calibri Light" panose="020F0302020204030204" charset="0"/>
                <a:cs typeface="Calibri Light" panose="020F0302020204030204" charset="0"/>
              </a:rPr>
              <a:t>pickle</a:t>
            </a:r>
            <a:r>
              <a:rPr lang="en-IN" altLang="en-US" sz="2800">
                <a:latin typeface="Calibri Light" panose="020F0302020204030204" charset="0"/>
                <a:cs typeface="Calibri Light" panose="020F0302020204030204" charset="0"/>
              </a:rPr>
              <a:t> library.</a:t>
            </a:r>
            <a:endParaRPr lang="en-IN" altLang="en-US" sz="2800">
              <a:latin typeface="Calibri Light" panose="020F0302020204030204" charset="0"/>
              <a:cs typeface="Calibri Light" panose="020F0302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rPr>
              <a:t>Conclusion</a:t>
            </a:r>
            <a:endParaRPr lang="en-IN" altLang="en-US">
              <a:highlight>
                <a:srgbClr val="00FF00"/>
              </a:highlight>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r>
              <a:rPr lang="en-US" sz="2400">
                <a:latin typeface="Calibri Light" panose="020F0302020204030204" charset="0"/>
                <a:cs typeface="Calibri Light" panose="020F0302020204030204" charset="0"/>
              </a:rPr>
              <a:t>The car prices are inversely proportional to age of cars which means that as the age of the cars increases their resale value decreases. This is because most of the people want to buy cars that are as new as possible so they don’t have to pay more on their servicing costs as happens for older cars.</a:t>
            </a:r>
            <a:endParaRPr lang="en-US" sz="2400">
              <a:latin typeface="Calibri Light" panose="020F0302020204030204" charset="0"/>
              <a:cs typeface="Calibri Light" panose="020F0302020204030204" charset="0"/>
            </a:endParaRPr>
          </a:p>
          <a:p>
            <a:r>
              <a:rPr lang="en-US" sz="2400">
                <a:latin typeface="Calibri Light" panose="020F0302020204030204" charset="0"/>
                <a:cs typeface="Calibri Light" panose="020F0302020204030204" charset="0"/>
              </a:rPr>
              <a:t>Since the bigger and premium cars have more features present, hence these cars have higher resale value compared to small cars.</a:t>
            </a:r>
            <a:endParaRPr lang="en-US" sz="2400">
              <a:latin typeface="Calibri Light" panose="020F0302020204030204" charset="0"/>
              <a:cs typeface="Calibri Light" panose="020F0302020204030204" charset="0"/>
            </a:endParaRPr>
          </a:p>
          <a:p>
            <a:r>
              <a:rPr lang="en-US" sz="2400">
                <a:latin typeface="Calibri Light" panose="020F0302020204030204" charset="0"/>
                <a:cs typeface="Calibri Light" panose="020F0302020204030204" charset="0"/>
              </a:rPr>
              <a:t>Diesel being a cheaper fuel option in India and also providing greater fuel economy plus automatic cars giving ease of driving in  city as well as highway conditions. Hence cars with automatic transmission and diesel fuel type have higher resale value compared to manual and petrol cars</a:t>
            </a:r>
            <a:endParaRPr lang="en-US" sz="2400">
              <a:latin typeface="Calibri Light" panose="020F0302020204030204" charset="0"/>
              <a:cs typeface="Calibri Light" panose="020F0302020204030204" charset="0"/>
            </a:endParaRPr>
          </a:p>
          <a:p>
            <a:r>
              <a:rPr lang="en-US" sz="2400">
                <a:latin typeface="Calibri Light" panose="020F0302020204030204" charset="0"/>
                <a:cs typeface="Calibri Light" panose="020F0302020204030204" charset="0"/>
              </a:rPr>
              <a:t>If the car is previously owned by 2 or 3 owners its resale values decreases compared to single owned cars. The reason according to me is  that person tend to sell their car if the car is having any mechanical problems or failures. Hence the 2nd person owning the car feels the same and sells it. Hence it value decreases over the time.</a:t>
            </a:r>
            <a:endParaRPr lang="en-US" sz="2400">
              <a:latin typeface="Calibri Light" panose="020F0302020204030204" charset="0"/>
              <a:cs typeface="Calibri Light" panose="020F03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2340610"/>
            <a:ext cx="10972800" cy="1536700"/>
          </a:xfrm>
        </p:spPr>
        <p:txBody>
          <a:bodyPr>
            <a:scene3d>
              <a:camera prst="orthographicFront"/>
              <a:lightRig rig="threePt" dir="t"/>
            </a:scene3d>
          </a:bodyPr>
          <a:p>
            <a:pPr algn="ctr"/>
            <a:r>
              <a:rPr lang="en-IN" altLang="en-US" sz="4400">
                <a:ln w="22225">
                  <a:solidFill>
                    <a:schemeClr val="accent2"/>
                  </a:solidFill>
                  <a:prstDash val="solid"/>
                </a:ln>
                <a:solidFill>
                  <a:srgbClr val="00B050"/>
                </a:solidFill>
                <a:effectLst/>
                <a:latin typeface="Goudy Stout" panose="0202090407030B020401" charset="0"/>
                <a:cs typeface="Goudy Stout" panose="0202090407030B020401" charset="0"/>
              </a:rPr>
              <a:t>Thank You</a:t>
            </a:r>
            <a:endParaRPr lang="en-IN" altLang="en-US" sz="4400">
              <a:ln w="22225">
                <a:solidFill>
                  <a:schemeClr val="accent2"/>
                </a:solidFill>
                <a:prstDash val="solid"/>
              </a:ln>
              <a:solidFill>
                <a:srgbClr val="00B050"/>
              </a:solidFill>
              <a:effectLst/>
              <a:latin typeface="Goudy Stout" panose="0202090407030B020401" charset="0"/>
              <a:cs typeface="Goudy Stout" panose="0202090407030B020401"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Introduction </a:t>
            </a:r>
            <a:endParaRPr lang="en-IN" altLang="en-US">
              <a:highlight>
                <a:srgbClr val="00FF00"/>
              </a:highlight>
              <a:latin typeface="Calibri" panose="020F0502020204030204" charset="0"/>
              <a:cs typeface="Calibri" panose="020F0502020204030204" charset="0"/>
              <a:sym typeface="+mn-ea"/>
            </a:endParaRPr>
          </a:p>
        </p:txBody>
      </p:sp>
      <p:sp>
        <p:nvSpPr>
          <p:cNvPr id="3" name="Content Placeholder 2"/>
          <p:cNvSpPr>
            <a:spLocks noGrp="1"/>
          </p:cNvSpPr>
          <p:nvPr>
            <p:ph idx="1"/>
          </p:nvPr>
        </p:nvSpPr>
        <p:spPr>
          <a:xfrm>
            <a:off x="609600" y="1016000"/>
            <a:ext cx="10972800" cy="5111750"/>
          </a:xfrm>
        </p:spPr>
        <p:txBody>
          <a:bodyPr/>
          <a:p>
            <a:pPr algn="just"/>
            <a:r>
              <a:rPr lang="en-IN" altLang="en-US" sz="2800">
                <a:latin typeface="Calibri Light" panose="020F0302020204030204" charset="0"/>
                <a:cs typeface="Calibri Light" panose="020F0302020204030204" charset="0"/>
              </a:rPr>
              <a:t>Car price prediction is a way of understanding the attributies due to which the resale value of car changes. For example some people prefer automatic transmission over manual, hence prices of automatic transmission cars goes higher.</a:t>
            </a:r>
            <a:endParaRPr lang="en-IN" altLang="en-US" sz="2800">
              <a:latin typeface="Calibri Light" panose="020F0302020204030204" charset="0"/>
              <a:cs typeface="Calibri Light" panose="020F0302020204030204" charset="0"/>
            </a:endParaRPr>
          </a:p>
          <a:p>
            <a:pPr algn="just"/>
            <a:r>
              <a:rPr lang="en-IN" altLang="en-US" sz="2800">
                <a:latin typeface="Calibri Light" panose="020F0302020204030204" charset="0"/>
                <a:cs typeface="Calibri Light" panose="020F0302020204030204" charset="0"/>
              </a:rPr>
              <a:t>These kinds of machine learning models will help resellers/dealers and also help people to sell and buy their cars according to the market value.</a:t>
            </a:r>
            <a:endParaRPr lang="en-IN" altLang="en-US" sz="2800">
              <a:latin typeface="Calibri Light" panose="020F0302020204030204" charset="0"/>
              <a:cs typeface="Calibri Light" panose="020F0302020204030204" charset="0"/>
            </a:endParaRPr>
          </a:p>
          <a:p>
            <a:endParaRPr lang="en-IN" altLang="en-US" sz="2800">
              <a:latin typeface="Calibri Light" panose="020F0302020204030204" charset="0"/>
              <a:cs typeface="Calibri Light" panose="020F03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rPr>
              <a:t>Problem statement</a:t>
            </a:r>
            <a:endParaRPr lang="en-IN" altLang="en-US">
              <a:highlight>
                <a:srgbClr val="00FF00"/>
              </a:highlight>
              <a:latin typeface="Calibri" panose="020F0502020204030204" charset="0"/>
              <a:cs typeface="Calibri" panose="020F0502020204030204" charset="0"/>
            </a:endParaRPr>
          </a:p>
        </p:txBody>
      </p:sp>
      <p:sp>
        <p:nvSpPr>
          <p:cNvPr id="3" name="Content Placeholder 2"/>
          <p:cNvSpPr>
            <a:spLocks noGrp="1"/>
          </p:cNvSpPr>
          <p:nvPr>
            <p:ph idx="1"/>
          </p:nvPr>
        </p:nvSpPr>
        <p:spPr>
          <a:xfrm>
            <a:off x="609600" y="943610"/>
            <a:ext cx="10972800" cy="5184140"/>
          </a:xfrm>
        </p:spPr>
        <p:txBody>
          <a:bodyPr/>
          <a:p>
            <a:pPr algn="just"/>
            <a:r>
              <a:rPr lang="en-US" sz="2400">
                <a:latin typeface="Calibri Light" panose="020F0302020204030204" charset="0"/>
                <a:cs typeface="Calibri Light" panose="020F030202020403020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a:t>
            </a:r>
            <a:r>
              <a:rPr lang="en-IN" altLang="en-US" sz="2400">
                <a:latin typeface="Calibri Light" panose="020F0302020204030204" charset="0"/>
                <a:cs typeface="Calibri Light" panose="020F0302020204030204" charset="0"/>
              </a:rPr>
              <a:t>,</a:t>
            </a:r>
            <a:r>
              <a:rPr lang="en-US" sz="2400">
                <a:latin typeface="Calibri Light" panose="020F0302020204030204" charset="0"/>
                <a:cs typeface="Calibri Light" panose="020F0302020204030204" charset="0"/>
              </a:rPr>
              <a:t> our client is facing problems with their previous car price valuation machine learning models.</a:t>
            </a:r>
            <a:endParaRPr lang="en-US" sz="2400">
              <a:latin typeface="Calibri Light" panose="020F0302020204030204" charset="0"/>
              <a:cs typeface="Calibri Light" panose="020F0302020204030204" charset="0"/>
            </a:endParaRPr>
          </a:p>
          <a:p>
            <a:pPr algn="just"/>
            <a:r>
              <a:rPr lang="en-US" sz="2400">
                <a:latin typeface="Calibri Light" panose="020F0302020204030204" charset="0"/>
                <a:cs typeface="Calibri Light" panose="020F0302020204030204" charset="0"/>
              </a:rPr>
              <a:t> Hence we need to provide new machine learning models which are based on revised attributes and with respect to new prices as are in market. </a:t>
            </a:r>
            <a:endParaRPr lang="en-US" sz="2400">
              <a:latin typeface="Calibri Light" panose="020F0302020204030204" charset="0"/>
              <a:cs typeface="Calibri Light" panose="020F0302020204030204" charset="0"/>
            </a:endParaRPr>
          </a:p>
          <a:p>
            <a:pPr algn="just"/>
            <a:r>
              <a:rPr lang="en-US" sz="2400">
                <a:latin typeface="Calibri Light" panose="020F0302020204030204" charset="0"/>
                <a:cs typeface="Calibri Light" panose="020F0302020204030204" charset="0"/>
              </a:rPr>
              <a:t>This model will provide approximate prices for used cars which will help car dealers to sell particular car. This price prediction will use previously mentioned factors that help in devising car price.</a:t>
            </a:r>
            <a:endParaRPr lang="en-US" sz="2400">
              <a:latin typeface="Calibri Light" panose="020F0302020204030204" charset="0"/>
              <a:cs typeface="Calibri Light" panose="020F03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rPr>
              <a:t>Introduction to dataset</a:t>
            </a:r>
            <a:endParaRPr lang="en-IN" altLang="en-US">
              <a:highlight>
                <a:srgbClr val="00FF00"/>
              </a:highlight>
              <a:latin typeface="Calibri" panose="020F0502020204030204" charset="0"/>
              <a:cs typeface="Calibri" panose="020F0502020204030204" charset="0"/>
            </a:endParaRPr>
          </a:p>
        </p:txBody>
      </p:sp>
      <p:sp>
        <p:nvSpPr>
          <p:cNvPr id="3" name="Content Placeholder 2"/>
          <p:cNvSpPr>
            <a:spLocks noGrp="1"/>
          </p:cNvSpPr>
          <p:nvPr>
            <p:ph idx="1"/>
          </p:nvPr>
        </p:nvSpPr>
        <p:spPr>
          <a:xfrm>
            <a:off x="609600" y="1184910"/>
            <a:ext cx="10972800" cy="4953000"/>
          </a:xfrm>
        </p:spPr>
        <p:txBody>
          <a:bodyPr/>
          <a:p>
            <a:pPr lvl="0" algn="just"/>
            <a:r>
              <a:rPr lang="en-IN" altLang="en-US" sz="2800">
                <a:latin typeface="Calibri Light" panose="020F0302020204030204" charset="0"/>
                <a:cs typeface="Calibri Light" panose="020F0302020204030204" charset="0"/>
                <a:sym typeface="+mn-ea"/>
              </a:rPr>
              <a:t>The data which was later transformed into csv file was scrapped from www.cars24.com website. The scrapped data included columns such as brand, model, year, transmission, kilometers driven, owner, fuel type, price and location. </a:t>
            </a:r>
            <a:endParaRPr lang="en-IN" altLang="en-US" sz="2800">
              <a:latin typeface="Calibri Light" panose="020F0302020204030204" charset="0"/>
              <a:cs typeface="Calibri Light" panose="020F0302020204030204" charset="0"/>
              <a:sym typeface="+mn-ea"/>
            </a:endParaRPr>
          </a:p>
          <a:p>
            <a:pPr lvl="0" algn="just"/>
            <a:r>
              <a:rPr lang="en-IN" altLang="en-US" sz="2800">
                <a:latin typeface="Calibri Light" panose="020F0302020204030204" charset="0"/>
                <a:cs typeface="Calibri Light" panose="020F0302020204030204" charset="0"/>
                <a:sym typeface="+mn-ea"/>
              </a:rPr>
              <a:t>The datatype was object type for all columns except year column which was showing integer. </a:t>
            </a:r>
            <a:endParaRPr lang="en-IN" altLang="en-US" sz="2800">
              <a:latin typeface="Calibri Light" panose="020F0302020204030204" charset="0"/>
              <a:cs typeface="Calibri Light" panose="020F0302020204030204" charset="0"/>
              <a:sym typeface="+mn-ea"/>
            </a:endParaRPr>
          </a:p>
          <a:p>
            <a:pPr lvl="0" algn="just"/>
            <a:r>
              <a:rPr lang="en-IN" altLang="en-US" sz="2800">
                <a:latin typeface="Calibri Light" panose="020F0302020204030204" charset="0"/>
                <a:cs typeface="Calibri Light" panose="020F0302020204030204" charset="0"/>
                <a:sym typeface="+mn-ea"/>
              </a:rPr>
              <a:t>Since we had to predict prices for the cars, hence price column was considered as ‘label’ or target column.</a:t>
            </a:r>
            <a:endParaRPr lang="en-IN" altLang="en-US" sz="2800">
              <a:latin typeface="Calibri Light" panose="020F0302020204030204" charset="0"/>
              <a:cs typeface="Calibri Light" panose="020F0302020204030204" charset="0"/>
              <a:sym typeface="+mn-ea"/>
            </a:endParaRPr>
          </a:p>
          <a:p>
            <a:pPr lvl="0" algn="just"/>
            <a:r>
              <a:rPr lang="en-IN" altLang="en-US" sz="2800">
                <a:latin typeface="Calibri Light" panose="020F0302020204030204" charset="0"/>
                <a:cs typeface="Calibri Light" panose="020F0302020204030204" charset="0"/>
                <a:sym typeface="+mn-ea"/>
              </a:rPr>
              <a:t>The scrapped data contained 7019 rows and 11 columns of which 2 columns were dropped which showed only index number for rows.</a:t>
            </a:r>
            <a:endParaRPr lang="en-IN" altLang="en-US" sz="2800">
              <a:latin typeface="Calibri Light" panose="020F0302020204030204" charset="0"/>
              <a:cs typeface="Calibri Light" panose="020F030202020403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15975"/>
          </a:xfrm>
        </p:spPr>
        <p:txBody>
          <a:bodyPr/>
          <a:p>
            <a:r>
              <a:rPr lang="en-IN" altLang="en-US">
                <a:highlight>
                  <a:srgbClr val="00FF00"/>
                </a:highlight>
                <a:latin typeface="Calibri" panose="020F0502020204030204" charset="0"/>
                <a:cs typeface="Calibri" panose="020F0502020204030204" charset="0"/>
              </a:rPr>
              <a:t>EDA</a:t>
            </a:r>
            <a:r>
              <a:rPr lang="en-IN" altLang="en-US">
                <a:latin typeface="Calibri" panose="020F0502020204030204" charset="0"/>
                <a:cs typeface="Calibri" panose="020F0502020204030204" charset="0"/>
              </a:rPr>
              <a:t>- Data Cleaning, treating duplicates and null values</a:t>
            </a:r>
            <a:endParaRPr lang="en-IN" altLang="en-US">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pPr algn="just"/>
            <a:r>
              <a:rPr lang="en-IN" altLang="en-US" sz="2400">
                <a:latin typeface="Calibri Light" panose="020F0302020204030204" charset="0"/>
                <a:cs typeface="Calibri Light" panose="020F0302020204030204" charset="0"/>
              </a:rPr>
              <a:t>Upon checking for duplicates the dataset showed 1219 duplicate entries which were later removed leaving only 5800 rows in dataset.</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The model column had names of cars in form of “['Grand', 'i10']”. In this case the outer [] brackets , single inverted commas and comma within 2 words had to be removed as part of data cleaning for whole column. This was done using replace method.</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For kms_driven column, using replace method its comma present and km letters were removed.</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As specified above using replace method, rupee sign was removed from prices column.</a:t>
            </a:r>
            <a:endParaRPr lang="en-IN" altLang="en-US" sz="2400">
              <a:latin typeface="Calibri Light" panose="020F0302020204030204" charset="0"/>
              <a:cs typeface="Calibri Light" panose="020F03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EDA</a:t>
            </a:r>
            <a:r>
              <a:rPr lang="en-IN" altLang="en-US">
                <a:latin typeface="Calibri" panose="020F0502020204030204" charset="0"/>
                <a:cs typeface="Calibri" panose="020F0502020204030204" charset="0"/>
                <a:sym typeface="+mn-ea"/>
              </a:rPr>
              <a:t>- Data Cleaning, treating duplicates and null values contd.</a:t>
            </a:r>
            <a:endParaRPr lang="en-US"/>
          </a:p>
        </p:txBody>
      </p:sp>
      <p:sp>
        <p:nvSpPr>
          <p:cNvPr id="3" name="Content Placeholder 2"/>
          <p:cNvSpPr>
            <a:spLocks noGrp="1"/>
          </p:cNvSpPr>
          <p:nvPr>
            <p:ph idx="1"/>
          </p:nvPr>
        </p:nvSpPr>
        <p:spPr/>
        <p:txBody>
          <a:bodyPr/>
          <a:p>
            <a:pPr algn="just"/>
            <a:r>
              <a:rPr lang="en-IN" altLang="en-US" sz="2400">
                <a:latin typeface="Calibri Light" panose="020F0302020204030204" charset="0"/>
                <a:cs typeface="Calibri Light" panose="020F0302020204030204" charset="0"/>
              </a:rPr>
              <a:t>On checking dataset for presence of null values, i</a:t>
            </a:r>
            <a:r>
              <a:rPr lang="en-US" sz="2400">
                <a:latin typeface="Calibri Light" panose="020F0302020204030204" charset="0"/>
                <a:cs typeface="Calibri Light" panose="020F0302020204030204" charset="0"/>
              </a:rPr>
              <a:t>t showed that there were 546 null values in transmission column and 426 in price column. </a:t>
            </a:r>
            <a:endParaRPr lang="en-US" sz="2400">
              <a:latin typeface="Calibri Light" panose="020F0302020204030204" charset="0"/>
              <a:cs typeface="Calibri Light" panose="020F0302020204030204" charset="0"/>
            </a:endParaRPr>
          </a:p>
          <a:p>
            <a:pPr algn="just"/>
            <a:r>
              <a:rPr lang="en-US" sz="2400">
                <a:latin typeface="Calibri Light" panose="020F0302020204030204" charset="0"/>
                <a:cs typeface="Calibri Light" panose="020F0302020204030204" charset="0"/>
              </a:rPr>
              <a:t>Since this is fragile data which means if I input mode of transmission column (I.e. manual) and if null values are present in actual automatic car, then the price prediction would have been lower instead of higher</a:t>
            </a:r>
            <a:r>
              <a:rPr lang="en-IN" altLang="en-US" sz="2400">
                <a:latin typeface="Calibri Light" panose="020F0302020204030204" charset="0"/>
                <a:cs typeface="Calibri Light" panose="020F0302020204030204" charset="0"/>
              </a:rPr>
              <a:t>, making a </a:t>
            </a:r>
            <a:r>
              <a:rPr lang="en-US" sz="2400">
                <a:latin typeface="Calibri Light" panose="020F0302020204030204" charset="0"/>
                <a:cs typeface="Calibri Light" panose="020F0302020204030204" charset="0"/>
              </a:rPr>
              <a:t> faulty model. </a:t>
            </a:r>
            <a:endParaRPr lang="en-US" sz="2400">
              <a:latin typeface="Calibri Light" panose="020F0302020204030204" charset="0"/>
              <a:cs typeface="Calibri Light" panose="020F0302020204030204" charset="0"/>
            </a:endParaRPr>
          </a:p>
          <a:p>
            <a:pPr algn="just"/>
            <a:r>
              <a:rPr lang="en-US" sz="2400">
                <a:latin typeface="Calibri Light" panose="020F0302020204030204" charset="0"/>
                <a:cs typeface="Calibri Light" panose="020F0302020204030204" charset="0"/>
              </a:rPr>
              <a:t>Hence I did not used any inputting methods and dropped all the null values from dataset. After dropping null values the dataset shape was 4921 rows and 9 columns.</a:t>
            </a:r>
            <a:endParaRPr lang="en-US" sz="2400">
              <a:latin typeface="Calibri Light" panose="020F0302020204030204" charset="0"/>
              <a:cs typeface="Calibri Light" panose="020F0302020204030204" charset="0"/>
            </a:endParaRPr>
          </a:p>
          <a:p>
            <a:pPr algn="just"/>
            <a:r>
              <a:rPr lang="en-US" sz="2400">
                <a:latin typeface="Calibri Light" panose="020F0302020204030204" charset="0"/>
                <a:cs typeface="Calibri Light" panose="020F0302020204030204" charset="0"/>
              </a:rPr>
              <a:t>Later the datatype of kms_driven and price columns were changed from object to integer type.</a:t>
            </a:r>
            <a:endParaRPr lang="en-US" sz="2400">
              <a:latin typeface="Calibri Light" panose="020F0302020204030204" charset="0"/>
              <a:cs typeface="Calibri Light" panose="020F03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highlight>
                  <a:srgbClr val="00FF00"/>
                </a:highlight>
                <a:sym typeface="+mn-ea"/>
              </a:rPr>
              <a:t>EDA</a:t>
            </a:r>
            <a:r>
              <a:rPr lang="en-IN" altLang="en-US">
                <a:sym typeface="+mn-ea"/>
              </a:rPr>
              <a:t> - Visualizations</a:t>
            </a:r>
            <a:endParaRPr lang="en-US"/>
          </a:p>
        </p:txBody>
      </p:sp>
      <p:sp>
        <p:nvSpPr>
          <p:cNvPr id="6" name="Content Placeholder 5"/>
          <p:cNvSpPr>
            <a:spLocks noGrp="1"/>
          </p:cNvSpPr>
          <p:nvPr>
            <p:ph sz="half" idx="1"/>
          </p:nvPr>
        </p:nvSpPr>
        <p:spPr>
          <a:xfrm>
            <a:off x="609600" y="3942080"/>
            <a:ext cx="10723880" cy="2611755"/>
          </a:xfrm>
        </p:spPr>
        <p:txBody>
          <a:bodyPr/>
          <a:p>
            <a:pPr marL="0" indent="0">
              <a:buNone/>
            </a:pPr>
            <a:r>
              <a:rPr lang="en-IN" altLang="en-US" sz="2400">
                <a:highlight>
                  <a:srgbClr val="FFFF00"/>
                </a:highlight>
                <a:latin typeface="Calibri Light" panose="020F0302020204030204" charset="0"/>
                <a:cs typeface="Calibri Light" panose="020F0302020204030204" charset="0"/>
              </a:rPr>
              <a:t>Observations</a:t>
            </a:r>
            <a:r>
              <a:rPr lang="en-IN" altLang="en-US" sz="2400">
                <a:latin typeface="Calibri Light" panose="020F0302020204030204" charset="0"/>
                <a:cs typeface="Calibri Light" panose="020F0302020204030204" charset="0"/>
              </a:rPr>
              <a:t>:</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Incase of car brands, The most number of cars that are for sale are from Maruti brand while least are from Mercedes brand.</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Incase of model of cars, Grand i10 is the most available car for sale followed by Wagonr and swift.</a:t>
            </a:r>
            <a:endParaRPr lang="en-IN" altLang="en-US" sz="2400">
              <a:latin typeface="Calibri Light" panose="020F0302020204030204" charset="0"/>
              <a:cs typeface="Calibri Light" panose="020F0302020204030204" charset="0"/>
            </a:endParaRPr>
          </a:p>
          <a:p>
            <a:pPr algn="just"/>
            <a:r>
              <a:rPr lang="en-IN" altLang="en-US" sz="2400">
                <a:latin typeface="Calibri Light" panose="020F0302020204030204" charset="0"/>
                <a:cs typeface="Calibri Light" panose="020F0302020204030204" charset="0"/>
              </a:rPr>
              <a:t>incase of years of cars, most cars for sale are from the year 2018 followed by 2019 and 2017. The least cars for sale are from the year 2009.</a:t>
            </a:r>
            <a:endParaRPr lang="en-IN" altLang="en-US" sz="2400">
              <a:latin typeface="Calibri Light" panose="020F0302020204030204" charset="0"/>
              <a:cs typeface="Calibri Light" panose="020F0302020204030204" charset="0"/>
            </a:endParaRPr>
          </a:p>
          <a:p>
            <a:endParaRPr lang="en-IN" altLang="en-US" sz="2400">
              <a:latin typeface="Calibri Light" panose="020F0302020204030204" charset="0"/>
              <a:cs typeface="Calibri Light" panose="020F0302020204030204" charset="0"/>
            </a:endParaRPr>
          </a:p>
        </p:txBody>
      </p:sp>
      <p:pic>
        <p:nvPicPr>
          <p:cNvPr id="9" name="Content Placeholder 8" descr="c1"/>
          <p:cNvPicPr>
            <a:picLocks noChangeAspect="1"/>
          </p:cNvPicPr>
          <p:nvPr>
            <p:ph sz="half" idx="2"/>
          </p:nvPr>
        </p:nvPicPr>
        <p:blipFill>
          <a:blip r:embed="rId1"/>
          <a:stretch>
            <a:fillRect/>
          </a:stretch>
        </p:blipFill>
        <p:spPr>
          <a:xfrm>
            <a:off x="487045" y="924560"/>
            <a:ext cx="10846435" cy="2867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highlight>
                  <a:srgbClr val="00FF00"/>
                </a:highlight>
                <a:latin typeface="Calibri" panose="020F0502020204030204" charset="0"/>
                <a:cs typeface="Calibri" panose="020F0502020204030204" charset="0"/>
                <a:sym typeface="+mn-ea"/>
              </a:rPr>
              <a:t>EDA</a:t>
            </a:r>
            <a:r>
              <a:rPr lang="en-IN" altLang="en-US">
                <a:latin typeface="Calibri" panose="020F0502020204030204" charset="0"/>
                <a:cs typeface="Calibri" panose="020F0502020204030204" charset="0"/>
                <a:sym typeface="+mn-ea"/>
              </a:rPr>
              <a:t> - Visualizations contd.</a:t>
            </a:r>
            <a:endParaRPr lang="en-IN" altLang="en-US">
              <a:latin typeface="Calibri" panose="020F0502020204030204" charset="0"/>
              <a:cs typeface="Calibri" panose="020F0502020204030204" charset="0"/>
              <a:sym typeface="+mn-ea"/>
            </a:endParaRPr>
          </a:p>
        </p:txBody>
      </p:sp>
      <p:pic>
        <p:nvPicPr>
          <p:cNvPr id="4" name="Content Placeholder 3" descr="c2"/>
          <p:cNvPicPr>
            <a:picLocks noChangeAspect="1"/>
          </p:cNvPicPr>
          <p:nvPr>
            <p:ph idx="1"/>
          </p:nvPr>
        </p:nvPicPr>
        <p:blipFill>
          <a:blip r:embed="rId1"/>
          <a:stretch>
            <a:fillRect/>
          </a:stretch>
        </p:blipFill>
        <p:spPr>
          <a:xfrm>
            <a:off x="609600" y="952500"/>
            <a:ext cx="10972800" cy="2425700"/>
          </a:xfrm>
          <a:prstGeom prst="rect">
            <a:avLst/>
          </a:prstGeom>
        </p:spPr>
      </p:pic>
      <p:sp>
        <p:nvSpPr>
          <p:cNvPr id="5" name="Text Box 4"/>
          <p:cNvSpPr txBox="1"/>
          <p:nvPr/>
        </p:nvSpPr>
        <p:spPr>
          <a:xfrm>
            <a:off x="678180" y="3626485"/>
            <a:ext cx="11147425" cy="1938020"/>
          </a:xfrm>
          <a:prstGeom prst="rect">
            <a:avLst/>
          </a:prstGeom>
          <a:noFill/>
        </p:spPr>
        <p:txBody>
          <a:bodyPr wrap="square" rtlCol="0">
            <a:spAutoFit/>
          </a:bodyPr>
          <a:p>
            <a:r>
              <a:rPr lang="en-IN" altLang="en-US" sz="2400">
                <a:highlight>
                  <a:srgbClr val="FFFF00"/>
                </a:highlight>
                <a:latin typeface="Calibri Light" panose="020F0302020204030204" charset="0"/>
                <a:cs typeface="Calibri Light" panose="020F0302020204030204" charset="0"/>
              </a:rPr>
              <a:t>Observation</a:t>
            </a:r>
            <a:r>
              <a:rPr lang="en-IN" altLang="en-US" sz="2400">
                <a:latin typeface="Calibri Light" panose="020F0302020204030204" charset="0"/>
                <a:cs typeface="Calibri Light" panose="020F0302020204030204" charset="0"/>
              </a:rPr>
              <a:t>:</a:t>
            </a:r>
            <a:endParaRPr lang="en-IN" alt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US" sz="2400">
                <a:latin typeface="Calibri Light" panose="020F0302020204030204" charset="0"/>
                <a:cs typeface="Calibri Light" panose="020F0302020204030204" charset="0"/>
              </a:rPr>
              <a:t>Incase of transmission, most number of cars for sale are with manual transmission while very less cars are with automatic transmission.</a:t>
            </a:r>
            <a:endParaRPr lang="en-US" sz="2400">
              <a:latin typeface="Calibri Light" panose="020F0302020204030204" charset="0"/>
              <a:cs typeface="Calibri Light" panose="020F0302020204030204" charset="0"/>
            </a:endParaRPr>
          </a:p>
          <a:p>
            <a:pPr marL="285750" indent="-285750" algn="just">
              <a:buFont typeface="Arial" panose="020B0604020202020204" pitchFamily="34" charset="0"/>
              <a:buChar char="•"/>
            </a:pPr>
            <a:r>
              <a:rPr lang="en-US" sz="2400">
                <a:latin typeface="Calibri Light" panose="020F0302020204030204" charset="0"/>
                <a:cs typeface="Calibri Light" panose="020F0302020204030204" charset="0"/>
              </a:rPr>
              <a:t>Most number of cars are owned by single person, while approx. 1000 cars had 2 owners in its lifetime while some cars were owned by 3 people.</a:t>
            </a:r>
            <a:endParaRPr lang="en-US" sz="2400">
              <a:latin typeface="Calibri Light" panose="020F0302020204030204" charset="0"/>
              <a:cs typeface="Calibri Light" panose="020F0302020204030204"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9807</Words>
  <Application>WPS Presentation</Application>
  <PresentationFormat>Widescreen</PresentationFormat>
  <Paragraphs>216</Paragraphs>
  <Slides>24</Slides>
  <Notes>0</Notes>
  <HiddenSlides>0</HiddenSlides>
  <MMClips>0</MMClips>
  <ScaleCrop>false</ScaleCrop>
  <HeadingPairs>
    <vt:vector size="6" baseType="variant">
      <vt:variant>
        <vt:lpstr>已用的字体</vt:lpstr>
      </vt:variant>
      <vt:variant>
        <vt:i4>83</vt:i4>
      </vt:variant>
      <vt:variant>
        <vt:lpstr>主题</vt:lpstr>
      </vt:variant>
      <vt:variant>
        <vt:i4>1</vt:i4>
      </vt:variant>
      <vt:variant>
        <vt:lpstr>幻灯片标题</vt:lpstr>
      </vt:variant>
      <vt:variant>
        <vt:i4>24</vt:i4>
      </vt:variant>
    </vt:vector>
  </HeadingPairs>
  <TitlesOfParts>
    <vt:vector size="108" baseType="lpstr">
      <vt:lpstr>Arial</vt:lpstr>
      <vt:lpstr>SimSun</vt:lpstr>
      <vt:lpstr>Wingdings</vt:lpstr>
      <vt:lpstr>Calibri Light</vt:lpstr>
      <vt:lpstr>Calibri</vt:lpstr>
      <vt:lpstr>Microsoft YaHei</vt:lpstr>
      <vt:lpstr>Arial Unicode MS</vt:lpstr>
      <vt:lpstr>Arial Rounded MT Bold</vt:lpstr>
      <vt:lpstr>STLiti</vt:lpstr>
      <vt:lpstr>STHupo</vt:lpstr>
      <vt:lpstr>SimHei</vt:lpstr>
      <vt:lpstr>Sylfaen</vt:lpstr>
      <vt:lpstr>STCaiyun</vt:lpstr>
      <vt:lpstr>Segoe UI</vt:lpstr>
      <vt:lpstr>SimSun-ExtB</vt:lpstr>
      <vt:lpstr>Segoe UI Black</vt:lpstr>
      <vt:lpstr>Segoe UI Light</vt:lpstr>
      <vt:lpstr>Segoe UI Emoji</vt:lpstr>
      <vt:lpstr>Segoe UI Symbol</vt:lpstr>
      <vt:lpstr>Showcard Gothic</vt:lpstr>
      <vt:lpstr>Sitka Subheading</vt:lpstr>
      <vt:lpstr>Segoe UI Historic</vt:lpstr>
      <vt:lpstr>Segoe MDL2 Assets</vt:lpstr>
      <vt:lpstr>Segoe UI Semibold</vt:lpstr>
      <vt:lpstr>Segoe Fluent Icons</vt:lpstr>
      <vt:lpstr>Sitka Banner Semibold</vt:lpstr>
      <vt:lpstr>Sitka Text Semibold</vt:lpstr>
      <vt:lpstr>Sitka Display Semibold</vt:lpstr>
      <vt:lpstr>Segoe UI Variable Small</vt:lpstr>
      <vt:lpstr>Segoe UI Variable Display</vt:lpstr>
      <vt:lpstr>Segoe UI Variable Display Light</vt:lpstr>
      <vt:lpstr>Segoe UI Variable Display Semibold</vt:lpstr>
      <vt:lpstr>Segoe UI Variable Text Semibold</vt:lpstr>
      <vt:lpstr>Segoe UI Variable Small Semilight</vt:lpstr>
      <vt:lpstr>Segoe UI Variable Small Semibold</vt:lpstr>
      <vt:lpstr>Segoe UI Variable Display Semilight</vt:lpstr>
      <vt:lpstr>Segoe UI Variable Small Light</vt:lpstr>
      <vt:lpstr>NSimSun</vt:lpstr>
      <vt:lpstr>FZShuTi</vt:lpstr>
      <vt:lpstr>Mistral</vt:lpstr>
      <vt:lpstr>Cascadia Code Light</vt:lpstr>
      <vt:lpstr>Eras Medium ITC</vt:lpstr>
      <vt:lpstr>Eras Demi ITC</vt:lpstr>
      <vt:lpstr>Eras Bold ITC</vt:lpstr>
      <vt:lpstr>Brush Script MT</vt:lpstr>
      <vt:lpstr>Times New Roman</vt:lpstr>
      <vt:lpstr>DFKai-SB</vt:lpstr>
      <vt:lpstr>Bahnschrift SemiCondensed</vt:lpstr>
      <vt:lpstr>Goudy Stout</vt:lpstr>
      <vt:lpstr>Microsoft JhengHei</vt:lpstr>
      <vt:lpstr>Gill Sans Ultra Bold</vt:lpstr>
      <vt:lpstr>ROG Fonts</vt:lpstr>
      <vt:lpstr>Gill Sans MT Condensed</vt:lpstr>
      <vt:lpstr>Microsoft JhengHei UI</vt:lpstr>
      <vt:lpstr>Microsoft Sans Serif</vt:lpstr>
      <vt:lpstr>Wingdings 2</vt:lpstr>
      <vt:lpstr>Niagara Solid</vt:lpstr>
      <vt:lpstr>Lucida Sans Typewriter</vt:lpstr>
      <vt:lpstr>HoloLens MDL2 Assets</vt:lpstr>
      <vt:lpstr>Harlow Solid Italic</vt:lpstr>
      <vt:lpstr>MingLiU_HKSCS</vt:lpstr>
      <vt:lpstr>Yu Gothic UI Semibold</vt:lpstr>
      <vt:lpstr>Bodoni MT Condensed</vt:lpstr>
      <vt:lpstr>Edwardian Script ITC</vt:lpstr>
      <vt:lpstr>STKaiti</vt:lpstr>
      <vt:lpstr>Angsana New</vt:lpstr>
      <vt:lpstr>Bahnschrift Condensed</vt:lpstr>
      <vt:lpstr>Bahnschrift SemiBold Condensed</vt:lpstr>
      <vt:lpstr>Arial Black</vt:lpstr>
      <vt:lpstr>Bahnschrift</vt:lpstr>
      <vt:lpstr>Bahnschrift Light SemiCondensed</vt:lpstr>
      <vt:lpstr>Bell MT</vt:lpstr>
      <vt:lpstr>Bodoni MT</vt:lpstr>
      <vt:lpstr>Britannic Bold</vt:lpstr>
      <vt:lpstr>Cascadia Code</vt:lpstr>
      <vt:lpstr>DengXian Light</vt:lpstr>
      <vt:lpstr>Dubai</vt:lpstr>
      <vt:lpstr>Franklin Gothic Book</vt:lpstr>
      <vt:lpstr>Freestyle Script</vt:lpstr>
      <vt:lpstr>Gill Sans Ultra Bold Condensed</vt:lpstr>
      <vt:lpstr>Goudy Old Style</vt:lpstr>
      <vt:lpstr>Bahnschrift Light</vt:lpstr>
      <vt:lpstr>Helvetica</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dc:title>
  <dc:creator/>
  <cp:lastModifiedBy>Summit Pole</cp:lastModifiedBy>
  <cp:revision>1</cp:revision>
  <dcterms:created xsi:type="dcterms:W3CDTF">2023-02-08T09:48:36Z</dcterms:created>
  <dcterms:modified xsi:type="dcterms:W3CDTF">2023-02-08T09:48:36Z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482EE8C7695941E889A0F1945DA64254</vt:lpwstr>
  </property>
  <property fmtid="{D5CDD505-2E9C-101B-9397-08002B2CF9AE}" pid="3" name="KSOProductBuildVer">
    <vt:lpwstr>1033-11.2.0.11440</vt:lpwstr>
  </property>
</Properties>
</file>