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7" r:id="rId18"/>
    <p:sldId id="280" r:id="rId19"/>
    <p:sldId id="292" r:id="rId20"/>
    <p:sldId id="286" r:id="rId21"/>
    <p:sldId id="288" r:id="rId22"/>
    <p:sldId id="289" r:id="rId23"/>
    <p:sldId id="290" r:id="rId24"/>
    <p:sldId id="291" r:id="rId25"/>
    <p:sldId id="287" r:id="rId26"/>
    <p:sldId id="293" r:id="rId27"/>
    <p:sldId id="294" r:id="rId28"/>
    <p:sldId id="295" r:id="rId29"/>
    <p:sldId id="296" r:id="rId30"/>
    <p:sldId id="29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I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Arial Rounded MT Bold" panose="020F0704030504030204" charset="0"/>
                <a:cs typeface="Arial Rounded MT Bold" panose="020F0704030504030204" charset="0"/>
              </a:rPr>
              <a:t>MICRO CREDIT LOAN DEFAULTER PREDICTION</a:t>
            </a:r>
            <a:endParaRPr lang="en-IN" altLang="en-US" sz="5400" dirty="0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/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105" y="2866390"/>
            <a:ext cx="5864225" cy="1395095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altLang="en-US" b="1">
                <a:ln/>
                <a:solidFill>
                  <a:schemeClr val="accent4"/>
                </a:solidFill>
                <a:latin typeface="Arial Rounded MT Bold" panose="020F0704030504030204" charset="0"/>
                <a:cs typeface="Arial Rounded MT Bold" panose="020F0704030504030204" charset="0"/>
              </a:rPr>
              <a:t>By</a:t>
            </a:r>
            <a:r>
              <a:rPr lang="en-IN" altLang="en-US" b="1">
                <a:ln/>
                <a:solidFill>
                  <a:schemeClr val="accent4"/>
                </a:solidFill>
              </a:rPr>
              <a:t> </a:t>
            </a:r>
            <a:endParaRPr lang="en-IN" altLang="en-US" b="1">
              <a:ln/>
              <a:solidFill>
                <a:schemeClr val="accent4"/>
              </a:solidFill>
            </a:endParaRPr>
          </a:p>
          <a:p>
            <a:r>
              <a:rPr lang="en-IN" altLang="en-US" sz="2400">
                <a:ln/>
                <a:solidFill>
                  <a:schemeClr val="tx2">
                    <a:lumMod val="95000"/>
                    <a:lumOff val="5000"/>
                  </a:schemeClr>
                </a:solidFill>
                <a:effectLst/>
                <a:latin typeface="Arial Rounded MT Bold" panose="020F0704030504030204" charset="0"/>
                <a:cs typeface="Arial Rounded MT Bold" panose="020F0704030504030204" charset="0"/>
              </a:rPr>
              <a:t>Satu Pole</a:t>
            </a:r>
            <a:endParaRPr lang="en-IN" altLang="en-US" sz="2400">
              <a:ln/>
              <a:solidFill>
                <a:schemeClr val="tx2">
                  <a:lumMod val="95000"/>
                  <a:lumOff val="5000"/>
                </a:schemeClr>
              </a:solidFill>
              <a:effectLst/>
              <a:latin typeface="Arial Rounded MT Bold" panose="020F0704030504030204" charset="0"/>
              <a:cs typeface="Arial Rounded MT Bold" panose="020F0704030504030204" charset="0"/>
            </a:endParaRPr>
          </a:p>
          <a:p>
            <a:r>
              <a:rPr lang="en-IN" altLang="en-US" sz="2400">
                <a:ln/>
                <a:solidFill>
                  <a:schemeClr val="tx2">
                    <a:lumMod val="95000"/>
                    <a:lumOff val="5000"/>
                  </a:schemeClr>
                </a:solidFill>
                <a:effectLst/>
                <a:latin typeface="Arial Rounded MT Bold" panose="020F0704030504030204" charset="0"/>
                <a:cs typeface="Arial Rounded MT Bold" panose="020F0704030504030204" charset="0"/>
              </a:rPr>
              <a:t>Intern- Flip Robo Technologies</a:t>
            </a:r>
            <a:endParaRPr lang="en-IN" altLang="en-US" sz="2400">
              <a:ln/>
              <a:solidFill>
                <a:schemeClr val="tx2">
                  <a:lumMod val="95000"/>
                  <a:lumOff val="5000"/>
                </a:schemeClr>
              </a:solidFill>
              <a:effectLst/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Exploratory Data Analysis- Visualization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8520" y="2844165"/>
            <a:ext cx="10723880" cy="3283585"/>
          </a:xfrm>
        </p:spPr>
        <p:txBody>
          <a:bodyPr/>
          <a:p>
            <a:r>
              <a:rPr lang="en-US" sz="1800" b="1">
                <a:latin typeface="Calibri" panose="020F0502020204030204" charset="0"/>
                <a:cs typeface="Calibri" panose="020F0502020204030204" charset="0"/>
              </a:rPr>
              <a:t>Plot of label vs medianmarechprebal30 suggests that median of main account balance just before recharge for defaulters is higher i.e. approx. 4500 while that for non-defaulters is just over 3500 in indinesian rupiah.</a:t>
            </a:r>
            <a:endParaRPr lang="en-US" sz="1800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800" b="1">
                <a:latin typeface="Calibri" panose="020F0502020204030204" charset="0"/>
                <a:cs typeface="Calibri" panose="020F0502020204030204" charset="0"/>
              </a:rPr>
              <a:t>Plot of label vs cnt_ma_rech90 suggests that &gt;1 or 2 times main account of defaulters got recharged in last 90 days while incase of non defaulters the main account was recharged &gt;6 times. The low rate of account recharge may suggest no payment of loans within 5 days.</a:t>
            </a:r>
            <a:endParaRPr lang="en-US" sz="1800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800" b="1">
                <a:latin typeface="Calibri" panose="020F0502020204030204" charset="0"/>
                <a:cs typeface="Calibri" panose="020F0502020204030204" charset="0"/>
              </a:rPr>
              <a:t>Plot of label vs fr_ma_rech90 suggests that incase of defaulters the frequency of main account being recharged in last 90 days was 5 times while that incase of non-defaulters the frequency was 8 times.</a:t>
            </a:r>
            <a:endParaRPr lang="en-US" sz="1800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800" b="1">
                <a:latin typeface="Calibri" panose="020F0502020204030204" charset="0"/>
                <a:cs typeface="Calibri" panose="020F0502020204030204" charset="0"/>
              </a:rPr>
              <a:t>Plot of label vs sumamnt_ma_rech90 suggests that Total amount of recharge in main account over last 90 days is most for non-defaulters i.e. &gt;13000 than 3000 for defaultersin form of indonesian rupiah.</a:t>
            </a:r>
            <a:endParaRPr lang="en-US" sz="1800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7" name="Content Placeholder 6" descr="b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953770"/>
            <a:ext cx="10415905" cy="18903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Exploratory Data Analysis- Visualization</a:t>
            </a:r>
            <a:endParaRPr lang="en-US"/>
          </a:p>
        </p:txBody>
      </p:sp>
      <p:pic>
        <p:nvPicPr>
          <p:cNvPr id="6" name="Content Placeholder 5" descr="b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44195" y="908050"/>
            <a:ext cx="10071735" cy="178879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235" y="2776220"/>
            <a:ext cx="10972165" cy="3351530"/>
          </a:xfrm>
        </p:spPr>
        <p:txBody>
          <a:bodyPr/>
          <a:p>
            <a:r>
              <a:rPr lang="en-US" sz="2000" b="1">
                <a:latin typeface="Calibri" panose="020F0502020204030204" charset="0"/>
                <a:cs typeface="Calibri" panose="020F0502020204030204" charset="0"/>
              </a:rPr>
              <a:t>Plot of label vs medianamnt_ma_rech90 suggests that median of main account balance just before recharge for defaulters is higher i.e. approx. 4500 while that for non-defaulters is just over 3500 in indinesian </a:t>
            </a:r>
            <a:r>
              <a:rPr lang="en-US" sz="2000" b="1">
                <a:latin typeface="Calibri" panose="020F0502020204030204" charset="0"/>
                <a:cs typeface="Calibri" panose="020F0502020204030204" charset="0"/>
              </a:rPr>
              <a:t>rupiah.</a:t>
            </a:r>
            <a:endParaRPr lang="en-US" sz="2000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000" b="1">
                <a:latin typeface="Calibri" panose="020F0502020204030204" charset="0"/>
                <a:cs typeface="Calibri" panose="020F0502020204030204" charset="0"/>
              </a:rPr>
              <a:t>Plot of label vs medianmarechprebal90 suggests that median amount of recharges done in past 90 days in indonesian rupiah is higher for non-defaulters i.e. approx.2000 while that for defaulters is lower i.e. approx. 1250 rupiah.</a:t>
            </a:r>
            <a:endParaRPr lang="en-US" sz="2000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000" b="1">
                <a:latin typeface="Calibri" panose="020F0502020204030204" charset="0"/>
                <a:cs typeface="Calibri" panose="020F0502020204030204" charset="0"/>
              </a:rPr>
              <a:t>Plot of label vs cnt_loans30suggests that defaulters took average of 1.5 loans in past 30 days while non- defaulters took average of 3 loans in past 30 days.</a:t>
            </a:r>
            <a:endParaRPr lang="en-US" sz="2000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000" b="1">
                <a:latin typeface="Calibri" panose="020F0502020204030204" charset="0"/>
                <a:cs typeface="Calibri" panose="020F0502020204030204" charset="0"/>
              </a:rPr>
              <a:t>Plot of label vs amnt_loans30 suggests the total number of loans taken by defaulters is 8 time while that of non-defaulters is 18 times in past 30 days.</a:t>
            </a:r>
            <a:endParaRPr lang="en-US" sz="2000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Exploratory Data Analysis- Visualization</a:t>
            </a:r>
            <a:endParaRPr lang="en-US"/>
          </a:p>
        </p:txBody>
      </p:sp>
      <p:pic>
        <p:nvPicPr>
          <p:cNvPr id="5" name="Content Placeholder 4" descr="b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33400" y="845185"/>
            <a:ext cx="10629900" cy="177609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2693035"/>
            <a:ext cx="11049000" cy="3434715"/>
          </a:xfrm>
        </p:spPr>
        <p:txBody>
          <a:bodyPr/>
          <a:p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Plot of label vs maxamnt_loans30 suggests the maximun amount of loans taken by defaulter is 6 times while that of non-defaulters is 7 times in past 30 days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Plot of label vs cnt_loans90 suggests that defaulters took average of &gt;15 loans in past 90 days while non- defaulters took average of 18 loans in past 90 days.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Plot of label vs amnt_loans90 suggests the total number of loans taken by defaulters is 10 times while that of non-defaulters is 28 times in past 90 days.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Plot of label vs maxamnt_loans90 suggests the maximun amount of loans taken by defaulter is &gt;6 times while that of non-defaulters is 7 times in past 90 days.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Exploratory Data Analysis- Visualization</a:t>
            </a:r>
            <a:endParaRPr lang="en-US"/>
          </a:p>
        </p:txBody>
      </p:sp>
      <p:pic>
        <p:nvPicPr>
          <p:cNvPr id="5" name="Content Placeholder 4" descr="b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844550"/>
            <a:ext cx="10247630" cy="185039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115" y="2721610"/>
            <a:ext cx="10789285" cy="3481070"/>
          </a:xfrm>
        </p:spPr>
        <p:txBody>
          <a:bodyPr/>
          <a:p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Plot of label vs payback30 suggest that average payback time over days for 30 days is within 2-2.5 days for defaulters while that for non-defaulters is 3.5 times.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  <a:p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Plot of label vs payback90 suggest that average payback time over days for 30 days is within 3 days for defaulters while that for non-defaulters is &gt;4 times</a:t>
            </a:r>
            <a:r>
              <a:rPr lang="en-US" b="1"/>
              <a:t>.</a:t>
            </a:r>
            <a:endParaRPr lang="en-US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Exploratory Data Analysis- Visualization</a:t>
            </a:r>
            <a:br>
              <a:rPr lang="en-US"/>
            </a:br>
            <a:endParaRPr lang="en-US"/>
          </a:p>
        </p:txBody>
      </p:sp>
      <p:pic>
        <p:nvPicPr>
          <p:cNvPr id="5" name="Content Placeholder 4" descr="m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78790" y="773430"/>
            <a:ext cx="10928350" cy="368681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20" y="4460240"/>
            <a:ext cx="10863580" cy="1667510"/>
          </a:xfrm>
        </p:spPr>
        <p:txBody>
          <a:bodyPr/>
          <a:p>
            <a:r>
              <a:rPr lang="en-US" sz="2800" b="1">
                <a:latin typeface="Calibri" panose="020F0502020204030204" charset="0"/>
                <a:cs typeface="Calibri" panose="020F0502020204030204" charset="0"/>
              </a:rPr>
              <a:t>As seen in above figure all the features shows positive corelation with label. Highest relationship with label is shown by ‘cnt_ma_rech30’ column.</a:t>
            </a:r>
            <a:endParaRPr lang="en-US" sz="2800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25730"/>
            <a:ext cx="10972800" cy="582613"/>
          </a:xfrm>
        </p:spPr>
        <p:txBody>
          <a:bodyPr/>
          <a:p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Exploratory Data Analysis- Visualization</a:t>
            </a:r>
            <a:br>
              <a:rPr lang="en-US">
                <a:sym typeface="+mn-ea"/>
              </a:rPr>
            </a:b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7995285" y="772795"/>
            <a:ext cx="3587115" cy="5354955"/>
          </a:xfrm>
        </p:spPr>
        <p:txBody>
          <a:bodyPr/>
          <a:p>
            <a:r>
              <a:rPr lang="en-IN" altLang="en-US" sz="2800" b="1"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lang="en-US" sz="2800" b="1">
                <a:latin typeface="Calibri" panose="020F0502020204030204" charset="0"/>
                <a:cs typeface="Calibri" panose="020F0502020204030204" charset="0"/>
              </a:rPr>
              <a:t>t is seen that the data is highly skewed, hence data was further treated using power transformer method to remove/reduce skewness.</a:t>
            </a:r>
            <a:endParaRPr lang="en-US" sz="2800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01" name="Content Placeholder 10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708660"/>
            <a:ext cx="6848475" cy="54381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Exploratory Data Analysis- Visualization</a:t>
            </a:r>
            <a:br>
              <a:rPr lang="en-US">
                <a:sym typeface="+mn-ea"/>
              </a:rPr>
            </a:b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7818755" y="1174750"/>
            <a:ext cx="3763645" cy="4953000"/>
          </a:xfrm>
        </p:spPr>
        <p:txBody>
          <a:bodyPr/>
          <a:p>
            <a:r>
              <a:rPr lang="en-US"/>
              <a:t> </a:t>
            </a:r>
            <a:r>
              <a:rPr lang="en-US" sz="2800" b="1">
                <a:latin typeface="Calibri" panose="020F0502020204030204" charset="0"/>
                <a:cs typeface="Calibri" panose="020F0502020204030204" charset="0"/>
              </a:rPr>
              <a:t>Most of the columns in above plots has outliers which were further removed using z-score method</a:t>
            </a:r>
            <a:endParaRPr lang="en-US" sz="2800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02" name="Content Placeholder 10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57580" y="545465"/>
            <a:ext cx="6588125" cy="55822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-106680"/>
            <a:ext cx="10972800" cy="880110"/>
          </a:xfrm>
        </p:spPr>
        <p:txBody>
          <a:bodyPr/>
          <a:p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Exploratory Data Analysis- VIF,PCA and SMOTE</a:t>
            </a:r>
            <a:endParaRPr lang="en-IN" altLang="en-US"/>
          </a:p>
        </p:txBody>
      </p:sp>
      <p:pic>
        <p:nvPicPr>
          <p:cNvPr id="9" name="Content Placeholder 8" descr="smot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706620" y="1247775"/>
            <a:ext cx="6120130" cy="1268730"/>
          </a:xfrm>
          <a:prstGeom prst="rect">
            <a:avLst/>
          </a:prstGeom>
        </p:spPr>
      </p:pic>
      <p:pic>
        <p:nvPicPr>
          <p:cNvPr id="103" name="Content Placeholder 102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1005" y="869950"/>
            <a:ext cx="3014345" cy="21710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ext Box 9"/>
          <p:cNvSpPr txBox="1"/>
          <p:nvPr/>
        </p:nvSpPr>
        <p:spPr>
          <a:xfrm>
            <a:off x="1431290" y="3927475"/>
            <a:ext cx="932942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latin typeface="Calibri" panose="020F0502020204030204" charset="0"/>
                <a:cs typeface="Calibri" panose="020F0502020204030204" charset="0"/>
              </a:rPr>
              <a:t>- After using VIF to find multicollinearity, it was seen that too many columns showed multicollinearity. But deleting all those columns might have hampered model accuracy so PCA was used.</a:t>
            </a:r>
            <a:endParaRPr lang="en-IN" altLang="en-US" sz="2000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 b="1">
                <a:latin typeface="Calibri" panose="020F0502020204030204" charset="0"/>
                <a:cs typeface="Calibri" panose="020F0502020204030204" charset="0"/>
              </a:rPr>
              <a:t>- Above curve shows that at 20 features, almost 95-100% data is covered, hence 20 features were taken for model building.</a:t>
            </a:r>
            <a:endParaRPr lang="en-IN" altLang="en-US" sz="2000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 b="1">
                <a:latin typeface="Calibri" panose="020F0502020204030204" charset="0"/>
                <a:cs typeface="Calibri" panose="020F0502020204030204" charset="0"/>
              </a:rPr>
              <a:t>- Since label (target) column was imbalanced, SMOTE method was used to balance dataset.</a:t>
            </a:r>
            <a:endParaRPr lang="en-IN" altLang="en-US" sz="2000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Algorithms used for model making</a:t>
            </a:r>
            <a:endParaRPr lang="en-I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800" b="1">
                <a:latin typeface="Calibri" panose="020F0502020204030204" charset="0"/>
                <a:cs typeface="Calibri" panose="020F0502020204030204" charset="0"/>
              </a:rPr>
              <a:t>The algorithms that were used in model building are:</a:t>
            </a:r>
            <a:endParaRPr lang="en-IN" altLang="en-US" sz="2800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800" b="1">
                <a:latin typeface="Calibri" panose="020F0502020204030204" charset="0"/>
                <a:cs typeface="Calibri" panose="020F0502020204030204" charset="0"/>
              </a:rPr>
              <a:t>Random Forest Classifier (rf)</a:t>
            </a:r>
            <a:endParaRPr lang="en-IN" altLang="en-US" sz="2800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800" b="1">
                <a:latin typeface="Calibri" panose="020F0502020204030204" charset="0"/>
                <a:cs typeface="Calibri" panose="020F0502020204030204" charset="0"/>
              </a:rPr>
              <a:t>Xtreme Gradient Boosting (xgb)</a:t>
            </a:r>
            <a:endParaRPr lang="en-IN" altLang="en-US" sz="2800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800" b="1">
                <a:latin typeface="Calibri" panose="020F0502020204030204" charset="0"/>
                <a:cs typeface="Calibri" panose="020F0502020204030204" charset="0"/>
              </a:rPr>
              <a:t>AdaBoost Classifier (ab)</a:t>
            </a:r>
            <a:endParaRPr lang="en-IN" altLang="en-US" sz="2800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800" b="1">
                <a:latin typeface="Calibri" panose="020F0502020204030204" charset="0"/>
                <a:cs typeface="Calibri" panose="020F0502020204030204" charset="0"/>
              </a:rPr>
              <a:t>Logistic Regression (lr)</a:t>
            </a:r>
            <a:endParaRPr lang="en-IN" altLang="en-US" sz="2800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800" b="1">
                <a:latin typeface="Calibri" panose="020F0502020204030204" charset="0"/>
                <a:cs typeface="Calibri" panose="020F0502020204030204" charset="0"/>
              </a:rPr>
              <a:t>Gradient Boosting Tees Classifier (gbdt)</a:t>
            </a:r>
            <a:endParaRPr lang="en-IN" altLang="en-US" sz="2800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800" b="1">
                <a:latin typeface="Calibri" panose="020F0502020204030204" charset="0"/>
                <a:cs typeface="Calibri" panose="020F0502020204030204" charset="0"/>
              </a:rPr>
              <a:t>6.Decision Tree Classifier(dt)</a:t>
            </a:r>
            <a:endParaRPr lang="en-IN" altLang="en-US" sz="2800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cs typeface="Arial Rounded MT Bold" panose="020F0704030504030204" charset="0"/>
              </a:rPr>
              <a:t>ML models: XGB</a:t>
            </a:r>
            <a:endParaRPr lang="en-I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pic>
        <p:nvPicPr>
          <p:cNvPr id="7" name="Content Placeholder 6" descr="xgb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945515"/>
            <a:ext cx="6998970" cy="4254500"/>
          </a:xfrm>
          <a:prstGeom prst="rect">
            <a:avLst/>
          </a:prstGeom>
        </p:spPr>
      </p:pic>
      <p:pic>
        <p:nvPicPr>
          <p:cNvPr id="8" name="Content Placeholder 7" descr="xgb2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5534660"/>
            <a:ext cx="7277100" cy="73342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8425815" y="1582420"/>
            <a:ext cx="36144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 b="1">
                <a:latin typeface="Calibri" panose="020F0502020204030204" charset="0"/>
                <a:cs typeface="Calibri" panose="020F0502020204030204" charset="0"/>
              </a:rPr>
              <a:t>The xgb model provided testing accuracy  of 87.51% with cross validation and F1 score as 87.61 and 87.41 respectively.</a:t>
            </a:r>
            <a:endParaRPr lang="en-US" sz="2800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cs typeface="Arial Rounded MT Bold" panose="020F0704030504030204" charset="0"/>
              </a:rPr>
              <a:t>Problem Statement</a:t>
            </a:r>
            <a:endParaRPr lang="en-I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4065"/>
            <a:ext cx="10972800" cy="5474335"/>
          </a:xfrm>
        </p:spPr>
        <p:txBody>
          <a:bodyPr/>
          <a:p>
            <a:r>
              <a:rPr lang="en-US" sz="2400" b="1">
                <a:latin typeface="Calibri Light" panose="020F0302020204030204" charset="0"/>
                <a:cs typeface="Calibri Light" panose="020F0302020204030204" charset="0"/>
              </a:rPr>
              <a:t>A Microfinance Institution (MFI) is an organization that offers financial services to low income populations</a:t>
            </a:r>
            <a:r>
              <a:rPr lang="en-IN" altLang="en-US" sz="2400" b="1">
                <a:latin typeface="Calibri Light" panose="020F0302020204030204" charset="0"/>
                <a:cs typeface="Calibri Light" panose="020F0302020204030204" charset="0"/>
              </a:rPr>
              <a:t>.</a:t>
            </a:r>
            <a:endParaRPr lang="en-IN" altLang="en-US" sz="2400" b="1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IN" altLang="en-US" sz="2400" b="1">
                <a:latin typeface="Calibri Light" panose="020F0302020204030204" charset="0"/>
                <a:cs typeface="Calibri Light" panose="020F0302020204030204" charset="0"/>
              </a:rPr>
              <a:t>The dataset is related for one such client that is in Telecom Industry. They are a fixed wireless telecommunications network provider.</a:t>
            </a:r>
            <a:endParaRPr lang="en-IN" altLang="en-US" sz="2400" b="1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IN" altLang="en-US" sz="2400" b="1">
                <a:latin typeface="Calibri Light" panose="020F0302020204030204" charset="0"/>
                <a:cs typeface="Calibri Light" panose="020F0302020204030204" charset="0"/>
              </a:rPr>
              <a:t>They are collaborating with an MFI to provide micro-credit on mobile balances to be paid back in 5 days. The Consumer is believed to be defaulter if he deviates from the path of paying back the loaned amount within the time duration of 5 days. For the loan amount of 5 (in Indonesian Rupiah), payback amount should be 6 (in Indonesian Rupiah), while, for the loan amount of 10 (in Indonesian Rupiah), the payback amount should be 12 (in Indonesian Rupiah). </a:t>
            </a:r>
            <a:endParaRPr lang="en-IN" altLang="en-US" sz="2400" b="1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IN" altLang="en-US" sz="2400" b="1">
                <a:latin typeface="Calibri Light" panose="020F0302020204030204" charset="0"/>
                <a:cs typeface="Calibri Light" panose="020F0302020204030204" charset="0"/>
              </a:rPr>
              <a:t>Based on this data provided we need to build a machine learning model based on which company will select customers to give credit and also help them in future investments.</a:t>
            </a:r>
            <a:endParaRPr lang="en-IN" altLang="en-US" sz="24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0105" y="457200"/>
            <a:ext cx="10515600" cy="667385"/>
          </a:xfrm>
        </p:spPr>
        <p:txBody>
          <a:bodyPr/>
          <a:p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ML models: Random Forest</a:t>
            </a:r>
            <a:endParaRPr lang="en-US"/>
          </a:p>
        </p:txBody>
      </p:sp>
      <p:pic>
        <p:nvPicPr>
          <p:cNvPr id="7" name="Picture Placeholder 6" descr="rf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3809365" y="1343660"/>
            <a:ext cx="8126095" cy="469709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40105" y="1344295"/>
            <a:ext cx="2817495" cy="4525010"/>
          </a:xfrm>
        </p:spPr>
        <p:txBody>
          <a:bodyPr/>
          <a:p>
            <a:r>
              <a:rPr lang="en-US" sz="2800" b="1">
                <a:latin typeface="Calibri" panose="020F0502020204030204" charset="0"/>
                <a:cs typeface="Calibri" panose="020F0502020204030204" charset="0"/>
              </a:rPr>
              <a:t>The Random Forest model provided testing accuracy  of 93.73% with cross validation and F1 score as 93.91 and 93.66 respectively.</a:t>
            </a:r>
            <a:endParaRPr lang="en-US" sz="2800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0105" y="457200"/>
            <a:ext cx="10727690" cy="718185"/>
          </a:xfrm>
        </p:spPr>
        <p:txBody>
          <a:bodyPr/>
          <a:p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ML models: AdaBoost</a:t>
            </a:r>
            <a:endParaRPr lang="en-US"/>
          </a:p>
        </p:txBody>
      </p:sp>
      <p:pic>
        <p:nvPicPr>
          <p:cNvPr id="7" name="Picture Placeholder 6" descr="ab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506720" y="1174750"/>
            <a:ext cx="5524500" cy="49022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sz="2800" b="1">
                <a:latin typeface="Calibri" panose="020F0502020204030204" charset="0"/>
                <a:cs typeface="Calibri" panose="020F0502020204030204" charset="0"/>
              </a:rPr>
              <a:t>The Adaboost model provided testing accuracy  of 78.79% with cross validation and F1 score as 79.08 and 78.73 respectively.</a:t>
            </a:r>
            <a:endParaRPr lang="en-US" sz="2800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0105" y="457200"/>
            <a:ext cx="10819765" cy="738505"/>
          </a:xfrm>
        </p:spPr>
        <p:txBody>
          <a:bodyPr/>
          <a:p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ML models:Logistic Regression</a:t>
            </a:r>
            <a:endParaRPr lang="en-US"/>
          </a:p>
        </p:txBody>
      </p:sp>
      <p:pic>
        <p:nvPicPr>
          <p:cNvPr id="7" name="Picture Placeholder 6" descr="lr 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798820" y="1383030"/>
            <a:ext cx="4879340" cy="472059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40105" y="1621155"/>
            <a:ext cx="3932555" cy="4248150"/>
          </a:xfrm>
        </p:spPr>
        <p:txBody>
          <a:bodyPr/>
          <a:p>
            <a:r>
              <a:rPr lang="en-US" sz="2800" b="1">
                <a:latin typeface="Calibri" panose="020F0502020204030204" charset="0"/>
                <a:cs typeface="Calibri" panose="020F0502020204030204" charset="0"/>
                <a:sym typeface="+mn-ea"/>
              </a:rPr>
              <a:t>The </a:t>
            </a:r>
            <a:r>
              <a:rPr lang="en-IN" altLang="en-US" sz="2800" b="1">
                <a:latin typeface="Calibri" panose="020F0502020204030204" charset="0"/>
                <a:cs typeface="Calibri" panose="020F0502020204030204" charset="0"/>
                <a:sym typeface="+mn-ea"/>
              </a:rPr>
              <a:t>Logistic Regression</a:t>
            </a:r>
            <a:r>
              <a:rPr lang="en-US" sz="2800" b="1">
                <a:latin typeface="Calibri" panose="020F0502020204030204" charset="0"/>
                <a:cs typeface="Calibri" panose="020F0502020204030204" charset="0"/>
                <a:sym typeface="+mn-ea"/>
              </a:rPr>
              <a:t> model provided testing accuracy  of 7</a:t>
            </a:r>
            <a:r>
              <a:rPr lang="en-IN" altLang="en-US" sz="2800" b="1">
                <a:latin typeface="Calibri" panose="020F0502020204030204" charset="0"/>
                <a:cs typeface="Calibri" panose="020F0502020204030204" charset="0"/>
                <a:sym typeface="+mn-ea"/>
              </a:rPr>
              <a:t>6.93 </a:t>
            </a:r>
            <a:r>
              <a:rPr lang="en-US" sz="2800" b="1">
                <a:latin typeface="Calibri" panose="020F0502020204030204" charset="0"/>
                <a:cs typeface="Calibri" panose="020F0502020204030204" charset="0"/>
                <a:sym typeface="+mn-ea"/>
              </a:rPr>
              <a:t>%with cross validation and F1 score as 7</a:t>
            </a:r>
            <a:r>
              <a:rPr lang="en-IN" altLang="en-US" sz="2800" b="1">
                <a:latin typeface="Calibri" panose="020F0502020204030204" charset="0"/>
                <a:cs typeface="Calibri" panose="020F0502020204030204" charset="0"/>
                <a:sym typeface="+mn-ea"/>
              </a:rPr>
              <a:t>7.02</a:t>
            </a:r>
            <a:r>
              <a:rPr lang="en-US" sz="2800" b="1">
                <a:latin typeface="Calibri" panose="020F0502020204030204" charset="0"/>
                <a:cs typeface="Calibri" panose="020F0502020204030204" charset="0"/>
                <a:sym typeface="+mn-ea"/>
              </a:rPr>
              <a:t> and 7</a:t>
            </a:r>
            <a:r>
              <a:rPr lang="en-IN" altLang="en-US" sz="2800" b="1">
                <a:latin typeface="Calibri" panose="020F0502020204030204" charset="0"/>
                <a:cs typeface="Calibri" panose="020F0502020204030204" charset="0"/>
                <a:sym typeface="+mn-ea"/>
              </a:rPr>
              <a:t>6.66</a:t>
            </a:r>
            <a:r>
              <a:rPr lang="en-US" sz="2800" b="1">
                <a:latin typeface="Calibri" panose="020F0502020204030204" charset="0"/>
                <a:cs typeface="Calibri" panose="020F0502020204030204" charset="0"/>
                <a:sym typeface="+mn-ea"/>
              </a:rPr>
              <a:t> respectively.</a:t>
            </a:r>
            <a:endParaRPr lang="en-US" sz="2800" b="1">
              <a:latin typeface="Calibri" panose="020F0502020204030204" charset="0"/>
              <a:cs typeface="Calibri" panose="020F0502020204030204" charset="0"/>
            </a:endParaRPr>
          </a:p>
          <a:p>
            <a:endParaRPr lang="en-US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0105" y="457200"/>
            <a:ext cx="10647045" cy="667385"/>
          </a:xfrm>
        </p:spPr>
        <p:txBody>
          <a:bodyPr/>
          <a:p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ML models:Decision Tree</a:t>
            </a:r>
            <a:endParaRPr lang="en-US"/>
          </a:p>
        </p:txBody>
      </p:sp>
      <p:pic>
        <p:nvPicPr>
          <p:cNvPr id="7" name="Picture Placeholder 6" descr="dt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3684270" y="1367790"/>
            <a:ext cx="7544435" cy="497268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40105" y="1438275"/>
            <a:ext cx="2736215" cy="4431030"/>
          </a:xfrm>
        </p:spPr>
        <p:txBody>
          <a:bodyPr/>
          <a:p>
            <a:r>
              <a:rPr lang="en-US" sz="2800" b="1">
                <a:latin typeface="Calibri" panose="020F0502020204030204" charset="0"/>
                <a:cs typeface="Calibri" panose="020F0502020204030204" charset="0"/>
              </a:rPr>
              <a:t>The decision tree model provided testing accuracy  of 87.47% with cross validation and F1 score as 87.83 and 87.25 respectively</a:t>
            </a:r>
            <a:endParaRPr lang="en-US" sz="2800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0105" y="457200"/>
            <a:ext cx="10586085" cy="555625"/>
          </a:xfrm>
        </p:spPr>
        <p:txBody>
          <a:bodyPr/>
          <a:p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ML models:Gradient Boosted Decision Trees</a:t>
            </a:r>
            <a:endParaRPr lang="en-US"/>
          </a:p>
        </p:txBody>
      </p:sp>
      <p:pic>
        <p:nvPicPr>
          <p:cNvPr id="7" name="Picture Placeholder 6" descr="gbdt 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261610" y="1091565"/>
            <a:ext cx="6035040" cy="481076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40105" y="1368425"/>
            <a:ext cx="3932555" cy="4500880"/>
          </a:xfrm>
        </p:spPr>
        <p:txBody>
          <a:bodyPr/>
          <a:p>
            <a:r>
              <a:rPr lang="en-US" sz="2800" b="1">
                <a:latin typeface="Calibri" panose="020F0502020204030204" charset="0"/>
                <a:cs typeface="Calibri" panose="020F0502020204030204" charset="0"/>
              </a:rPr>
              <a:t>The gradient boosted tees model provided testing accuracy  of 82.40% with cross validation and F1 score as 82.49 and 82.65 respectively.</a:t>
            </a:r>
            <a:endParaRPr lang="en-US" sz="2800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0105" y="457200"/>
            <a:ext cx="10637520" cy="748665"/>
          </a:xfrm>
        </p:spPr>
        <p:txBody>
          <a:bodyPr/>
          <a:p>
            <a:r>
              <a:rPr lang="en-I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cs typeface="Arial Rounded MT Bold" panose="020F0704030504030204" charset="0"/>
              </a:rPr>
              <a:t>ML Models-  ROC curve with AUC score</a:t>
            </a:r>
            <a:endParaRPr lang="en-I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pic>
        <p:nvPicPr>
          <p:cNvPr id="7" name="Picture Placeholder 6" descr="ROC AUC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774690" y="1734820"/>
            <a:ext cx="6216015" cy="391477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sz="2800" b="1">
                <a:latin typeface="Calibri" panose="020F0502020204030204" charset="0"/>
                <a:cs typeface="Calibri" panose="020F0502020204030204" charset="0"/>
              </a:rPr>
              <a:t>Looking at above curves it can be seen that Random Forest Classifier model covers most of the area. Hence according to this Random Forest model is the best model.</a:t>
            </a:r>
            <a:endParaRPr lang="en-US" sz="2800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10515600" cy="1174750"/>
          </a:xfrm>
        </p:spPr>
        <p:txBody>
          <a:bodyPr/>
          <a:p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ML Models-  Hyperparameter tuning</a:t>
            </a:r>
            <a:b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cs typeface="Arial Rounded MT Bold" panose="020F0704030504030204" charset="0"/>
              </a:rPr>
            </a:br>
            <a:endParaRPr lang="en-US"/>
          </a:p>
        </p:txBody>
      </p:sp>
      <p:pic>
        <p:nvPicPr>
          <p:cNvPr id="5" name="Picture Placeholder 4" descr="rf1 tuned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211445" y="1497965"/>
            <a:ext cx="6115685" cy="436753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1497965"/>
            <a:ext cx="3932555" cy="4371340"/>
          </a:xfrm>
        </p:spPr>
        <p:txBody>
          <a:bodyPr/>
          <a:p>
            <a:r>
              <a:rPr lang="en-IN" altLang="en-US" sz="2800" b="1">
                <a:latin typeface="Calibri" panose="020F0502020204030204" charset="0"/>
                <a:cs typeface="Calibri" panose="020F0502020204030204" charset="0"/>
              </a:rPr>
              <a:t> The tuned model had low accuracy then the original model, hence original Random Forest Classifier model was selected as the best model.</a:t>
            </a:r>
            <a:endParaRPr lang="en-IN" altLang="en-US" sz="2800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Key Metrics Used to Understand Models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 b="1">
                <a:latin typeface="Calibri" panose="020F0502020204030204" charset="0"/>
                <a:cs typeface="Calibri" panose="020F0502020204030204" charset="0"/>
              </a:rPr>
              <a:t>• Accuracy score means how accurate our model is that is the degree of closeness of the measured value to a standard or true value.  </a:t>
            </a:r>
            <a:endParaRPr lang="en-US" sz="2000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000" b="1">
                <a:latin typeface="Calibri" panose="020F0502020204030204" charset="0"/>
                <a:cs typeface="Calibri" panose="020F0502020204030204" charset="0"/>
              </a:rPr>
              <a:t>• F1 Score is used to express the performance of the machine learning model (or classifier). It gives the combined information about the precision and recall of a model. This means a high F1-score indicates a high value for both recall and precision. </a:t>
            </a:r>
            <a:endParaRPr lang="en-US" sz="2000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000" b="1">
                <a:latin typeface="Calibri" panose="020F0502020204030204" charset="0"/>
                <a:cs typeface="Calibri" panose="020F0502020204030204" charset="0"/>
              </a:rPr>
              <a:t>• Cross Validation Score is a technique  used to protect against overfitting in a predictive model, particularly in a case where the amount of data may </a:t>
            </a:r>
            <a:endParaRPr lang="en-US" sz="2000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000" b="1">
                <a:latin typeface="Calibri" panose="020F0502020204030204" charset="0"/>
                <a:cs typeface="Calibri" panose="020F0502020204030204" charset="0"/>
              </a:rPr>
              <a:t>be limited.</a:t>
            </a:r>
            <a:endParaRPr lang="en-US" sz="2000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000" b="1">
                <a:latin typeface="Calibri" panose="020F0502020204030204" charset="0"/>
                <a:cs typeface="Calibri" panose="020F0502020204030204" charset="0"/>
              </a:rPr>
              <a:t>• Roc Auc Score: The Receiver Operator Characteristic (ROC) curve is an evaluation metric for binary classification problems. It is a probability curve that plots the TPR against FPR at various threshold values. The Area Under Curve (AUC) is the measure of the ability of a classifier to  distinguish between classes and is used as a summary of the ROC curve</a:t>
            </a:r>
            <a:endParaRPr lang="en-US" sz="2000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 b="1">
                <a:latin typeface="Calibri" panose="020F0502020204030204" charset="0"/>
                <a:cs typeface="Calibri" panose="020F0502020204030204" charset="0"/>
              </a:rPr>
              <a:t>The following findings were seen from dataset:</a:t>
            </a:r>
            <a:endParaRPr lang="en-US" sz="2800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 b="1">
                <a:latin typeface="Calibri" panose="020F0502020204030204" charset="0"/>
                <a:cs typeface="Calibri" panose="020F0502020204030204" charset="0"/>
              </a:rPr>
              <a:t>From the whole study I found that the MFIs have provided loan  to the user who have no recharge or balance in their account which needs to be  stopped. </a:t>
            </a:r>
            <a:endParaRPr lang="en-US" sz="2800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 b="1">
                <a:latin typeface="Calibri" panose="020F0502020204030204" charset="0"/>
                <a:cs typeface="Calibri" panose="020F0502020204030204" charset="0"/>
              </a:rPr>
              <a:t>Also, the frequency of main account recharged in last 30 days &amp; 90  days we have seen the users with low frequency are causing huge losses,  company should implement some kind of strategies to reduce like sending SMS  alerts for notification.</a:t>
            </a:r>
            <a:endParaRPr lang="en-US" sz="2800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 b="1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IN" altLang="en-US" sz="2800" b="1">
                <a:latin typeface="Calibri" panose="020F0502020204030204" charset="0"/>
                <a:cs typeface="Calibri" panose="020F0502020204030204" charset="0"/>
              </a:rPr>
              <a:t>I also</a:t>
            </a:r>
            <a:r>
              <a:rPr lang="en-US" sz="2800" b="1">
                <a:latin typeface="Calibri" panose="020F0502020204030204" charset="0"/>
                <a:cs typeface="Calibri" panose="020F0502020204030204" charset="0"/>
              </a:rPr>
              <a:t> found the defaulting rate is higher in old customers  list.</a:t>
            </a:r>
            <a:endParaRPr lang="en-US" sz="2800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cs typeface="Arial Rounded MT Bold" panose="020F0704030504030204" charset="0"/>
              </a:rPr>
              <a:t>Thank you</a:t>
            </a:r>
            <a:endParaRPr lang="en-I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1 -0.034 L 0.125 -0.125 L 0.158 -0.034 L 0.249 0 L 0.158 0.034 L 0.125 0.125 L 0.091 0.034 L 0 0 Z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506220"/>
          </a:xfrm>
        </p:spPr>
        <p:txBody>
          <a:bodyPr/>
          <a:p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Exploratory Data Analysis- Introduction to dataset, finding duplicates and dropping unwanted columns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95170"/>
            <a:ext cx="10972800" cy="4132580"/>
          </a:xfrm>
        </p:spPr>
        <p:txBody>
          <a:bodyPr/>
          <a:p>
            <a:r>
              <a:rPr lang="en-IN" altLang="en-US" sz="2400" b="1">
                <a:latin typeface="Calibri Light" panose="020F0302020204030204" charset="0"/>
                <a:cs typeface="Calibri Light" panose="020F0302020204030204" charset="0"/>
              </a:rPr>
              <a:t>The dataset was uploaded from csv file. The dataset contained 209593 rows and 37 columns of which 1 column contains only index numbers hence it was dropped immediately.</a:t>
            </a:r>
            <a:endParaRPr lang="en-IN" altLang="en-US" sz="2400" b="1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IN" altLang="en-US" sz="2400" b="1">
                <a:latin typeface="Calibri Light" panose="020F0302020204030204" charset="0"/>
                <a:cs typeface="Calibri Light" panose="020F0302020204030204" charset="0"/>
              </a:rPr>
              <a:t> Further the dataset was checked for duplicate entries in dataset and it was found that it contained 1 duplicate entry which was further removed.</a:t>
            </a:r>
            <a:endParaRPr lang="en-IN" altLang="en-US" sz="2400" b="1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IN" altLang="en-US" sz="2400" b="1">
                <a:latin typeface="Calibri Light" panose="020F0302020204030204" charset="0"/>
                <a:cs typeface="Calibri Light" panose="020F0302020204030204" charset="0"/>
              </a:rPr>
              <a:t>Further 2 columns i.e. ‘pcircle’ and ‘msisdn’  were dropped. The reason being that ‘pcircle’ which meant telecom circle of all users had only 1 name of telecom circle and ‘msisdn’ consisted of mobile number of users. Since this kind of singular and random data is not usable for model building, hence they were dropped.</a:t>
            </a:r>
            <a:endParaRPr lang="en-IN" altLang="en-US" sz="2400" b="1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IN" altLang="en-US" sz="24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290955"/>
          </a:xfrm>
        </p:spPr>
        <p:txBody>
          <a:bodyPr/>
          <a:p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Exploratory Data Analysis- data cleaning and dropping columns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62125"/>
            <a:ext cx="10972800" cy="4365625"/>
          </a:xfrm>
        </p:spPr>
        <p:txBody>
          <a:bodyPr/>
          <a:p>
            <a:r>
              <a:rPr lang="en-US" sz="2400" b="1">
                <a:latin typeface="Calibri Light" panose="020F0302020204030204" charset="0"/>
                <a:cs typeface="Calibri Light" panose="020F0302020204030204" charset="0"/>
              </a:rPr>
              <a:t>Since ‘pdate’ column which contained date cannot be used directly , it was seperated into 3 different columns I.e. day, month and year. They year column now contained data of only 2016 year, hence it was dropped from dataset with date column.</a:t>
            </a:r>
            <a:endParaRPr lang="en-US" sz="2400" b="1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IN" altLang="en-US" sz="2400" b="1">
                <a:latin typeface="Calibri Light" panose="020F0302020204030204" charset="0"/>
                <a:cs typeface="Calibri Light" panose="020F0302020204030204" charset="0"/>
              </a:rPr>
              <a:t>Further it was checked that columns had zero values for &gt;90%, hence those columns were dropped. the columns that were dropped are 'last_rech_date_da', 'cnt_da_rech30', 'fr_da_rech30',  'cnt_da_rech90', 'fr_da_rech90', 'medianamnt_loans30',  'medianamnt_loans90'.</a:t>
            </a:r>
            <a:endParaRPr lang="en-IN" altLang="en-US" sz="2400" b="1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IN" altLang="en-US" sz="2400" b="1">
                <a:latin typeface="Calibri Light" panose="020F0302020204030204" charset="0"/>
                <a:cs typeface="Calibri Light" panose="020F0302020204030204" charset="0"/>
              </a:rPr>
              <a:t>after checking value counts and its decription for ‘maxamnt_loans30’ column, it was noticed that this column should contains data either as 6, 12 or 0. Hence remaining data with values other than mentioned above were replaced with 0.</a:t>
            </a:r>
            <a:endParaRPr lang="en-IN" altLang="en-US" sz="24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Exploratory Data Analysis- Visualization </a:t>
            </a:r>
            <a:br>
              <a:rPr lang="en-US"/>
            </a:br>
            <a:endParaRPr lang="en-US"/>
          </a:p>
        </p:txBody>
      </p:sp>
      <p:pic>
        <p:nvPicPr>
          <p:cNvPr id="7" name="Picture Placeholder 6" descr="u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230620" y="1664970"/>
            <a:ext cx="4431030" cy="344297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IN" altLang="en-US" sz="2000" b="1">
                <a:latin typeface="Calibri" panose="020F0502020204030204" charset="0"/>
                <a:cs typeface="Calibri" panose="020F0502020204030204" charset="0"/>
              </a:rPr>
              <a:t>The shown plot is of target column i.e. label.</a:t>
            </a:r>
            <a:endParaRPr lang="en-IN" altLang="en-US" sz="2000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 b="1">
                <a:latin typeface="Calibri" panose="020F0502020204030204" charset="0"/>
                <a:cs typeface="Calibri" panose="020F0502020204030204" charset="0"/>
              </a:rPr>
              <a:t>The plot shows most of the people who took loan repayed on time while very less number of people are loan defaulters</a:t>
            </a:r>
            <a:endParaRPr lang="en-IN" altLang="en-US" sz="2000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10440035" cy="585470"/>
          </a:xfrm>
        </p:spPr>
        <p:txBody>
          <a:bodyPr/>
          <a:p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Exploratory Data Analysis- Visualization </a:t>
            </a:r>
            <a:endParaRPr lang="en-US"/>
          </a:p>
        </p:txBody>
      </p:sp>
      <p:pic>
        <p:nvPicPr>
          <p:cNvPr id="5" name="Picture Placeholder 4" descr="scatter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956300" y="1107440"/>
            <a:ext cx="5323205" cy="533209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740" y="1219835"/>
            <a:ext cx="4901565" cy="4937760"/>
          </a:xfrm>
        </p:spPr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Figure1: It can be seen from plot that if average main account balance over 30 days is less then average payback time in days for past 30 days increases.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Figure 2: It can be seen from the plot that if average main account balance over 90 days is less then average payback time in days for past 90 days also increases.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Figure 3: It can be seen from plot that if more number of times account got recharged in last 30 days then less then high number of payback time in days is seen.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Figure 4:It can be seen from plot that if more number of times account got recharged in last 90 days then less then high number of payback time in days is seen.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Figure 5: It can be seen that of number of loans taken by user in last 30 days is more then its payback time in days is also faster.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Figure 6: There is no general trend seen in this plot.The number of loans that taken by user in past 90 days are mostly paid back in approx. 0-25 days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Exploratory Data Analysis- Visualization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8470" y="3112770"/>
            <a:ext cx="11123930" cy="3014980"/>
          </a:xfrm>
        </p:spPr>
        <p:txBody>
          <a:bodyPr/>
          <a:p>
            <a:r>
              <a:rPr lang="en-US" sz="2000" b="1">
                <a:latin typeface="Calibri" panose="020F0502020204030204" charset="0"/>
                <a:cs typeface="Calibri" panose="020F0502020204030204" charset="0"/>
              </a:rPr>
              <a:t>Plot of label vs aon suggests that the loan defaulters age on cellular network in days is high compared to non defaulters age</a:t>
            </a:r>
            <a:endParaRPr lang="en-US" sz="2000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000" b="1">
                <a:latin typeface="Calibri" panose="020F0502020204030204" charset="0"/>
                <a:cs typeface="Calibri" panose="020F0502020204030204" charset="0"/>
              </a:rPr>
              <a:t>Plot of label vs daily_decr30 and daily_decr90 suggests that daily amount spent from main account averaged over 30 and 90 days shows that most of the non-defaulters paid their amount within loan limit time while less number of defaulters i.e. around approx.&gt;1000 did not pay loan amount within stipulated time.</a:t>
            </a:r>
            <a:endParaRPr lang="en-US" sz="2000" b="1">
              <a:latin typeface="Calibri" panose="020F0502020204030204" charset="0"/>
              <a:cs typeface="Calibri" panose="020F0502020204030204" charset="0"/>
            </a:endParaRPr>
          </a:p>
          <a:p>
            <a:endParaRPr lang="en-US" sz="2000" b="1">
              <a:latin typeface="Calibri" panose="020F0502020204030204" charset="0"/>
              <a:cs typeface="Calibri" panose="020F0502020204030204" charset="0"/>
            </a:endParaRPr>
          </a:p>
          <a:p>
            <a:endParaRPr lang="en-US" sz="1600" b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b="1"/>
          </a:p>
        </p:txBody>
      </p:sp>
      <p:pic>
        <p:nvPicPr>
          <p:cNvPr id="10" name="Content Placeholder 9" descr="b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70585" y="1087755"/>
            <a:ext cx="9492615" cy="17106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Exploratory Data Analysis- Visualization</a:t>
            </a:r>
            <a:br>
              <a:rPr lang="en-US"/>
            </a:br>
            <a:endParaRPr lang="en-US"/>
          </a:p>
        </p:txBody>
      </p:sp>
      <p:pic>
        <p:nvPicPr>
          <p:cNvPr id="5" name="Content Placeholder 4" descr="b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77925" y="838835"/>
            <a:ext cx="9326880" cy="173291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775" y="2498090"/>
            <a:ext cx="11096625" cy="3629660"/>
          </a:xfrm>
        </p:spPr>
        <p:txBody>
          <a:bodyPr/>
          <a:p>
            <a:r>
              <a:rPr lang="en-US" sz="2000" b="1">
                <a:latin typeface="Calibri" panose="020F0502020204030204" charset="0"/>
                <a:cs typeface="Calibri" panose="020F0502020204030204" charset="0"/>
                <a:sym typeface="+mn-ea"/>
              </a:rPr>
              <a:t>Plot of label vs rental30 and rental90 suggests that main average account balance for 30 days incase of defaulters is almost 2000 while that of non-defaulters is &gt;2500. Incase of average account balance for 90 days, defaulters is approx.2400 while that of non defaulters is &gt;3500.</a:t>
            </a:r>
            <a:endParaRPr lang="en-US" sz="2000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000" b="1">
                <a:latin typeface="Calibri" panose="020F0502020204030204" charset="0"/>
                <a:cs typeface="Calibri" panose="020F0502020204030204" charset="0"/>
                <a:sym typeface="+mn-ea"/>
              </a:rPr>
              <a:t>Plot of label vs last_rech_date_ma suggests that number of days till last recharge of main account is higher incase of non-defaulters while less in case of defaulters.</a:t>
            </a:r>
            <a:endParaRPr lang="en-US" sz="2000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000" b="1">
                <a:latin typeface="Calibri" panose="020F0502020204030204" charset="0"/>
                <a:cs typeface="Calibri" panose="020F0502020204030204" charset="0"/>
                <a:sym typeface="+mn-ea"/>
              </a:rPr>
              <a:t>Plot of label vs last_rech_amt_ma suggests that Amount of last recharge of main account is higher incase of non-defaulters i.e.&gt;2000 while incase of defaulters the amount is approx. 1250.</a:t>
            </a:r>
            <a:endParaRPr lang="en-US" sz="2000" b="1">
              <a:latin typeface="Calibri" panose="020F0502020204030204" charset="0"/>
              <a:cs typeface="Calibri" panose="020F0502020204030204" charset="0"/>
            </a:endParaRPr>
          </a:p>
          <a:p>
            <a:endParaRPr lang="en-IN" altLang="en-US" sz="2000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Exploratory Data Analysis- Visualization</a:t>
            </a:r>
            <a:br>
              <a:rPr lang="en-US">
                <a:sym typeface="+mn-ea"/>
              </a:rPr>
            </a:br>
            <a:endParaRPr lang="en-US"/>
          </a:p>
        </p:txBody>
      </p:sp>
      <p:pic>
        <p:nvPicPr>
          <p:cNvPr id="5" name="Content Placeholder 4" descr="b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948055"/>
            <a:ext cx="10909935" cy="177038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235" y="2892425"/>
            <a:ext cx="10972165" cy="3235325"/>
          </a:xfrm>
        </p:spPr>
        <p:txBody>
          <a:bodyPr/>
          <a:p>
            <a:r>
              <a:rPr lang="en-US" sz="2000" b="1">
                <a:latin typeface="Calibri" panose="020F0502020204030204" charset="0"/>
                <a:cs typeface="Calibri" panose="020F0502020204030204" charset="0"/>
              </a:rPr>
              <a:t>Plot of label vs cnt_ma_rech30 suggests that &gt;1 or single time main account of defaulters got recharged in last 30 days while incase of non defaulters the main account was recharged &gt;4 times. The low rate of account recharge may suggest no payment of loans within 5 days.</a:t>
            </a:r>
            <a:endParaRPr lang="en-US" sz="2000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000" b="1">
                <a:latin typeface="Calibri" panose="020F0502020204030204" charset="0"/>
                <a:cs typeface="Calibri" panose="020F0502020204030204" charset="0"/>
              </a:rPr>
              <a:t>Plot of label vs fr_ma_rech30 suggests that Almost equal number of people have the frequency of main account being recharged in last 30 days.</a:t>
            </a:r>
            <a:endParaRPr lang="en-US" sz="2000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000" b="1">
                <a:latin typeface="Calibri" panose="020F0502020204030204" charset="0"/>
                <a:cs typeface="Calibri" panose="020F0502020204030204" charset="0"/>
              </a:rPr>
              <a:t>Plot of label vs sumamnt_ma_rech30 suggests that Total amount of recharge in main account over last 30 days is most for non-defaulters i.e. &gt;8000 than &gt;2000 for defaulters.</a:t>
            </a:r>
            <a:endParaRPr lang="en-US" sz="2000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000" b="1">
                <a:latin typeface="Calibri" panose="020F0502020204030204" charset="0"/>
                <a:cs typeface="Calibri" panose="020F0502020204030204" charset="0"/>
              </a:rPr>
              <a:t>Plot of label vs medianamnt_ma_rech30 suggests that median amount of recharges done in past 30 days in indonesian rupiah is higher for non-defaulters i.e. approx.1800 while that for defaulters is lower i.e. approx. 1000 rupiah.</a:t>
            </a:r>
            <a:endParaRPr lang="en-US" sz="2000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12352</Words>
  <Application>WPS Presentation</Application>
  <PresentationFormat>Widescreen</PresentationFormat>
  <Paragraphs>167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 Rounded MT Bold</vt:lpstr>
      <vt:lpstr>Bahnschrift Light</vt:lpstr>
      <vt:lpstr>Cascadia Code Light</vt:lpstr>
      <vt:lpstr>Angsana New</vt:lpstr>
      <vt:lpstr>Algerian</vt:lpstr>
      <vt:lpstr>Arial Black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LOAN DEFAULTER PREDICTION</dc:title>
  <dc:creator/>
  <cp:lastModifiedBy>Summit Pole</cp:lastModifiedBy>
  <cp:revision>2</cp:revision>
  <dcterms:created xsi:type="dcterms:W3CDTF">2023-01-19T10:28:20Z</dcterms:created>
  <dcterms:modified xsi:type="dcterms:W3CDTF">2023-01-19T10:30:23Z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F10674ACCEEE416D9C941AD9A95D48A5</vt:lpwstr>
  </property>
  <property fmtid="{D5CDD505-2E9C-101B-9397-08002B2CF9AE}" pid="3" name="KSOProductBuildVer">
    <vt:lpwstr>1033-11.2.0.11440</vt:lpwstr>
  </property>
</Properties>
</file>