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3100070"/>
          </a:xfrm>
        </p:spPr>
        <p:txBody>
          <a:bodyPr>
            <a:normAutofit/>
          </a:bodyPr>
          <a:lstStyle/>
          <a:p>
            <a:r>
              <a:rPr lang="en-US" sz="4890" dirty="0">
                <a:ln w="22225">
                  <a:solidFill>
                    <a:schemeClr val="accent2"/>
                  </a:solidFill>
                  <a:prstDash val="solid"/>
                </a:ln>
                <a:solidFill>
                  <a:schemeClr val="accent2">
                    <a:lumMod val="40000"/>
                    <a:lumOff val="60000"/>
                  </a:schemeClr>
                </a:solidFill>
                <a:effectLst/>
                <a:latin typeface="Goudy Stout" panose="0202090407030B020401" charset="0"/>
                <a:cs typeface="Goudy Stout" panose="0202090407030B020401" charset="0"/>
              </a:rPr>
              <a:t>A Project Report on Black Friday Prediction</a:t>
            </a:r>
            <a:endParaRPr lang="en-US" sz="4890" dirty="0">
              <a:ln w="22225">
                <a:solidFill>
                  <a:schemeClr val="accent2"/>
                </a:solidFill>
                <a:prstDash val="solid"/>
              </a:ln>
              <a:solidFill>
                <a:schemeClr val="accent2">
                  <a:lumMod val="40000"/>
                  <a:lumOff val="60000"/>
                </a:schemeClr>
              </a:solidFill>
              <a:effectLst/>
              <a:latin typeface="Goudy Stout" panose="0202090407030B020401" charset="0"/>
              <a:cs typeface="Goudy Stout" panose="0202090407030B020401" charset="0"/>
            </a:endParaRPr>
          </a:p>
        </p:txBody>
      </p:sp>
      <p:sp>
        <p:nvSpPr>
          <p:cNvPr id="3" name="Subtitle 2"/>
          <p:cNvSpPr>
            <a:spLocks noGrp="1"/>
          </p:cNvSpPr>
          <p:nvPr>
            <p:ph type="subTitle" idx="1"/>
          </p:nvPr>
        </p:nvSpPr>
        <p:spPr>
          <a:xfrm>
            <a:off x="1524000" y="4998085"/>
            <a:ext cx="9144000" cy="1143635"/>
          </a:xfrm>
        </p:spPr>
        <p:txBody>
          <a:bodyPr>
            <a:normAutofit fontScale="90000" lnSpcReduction="20000"/>
            <a:scene3d>
              <a:camera prst="orthographicFront"/>
              <a:lightRig rig="threePt" dir="t"/>
            </a:scene3d>
          </a:bodyPr>
          <a:lstStyle/>
          <a:p>
            <a:pPr algn="ct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Submitted By:</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a:p>
            <a:pPr algn="ct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Satu Pole</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a:p>
            <a:pPr algn="ct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Intern, Flip Robo Technologies</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highlight>
                  <a:srgbClr val="00FF00"/>
                </a:highlight>
                <a:sym typeface="+mn-ea"/>
              </a:rPr>
              <a:t>EDA</a:t>
            </a:r>
            <a:r>
              <a:rPr lang="en-IN" altLang="en-US">
                <a:sym typeface="+mn-ea"/>
              </a:rPr>
              <a:t> - Visualizations</a:t>
            </a:r>
            <a:br>
              <a:rPr lang="en-US"/>
            </a:br>
            <a:endParaRPr lang="en-US"/>
          </a:p>
        </p:txBody>
      </p:sp>
      <p:pic>
        <p:nvPicPr>
          <p:cNvPr id="12" name="Picture 10" descr="IMG_256"/>
          <p:cNvPicPr>
            <a:picLocks noChangeAspect="1"/>
          </p:cNvPicPr>
          <p:nvPr>
            <p:ph sz="half" idx="1"/>
          </p:nvPr>
        </p:nvPicPr>
        <p:blipFill>
          <a:blip r:embed="rId1"/>
          <a:stretch>
            <a:fillRect/>
          </a:stretch>
        </p:blipFill>
        <p:spPr>
          <a:xfrm>
            <a:off x="763270" y="1070610"/>
            <a:ext cx="5340350" cy="5469890"/>
          </a:xfrm>
          <a:prstGeom prst="rect">
            <a:avLst/>
          </a:prstGeom>
          <a:noFill/>
          <a:ln w="9525">
            <a:noFill/>
          </a:ln>
        </p:spPr>
      </p:pic>
      <p:pic>
        <p:nvPicPr>
          <p:cNvPr id="14" name="Picture 12" descr="IMG_256"/>
          <p:cNvPicPr>
            <a:picLocks noChangeAspect="1"/>
          </p:cNvPicPr>
          <p:nvPr>
            <p:ph sz="half" idx="2"/>
          </p:nvPr>
        </p:nvPicPr>
        <p:blipFill>
          <a:blip r:embed="rId2"/>
          <a:stretch>
            <a:fillRect/>
          </a:stretch>
        </p:blipFill>
        <p:spPr>
          <a:xfrm>
            <a:off x="6478270" y="1070610"/>
            <a:ext cx="5351145" cy="54400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84860"/>
          </a:xfrm>
        </p:spPr>
        <p:txBody>
          <a:bodyPr>
            <a:normAutofit fontScale="90000"/>
          </a:bodyPr>
          <a:p>
            <a:r>
              <a:rPr lang="en-IN" altLang="en-US">
                <a:highlight>
                  <a:srgbClr val="00FF00"/>
                </a:highlight>
                <a:sym typeface="+mn-ea"/>
              </a:rPr>
              <a:t>EDA</a:t>
            </a:r>
            <a:r>
              <a:rPr lang="en-IN" altLang="en-US">
                <a:sym typeface="+mn-ea"/>
              </a:rPr>
              <a:t> - Visualizations</a:t>
            </a:r>
            <a:br>
              <a:rPr lang="en-US"/>
            </a:br>
            <a:endParaRPr lang="en-US"/>
          </a:p>
        </p:txBody>
      </p:sp>
      <p:sp>
        <p:nvSpPr>
          <p:cNvPr id="5" name="Content Placeholder 4"/>
          <p:cNvSpPr>
            <a:spLocks noGrp="1"/>
          </p:cNvSpPr>
          <p:nvPr>
            <p:ph idx="1"/>
          </p:nvPr>
        </p:nvSpPr>
        <p:spPr>
          <a:xfrm>
            <a:off x="838200" y="875030"/>
            <a:ext cx="10515600" cy="5302250"/>
          </a:xfrm>
        </p:spPr>
        <p:txBody>
          <a:bodyPr>
            <a:noAutofit/>
          </a:bodyPr>
          <a:p>
            <a:pPr marL="0" indent="0">
              <a:buNone/>
            </a:pPr>
            <a:r>
              <a:rPr lang="en-US" sz="1900" b="1" u="sng"/>
              <a:t>Observations for above plots:</a:t>
            </a:r>
            <a:endParaRPr lang="en-US" sz="1900" b="1" u="sng"/>
          </a:p>
          <a:p>
            <a:pPr algn="just"/>
            <a:r>
              <a:rPr lang="en-US" sz="2000"/>
              <a:t>The males purchased more products then females during black friday sales.</a:t>
            </a:r>
            <a:endParaRPr lang="en-US" sz="2000"/>
          </a:p>
          <a:p>
            <a:pPr algn="just"/>
            <a:r>
              <a:rPr lang="en-US" sz="2000"/>
              <a:t>Purchases for 0-17 age group were slightly lower compared to other age groups.Purchases are highest for 51-55 age group people.</a:t>
            </a:r>
            <a:endParaRPr lang="en-US" sz="2000"/>
          </a:p>
          <a:p>
            <a:pPr algn="just"/>
            <a:r>
              <a:rPr lang="en-US" sz="2000"/>
              <a:t>Customers having occupation of 12, 15 and 17 purchased more compared to people from other occupations.</a:t>
            </a:r>
            <a:endParaRPr lang="en-US" sz="2000"/>
          </a:p>
          <a:p>
            <a:pPr algn="just"/>
            <a:r>
              <a:rPr lang="en-US" sz="2000"/>
              <a:t>The persons from city category c have purchased more items for black froday then A and B category.</a:t>
            </a:r>
            <a:endParaRPr lang="en-US" sz="2000"/>
          </a:p>
          <a:p>
            <a:pPr algn="just"/>
            <a:r>
              <a:rPr lang="en-US" sz="2000"/>
              <a:t>Almost equal number of purchases has been seen for people staying in current city for black friday sale.</a:t>
            </a:r>
            <a:endParaRPr lang="en-US" sz="2000"/>
          </a:p>
          <a:p>
            <a:pPr algn="just"/>
            <a:r>
              <a:rPr lang="en-US" sz="2000"/>
              <a:t>Equal number of purchases has been seen in married as well as unmarried people for black friday sale.</a:t>
            </a:r>
            <a:endParaRPr lang="en-US" sz="2000"/>
          </a:p>
          <a:p>
            <a:pPr algn="just"/>
            <a:r>
              <a:rPr lang="en-US" sz="2000"/>
              <a:t>In product category 1, products with masked code of 10 have purchased highest by people.</a:t>
            </a:r>
            <a:endParaRPr lang="en-US" sz="2000"/>
          </a:p>
          <a:p>
            <a:pPr algn="just"/>
            <a:r>
              <a:rPr lang="en-US" sz="2000"/>
              <a:t>In product category 2, products with masked code of 10 have purchased highest by people compared to other products.</a:t>
            </a:r>
            <a:endParaRPr lang="en-US" sz="2000"/>
          </a:p>
          <a:p>
            <a:pPr algn="just"/>
            <a:r>
              <a:rPr lang="en-US" sz="2000"/>
              <a:t>In product category 3, products with masked code of 3 and 10 have purchased highest by people.</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sym typeface="+mn-ea"/>
              </a:rPr>
              <a:t>EDA</a:t>
            </a:r>
            <a:r>
              <a:rPr lang="en-IN" altLang="en-US">
                <a:sym typeface="+mn-ea"/>
              </a:rPr>
              <a:t> - Visualizations</a:t>
            </a:r>
            <a:endParaRPr lang="en-US"/>
          </a:p>
        </p:txBody>
      </p:sp>
      <p:pic>
        <p:nvPicPr>
          <p:cNvPr id="13" name="Picture 11" descr="IMG_256"/>
          <p:cNvPicPr>
            <a:picLocks noChangeAspect="1"/>
          </p:cNvPicPr>
          <p:nvPr>
            <p:ph idx="1"/>
          </p:nvPr>
        </p:nvPicPr>
        <p:blipFill>
          <a:blip r:embed="rId1"/>
          <a:stretch>
            <a:fillRect/>
          </a:stretch>
        </p:blipFill>
        <p:spPr>
          <a:xfrm>
            <a:off x="685165" y="1754505"/>
            <a:ext cx="6404610" cy="4798695"/>
          </a:xfrm>
          <a:prstGeom prst="rect">
            <a:avLst/>
          </a:prstGeom>
          <a:noFill/>
          <a:ln w="9525">
            <a:noFill/>
          </a:ln>
        </p:spPr>
      </p:pic>
      <p:sp>
        <p:nvSpPr>
          <p:cNvPr id="4" name="Text Box 3"/>
          <p:cNvSpPr txBox="1"/>
          <p:nvPr/>
        </p:nvSpPr>
        <p:spPr>
          <a:xfrm>
            <a:off x="7472680" y="1925320"/>
            <a:ext cx="4118610" cy="645160"/>
          </a:xfrm>
          <a:prstGeom prst="rect">
            <a:avLst/>
          </a:prstGeom>
          <a:noFill/>
        </p:spPr>
        <p:txBody>
          <a:bodyPr wrap="square" rtlCol="0">
            <a:spAutoFit/>
          </a:bodyPr>
          <a:p>
            <a:r>
              <a:rPr lang="en-US"/>
              <a:t>The figure</a:t>
            </a:r>
            <a:r>
              <a:rPr lang="en-IN" altLang="en-US"/>
              <a:t> to the left </a:t>
            </a:r>
            <a:r>
              <a:rPr lang="en-US"/>
              <a:t> shows that no columns shows signs of multicollinearity.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highlight>
                  <a:srgbClr val="00FF00"/>
                </a:highlight>
                <a:sym typeface="+mn-ea"/>
              </a:rPr>
              <a:t>EDA</a:t>
            </a:r>
            <a:r>
              <a:rPr lang="en-IN" altLang="en-US">
                <a:sym typeface="+mn-ea"/>
              </a:rPr>
              <a:t> - Visualizations</a:t>
            </a:r>
            <a:br>
              <a:rPr lang="en-US"/>
            </a:br>
            <a:endParaRPr lang="en-US"/>
          </a:p>
        </p:txBody>
      </p:sp>
      <p:pic>
        <p:nvPicPr>
          <p:cNvPr id="15" name="Picture 1" descr="IMG_256"/>
          <p:cNvPicPr>
            <a:picLocks noChangeAspect="1"/>
          </p:cNvPicPr>
          <p:nvPr>
            <p:ph idx="1"/>
          </p:nvPr>
        </p:nvPicPr>
        <p:blipFill>
          <a:blip r:embed="rId1"/>
          <a:stretch>
            <a:fillRect/>
          </a:stretch>
        </p:blipFill>
        <p:spPr>
          <a:xfrm>
            <a:off x="838200" y="1461770"/>
            <a:ext cx="4255135" cy="4351655"/>
          </a:xfrm>
          <a:prstGeom prst="rect">
            <a:avLst/>
          </a:prstGeom>
          <a:noFill/>
          <a:ln w="9525">
            <a:noFill/>
          </a:ln>
        </p:spPr>
      </p:pic>
      <p:sp>
        <p:nvSpPr>
          <p:cNvPr id="4" name="Text Box 3"/>
          <p:cNvSpPr txBox="1"/>
          <p:nvPr/>
        </p:nvSpPr>
        <p:spPr>
          <a:xfrm>
            <a:off x="6598285" y="1611630"/>
            <a:ext cx="4612640" cy="1198880"/>
          </a:xfrm>
          <a:prstGeom prst="rect">
            <a:avLst/>
          </a:prstGeom>
          <a:noFill/>
        </p:spPr>
        <p:txBody>
          <a:bodyPr wrap="square" rtlCol="0">
            <a:spAutoFit/>
          </a:bodyPr>
          <a:p>
            <a:pPr algn="just"/>
            <a:r>
              <a:rPr lang="en-US"/>
              <a:t>It can be seen from </a:t>
            </a:r>
            <a:r>
              <a:rPr lang="en-IN" altLang="en-US"/>
              <a:t>the</a:t>
            </a:r>
            <a:r>
              <a:rPr lang="en-US"/>
              <a:t> plots that product category 1 and 3 columns have outliers present, which were further treated using z score method.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sym typeface="+mn-ea"/>
              </a:rPr>
              <a:t>EDA</a:t>
            </a:r>
            <a:r>
              <a:rPr lang="en-IN" altLang="en-US">
                <a:sym typeface="+mn-ea"/>
              </a:rPr>
              <a:t> - Visualizations</a:t>
            </a:r>
            <a:endParaRPr lang="en-US"/>
          </a:p>
        </p:txBody>
      </p:sp>
      <p:pic>
        <p:nvPicPr>
          <p:cNvPr id="16" name="Picture 2" descr="IMG_256"/>
          <p:cNvPicPr>
            <a:picLocks noChangeAspect="1"/>
          </p:cNvPicPr>
          <p:nvPr>
            <p:ph idx="1"/>
          </p:nvPr>
        </p:nvPicPr>
        <p:blipFill>
          <a:blip r:embed="rId1"/>
          <a:stretch>
            <a:fillRect/>
          </a:stretch>
        </p:blipFill>
        <p:spPr>
          <a:xfrm>
            <a:off x="929640" y="1630045"/>
            <a:ext cx="6315075" cy="4351655"/>
          </a:xfrm>
          <a:prstGeom prst="rect">
            <a:avLst/>
          </a:prstGeom>
          <a:noFill/>
          <a:ln w="9525">
            <a:noFill/>
          </a:ln>
        </p:spPr>
      </p:pic>
      <p:sp>
        <p:nvSpPr>
          <p:cNvPr id="4" name="Text Box 3"/>
          <p:cNvSpPr txBox="1"/>
          <p:nvPr/>
        </p:nvSpPr>
        <p:spPr>
          <a:xfrm>
            <a:off x="8033385" y="1667510"/>
            <a:ext cx="3708400" cy="1476375"/>
          </a:xfrm>
          <a:prstGeom prst="rect">
            <a:avLst/>
          </a:prstGeom>
          <a:noFill/>
        </p:spPr>
        <p:txBody>
          <a:bodyPr wrap="square" rtlCol="0">
            <a:spAutoFit/>
          </a:bodyPr>
          <a:p>
            <a:pPr algn="just"/>
            <a:r>
              <a:rPr lang="en-US"/>
              <a:t>It can be seen from </a:t>
            </a:r>
            <a:r>
              <a:rPr lang="en-IN" altLang="en-US"/>
              <a:t>the</a:t>
            </a:r>
            <a:r>
              <a:rPr lang="en-US"/>
              <a:t> plots that product category 1 and 3 columns have skewness present, which were further treated using power transformer method.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sym typeface="+mn-ea"/>
              </a:rPr>
              <a:t>EDA</a:t>
            </a:r>
            <a:r>
              <a:rPr lang="en-IN" altLang="en-US">
                <a:sym typeface="+mn-ea"/>
              </a:rPr>
              <a:t> - Visualizations</a:t>
            </a:r>
            <a:endParaRPr lang="en-US"/>
          </a:p>
        </p:txBody>
      </p:sp>
      <p:pic>
        <p:nvPicPr>
          <p:cNvPr id="4" name="Picture 1" descr="IMG_256"/>
          <p:cNvPicPr>
            <a:picLocks noChangeAspect="1"/>
          </p:cNvPicPr>
          <p:nvPr>
            <p:ph idx="1"/>
          </p:nvPr>
        </p:nvPicPr>
        <p:blipFill>
          <a:blip r:embed="rId1"/>
          <a:stretch>
            <a:fillRect/>
          </a:stretch>
        </p:blipFill>
        <p:spPr>
          <a:xfrm>
            <a:off x="1218565" y="1253490"/>
            <a:ext cx="10135235" cy="3317875"/>
          </a:xfrm>
          <a:prstGeom prst="rect">
            <a:avLst/>
          </a:prstGeom>
          <a:noFill/>
          <a:ln w="9525">
            <a:noFill/>
          </a:ln>
        </p:spPr>
      </p:pic>
      <p:sp>
        <p:nvSpPr>
          <p:cNvPr id="5" name="Text Box 4"/>
          <p:cNvSpPr txBox="1"/>
          <p:nvPr/>
        </p:nvSpPr>
        <p:spPr>
          <a:xfrm>
            <a:off x="1186180" y="4970145"/>
            <a:ext cx="10051415" cy="922020"/>
          </a:xfrm>
          <a:prstGeom prst="rect">
            <a:avLst/>
          </a:prstGeom>
          <a:noFill/>
        </p:spPr>
        <p:txBody>
          <a:bodyPr wrap="square" rtlCol="0">
            <a:spAutoFit/>
          </a:bodyPr>
          <a:p>
            <a:pPr algn="just"/>
            <a:r>
              <a:rPr lang="en-US"/>
              <a:t>The above figure shows that column ‘Product_category_1’ is highest negatively related to label while column ‘City_Category’ is highest positively related to label. There were no presence of multicollinearity seen within the dataset.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rPr>
              <a:t>Remarks</a:t>
            </a:r>
            <a:endParaRPr lang="en-IN" altLang="en-US">
              <a:highlight>
                <a:srgbClr val="00FF00"/>
              </a:highlight>
            </a:endParaRPr>
          </a:p>
        </p:txBody>
      </p:sp>
      <p:sp>
        <p:nvSpPr>
          <p:cNvPr id="3" name="Content Placeholder 2"/>
          <p:cNvSpPr>
            <a:spLocks noGrp="1"/>
          </p:cNvSpPr>
          <p:nvPr>
            <p:ph idx="1"/>
          </p:nvPr>
        </p:nvSpPr>
        <p:spPr/>
        <p:txBody>
          <a:bodyPr/>
          <a:p>
            <a:pPr algn="just"/>
            <a:r>
              <a:rPr lang="en-US"/>
              <a:t>This </a:t>
            </a:r>
            <a:r>
              <a:rPr lang="en-IN" altLang="en-US"/>
              <a:t>project</a:t>
            </a:r>
            <a:r>
              <a:rPr lang="en-US"/>
              <a:t> does not have any conclusion as such as its machine learning model was not made. Hence how all the features mentioned above will affect the purchases during black Friday sale is not known to us. The observations as per graphical analysis/ visualizations are stated above.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1014095"/>
            <a:ext cx="10515600" cy="3688715"/>
          </a:xfrm>
        </p:spPr>
        <p:txBody>
          <a:bodyPr/>
          <a:p>
            <a:pPr algn="ctr"/>
            <a:r>
              <a:rPr lang="en-IN" altLang="en-US">
                <a:ln w="22225">
                  <a:solidFill>
                    <a:schemeClr val="accent2"/>
                  </a:solidFill>
                  <a:prstDash val="solid"/>
                </a:ln>
                <a:solidFill>
                  <a:schemeClr val="accent2">
                    <a:lumMod val="40000"/>
                    <a:lumOff val="60000"/>
                  </a:schemeClr>
                </a:solidFill>
                <a:effectLst/>
                <a:latin typeface="Goudy Stout" panose="0202090407030B020401" charset="0"/>
                <a:cs typeface="Goudy Stout" panose="0202090407030B020401" charset="0"/>
              </a:rPr>
              <a:t>Thank You!!</a:t>
            </a:r>
            <a:endParaRPr lang="en-IN" altLang="en-US">
              <a:ln w="22225">
                <a:solidFill>
                  <a:schemeClr val="accent2"/>
                </a:solidFill>
                <a:prstDash val="solid"/>
              </a:ln>
              <a:solidFill>
                <a:schemeClr val="accent2">
                  <a:lumMod val="40000"/>
                  <a:lumOff val="60000"/>
                </a:schemeClr>
              </a:solidFill>
              <a:effectLst/>
              <a:latin typeface="Goudy Stout" panose="0202090407030B020401" charset="0"/>
              <a:cs typeface="Goudy Stout" panose="0202090407030B020401"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rPr>
              <a:t>Contents</a:t>
            </a:r>
            <a:endParaRPr lang="en-IN" altLang="en-US">
              <a:highlight>
                <a:srgbClr val="00FF00"/>
              </a:highlight>
            </a:endParaRPr>
          </a:p>
        </p:txBody>
      </p:sp>
      <p:sp>
        <p:nvSpPr>
          <p:cNvPr id="3" name="Content Placeholder 2"/>
          <p:cNvSpPr>
            <a:spLocks noGrp="1"/>
          </p:cNvSpPr>
          <p:nvPr>
            <p:ph idx="1"/>
          </p:nvPr>
        </p:nvSpPr>
        <p:spPr/>
        <p:txBody>
          <a:bodyPr/>
          <a:p>
            <a:r>
              <a:rPr lang="en-IN" altLang="en-US"/>
              <a:t>Introduction</a:t>
            </a:r>
            <a:endParaRPr lang="en-IN" altLang="en-US"/>
          </a:p>
          <a:p>
            <a:r>
              <a:rPr lang="en-IN" altLang="en-US"/>
              <a:t>Problem Statement</a:t>
            </a:r>
            <a:endParaRPr lang="en-IN" altLang="en-US"/>
          </a:p>
          <a:p>
            <a:r>
              <a:rPr lang="en-IN" altLang="en-US"/>
              <a:t>Introduction to dataset</a:t>
            </a:r>
            <a:endParaRPr lang="en-IN" altLang="en-US"/>
          </a:p>
          <a:p>
            <a:r>
              <a:rPr lang="en-IN" altLang="en-US"/>
              <a:t>Treating Null values and Duplicates and dropping unwanted columns.</a:t>
            </a:r>
            <a:endParaRPr lang="en-IN" altLang="en-US"/>
          </a:p>
          <a:p>
            <a:r>
              <a:rPr lang="en-IN" altLang="en-US"/>
              <a:t>Visualizations</a:t>
            </a:r>
            <a:endParaRPr lang="en-IN" altLang="en-US"/>
          </a:p>
          <a:p>
            <a:r>
              <a:rPr lang="en-IN" altLang="en-US"/>
              <a:t>Encoding data and treating outliers and skewness</a:t>
            </a:r>
            <a:endParaRPr lang="en-IN" altLang="en-US"/>
          </a:p>
          <a:p>
            <a:r>
              <a:rPr lang="en-IN" altLang="en-US"/>
              <a:t>Remarks</a:t>
            </a:r>
            <a:endParaRPr lang="en-IN" altLang="en-US"/>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55370"/>
          </a:xfrm>
        </p:spPr>
        <p:txBody>
          <a:bodyPr/>
          <a:p>
            <a:r>
              <a:rPr lang="en-IN" altLang="en-US">
                <a:highlight>
                  <a:srgbClr val="00FF00"/>
                </a:highlight>
                <a:sym typeface="+mn-ea"/>
              </a:rPr>
              <a:t>Introduction</a:t>
            </a:r>
            <a:endParaRPr lang="en-IN" altLang="en-US">
              <a:highlight>
                <a:srgbClr val="00FF00"/>
              </a:highlight>
              <a:sym typeface="+mn-ea"/>
            </a:endParaRPr>
          </a:p>
        </p:txBody>
      </p:sp>
      <p:sp>
        <p:nvSpPr>
          <p:cNvPr id="3" name="Content Placeholder 2"/>
          <p:cNvSpPr>
            <a:spLocks noGrp="1"/>
          </p:cNvSpPr>
          <p:nvPr>
            <p:ph idx="1"/>
          </p:nvPr>
        </p:nvSpPr>
        <p:spPr/>
        <p:txBody>
          <a:bodyPr>
            <a:normAutofit lnSpcReduction="20000"/>
          </a:bodyPr>
          <a:p>
            <a:pPr algn="just"/>
            <a:r>
              <a:rPr lang="en-US"/>
              <a:t>The Black Friday sales event is one of the most significant shopping days in the retail industry</a:t>
            </a:r>
            <a:r>
              <a:rPr lang="en-IN" altLang="en-US"/>
              <a:t>.</a:t>
            </a:r>
            <a:endParaRPr lang="en-US"/>
          </a:p>
          <a:p>
            <a:pPr algn="just"/>
            <a:r>
              <a:rPr lang="en-US"/>
              <a:t>In this project </a:t>
            </a:r>
            <a:r>
              <a:rPr lang="en-IN" altLang="en-US"/>
              <a:t>t</a:t>
            </a:r>
            <a:r>
              <a:rPr lang="en-US"/>
              <a:t>he retail company wants</a:t>
            </a:r>
            <a:r>
              <a:rPr lang="en-IN" altLang="en-US"/>
              <a:t> to</a:t>
            </a:r>
            <a:r>
              <a:rPr lang="en-US"/>
              <a:t> maximize sales and revenue during Black Friday Sale as this shopping event presents a great opportunity for them to boost their sales,</a:t>
            </a:r>
            <a:endParaRPr lang="en-US"/>
          </a:p>
          <a:p>
            <a:pPr algn="just"/>
            <a:r>
              <a:rPr lang="en-US"/>
              <a:t> it also poses challenges such as managing inventory, pricing products effectively and predicting customer behaviour to monitor their purchases. </a:t>
            </a:r>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rPr>
              <a:t>Introduction contd.</a:t>
            </a:r>
            <a:endParaRPr lang="en-IN" altLang="en-US">
              <a:highlight>
                <a:srgbClr val="00FF00"/>
              </a:highlight>
            </a:endParaRPr>
          </a:p>
        </p:txBody>
      </p:sp>
      <p:sp>
        <p:nvSpPr>
          <p:cNvPr id="3" name="Content Placeholder 2"/>
          <p:cNvSpPr>
            <a:spLocks noGrp="1"/>
          </p:cNvSpPr>
          <p:nvPr>
            <p:ph idx="1"/>
          </p:nvPr>
        </p:nvSpPr>
        <p:spPr/>
        <p:txBody>
          <a:bodyPr/>
          <a:p>
            <a:pPr algn="just"/>
            <a:r>
              <a:rPr lang="en-US">
                <a:sym typeface="+mn-ea"/>
              </a:rPr>
              <a:t>This can predict purchase patterns of customers and their preferences and using then companies can make decisions on inventory management and pricing strategies that can lead to increase sales and revenue. </a:t>
            </a:r>
            <a:endParaRPr lang="en-US">
              <a:sym typeface="+mn-ea"/>
            </a:endParaRPr>
          </a:p>
          <a:p>
            <a:pPr algn="just"/>
            <a:r>
              <a:rPr lang="en-US">
                <a:sym typeface="+mn-ea"/>
              </a:rPr>
              <a:t>This model will also help in choosing effective marketing strategies and channels and target the right customers with personalized promotions to drive engagement and loyalty. </a:t>
            </a:r>
            <a:endParaRPr lang="en-US">
              <a:sym typeface="+mn-ea"/>
            </a:endParaRPr>
          </a:p>
          <a:p>
            <a:pPr algn="just"/>
            <a:r>
              <a:rPr lang="en-US">
                <a:sym typeface="+mn-ea"/>
              </a:rPr>
              <a:t>This will ultimately increase companies sales and help in deliver a better shopping experience to their customers during Black Friday and beyond.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rPr>
              <a:t>Problem Statement</a:t>
            </a:r>
            <a:endParaRPr lang="en-IN" altLang="en-US">
              <a:highlight>
                <a:srgbClr val="00FF00"/>
              </a:highlight>
            </a:endParaRPr>
          </a:p>
        </p:txBody>
      </p:sp>
      <p:sp>
        <p:nvSpPr>
          <p:cNvPr id="3" name="Content Placeholder 2"/>
          <p:cNvSpPr>
            <a:spLocks noGrp="1"/>
          </p:cNvSpPr>
          <p:nvPr>
            <p:ph idx="1"/>
          </p:nvPr>
        </p:nvSpPr>
        <p:spPr/>
        <p:txBody>
          <a:bodyPr/>
          <a:p>
            <a:pPr algn="just"/>
            <a:r>
              <a:rPr lang="en-US"/>
              <a:t>A retail company “ABC Private Limited” wants to understand the customer purchase behaviour </a:t>
            </a:r>
            <a:r>
              <a:rPr lang="en-IN" altLang="en-US"/>
              <a:t>(</a:t>
            </a:r>
            <a:r>
              <a:rPr lang="en-US"/>
              <a:t>specifically, purchase amount</a:t>
            </a:r>
            <a:r>
              <a:rPr lang="en-IN" altLang="en-US"/>
              <a:t>)</a:t>
            </a:r>
            <a:r>
              <a:rPr lang="en-US"/>
              <a:t> against various products of different categories.</a:t>
            </a:r>
            <a:endParaRPr lang="en-US"/>
          </a:p>
          <a:p>
            <a:pPr algn="just"/>
            <a:r>
              <a:rPr lang="en-US"/>
              <a:t> They have shared purchase summary of various customers for selected high volume products from last month. </a:t>
            </a:r>
            <a:endParaRPr lang="en-US"/>
          </a:p>
          <a:p>
            <a:pPr algn="just"/>
            <a:r>
              <a:rPr lang="en-US"/>
              <a:t>The data set also contains customer demographics (age, gender, marital status, city_type, stay_in_current_city), product details (product_id and product category) and Total purchase_amount from last month.</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1760"/>
            <a:ext cx="10515600" cy="1051560"/>
          </a:xfrm>
        </p:spPr>
        <p:txBody>
          <a:bodyPr/>
          <a:p>
            <a:r>
              <a:rPr lang="en-IN" altLang="en-US">
                <a:highlight>
                  <a:srgbClr val="00FF00"/>
                </a:highlight>
              </a:rPr>
              <a:t>Introdcution to dataset</a:t>
            </a:r>
            <a:endParaRPr lang="en-IN" altLang="en-US">
              <a:highlight>
                <a:srgbClr val="00FF00"/>
              </a:highlight>
            </a:endParaRPr>
          </a:p>
        </p:txBody>
      </p:sp>
      <p:sp>
        <p:nvSpPr>
          <p:cNvPr id="3" name="Content Placeholder 2"/>
          <p:cNvSpPr>
            <a:spLocks noGrp="1"/>
          </p:cNvSpPr>
          <p:nvPr>
            <p:ph idx="1"/>
          </p:nvPr>
        </p:nvSpPr>
        <p:spPr>
          <a:xfrm>
            <a:off x="838200" y="1163320"/>
            <a:ext cx="10515600" cy="5013960"/>
          </a:xfrm>
        </p:spPr>
        <p:txBody>
          <a:bodyPr>
            <a:normAutofit lnSpcReduction="10000"/>
          </a:bodyPr>
          <a:p>
            <a:pPr algn="just">
              <a:lnSpc>
                <a:spcPct val="100000"/>
              </a:lnSpc>
            </a:pPr>
            <a:r>
              <a:rPr lang="en-IN" altLang="en-US">
                <a:latin typeface="Calibri" panose="020F0502020204030204" charset="0"/>
                <a:cs typeface="Calibri" panose="020F0502020204030204" charset="0"/>
              </a:rPr>
              <a:t>The dataset provided to us was in the form of a .csv file. Two datasets were provided to us namely train and test data. </a:t>
            </a:r>
            <a:endParaRPr lang="en-IN" altLang="en-US">
              <a:latin typeface="Calibri" panose="020F0502020204030204" charset="0"/>
              <a:cs typeface="Calibri" panose="020F0502020204030204" charset="0"/>
            </a:endParaRPr>
          </a:p>
          <a:p>
            <a:pPr algn="just">
              <a:lnSpc>
                <a:spcPct val="100000"/>
              </a:lnSpc>
            </a:pPr>
            <a:r>
              <a:rPr lang="en-IN" altLang="en-US">
                <a:latin typeface="Calibri" panose="020F0502020204030204" charset="0"/>
                <a:cs typeface="Calibri" panose="020F0502020204030204" charset="0"/>
              </a:rPr>
              <a:t>Data analysis has been performed on only train dataset.</a:t>
            </a:r>
            <a:endParaRPr lang="en-IN" altLang="en-US">
              <a:latin typeface="Calibri" panose="020F0502020204030204" charset="0"/>
              <a:cs typeface="Calibri" panose="020F0502020204030204" charset="0"/>
            </a:endParaRPr>
          </a:p>
          <a:p>
            <a:pPr algn="just">
              <a:lnSpc>
                <a:spcPct val="100000"/>
              </a:lnSpc>
            </a:pPr>
            <a:r>
              <a:rPr lang="en-IN" altLang="en-US">
                <a:latin typeface="Calibri" panose="020F0502020204030204" charset="0"/>
                <a:cs typeface="Calibri" panose="020F0502020204030204" charset="0"/>
              </a:rPr>
              <a:t>The dataset was uploaded to jupyter notebook using pandas library.</a:t>
            </a:r>
            <a:endParaRPr lang="en-IN" altLang="en-US">
              <a:latin typeface="Calibri" panose="020F0502020204030204" charset="0"/>
              <a:cs typeface="Calibri" panose="020F0502020204030204" charset="0"/>
            </a:endParaRPr>
          </a:p>
          <a:p>
            <a:pPr algn="just">
              <a:lnSpc>
                <a:spcPct val="100000"/>
              </a:lnSpc>
            </a:pPr>
            <a:r>
              <a:rPr lang="en-IN" altLang="en-US">
                <a:latin typeface="Calibri" panose="020F0502020204030204" charset="0"/>
                <a:cs typeface="Calibri" panose="020F0502020204030204" charset="0"/>
              </a:rPr>
              <a:t>The dataset contained 550068 rows and 12 columns. </a:t>
            </a:r>
            <a:endParaRPr lang="en-IN" altLang="en-US">
              <a:latin typeface="Calibri" panose="020F0502020204030204" charset="0"/>
              <a:cs typeface="Calibri" panose="020F0502020204030204" charset="0"/>
            </a:endParaRPr>
          </a:p>
          <a:p>
            <a:pPr algn="just">
              <a:lnSpc>
                <a:spcPct val="100000"/>
              </a:lnSpc>
            </a:pPr>
            <a:r>
              <a:rPr lang="en-IN" altLang="en-US">
                <a:latin typeface="Calibri" panose="020F0502020204030204" charset="0"/>
                <a:cs typeface="Calibri" panose="020F0502020204030204" charset="0"/>
              </a:rPr>
              <a:t>The dataset included columns such as UserID, ProductID,Gender, Age, Occupation, City_Category,Stay_In_Current_City_Years, Marital_status, Product_Category_1, Product_Category_2, Product_Category_3 and Purchase</a:t>
            </a:r>
            <a:endParaRPr lang="en-IN" altLang="en-US">
              <a:latin typeface="Calibri" panose="020F0502020204030204" charset="0"/>
              <a:cs typeface="Calibri" panose="020F0502020204030204" charset="0"/>
            </a:endParaRPr>
          </a:p>
          <a:p>
            <a:pPr algn="just">
              <a:lnSpc>
                <a:spcPct val="100000"/>
              </a:lnSpc>
            </a:pPr>
            <a:r>
              <a:rPr lang="en-IN" altLang="en-US">
                <a:latin typeface="Calibri" panose="020F0502020204030204" charset="0"/>
                <a:cs typeface="Calibri" panose="020F0502020204030204" charset="0"/>
                <a:sym typeface="+mn-ea"/>
              </a:rPr>
              <a:t>Since we has to find the purchase done by a customer during black friday sale hence ‘Purchase’ column was kept as target.</a:t>
            </a:r>
            <a:endParaRPr lang="en-IN" altLang="en-US" sz="2000">
              <a:latin typeface="Calibri Light" panose="020F0302020204030204" charset="0"/>
              <a:cs typeface="Calibri Light" panose="020F0302020204030204" charset="0"/>
            </a:endParaRPr>
          </a:p>
          <a:p>
            <a:endParaRPr lang="en-IN" altLang="en-US" sz="2000">
              <a:latin typeface="Calibri Light" panose="020F0302020204030204" charset="0"/>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highlight>
                  <a:srgbClr val="00FF00"/>
                </a:highlight>
              </a:rPr>
              <a:t>EDA</a:t>
            </a:r>
            <a:r>
              <a:rPr lang="en-IN" altLang="en-US"/>
              <a:t>- Treating null values and duplicates and d</a:t>
            </a:r>
            <a:r>
              <a:rPr lang="en-IN" altLang="en-US">
                <a:sym typeface="+mn-ea"/>
              </a:rPr>
              <a:t>ropping unwanted columns</a:t>
            </a:r>
            <a:endParaRPr lang="en-IN" altLang="en-US"/>
          </a:p>
        </p:txBody>
      </p:sp>
      <p:sp>
        <p:nvSpPr>
          <p:cNvPr id="3" name="Content Placeholder 2"/>
          <p:cNvSpPr>
            <a:spLocks noGrp="1"/>
          </p:cNvSpPr>
          <p:nvPr>
            <p:ph idx="1"/>
          </p:nvPr>
        </p:nvSpPr>
        <p:spPr/>
        <p:txBody>
          <a:bodyPr/>
          <a:p>
            <a:pPr algn="just"/>
            <a:r>
              <a:rPr lang="en-IN" altLang="en-US"/>
              <a:t>T</a:t>
            </a:r>
            <a:r>
              <a:rPr lang="en-US"/>
              <a:t>he dataset was checked if there were any null values present and it occurred that 2 columns had null values present. Upon further analysis these null values were treated by filling them with median values of those particular columns. The columns that had null values present were Product_Category_2 and 3.</a:t>
            </a:r>
            <a:endParaRPr lang="en-US"/>
          </a:p>
          <a:p>
            <a:pPr algn="just"/>
            <a:r>
              <a:rPr lang="en-US"/>
              <a:t>the dataset was checked if there are any duplicate values and it was known that there were no duplicates in dataset.</a:t>
            </a:r>
            <a:endParaRPr lang="en-US"/>
          </a:p>
          <a:p>
            <a:pPr algn="just"/>
            <a:r>
              <a:rPr lang="en-US"/>
              <a:t>2 columns that are UserID and ProductID were dropped from dataset as these columns contains unique values which are related to unique customer</a:t>
            </a:r>
            <a:r>
              <a:rPr lang="en-IN" altLang="en-US"/>
              <a:t>s</a:t>
            </a:r>
            <a:r>
              <a:rPr lang="en-US"/>
              <a:t> and unique product</a:t>
            </a:r>
            <a:r>
              <a:rPr lang="en-IN" altLang="en-US"/>
              <a:t>s</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3370"/>
            <a:ext cx="10515600" cy="884555"/>
          </a:xfrm>
        </p:spPr>
        <p:txBody>
          <a:bodyPr>
            <a:normAutofit fontScale="90000"/>
          </a:bodyPr>
          <a:p>
            <a:r>
              <a:rPr lang="en-IN" altLang="en-US">
                <a:highlight>
                  <a:srgbClr val="00FF00"/>
                </a:highlight>
                <a:sym typeface="+mn-ea"/>
              </a:rPr>
              <a:t>EDA</a:t>
            </a:r>
            <a:r>
              <a:rPr lang="en-IN" altLang="en-US">
                <a:sym typeface="+mn-ea"/>
              </a:rPr>
              <a:t> - Visualizations</a:t>
            </a:r>
            <a:br>
              <a:rPr lang="en-US"/>
            </a:br>
            <a:endParaRPr lang="en-US"/>
          </a:p>
        </p:txBody>
      </p:sp>
      <p:pic>
        <p:nvPicPr>
          <p:cNvPr id="4" name="Content Placeholder 3" descr="Screenshot 2023-03-03 142709"/>
          <p:cNvPicPr>
            <a:picLocks noChangeAspect="1"/>
          </p:cNvPicPr>
          <p:nvPr>
            <p:ph idx="1"/>
          </p:nvPr>
        </p:nvPicPr>
        <p:blipFill>
          <a:blip r:embed="rId1"/>
          <a:stretch>
            <a:fillRect/>
          </a:stretch>
        </p:blipFill>
        <p:spPr>
          <a:xfrm>
            <a:off x="688975" y="972185"/>
            <a:ext cx="5882640" cy="4872355"/>
          </a:xfrm>
          <a:prstGeom prst="rect">
            <a:avLst/>
          </a:prstGeom>
        </p:spPr>
      </p:pic>
      <p:sp>
        <p:nvSpPr>
          <p:cNvPr id="5" name="Text Box 4"/>
          <p:cNvSpPr txBox="1"/>
          <p:nvPr/>
        </p:nvSpPr>
        <p:spPr>
          <a:xfrm>
            <a:off x="6754495" y="972185"/>
            <a:ext cx="5061585" cy="4061460"/>
          </a:xfrm>
          <a:prstGeom prst="rect">
            <a:avLst/>
          </a:prstGeom>
          <a:noFill/>
        </p:spPr>
        <p:txBody>
          <a:bodyPr wrap="square" rtlCol="0">
            <a:spAutoFit/>
          </a:bodyPr>
          <a:p>
            <a:pPr indent="0">
              <a:buFont typeface="Arial" panose="020B0604020202020204" pitchFamily="34" charset="0"/>
              <a:buNone/>
            </a:pPr>
            <a:r>
              <a:rPr lang="en-IN" altLang="en-US" b="1" u="sng"/>
              <a:t>Observation for plots:</a:t>
            </a:r>
            <a:endParaRPr lang="en-US" b="1" u="sng"/>
          </a:p>
          <a:p>
            <a:pPr marL="285750" indent="-285750" algn="just">
              <a:buFont typeface="Arial" panose="020B0604020202020204" pitchFamily="34" charset="0"/>
              <a:buChar char="•"/>
            </a:pPr>
            <a:r>
              <a:rPr lang="en-US" sz="2000"/>
              <a:t>Most number of customers are male while less than half of customers are female</a:t>
            </a:r>
            <a:r>
              <a:rPr lang="en-IN" altLang="en-US" sz="2000"/>
              <a:t>.</a:t>
            </a:r>
            <a:endParaRPr lang="en-IN" altLang="en-US" sz="2000"/>
          </a:p>
          <a:p>
            <a:pPr marL="285750" indent="-285750" algn="just">
              <a:buFont typeface="Arial" panose="020B0604020202020204" pitchFamily="34" charset="0"/>
              <a:buChar char="•"/>
            </a:pPr>
            <a:r>
              <a:rPr lang="en-IN" altLang="en-US" sz="2000"/>
              <a:t>The persons in age group of 26-35 are more compared to other age groups that participated in black friday sale.</a:t>
            </a:r>
            <a:endParaRPr lang="en-IN" altLang="en-US" sz="2000"/>
          </a:p>
          <a:p>
            <a:pPr marL="285750" indent="-285750" algn="just">
              <a:buFont typeface="Arial" panose="020B0604020202020204" pitchFamily="34" charset="0"/>
              <a:buChar char="•"/>
            </a:pPr>
            <a:r>
              <a:rPr lang="en-IN" altLang="en-US" sz="2000"/>
              <a:t>The persons having occupation of value 0,4 and 7 are more compared to other occupations that participated in black friday sale</a:t>
            </a:r>
            <a:endParaRPr lang="en-IN" altLang="en-US" sz="2000"/>
          </a:p>
          <a:p>
            <a:pPr marL="285750" indent="-285750" algn="just">
              <a:buFont typeface="Arial" panose="020B0604020202020204" pitchFamily="34" charset="0"/>
              <a:buChar char="•"/>
            </a:pPr>
            <a:r>
              <a:rPr lang="en-IN" altLang="en-US" sz="2000"/>
              <a:t>The customers staying in B city category are more compared to other city groups that participated in black friday sale.</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IN" altLang="en-US">
                <a:highlight>
                  <a:srgbClr val="00FF00"/>
                </a:highlight>
                <a:sym typeface="+mn-ea"/>
              </a:rPr>
              <a:t>EDA</a:t>
            </a:r>
            <a:r>
              <a:rPr lang="en-IN" altLang="en-US">
                <a:sym typeface="+mn-ea"/>
              </a:rPr>
              <a:t> - Visualizations</a:t>
            </a:r>
            <a:endParaRPr lang="en-US"/>
          </a:p>
        </p:txBody>
      </p:sp>
      <p:pic>
        <p:nvPicPr>
          <p:cNvPr id="4" name="Content Placeholder 3" descr="Screenshot 2023-03-03 142947"/>
          <p:cNvPicPr>
            <a:picLocks noChangeAspect="1"/>
          </p:cNvPicPr>
          <p:nvPr>
            <p:ph idx="1"/>
          </p:nvPr>
        </p:nvPicPr>
        <p:blipFill>
          <a:blip r:embed="rId1"/>
          <a:stretch>
            <a:fillRect/>
          </a:stretch>
        </p:blipFill>
        <p:spPr>
          <a:xfrm>
            <a:off x="499110" y="1179195"/>
            <a:ext cx="5806440" cy="4859020"/>
          </a:xfrm>
          <a:prstGeom prst="rect">
            <a:avLst/>
          </a:prstGeom>
        </p:spPr>
      </p:pic>
      <p:sp>
        <p:nvSpPr>
          <p:cNvPr id="5" name="Text Box 4"/>
          <p:cNvSpPr txBox="1"/>
          <p:nvPr/>
        </p:nvSpPr>
        <p:spPr>
          <a:xfrm>
            <a:off x="6306185" y="1574165"/>
            <a:ext cx="5351780" cy="3784600"/>
          </a:xfrm>
          <a:prstGeom prst="rect">
            <a:avLst/>
          </a:prstGeom>
          <a:noFill/>
        </p:spPr>
        <p:txBody>
          <a:bodyPr wrap="square" rtlCol="0">
            <a:spAutoFit/>
          </a:bodyPr>
          <a:p>
            <a:pPr algn="just"/>
            <a:r>
              <a:rPr lang="en-IN" altLang="en-US" sz="2000" b="1" u="sng"/>
              <a:t>Observation for plots:</a:t>
            </a:r>
            <a:endParaRPr lang="en-IN" altLang="en-US" sz="2000" b="1" u="sng"/>
          </a:p>
          <a:p>
            <a:pPr marL="285750" indent="-285750" algn="just">
              <a:buFont typeface="Arial" panose="020B0604020202020204" pitchFamily="34" charset="0"/>
              <a:buChar char="•"/>
            </a:pPr>
            <a:r>
              <a:rPr lang="en-IN" altLang="en-US" sz="2000"/>
              <a:t>Customers who are staying in current city for past 1 year are more compared to other persons that participated in black friday sale.</a:t>
            </a:r>
            <a:endParaRPr lang="en-IN" altLang="en-US" sz="2000"/>
          </a:p>
          <a:p>
            <a:pPr marL="285750" indent="-285750" algn="just">
              <a:buFont typeface="Arial" panose="020B0604020202020204" pitchFamily="34" charset="0"/>
              <a:buChar char="•"/>
            </a:pPr>
            <a:r>
              <a:rPr lang="en-IN" altLang="en-US" sz="2000"/>
              <a:t>Most number of unmarried customers attended black friday sale.</a:t>
            </a:r>
            <a:endParaRPr lang="en-IN" altLang="en-US" sz="2000"/>
          </a:p>
          <a:p>
            <a:pPr marL="285750" indent="-285750" algn="just">
              <a:buFont typeface="Arial" panose="020B0604020202020204" pitchFamily="34" charset="0"/>
              <a:buChar char="•"/>
            </a:pPr>
            <a:r>
              <a:rPr lang="en-IN" altLang="en-US" sz="2000"/>
              <a:t>In Product category 1, 1,5 and 8 categorized products were in large numbers compared to other products during black friday sale.</a:t>
            </a:r>
            <a:endParaRPr lang="en-IN" altLang="en-US" sz="2000"/>
          </a:p>
          <a:p>
            <a:pPr marL="285750" indent="-285750" algn="just">
              <a:buFont typeface="Arial" panose="020B0604020202020204" pitchFamily="34" charset="0"/>
              <a:buChar char="•"/>
            </a:pPr>
            <a:r>
              <a:rPr lang="en-IN" altLang="en-US" sz="2000"/>
              <a:t>In Product category 2, 2,8 and 014 categorized products were in large numbers compared to other products during black friday sale.</a:t>
            </a:r>
            <a:endParaRPr lang="en-IN"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5995</Words>
  <Application>WPS Presentation</Application>
  <PresentationFormat>Widescreen</PresentationFormat>
  <Paragraphs>106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 Light</vt:lpstr>
      <vt:lpstr>Calibri</vt:lpstr>
      <vt:lpstr>Microsoft YaHei</vt:lpstr>
      <vt:lpstr>Arial Unicode MS</vt:lpstr>
      <vt:lpstr>Goudy Stout</vt:lpstr>
      <vt:lpstr>Arial Rounded MT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Black Friday Prediction</dc:title>
  <dc:creator/>
  <cp:lastModifiedBy>Summit Pole</cp:lastModifiedBy>
  <cp:revision>1</cp:revision>
  <dcterms:created xsi:type="dcterms:W3CDTF">2023-03-03T09:13:22Z</dcterms:created>
  <dcterms:modified xsi:type="dcterms:W3CDTF">2023-03-03T09:13:22Z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9398413818B9402389F855D4450CB6A5</vt:lpwstr>
  </property>
  <property fmtid="{D5CDD505-2E9C-101B-9397-08002B2CF9AE}" pid="3" name="KSOProductBuildVer">
    <vt:lpwstr>1033-11.2.0.11486</vt:lpwstr>
  </property>
</Properties>
</file>