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57" r:id="rId5"/>
    <p:sldId id="258" r:id="rId6"/>
    <p:sldId id="259" r:id="rId7"/>
    <p:sldId id="260" r:id="rId8"/>
    <p:sldId id="262" r:id="rId9"/>
    <p:sldId id="261" r:id="rId10"/>
    <p:sldId id="263" r:id="rId11"/>
    <p:sldId id="264" r:id="rId12"/>
    <p:sldId id="265" r:id="rId13"/>
    <p:sldId id="266" r:id="rId14"/>
    <p:sldId id="267" r:id="rId15"/>
    <p:sldId id="268" r:id="rId16"/>
    <p:sldId id="275" r:id="rId17"/>
    <p:sldId id="269" r:id="rId18"/>
    <p:sldId id="270"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sz="4800" dirty="0">
                <a:ln w="6600">
                  <a:solidFill>
                    <a:schemeClr val="accent2"/>
                  </a:solidFill>
                  <a:prstDash val="solid"/>
                </a:ln>
                <a:solidFill>
                  <a:srgbClr val="00B0F0"/>
                </a:solidFill>
                <a:effectLst>
                  <a:glow rad="63500">
                    <a:schemeClr val="accent4">
                      <a:satMod val="175000"/>
                      <a:alpha val="40000"/>
                    </a:schemeClr>
                  </a:glow>
                  <a:outerShdw dist="38100" dir="2700000" algn="tl" rotWithShape="0">
                    <a:schemeClr val="accent2"/>
                  </a:outerShdw>
                </a:effectLst>
                <a:latin typeface="Arial Rounded MT Bold" panose="020F0704030504030204" charset="0"/>
                <a:cs typeface="Arial Rounded MT Bold" panose="020F0704030504030204" charset="0"/>
              </a:rPr>
              <a:t>Flight Price Prediction</a:t>
            </a:r>
            <a:endParaRPr lang="en-IN" altLang="en-US" sz="4800" dirty="0">
              <a:ln w="6600">
                <a:solidFill>
                  <a:schemeClr val="accent2"/>
                </a:solidFill>
                <a:prstDash val="solid"/>
              </a:ln>
              <a:solidFill>
                <a:srgbClr val="00B0F0"/>
              </a:solidFill>
              <a:effectLst>
                <a:glow rad="63500">
                  <a:schemeClr val="accent4">
                    <a:satMod val="175000"/>
                    <a:alpha val="40000"/>
                  </a:schemeClr>
                </a:glow>
                <a:outerShdw dist="38100" dir="2700000" algn="tl" rotWithShape="0">
                  <a:schemeClr val="accent2"/>
                </a:outerShdw>
              </a:effectLst>
              <a:latin typeface="Arial Rounded MT Bold" panose="020F0704030504030204" charset="0"/>
              <a:cs typeface="Arial Rounded MT Bold" panose="020F0704030504030204" charset="0"/>
            </a:endParaRPr>
          </a:p>
        </p:txBody>
      </p:sp>
      <p:sp>
        <p:nvSpPr>
          <p:cNvPr id="3" name="Subtitle 2"/>
          <p:cNvSpPr>
            <a:spLocks noGrp="1"/>
          </p:cNvSpPr>
          <p:nvPr>
            <p:ph type="subTitle" idx="1"/>
          </p:nvPr>
        </p:nvSpPr>
        <p:spPr>
          <a:xfrm>
            <a:off x="626745" y="1852930"/>
            <a:ext cx="10949305" cy="1092200"/>
          </a:xfrm>
        </p:spPr>
        <p:txBody>
          <a:bodyPr>
            <a:scene3d>
              <a:camera prst="orthographicFront"/>
              <a:lightRig rig="threePt" dir="t"/>
            </a:scene3d>
          </a:bodyPr>
          <a:lstStyle/>
          <a:p>
            <a:r>
              <a:rPr lang="en-IN" altLang="en-US" sz="240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Arial Rounded MT Bold" panose="020F0704030504030204" charset="0"/>
                <a:cs typeface="Arial Rounded MT Bold" panose="020F0704030504030204" charset="0"/>
              </a:rPr>
              <a:t>By Satu Pole </a:t>
            </a:r>
            <a:endParaRPr lang="en-IN" altLang="en-US" sz="240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Arial Rounded MT Bold" panose="020F0704030504030204" charset="0"/>
              <a:cs typeface="Arial Rounded MT Bold" panose="020F0704030504030204" charset="0"/>
            </a:endParaRPr>
          </a:p>
          <a:p>
            <a:r>
              <a:rPr lang="en-IN" altLang="en-US" sz="240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Arial Rounded MT Bold" panose="020F0704030504030204" charset="0"/>
                <a:cs typeface="Arial Rounded MT Bold" panose="020F0704030504030204" charset="0"/>
              </a:rPr>
              <a:t>Intern- Flip Robo Technologies</a:t>
            </a:r>
            <a:endParaRPr lang="en-IN" altLang="en-US" sz="2400">
              <a:ln w="9525">
                <a:solidFill>
                  <a:schemeClr val="bg1"/>
                </a:solidFill>
                <a:prstDash val="solid"/>
              </a:ln>
              <a:solidFill>
                <a:schemeClr val="accent2"/>
              </a:solidFill>
              <a:effectLst>
                <a:outerShdw blurRad="12700" dist="38100" dir="2700000" algn="tl" rotWithShape="0">
                  <a:schemeClr val="accent5">
                    <a:lumMod val="60000"/>
                    <a:lumOff val="40000"/>
                  </a:schemeClr>
                </a:outerShdw>
              </a:effectLst>
              <a:latin typeface="Arial Rounded MT Bold" panose="020F0704030504030204" charset="0"/>
              <a:cs typeface="Arial Rounded MT Bold" panose="020F07040305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Arial Rounded MT Bold" panose="020F0704030504030204" charset="0"/>
                <a:cs typeface="Arial Rounded MT Bold" panose="020F0704030504030204" charset="0"/>
                <a:sym typeface="+mn-ea"/>
              </a:rPr>
            </a:b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Dropping non related columns</a:t>
            </a:r>
            <a:b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b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IN" altLang="en-US">
                <a:latin typeface="Calibri Light" panose="020F0302020204030204" charset="0"/>
                <a:cs typeface="Calibri Light" panose="020F0302020204030204" charset="0"/>
              </a:rPr>
              <a:t>The duration data was divided into 2 columns as hours and minutes.</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Similarly arrival time departure time columns were divided as hour and minutes and the original columns were dropped from dataset.</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Also since there was only 1 departure and arrival location, both these columns were dropped as this columns are not good for model building.</a:t>
            </a:r>
            <a:endParaRPr lang="en-IN" altLang="en-US">
              <a:latin typeface="Calibri Light" panose="020F0302020204030204" charset="0"/>
              <a:cs typeface="Calibri Light" panose="020F03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Treating Outliers and Skewness and Encoding</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endParaRPr>
          </a:p>
        </p:txBody>
      </p:sp>
      <p:sp>
        <p:nvSpPr>
          <p:cNvPr id="3" name="Content Placeholder 2"/>
          <p:cNvSpPr>
            <a:spLocks noGrp="1"/>
          </p:cNvSpPr>
          <p:nvPr>
            <p:ph idx="1"/>
          </p:nvPr>
        </p:nvSpPr>
        <p:spPr/>
        <p:txBody>
          <a:bodyPr/>
          <a:p>
            <a:r>
              <a:rPr lang="en-IN" altLang="en-US">
                <a:latin typeface="Calibri Light" panose="020F0302020204030204" charset="0"/>
                <a:cs typeface="Calibri Light" panose="020F0302020204030204" charset="0"/>
                <a:sym typeface="+mn-ea"/>
              </a:rPr>
              <a:t>The object datatype columns were encoded using Label Encoder</a:t>
            </a:r>
            <a:endParaRPr lang="en-IN" altLang="en-US">
              <a:latin typeface="Calibri Light" panose="020F0302020204030204" charset="0"/>
              <a:cs typeface="Calibri Light" panose="020F0302020204030204" charset="0"/>
              <a:sym typeface="+mn-ea"/>
            </a:endParaRPr>
          </a:p>
          <a:p>
            <a:r>
              <a:rPr lang="en-IN" altLang="en-US">
                <a:latin typeface="Calibri Light" panose="020F0302020204030204" charset="0"/>
                <a:cs typeface="Calibri Light" panose="020F0302020204030204" charset="0"/>
                <a:sym typeface="+mn-ea"/>
              </a:rPr>
              <a:t>The dataset was checked for outliers using boxplots and it was found that only duration hours column had outliers present. These were later removed using z-score method.</a:t>
            </a:r>
            <a:endParaRPr lang="en-IN" altLang="en-US">
              <a:latin typeface="Calibri Light" panose="020F0302020204030204" charset="0"/>
              <a:cs typeface="Calibri Light" panose="020F0302020204030204" charset="0"/>
              <a:sym typeface="+mn-ea"/>
            </a:endParaRPr>
          </a:p>
          <a:p>
            <a:r>
              <a:rPr lang="en-IN" altLang="en-US">
                <a:latin typeface="Calibri Light" panose="020F0302020204030204" charset="0"/>
                <a:cs typeface="Calibri Light" panose="020F0302020204030204" charset="0"/>
                <a:sym typeface="+mn-ea"/>
              </a:rPr>
              <a:t>There was no presence of skewness in dataset.</a:t>
            </a:r>
            <a:endParaRPr lang="en-IN" altLang="en-US">
              <a:latin typeface="Calibri Light" panose="020F0302020204030204" charset="0"/>
              <a:cs typeface="Calibri Light" panose="020F0302020204030204" charset="0"/>
            </a:endParaRPr>
          </a:p>
          <a:p>
            <a:endParaRPr lang="en-IN" altLang="en-US">
              <a:latin typeface="Calibri Light" panose="020F0302020204030204" charset="0"/>
              <a:cs typeface="Calibri Light" panose="020F0302020204030204" charset="0"/>
            </a:endParaRPr>
          </a:p>
          <a:p>
            <a:endParaRPr lang="en-IN" altLang="en-US">
              <a:latin typeface="Calibri Light" panose="020F0302020204030204" charset="0"/>
              <a:cs typeface="Calibri Light" panose="020F03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5095"/>
            <a:ext cx="10972800" cy="834390"/>
          </a:xfrm>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VIF to check for multicollinearity</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pic>
        <p:nvPicPr>
          <p:cNvPr id="4" name="Content Placeholder 3" descr="plot19"/>
          <p:cNvPicPr>
            <a:picLocks noChangeAspect="1"/>
          </p:cNvPicPr>
          <p:nvPr>
            <p:ph idx="1"/>
          </p:nvPr>
        </p:nvPicPr>
        <p:blipFill>
          <a:blip r:embed="rId1"/>
          <a:stretch>
            <a:fillRect/>
          </a:stretch>
        </p:blipFill>
        <p:spPr>
          <a:xfrm>
            <a:off x="1065530" y="1073150"/>
            <a:ext cx="2482850" cy="4646930"/>
          </a:xfrm>
          <a:prstGeom prst="rect">
            <a:avLst/>
          </a:prstGeom>
        </p:spPr>
      </p:pic>
      <p:sp>
        <p:nvSpPr>
          <p:cNvPr id="7" name="Text Box 6"/>
          <p:cNvSpPr txBox="1"/>
          <p:nvPr/>
        </p:nvSpPr>
        <p:spPr>
          <a:xfrm>
            <a:off x="5606415" y="1942465"/>
            <a:ext cx="5289550" cy="2553335"/>
          </a:xfrm>
          <a:prstGeom prst="rect">
            <a:avLst/>
          </a:prstGeom>
          <a:noFill/>
        </p:spPr>
        <p:txBody>
          <a:bodyPr wrap="square" rtlCol="0">
            <a:spAutoFit/>
          </a:bodyPr>
          <a:p>
            <a:r>
              <a:rPr lang="en-IN" altLang="en-US" sz="4000">
                <a:latin typeface="Calibri Light" panose="020F0302020204030204" charset="0"/>
                <a:cs typeface="Calibri Light" panose="020F0302020204030204" charset="0"/>
              </a:rPr>
              <a:t>It can be seen from the table that, no multicollinearity was seen within features.</a:t>
            </a:r>
            <a:endParaRPr lang="en-IN" altLang="en-US" sz="4000">
              <a:latin typeface="Calibri Light" panose="020F0302020204030204" charset="0"/>
              <a:cs typeface="Calibri Light" panose="020F03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Types of plots that were used in analysis</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endParaRPr>
          </a:p>
        </p:txBody>
      </p:sp>
      <p:sp>
        <p:nvSpPr>
          <p:cNvPr id="3" name="Content Placeholder 2"/>
          <p:cNvSpPr>
            <a:spLocks noGrp="1"/>
          </p:cNvSpPr>
          <p:nvPr>
            <p:ph idx="1"/>
          </p:nvPr>
        </p:nvSpPr>
        <p:spPr/>
        <p:txBody>
          <a:bodyPr/>
          <a:p>
            <a:pPr algn="just"/>
            <a:r>
              <a:rPr lang="en-IN" altLang="en-US">
                <a:latin typeface="Calibri Light" panose="020F0302020204030204" charset="0"/>
                <a:cs typeface="Calibri Light" panose="020F0302020204030204" charset="0"/>
                <a:sym typeface="+mn-ea"/>
              </a:rPr>
              <a:t>Countplot (univariate analysis for categorical data)</a:t>
            </a:r>
            <a:endParaRPr lang="en-IN" altLang="en-US">
              <a:latin typeface="Calibri Light" panose="020F0302020204030204" charset="0"/>
              <a:cs typeface="Calibri Light" panose="020F0302020204030204" charset="0"/>
            </a:endParaRPr>
          </a:p>
          <a:p>
            <a:pPr algn="just"/>
            <a:r>
              <a:rPr lang="en-IN" altLang="en-US">
                <a:latin typeface="Calibri Light" panose="020F0302020204030204" charset="0"/>
                <a:cs typeface="Calibri Light" panose="020F0302020204030204" charset="0"/>
                <a:sym typeface="+mn-ea"/>
              </a:rPr>
              <a:t>Swarmplot ( </a:t>
            </a:r>
            <a:r>
              <a:rPr lang="en-IN" altLang="en-US">
                <a:latin typeface="Calibri Light" panose="020F0302020204030204" charset="0"/>
                <a:cs typeface="Calibri Light" panose="020F0302020204030204" charset="0"/>
                <a:sym typeface="+mn-ea"/>
              </a:rPr>
              <a:t>univariate analysis for continuous data)</a:t>
            </a:r>
            <a:endParaRPr lang="en-IN" altLang="en-US">
              <a:latin typeface="Calibri Light" panose="020F0302020204030204" charset="0"/>
              <a:cs typeface="Calibri Light" panose="020F0302020204030204" charset="0"/>
              <a:sym typeface="+mn-ea"/>
            </a:endParaRPr>
          </a:p>
          <a:p>
            <a:pPr algn="just"/>
            <a:r>
              <a:rPr lang="en-IN" altLang="en-US">
                <a:latin typeface="Calibri Light" panose="020F0302020204030204" charset="0"/>
                <a:cs typeface="Calibri Light" panose="020F0302020204030204" charset="0"/>
                <a:sym typeface="+mn-ea"/>
              </a:rPr>
              <a:t>Heatmap (multivariate analysis showing correlation within features)</a:t>
            </a:r>
            <a:endParaRPr lang="en-IN" altLang="en-US">
              <a:latin typeface="Calibri Light" panose="020F0302020204030204" charset="0"/>
              <a:cs typeface="Calibri Light" panose="020F0302020204030204" charset="0"/>
            </a:endParaRPr>
          </a:p>
          <a:p>
            <a:pPr algn="just"/>
            <a:r>
              <a:rPr lang="en-IN" altLang="en-US">
                <a:latin typeface="Calibri Light" panose="020F0302020204030204" charset="0"/>
                <a:cs typeface="Calibri Light" panose="020F0302020204030204" charset="0"/>
                <a:sym typeface="+mn-ea"/>
              </a:rPr>
              <a:t>Barplot (quantitative relationship of label with feature)</a:t>
            </a:r>
            <a:endParaRPr lang="en-IN" altLang="en-US">
              <a:latin typeface="Calibri Light" panose="020F0302020204030204" charset="0"/>
              <a:cs typeface="Calibri Light" panose="020F0302020204030204" charset="0"/>
              <a:sym typeface="+mn-ea"/>
            </a:endParaRPr>
          </a:p>
          <a:p>
            <a:pPr algn="just"/>
            <a:r>
              <a:rPr lang="en-IN" altLang="en-US">
                <a:latin typeface="Calibri Light" panose="020F0302020204030204" charset="0"/>
                <a:cs typeface="Calibri Light" panose="020F0302020204030204" charset="0"/>
              </a:rPr>
              <a:t>boxplot (to check for outliers in dataset)</a:t>
            </a:r>
            <a:endParaRPr lang="en-IN" altLang="en-US">
              <a:latin typeface="Calibri Light" panose="020F0302020204030204" charset="0"/>
              <a:cs typeface="Calibri Light" panose="020F0302020204030204" charset="0"/>
            </a:endParaRPr>
          </a:p>
          <a:p>
            <a:pPr algn="just"/>
            <a:r>
              <a:rPr lang="en-IN" altLang="en-US">
                <a:latin typeface="Calibri Light" panose="020F0302020204030204" charset="0"/>
                <a:cs typeface="Calibri Light" panose="020F0302020204030204" charset="0"/>
              </a:rPr>
              <a:t>distplot (to check for skewness in dataset)</a:t>
            </a:r>
            <a:endParaRPr lang="en-IN" altLang="en-US">
              <a:latin typeface="Calibri Light" panose="020F0302020204030204" charset="0"/>
              <a:cs typeface="Calibri Light" panose="020F03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Algorithms used for model making</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endParaRPr>
          </a:p>
        </p:txBody>
      </p:sp>
      <p:sp>
        <p:nvSpPr>
          <p:cNvPr id="3" name="Content Placeholder 2"/>
          <p:cNvSpPr>
            <a:spLocks noGrp="1"/>
          </p:cNvSpPr>
          <p:nvPr>
            <p:ph idx="1"/>
          </p:nvPr>
        </p:nvSpPr>
        <p:spPr/>
        <p:txBody>
          <a:bodyPr/>
          <a:p>
            <a:r>
              <a:rPr lang="en-IN" altLang="en-US">
                <a:latin typeface="Calibri Light" panose="020F0302020204030204" charset="0"/>
                <a:cs typeface="Calibri Light" panose="020F0302020204030204" charset="0"/>
                <a:sym typeface="+mn-ea"/>
              </a:rPr>
              <a:t>Random Forest Regressor model.</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sym typeface="+mn-ea"/>
              </a:rPr>
              <a:t>AdaBoost Regressor model.</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sym typeface="+mn-ea"/>
              </a:rPr>
              <a:t>Decision Tree </a:t>
            </a:r>
            <a:r>
              <a:rPr lang="en-IN" altLang="en-US">
                <a:latin typeface="Calibri Light" panose="020F0302020204030204" charset="0"/>
                <a:cs typeface="Calibri Light" panose="020F0302020204030204" charset="0"/>
                <a:sym typeface="+mn-ea"/>
              </a:rPr>
              <a:t>Regressor model.</a:t>
            </a:r>
            <a:endParaRPr lang="en-IN" altLang="en-US">
              <a:latin typeface="Calibri Light" panose="020F0302020204030204" charset="0"/>
              <a:cs typeface="Calibri Light" panose="020F0302020204030204" charset="0"/>
              <a:sym typeface="+mn-ea"/>
            </a:endParaRPr>
          </a:p>
          <a:p>
            <a:r>
              <a:rPr lang="en-IN" altLang="en-US">
                <a:latin typeface="Calibri Light" panose="020F0302020204030204" charset="0"/>
                <a:cs typeface="Calibri Light" panose="020F0302020204030204" charset="0"/>
                <a:sym typeface="+mn-ea"/>
              </a:rPr>
              <a:t>Gradient Boosting </a:t>
            </a:r>
            <a:r>
              <a:rPr lang="en-IN" altLang="en-US">
                <a:latin typeface="Calibri Light" panose="020F0302020204030204" charset="0"/>
                <a:cs typeface="Calibri Light" panose="020F0302020204030204" charset="0"/>
                <a:sym typeface="+mn-ea"/>
              </a:rPr>
              <a:t>Regressor model.</a:t>
            </a:r>
            <a:endParaRPr lang="en-IN" altLang="en-US">
              <a:latin typeface="Calibri Light" panose="020F0302020204030204" charset="0"/>
              <a:cs typeface="Calibri Light" panose="020F0302020204030204" charset="0"/>
              <a:sym typeface="+mn-ea"/>
            </a:endParaRPr>
          </a:p>
          <a:p>
            <a:r>
              <a:rPr lang="en-IN" altLang="en-US">
                <a:latin typeface="Calibri Light" panose="020F0302020204030204" charset="0"/>
                <a:cs typeface="Calibri Light" panose="020F0302020204030204" charset="0"/>
                <a:sym typeface="+mn-ea"/>
              </a:rPr>
              <a:t>The best model chosen for hyperparameter tuning was Random Forest model as it had better R2 testing accuracy then other models and its RMSE value was low compared to other models.</a:t>
            </a:r>
            <a:endParaRPr lang="en-US">
              <a:latin typeface="Calibri Light" panose="020F0302020204030204" charset="0"/>
              <a:cs typeface="Calibri Light" panose="020F0302020204030204" charset="0"/>
            </a:endParaRPr>
          </a:p>
        </p:txBody>
      </p:sp>
      <p:sp>
        <p:nvSpPr>
          <p:cNvPr id="4" name="Text Box 3"/>
          <p:cNvSpPr txBox="1"/>
          <p:nvPr/>
        </p:nvSpPr>
        <p:spPr>
          <a:xfrm>
            <a:off x="8296275" y="598805"/>
            <a:ext cx="309880" cy="368300"/>
          </a:xfrm>
          <a:prstGeom prst="rect">
            <a:avLst/>
          </a:prstGeom>
          <a:noFill/>
        </p:spPr>
        <p:txBody>
          <a:bodyPr wrap="non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scene3d>
              <a:camera prst="orthographicFront"/>
              <a:lightRig rig="threePt" dir="t"/>
            </a:scene3d>
          </a:bodyPr>
          <a:p>
            <a:r>
              <a:rPr lang="en-IN" altLang="en-US" sz="4400">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Model performance</a:t>
            </a:r>
            <a:endParaRPr lang="en-IN" altLang="en-US" sz="4400">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6" name="Text Placeholder 5"/>
          <p:cNvSpPr>
            <a:spLocks noGrp="1"/>
          </p:cNvSpPr>
          <p:nvPr>
            <p:ph type="body" sz="half" idx="2"/>
          </p:nvPr>
        </p:nvSpPr>
        <p:spPr/>
        <p:txBody>
          <a:bodyPr/>
          <a:p>
            <a:r>
              <a:rPr lang="en-IN" altLang="en-US" sz="2400">
                <a:latin typeface="Calibri Light" panose="020F0302020204030204" charset="0"/>
                <a:cs typeface="Calibri Light" panose="020F0302020204030204" charset="0"/>
              </a:rPr>
              <a:t>The table shows regression models training and testing R2 score alongwith metrics used to identify best model.</a:t>
            </a:r>
            <a:endParaRPr lang="en-IN" altLang="en-US" sz="2400">
              <a:latin typeface="Calibri Light" panose="020F0302020204030204" charset="0"/>
              <a:cs typeface="Calibri Light" panose="020F0302020204030204" charset="0"/>
            </a:endParaRPr>
          </a:p>
          <a:p>
            <a:r>
              <a:rPr lang="en-IN" altLang="en-US" sz="2400">
                <a:latin typeface="Calibri Light" panose="020F0302020204030204" charset="0"/>
                <a:cs typeface="Calibri Light" panose="020F0302020204030204" charset="0"/>
              </a:rPr>
              <a:t>The table also shows the data of tuned model whose R2 scores are very low compared to original Random Forest model.</a:t>
            </a:r>
            <a:endParaRPr lang="en-IN" altLang="en-US" sz="2400">
              <a:latin typeface="Calibri Light" panose="020F0302020204030204" charset="0"/>
              <a:cs typeface="Calibri Light" panose="020F0302020204030204" charset="0"/>
            </a:endParaRPr>
          </a:p>
        </p:txBody>
      </p:sp>
      <p:pic>
        <p:nvPicPr>
          <p:cNvPr id="9" name="Picture Placeholder 8" descr="table"/>
          <p:cNvPicPr>
            <a:picLocks noChangeAspect="1"/>
          </p:cNvPicPr>
          <p:nvPr>
            <p:ph type="pic" idx="1"/>
          </p:nvPr>
        </p:nvPicPr>
        <p:blipFill>
          <a:blip r:embed="rId1"/>
          <a:stretch>
            <a:fillRect/>
          </a:stretch>
        </p:blipFill>
        <p:spPr>
          <a:xfrm>
            <a:off x="5183505" y="1099185"/>
            <a:ext cx="6172200" cy="3959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Arial Rounded MT Bold" panose="020F0704030504030204" charset="0"/>
                <a:cs typeface="Arial Rounded MT Bold" panose="020F0704030504030204" charset="0"/>
                <a:sym typeface="+mn-ea"/>
              </a:rPr>
            </a:b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Key Metrics Used to Understand Models</a:t>
            </a:r>
            <a:b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b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a:latin typeface="Calibri Light" panose="020F0302020204030204" charset="0"/>
                <a:cs typeface="Calibri Light" panose="020F0302020204030204" charset="0"/>
                <a:sym typeface="+mn-ea"/>
              </a:rPr>
              <a:t>I have used the following metrics for evaluation: </a:t>
            </a:r>
            <a:endParaRPr lang="en-US">
              <a:latin typeface="Calibri Light" panose="020F0302020204030204" charset="0"/>
              <a:cs typeface="Calibri Light" panose="020F0302020204030204" charset="0"/>
            </a:endParaRPr>
          </a:p>
          <a:p>
            <a:r>
              <a:rPr lang="en-US">
                <a:latin typeface="Calibri Light" panose="020F0302020204030204" charset="0"/>
                <a:cs typeface="Calibri Light" panose="020F0302020204030204" charset="0"/>
                <a:sym typeface="+mn-ea"/>
              </a:rPr>
              <a:t> </a:t>
            </a:r>
            <a:r>
              <a:rPr lang="en-US" u="sng">
                <a:latin typeface="Calibri Light" panose="020F0302020204030204" charset="0"/>
                <a:cs typeface="Calibri Light" panose="020F0302020204030204" charset="0"/>
                <a:sym typeface="+mn-ea"/>
              </a:rPr>
              <a:t>cross validation scores</a:t>
            </a:r>
            <a:r>
              <a:rPr lang="en-IN" altLang="en-US" u="sng">
                <a:latin typeface="Calibri Light" panose="020F0302020204030204" charset="0"/>
                <a:cs typeface="Calibri Light" panose="020F0302020204030204" charset="0"/>
                <a:sym typeface="+mn-ea"/>
              </a:rPr>
              <a:t>: </a:t>
            </a:r>
            <a:r>
              <a:rPr lang="en-US">
                <a:latin typeface="Calibri Light" panose="020F0302020204030204" charset="0"/>
                <a:cs typeface="Calibri Light" panose="020F0302020204030204" charset="0"/>
                <a:sym typeface="+mn-ea"/>
              </a:rPr>
              <a:t> to predict if the model is overfitted or not. </a:t>
            </a:r>
            <a:r>
              <a:rPr lang="en-IN" altLang="en-US">
                <a:latin typeface="Calibri Light" panose="020F0302020204030204" charset="0"/>
                <a:cs typeface="Calibri Light" panose="020F0302020204030204" charset="0"/>
                <a:sym typeface="+mn-ea"/>
              </a:rPr>
              <a:t>Best fit model will have same or near cross validation score.</a:t>
            </a:r>
            <a:r>
              <a:rPr lang="en-US">
                <a:latin typeface="Calibri Light" panose="020F0302020204030204" charset="0"/>
                <a:cs typeface="Calibri Light" panose="020F0302020204030204" charset="0"/>
                <a:sym typeface="+mn-ea"/>
              </a:rPr>
              <a:t> </a:t>
            </a:r>
            <a:endParaRPr lang="en-US">
              <a:latin typeface="Calibri Light" panose="020F0302020204030204" charset="0"/>
              <a:cs typeface="Calibri Light" panose="020F0302020204030204" charset="0"/>
            </a:endParaRPr>
          </a:p>
          <a:p>
            <a:r>
              <a:rPr lang="en-US">
                <a:latin typeface="Calibri Light" panose="020F0302020204030204" charset="0"/>
                <a:cs typeface="Calibri Light" panose="020F0302020204030204" charset="0"/>
                <a:sym typeface="+mn-ea"/>
              </a:rPr>
              <a:t> </a:t>
            </a:r>
            <a:r>
              <a:rPr lang="en-IN" altLang="en-US" u="sng">
                <a:latin typeface="Calibri Light" panose="020F0302020204030204" charset="0"/>
                <a:cs typeface="Calibri Light" panose="020F0302020204030204" charset="0"/>
                <a:sym typeface="+mn-ea"/>
              </a:rPr>
              <a:t>R</a:t>
            </a:r>
            <a:r>
              <a:rPr lang="en-US" u="sng">
                <a:latin typeface="Calibri Light" panose="020F0302020204030204" charset="0"/>
                <a:cs typeface="Calibri Light" panose="020F0302020204030204" charset="0"/>
                <a:sym typeface="+mn-ea"/>
              </a:rPr>
              <a:t>oot mean square </a:t>
            </a:r>
            <a:r>
              <a:rPr lang="en-IN" altLang="en-US" u="sng">
                <a:latin typeface="Calibri Light" panose="020F0302020204030204" charset="0"/>
                <a:cs typeface="Calibri Light" panose="020F0302020204030204" charset="0"/>
                <a:sym typeface="+mn-ea"/>
              </a:rPr>
              <a:t>error(RMSE): </a:t>
            </a:r>
            <a:r>
              <a:rPr lang="en-US">
                <a:latin typeface="Calibri Light" panose="020F0302020204030204" charset="0"/>
                <a:cs typeface="Calibri Light" panose="020F0302020204030204" charset="0"/>
                <a:sym typeface="+mn-ea"/>
              </a:rPr>
              <a:t> is one of the most commonly used measures for evaluating the quality of predictions. </a:t>
            </a:r>
            <a:r>
              <a:rPr lang="en-IN" altLang="en-US">
                <a:latin typeface="Calibri Light" panose="020F0302020204030204" charset="0"/>
                <a:cs typeface="Calibri Light" panose="020F0302020204030204" charset="0"/>
                <a:sym typeface="+mn-ea"/>
              </a:rPr>
              <a:t>Lower the RMSE value better the model.</a:t>
            </a:r>
            <a:r>
              <a:rPr lang="en-US">
                <a:latin typeface="Calibri Light" panose="020F0302020204030204" charset="0"/>
                <a:cs typeface="Calibri Light" panose="020F0302020204030204" charset="0"/>
                <a:sym typeface="+mn-ea"/>
              </a:rPr>
              <a:t></a:t>
            </a:r>
            <a:endParaRPr lang="en-US">
              <a:latin typeface="Calibri Light" panose="020F0302020204030204" charset="0"/>
              <a:cs typeface="Calibri Light" panose="020F0302020204030204" charset="0"/>
            </a:endParaRPr>
          </a:p>
          <a:p>
            <a:r>
              <a:rPr lang="en-US">
                <a:latin typeface="Calibri Light" panose="020F0302020204030204" charset="0"/>
                <a:cs typeface="Calibri Light" panose="020F0302020204030204" charset="0"/>
                <a:sym typeface="+mn-ea"/>
              </a:rPr>
              <a:t> </a:t>
            </a:r>
            <a:r>
              <a:rPr lang="en-IN" altLang="en-US" u="sng">
                <a:latin typeface="Calibri Light" panose="020F0302020204030204" charset="0"/>
                <a:cs typeface="Calibri Light" panose="020F0302020204030204" charset="0"/>
                <a:sym typeface="+mn-ea"/>
              </a:rPr>
              <a:t>R2 Score</a:t>
            </a:r>
            <a:r>
              <a:rPr lang="en-IN" altLang="en-US">
                <a:latin typeface="Calibri Light" panose="020F0302020204030204" charset="0"/>
                <a:cs typeface="Calibri Light" panose="020F0302020204030204" charset="0"/>
                <a:sym typeface="+mn-ea"/>
              </a:rPr>
              <a:t>:</a:t>
            </a:r>
            <a:r>
              <a:rPr lang="en-US">
                <a:latin typeface="Calibri Light" panose="020F0302020204030204" charset="0"/>
                <a:cs typeface="Calibri Light" panose="020F0302020204030204" charset="0"/>
                <a:sym typeface="+mn-ea"/>
              </a:rPr>
              <a:t>tells us how accurate our model is.</a:t>
            </a:r>
            <a:r>
              <a:rPr lang="en-IN" altLang="en-US">
                <a:latin typeface="Calibri Light" panose="020F0302020204030204" charset="0"/>
                <a:cs typeface="Calibri Light" panose="020F0302020204030204" charset="0"/>
                <a:sym typeface="+mn-ea"/>
              </a:rPr>
              <a:t> This value is also used as accuracy to claim how good the model is.</a:t>
            </a:r>
            <a:endParaRPr lang="en-IN" altLang="en-US">
              <a:latin typeface="Calibri Light" panose="020F0302020204030204" charset="0"/>
              <a:cs typeface="Calibri Light" panose="020F0302020204030204" charset="0"/>
              <a:sym typeface="+mn-ea"/>
            </a:endParaRPr>
          </a:p>
          <a:p>
            <a:pPr marL="0" indent="0">
              <a:buNone/>
            </a:pPr>
            <a:endParaRPr lang="en-IN" altLang="en-US">
              <a:latin typeface="Calibri" panose="020F0502020204030204" charset="0"/>
              <a:cs typeface="Calibri" panose="020F0502020204030204" charset="0"/>
            </a:endParaRP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altLang="en-US">
                <a:latin typeface="Arial Rounded MT Bold" panose="020F0704030504030204" charset="0"/>
                <a:cs typeface="Arial Rounded MT Bold" panose="020F0704030504030204" charset="0"/>
                <a:sym typeface="+mn-ea"/>
              </a:rPr>
            </a:b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Conclusion</a:t>
            </a:r>
            <a:b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b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600">
                <a:latin typeface="Calibri" panose="020F0502020204030204" charset="0"/>
                <a:cs typeface="Calibri" panose="020F0502020204030204" charset="0"/>
              </a:rPr>
              <a:t></a:t>
            </a:r>
            <a:r>
              <a:rPr lang="en-US" sz="2600">
                <a:latin typeface="Calibri Light" panose="020F0302020204030204" charset="0"/>
                <a:cs typeface="Calibri Light" panose="020F0302020204030204" charset="0"/>
              </a:rPr>
              <a:t>This dataset contained very less data I.e. nearly 2000 data points. This can be increased by scrapping or getting more data on flights, so model knowledge will increase subsequently it performing well. </a:t>
            </a:r>
            <a:endParaRPr lang="en-US" sz="2600">
              <a:latin typeface="Calibri Light" panose="020F0302020204030204" charset="0"/>
              <a:cs typeface="Calibri Light" panose="020F0302020204030204" charset="0"/>
            </a:endParaRPr>
          </a:p>
          <a:p>
            <a:r>
              <a:rPr lang="en-US" sz="2600">
                <a:latin typeface="Calibri Light" panose="020F0302020204030204" charset="0"/>
                <a:cs typeface="Calibri Light" panose="020F0302020204030204" charset="0"/>
              </a:rPr>
              <a:t>Also this data is only limited to only 1  departure and arrival. If the data was scrapped for multiple locations then it would have been better analyzing data and learning about how flights work for other locations.</a:t>
            </a:r>
            <a:endParaRPr lang="en-US" sz="2600">
              <a:latin typeface="Calibri Light" panose="020F0302020204030204" charset="0"/>
              <a:cs typeface="Calibri Light" panose="020F0302020204030204" charset="0"/>
            </a:endParaRPr>
          </a:p>
          <a:p>
            <a:r>
              <a:rPr lang="en-US" sz="2600">
                <a:latin typeface="Calibri Light" panose="020F0302020204030204" charset="0"/>
                <a:cs typeface="Calibri Light" panose="020F0302020204030204" charset="0"/>
              </a:rPr>
              <a:t>In this dataset the only time price is showing variation when the weekend comes nearer. This is because data was limited to only 7 days. Hence we can add data for months to better analyzing it. Also we should also take into account seasonal/ festival holidays as this times flight prices tend to increase.</a:t>
            </a:r>
            <a:endParaRPr lang="en-US" sz="2600">
              <a:latin typeface="Calibri Light" panose="020F0302020204030204" charset="0"/>
              <a:cs typeface="Calibri Light" panose="020F0302020204030204" charset="0"/>
            </a:endParaRPr>
          </a:p>
          <a:p>
            <a:endParaRPr lang="en-US" sz="2600">
              <a:latin typeface="Calibri Light" panose="020F0302020204030204" charset="0"/>
              <a:cs typeface="Calibri Light" panose="020F03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Conclusion contd.</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Light" panose="020F0302020204030204" charset="0"/>
                <a:cs typeface="Calibri Light" panose="020F0302020204030204" charset="0"/>
              </a:rPr>
              <a:t>In this dataset the columns were only 10-12, hence analysing was not upto mark. This additional day may include columns like flight route, kind of food served in flights, leg room provided or not, window and aisle seating, etc as this will help customers to book their flights based on the services they are being offered. This data can also be used by flight companies to see what kind of services are actually required by customers and customize their flight experiences as per customers needs resulting in higher customer influx in turn good profits.</a:t>
            </a:r>
            <a:endParaRPr lang="en-US" sz="2800">
              <a:latin typeface="Calibri Light" panose="020F0302020204030204" charset="0"/>
              <a:cs typeface="Calibri Light" panose="020F03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IN" altLang="en-US">
                <a:ln w="22225">
                  <a:solidFill>
                    <a:schemeClr val="accent2"/>
                  </a:solidFill>
                  <a:prstDash val="solid"/>
                </a:ln>
                <a:solidFill>
                  <a:schemeClr val="accent2">
                    <a:lumMod val="40000"/>
                    <a:lumOff val="60000"/>
                  </a:schemeClr>
                </a:solidFill>
                <a:effectLst/>
                <a:latin typeface="Arial Rounded MT Bold" panose="020F0704030504030204" charset="0"/>
                <a:cs typeface="Arial Rounded MT Bold" panose="020F0704030504030204" charset="0"/>
              </a:rPr>
              <a:t>Thank You!!</a:t>
            </a:r>
            <a:endParaRPr lang="en-IN" altLang="en-US">
              <a:ln w="22225">
                <a:solidFill>
                  <a:schemeClr val="accent2"/>
                </a:solidFill>
                <a:prstDash val="solid"/>
              </a:ln>
              <a:solidFill>
                <a:schemeClr val="accent2">
                  <a:lumMod val="40000"/>
                  <a:lumOff val="60000"/>
                </a:schemeClr>
              </a:solidFill>
              <a:effectLst/>
              <a:latin typeface="Arial Rounded MT Bold" panose="020F0704030504030204" charset="0"/>
              <a:cs typeface="Arial Rounded MT Bold" panose="020F07040305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Contents</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a:xfrm>
            <a:off x="609600" y="772795"/>
            <a:ext cx="10972800" cy="5354955"/>
          </a:xfrm>
        </p:spPr>
        <p:txBody>
          <a:bodyPr>
            <a:scene3d>
              <a:camera prst="orthographicFront"/>
              <a:lightRig rig="threePt" dir="t"/>
            </a:scene3d>
          </a:bodyPr>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Problem statement</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Flight price prediction?</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Introduction to dataset</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Treating Null values, duplicates and data cleaning</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Visualization</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Dropping non related columns</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Treating outliers, skewness and using encodding and VIF</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Plots used for visualization</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Algorithms used</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Model performance</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Key metrics used to understand model</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r>
              <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rPr>
              <a:t>Conclusion</a:t>
            </a: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a:p>
            <a:pPr marL="514350" indent="-514350">
              <a:buAutoNum type="arabicPeriod"/>
            </a:pPr>
            <a:endParaRPr lang="en-IN" altLang="en-US" sz="2400" b="1">
              <a:ln/>
              <a:solidFill>
                <a:srgbClr val="0070C0"/>
              </a:solidFill>
              <a:effectLst>
                <a:outerShdw blurRad="38100" dist="25400" dir="5400000" algn="ctr" rotWithShape="0">
                  <a:srgbClr val="6E747A">
                    <a:alpha val="43000"/>
                  </a:srgbClr>
                </a:outerShdw>
              </a:effectLst>
              <a:latin typeface="Calibri Light" panose="020F0302020204030204" charset="0"/>
              <a:cs typeface="Calibri Light" panose="020F03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Problem Statement</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US" sz="2800">
                <a:latin typeface="Calibri Light" panose="020F0302020204030204" charset="0"/>
                <a:cs typeface="Calibri Light" panose="020F0302020204030204" charset="0"/>
              </a:rPr>
              <a:t>Flights are one of the 3 modes of transport used frequently by person to travel around the world.  There are various websites that are used to book flight tickets. It is often seen flight prices mostly increases as the booking date comes nearer, and in some instances during holiday seasons the flight prices are higher compared to other days.</a:t>
            </a:r>
            <a:r>
              <a:rPr lang="en-IN" altLang="en-US" sz="2800">
                <a:latin typeface="Calibri Light" panose="020F0302020204030204" charset="0"/>
                <a:cs typeface="Calibri Light" panose="020F0302020204030204" charset="0"/>
              </a:rPr>
              <a:t> </a:t>
            </a:r>
            <a:endParaRPr lang="en-IN" altLang="en-US" sz="2800">
              <a:latin typeface="Calibri Light" panose="020F0302020204030204" charset="0"/>
              <a:cs typeface="Calibri Light" panose="020F0302020204030204" charset="0"/>
            </a:endParaRPr>
          </a:p>
          <a:p>
            <a:r>
              <a:rPr lang="en-IN" altLang="en-US" sz="2800">
                <a:latin typeface="Calibri Light" panose="020F0302020204030204" charset="0"/>
                <a:cs typeface="Calibri Light" panose="020F0302020204030204" charset="0"/>
              </a:rPr>
              <a:t>Hence a model needs to be made that will both help customer in getting flight prices cheaper and also benefitting flights such as early prediction of the demand along a given route could help an airline company pre-plan the flights and determine appropriate pricing for the route. </a:t>
            </a:r>
            <a:endParaRPr lang="en-IN" altLang="en-US" sz="2800">
              <a:latin typeface="Calibri Light" panose="020F0302020204030204" charset="0"/>
              <a:cs typeface="Calibri Light" panose="020F03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What is </a:t>
            </a:r>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Flight</a:t>
            </a:r>
            <a:r>
              <a:rPr 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 Price Prediction?</a:t>
            </a:r>
            <a:endParaRPr 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endParaRPr>
          </a:p>
        </p:txBody>
      </p:sp>
      <p:sp>
        <p:nvSpPr>
          <p:cNvPr id="3" name="Content Placeholder 2"/>
          <p:cNvSpPr>
            <a:spLocks noGrp="1"/>
          </p:cNvSpPr>
          <p:nvPr>
            <p:ph idx="1"/>
          </p:nvPr>
        </p:nvSpPr>
        <p:spPr/>
        <p:txBody>
          <a:bodyPr/>
          <a:p>
            <a:r>
              <a:rPr lang="en-IN" altLang="en-US">
                <a:latin typeface="Calibri Light" panose="020F0302020204030204" charset="0"/>
                <a:cs typeface="Calibri Light" panose="020F0302020204030204" charset="0"/>
              </a:rPr>
              <a:t>Flight price prediction is a way of predicting flight ticket prices using machine learning models. This will help persons travelling to book/plan their journey based on the flight prices.</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This will also benefit flight companies to know the influx of customers booking flight tickets and increase or decrease price and earn more profit. In this way if customers are more in certain route they can pre-plan flights accordingly.</a:t>
            </a:r>
            <a:endParaRPr lang="en-IN" altLang="en-US">
              <a:latin typeface="Calibri Light" panose="020F0302020204030204" charset="0"/>
              <a:cs typeface="Calibri Light" panose="020F03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8425"/>
            <a:ext cx="10972800" cy="927100"/>
          </a:xfrm>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Exploratory Data Analysis- Introduction to dataset</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IN" altLang="en-US" sz="2400">
                <a:latin typeface="Calibri Light" panose="020F0302020204030204" charset="0"/>
                <a:cs typeface="Calibri Light" panose="020F0302020204030204" charset="0"/>
              </a:rPr>
              <a:t>The data which was later transformed into csv file was scrapped from kayak.in website. The scrapped data included columns such as Date, flight name, arrival and departure locations and timings, flight duration, stops taken by flight,data source and flight prices. The flight locations were fixed i.e flight departing from Goa Airport and arriving at Delhi Airport.</a:t>
            </a:r>
            <a:endParaRPr lang="en-IN" altLang="en-US" sz="2400">
              <a:latin typeface="Calibri Light" panose="020F0302020204030204" charset="0"/>
              <a:cs typeface="Calibri Light" panose="020F0302020204030204" charset="0"/>
            </a:endParaRPr>
          </a:p>
          <a:p>
            <a:r>
              <a:rPr lang="en-IN" altLang="en-US" sz="2400">
                <a:latin typeface="Calibri Light" panose="020F0302020204030204" charset="0"/>
                <a:cs typeface="Calibri Light" panose="020F0302020204030204" charset="0"/>
              </a:rPr>
              <a:t>The dataset had dates from 26th Jan (thursday) to 1st Feb 2023 (wednesday) i.e. 1 week data.</a:t>
            </a:r>
            <a:endParaRPr lang="en-IN" altLang="en-US" sz="2400">
              <a:latin typeface="Calibri Light" panose="020F0302020204030204" charset="0"/>
              <a:cs typeface="Calibri Light" panose="020F0302020204030204" charset="0"/>
            </a:endParaRPr>
          </a:p>
          <a:p>
            <a:r>
              <a:rPr lang="en-IN" altLang="en-US" sz="2400">
                <a:latin typeface="Calibri Light" panose="020F0302020204030204" charset="0"/>
                <a:cs typeface="Calibri Light" panose="020F0302020204030204" charset="0"/>
              </a:rPr>
              <a:t>The target variable was price so it was know that it is going to be a regression kind of problem.</a:t>
            </a:r>
            <a:endParaRPr lang="en-IN" altLang="en-US" sz="2400">
              <a:latin typeface="Calibri Light" panose="020F0302020204030204" charset="0"/>
              <a:cs typeface="Calibri Light" panose="020F0302020204030204" charset="0"/>
            </a:endParaRPr>
          </a:p>
          <a:p>
            <a:r>
              <a:rPr lang="en-IN" altLang="en-US" sz="2400">
                <a:latin typeface="Calibri Light" panose="020F0302020204030204" charset="0"/>
                <a:cs typeface="Calibri Light" panose="020F0302020204030204" charset="0"/>
              </a:rPr>
              <a:t>The dataset shape was 2117 rows and 12 columns. Later it came to 10 columns as 2 unwanted columns named ‘Unnamed 0’ and ‘0.1’ were dropped.  </a:t>
            </a:r>
            <a:endParaRPr lang="en-IN" altLang="en-US" sz="2400">
              <a:latin typeface="Calibri Light" panose="020F0302020204030204" charset="0"/>
              <a:cs typeface="Calibri Light" panose="020F0302020204030204" charset="0"/>
            </a:endParaRPr>
          </a:p>
          <a:p>
            <a:endParaRPr lang="en-IN" altLang="en-US" sz="2400">
              <a:latin typeface="Calibri Light" panose="020F0302020204030204" charset="0"/>
              <a:cs typeface="Calibri Light" panose="020F03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4250"/>
          </a:xfrm>
        </p:spPr>
        <p:txBody>
          <a:bodyPr/>
          <a:p>
            <a:r>
              <a:rPr lang="en-IN" altLang="en-US" sz="3200">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Exploratory Data Analysis-  Treating duplicates, Null values and Data cleaning</a:t>
            </a:r>
            <a:r>
              <a:rPr lang="en-IN" altLang="en-US" sz="3200"/>
              <a:t> </a:t>
            </a:r>
            <a:endParaRPr lang="en-IN" altLang="en-US" sz="3200"/>
          </a:p>
        </p:txBody>
      </p:sp>
      <p:sp>
        <p:nvSpPr>
          <p:cNvPr id="3" name="Content Placeholder 2"/>
          <p:cNvSpPr>
            <a:spLocks noGrp="1"/>
          </p:cNvSpPr>
          <p:nvPr>
            <p:ph idx="1"/>
          </p:nvPr>
        </p:nvSpPr>
        <p:spPr/>
        <p:txBody>
          <a:bodyPr/>
          <a:p>
            <a:r>
              <a:rPr lang="en-IN" altLang="en-US">
                <a:latin typeface="Calibri Light" panose="020F0302020204030204" charset="0"/>
                <a:cs typeface="Calibri Light" panose="020F0302020204030204" charset="0"/>
              </a:rPr>
              <a:t>The dataset was checked for duplicates and it was found that it had 64 duplicate entries which were later removed.</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There were no null values present in dataset.</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The column duration had data in form of ‘2h20m’. Using python code the h and m were removed and data was appended into 2 seperate columns.</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similarly the arrival time column had ‘+1’ added to time, hence it was removed using .replace method</a:t>
            </a:r>
            <a:endParaRPr lang="en-IN" altLang="en-US">
              <a:latin typeface="Calibri Light" panose="020F0302020204030204" charset="0"/>
              <a:cs typeface="Calibri Light" panose="020F03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9535"/>
            <a:ext cx="10972800" cy="993140"/>
          </a:xfrm>
        </p:spPr>
        <p:txBody>
          <a:bodyPr>
            <a:scene3d>
              <a:camera prst="orthographicFront"/>
              <a:lightRig rig="threePt" dir="t"/>
            </a:scene3d>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Exploratory Data Analysis-  Treating duplicates, Null values and Data cleaning contd.</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endParaRPr>
          </a:p>
        </p:txBody>
      </p:sp>
      <p:sp>
        <p:nvSpPr>
          <p:cNvPr id="3" name="Content Placeholder 2"/>
          <p:cNvSpPr>
            <a:spLocks noGrp="1"/>
          </p:cNvSpPr>
          <p:nvPr>
            <p:ph idx="1"/>
          </p:nvPr>
        </p:nvSpPr>
        <p:spPr/>
        <p:txBody>
          <a:bodyPr/>
          <a:p>
            <a:r>
              <a:rPr lang="en-IN" altLang="en-US">
                <a:latin typeface="Calibri Light" panose="020F0302020204030204" charset="0"/>
                <a:cs typeface="Calibri Light" panose="020F0302020204030204" charset="0"/>
              </a:rPr>
              <a:t>Further the price column had rupee symbol present. This was removed using .replace method and rupee symbol was replaced with empty spaces.</a:t>
            </a:r>
            <a:endParaRPr lang="en-IN" altLang="en-US">
              <a:latin typeface="Calibri Light" panose="020F0302020204030204" charset="0"/>
              <a:cs typeface="Calibri Light" panose="020F0302020204030204" charset="0"/>
            </a:endParaRPr>
          </a:p>
          <a:p>
            <a:endParaRPr lang="en-IN" altLang="en-US">
              <a:latin typeface="Calibri Light" panose="020F0302020204030204" charset="0"/>
              <a:cs typeface="Calibri Light" panose="020F03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rPr>
              <a:t>Exploratory Data Analysis- Visualization</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p>
            <a:r>
              <a:rPr lang="en-IN" altLang="en-US" sz="2800">
                <a:latin typeface="Calibri Light" panose="020F0302020204030204" charset="0"/>
                <a:cs typeface="Calibri Light" panose="020F0302020204030204" charset="0"/>
              </a:rPr>
              <a:t>Univariate, Bivariate and Multivariate analysis was done to visualize the data and to understand it.</a:t>
            </a:r>
            <a:endParaRPr lang="en-IN" altLang="en-US" sz="2800">
              <a:latin typeface="Calibri Light" panose="020F0302020204030204" charset="0"/>
              <a:cs typeface="Calibri Light" panose="020F0302020204030204" charset="0"/>
            </a:endParaRPr>
          </a:p>
          <a:p>
            <a:r>
              <a:rPr lang="en-IN" altLang="en-US" sz="2800">
                <a:latin typeface="Calibri Light" panose="020F0302020204030204" charset="0"/>
                <a:cs typeface="Calibri Light" panose="020F0302020204030204" charset="0"/>
              </a:rPr>
              <a:t>It was known from visualization that Air India and Vistara operates most flight for this particular destinations.</a:t>
            </a:r>
            <a:endParaRPr lang="en-IN" altLang="en-US" sz="2800">
              <a:latin typeface="Calibri Light" panose="020F0302020204030204" charset="0"/>
              <a:cs typeface="Calibri Light" panose="020F0302020204030204" charset="0"/>
            </a:endParaRPr>
          </a:p>
          <a:p>
            <a:r>
              <a:rPr lang="en-IN" altLang="en-US" sz="2800">
                <a:latin typeface="Calibri Light" panose="020F0302020204030204" charset="0"/>
                <a:cs typeface="Calibri Light" panose="020F0302020204030204" charset="0"/>
              </a:rPr>
              <a:t>It was known that Qatar Airways is the expensive flight to travel while AirAsia and Indigo are cheaper alternatives.</a:t>
            </a:r>
            <a:endParaRPr lang="en-IN" altLang="en-US" sz="2800">
              <a:latin typeface="Calibri Light" panose="020F0302020204030204" charset="0"/>
              <a:cs typeface="Calibri Light" panose="020F0302020204030204" charset="0"/>
            </a:endParaRPr>
          </a:p>
          <a:p>
            <a:r>
              <a:rPr lang="en-IN" altLang="en-US" sz="2800">
                <a:latin typeface="Calibri Light" panose="020F0302020204030204" charset="0"/>
                <a:cs typeface="Calibri Light" panose="020F0302020204030204" charset="0"/>
              </a:rPr>
              <a:t>It was known that most flights took one stop and very less flights took &gt;2 stops to reach destination</a:t>
            </a:r>
            <a:endParaRPr lang="en-IN" altLang="en-US" sz="2800">
              <a:latin typeface="Calibri Light" panose="020F0302020204030204" charset="0"/>
              <a:cs typeface="Calibri Light" panose="020F0302020204030204" charset="0"/>
            </a:endParaRPr>
          </a:p>
          <a:p>
            <a:r>
              <a:rPr lang="en-IN" altLang="en-US" sz="2800">
                <a:latin typeface="Calibri Light" panose="020F0302020204030204" charset="0"/>
                <a:cs typeface="Calibri Light" panose="020F0302020204030204" charset="0"/>
              </a:rPr>
              <a:t>It was known that prices started increasing as the weekend came closer and then prices started dropping.</a:t>
            </a:r>
            <a:endParaRPr lang="en-IN" altLang="en-US" sz="2800">
              <a:latin typeface="Calibri Light" panose="020F0302020204030204" charset="0"/>
              <a:cs typeface="Calibri Light" panose="020F03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773430"/>
          </a:xfrm>
        </p:spPr>
        <p:txBody>
          <a:bodyPr/>
          <a:p>
            <a:r>
              <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rPr>
              <a:t>Exploratory Data Analysis- Visualization contd.</a:t>
            </a:r>
            <a:endParaRPr lang="en-IN" altLang="en-US">
              <a:ln/>
              <a:solidFill>
                <a:schemeClr val="accent1"/>
              </a:solidFill>
              <a:effectLst>
                <a:outerShdw blurRad="38100" dist="25400" dir="5400000" algn="ctr" rotWithShape="0">
                  <a:srgbClr val="6E747A">
                    <a:alpha val="43000"/>
                  </a:srgbClr>
                </a:outerShdw>
              </a:effectLst>
              <a:latin typeface="Arial Rounded MT Bold" panose="020F0704030504030204" charset="0"/>
              <a:cs typeface="Arial Rounded MT Bold" panose="020F0704030504030204" charset="0"/>
              <a:sym typeface="+mn-ea"/>
            </a:endParaRPr>
          </a:p>
        </p:txBody>
      </p:sp>
      <p:sp>
        <p:nvSpPr>
          <p:cNvPr id="3" name="Content Placeholder 2"/>
          <p:cNvSpPr>
            <a:spLocks noGrp="1"/>
          </p:cNvSpPr>
          <p:nvPr>
            <p:ph idx="1"/>
          </p:nvPr>
        </p:nvSpPr>
        <p:spPr>
          <a:xfrm>
            <a:off x="609600" y="941705"/>
            <a:ext cx="10972800" cy="5175885"/>
          </a:xfrm>
        </p:spPr>
        <p:txBody>
          <a:bodyPr/>
          <a:p>
            <a:r>
              <a:rPr lang="en-IN" altLang="en-US">
                <a:latin typeface="Calibri Light" panose="020F0302020204030204" charset="0"/>
                <a:cs typeface="Calibri Light" panose="020F0302020204030204" charset="0"/>
              </a:rPr>
              <a:t>Also flight departing at post lunch and at midnight to 2 am were priced higher compared to other timings.</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As the number of stops increases, the flight prices for that particular flight increases.</a:t>
            </a:r>
            <a:endParaRPr lang="en-IN" altLang="en-US">
              <a:latin typeface="Calibri Light" panose="020F0302020204030204" charset="0"/>
              <a:cs typeface="Calibri Light" panose="020F0302020204030204" charset="0"/>
            </a:endParaRPr>
          </a:p>
          <a:p>
            <a:r>
              <a:rPr lang="en-IN" altLang="en-US">
                <a:latin typeface="Calibri Light" panose="020F0302020204030204" charset="0"/>
                <a:cs typeface="Calibri Light" panose="020F0302020204030204" charset="0"/>
              </a:rPr>
              <a:t>There were no multicollinearity seen within features, target variable being price.</a:t>
            </a:r>
            <a:endParaRPr lang="en-IN" altLang="en-US">
              <a:latin typeface="Calibri Light" panose="020F0302020204030204" charset="0"/>
              <a:cs typeface="Calibri Light" panose="020F0302020204030204" charset="0"/>
            </a:endParaRPr>
          </a:p>
          <a:p>
            <a:pPr marL="0" indent="0">
              <a:buNone/>
            </a:pPr>
            <a:endParaRPr lang="en-IN" altLang="en-US">
              <a:latin typeface="Calibri Light" panose="020F0302020204030204" charset="0"/>
              <a:cs typeface="Calibri Light" panose="020F0302020204030204" charset="0"/>
            </a:endParaRPr>
          </a:p>
        </p:txBody>
      </p:sp>
      <p:sp>
        <p:nvSpPr>
          <p:cNvPr id="4" name="Text Box 3"/>
          <p:cNvSpPr txBox="1"/>
          <p:nvPr/>
        </p:nvSpPr>
        <p:spPr>
          <a:xfrm>
            <a:off x="1165860" y="497840"/>
            <a:ext cx="309880" cy="368300"/>
          </a:xfrm>
          <a:prstGeom prst="rect">
            <a:avLst/>
          </a:prstGeom>
          <a:noFill/>
        </p:spPr>
        <p:txBody>
          <a:bodyPr wrap="none" rtlCol="0">
            <a:spAutoFit/>
          </a:bodyPr>
          <a:p>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7366</Words>
  <Application>WPS Presentation</Application>
  <PresentationFormat>Widescreen</PresentationFormat>
  <Paragraphs>128</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Arial Rounded MT Bold</vt:lpstr>
      <vt:lpstr>Calibri</vt:lpstr>
      <vt:lpstr>Microsoft YaHei</vt:lpstr>
      <vt:lpstr>Arial Unicode MS</vt:lpstr>
      <vt:lpstr>Bahnschrift Light</vt:lpstr>
      <vt:lpstr>Cascadia Code Light</vt:lpstr>
      <vt:lpstr>Calibri Light</vt:lpstr>
      <vt:lpstr>Orange Waves</vt:lpstr>
      <vt:lpstr>Flight Price Prediction</vt:lpstr>
      <vt:lpstr>PowerPoint 演示文稿</vt:lpstr>
      <vt:lpstr>Problem Statement</vt:lpstr>
      <vt:lpstr>What is Flight Price Prediction?</vt:lpstr>
      <vt:lpstr>Exploratory Data Anlaysis- Introduction to dataset</vt:lpstr>
      <vt:lpstr>Exploratory Data Analysis-  Treating duplicates, Null values and Data cleaning </vt:lpstr>
      <vt:lpstr>Exploratory Data Analysis-  Treating duplicates, Null values and Data cleaning contd.</vt:lpstr>
      <vt:lpstr>Exploratory Data Analysis- Visualization</vt:lpstr>
      <vt:lpstr>Exploratory Data Analysis- Visualization contd.</vt:lpstr>
      <vt:lpstr> Dropping non related columns </vt:lpstr>
      <vt:lpstr>Treating Outliers and Skewness and Encoding</vt:lpstr>
      <vt:lpstr>VIF to check for multicollinearity</vt:lpstr>
      <vt:lpstr>Types of plots that were used in analysis</vt:lpstr>
      <vt:lpstr>Algorithms used for model making</vt:lpstr>
      <vt:lpstr>PowerPoint 演示文稿</vt:lpstr>
      <vt:lpstr> Key Metrics Used to Understand Models </vt:lpstr>
      <vt:lpstr> Conclusion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
  <cp:lastModifiedBy>Summit Pole</cp:lastModifiedBy>
  <cp:revision>2</cp:revision>
  <dcterms:created xsi:type="dcterms:W3CDTF">2023-01-11T20:24:00Z</dcterms:created>
  <dcterms:modified xsi:type="dcterms:W3CDTF">2023-01-12T06:22:29Z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5DEC86C57F5D4BDAA63A1FE5CFFD19CA</vt:lpwstr>
  </property>
  <property fmtid="{D5CDD505-2E9C-101B-9397-08002B2CF9AE}" pid="3" name="KSOProductBuildVer">
    <vt:lpwstr>1033-11.2.0.11440</vt:lpwstr>
  </property>
</Properties>
</file>