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4" r:id="rId4"/>
    <p:sldId id="257" r:id="rId5"/>
    <p:sldId id="258" r:id="rId6"/>
    <p:sldId id="260" r:id="rId7"/>
    <p:sldId id="259" r:id="rId8"/>
    <p:sldId id="261" r:id="rId9"/>
    <p:sldId id="262" r:id="rId10"/>
    <p:sldId id="263" r:id="rId11"/>
    <p:sldId id="264" r:id="rId12"/>
    <p:sldId id="265" r:id="rId13"/>
    <p:sldId id="266" r:id="rId14"/>
    <p:sldId id="267" r:id="rId15"/>
    <p:sldId id="268" r:id="rId16"/>
    <p:sldId id="269" r:id="rId17"/>
    <p:sldId id="271" r:id="rId18"/>
    <p:sldId id="270"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600" dirty="0">
                <a:latin typeface="Cascadia Code Light" panose="020B0609020000020004" charset="0"/>
                <a:cs typeface="Cascadia Code Light" panose="020B0609020000020004" charset="0"/>
              </a:rPr>
              <a:t>Report on Exploratory Data Analysis (EDA) for E-retail factors for customer activation and retention study from Indian e-commerce customers</a:t>
            </a:r>
            <a:endParaRPr lang="en-US" sz="3600" dirty="0">
              <a:latin typeface="Cascadia Code Light" panose="020B0609020000020004" charset="0"/>
              <a:cs typeface="Cascadia Code Light" panose="020B0609020000020004" charset="0"/>
            </a:endParaRPr>
          </a:p>
        </p:txBody>
      </p:sp>
      <p:sp>
        <p:nvSpPr>
          <p:cNvPr id="3" name="Subtitle 2"/>
          <p:cNvSpPr>
            <a:spLocks noGrp="1"/>
          </p:cNvSpPr>
          <p:nvPr>
            <p:ph type="subTitle" idx="1"/>
          </p:nvPr>
        </p:nvSpPr>
        <p:spPr/>
        <p:txBody>
          <a:bodyPr/>
          <a:lstStyle/>
          <a:p>
            <a:endParaRPr lang="en-IN" altLang="en-US">
              <a:latin typeface="Bahnschrift Light SemiCondensed" panose="020B0502040204020203" charset="0"/>
              <a:cs typeface="Bahnschrift Light SemiCondensed" panose="020B0502040204020203" charset="0"/>
            </a:endParaRPr>
          </a:p>
          <a:p>
            <a:r>
              <a:rPr lang="en-IN" altLang="en-US">
                <a:latin typeface="Bahnschrift Light SemiCondensed" panose="020B0502040204020203" charset="0"/>
                <a:cs typeface="Bahnschrift Light SemiCondensed" panose="020B0502040204020203" charset="0"/>
              </a:rPr>
              <a:t>By </a:t>
            </a:r>
            <a:endParaRPr lang="en-IN" altLang="en-US">
              <a:latin typeface="Bahnschrift Light SemiCondensed" panose="020B0502040204020203" charset="0"/>
              <a:cs typeface="Bahnschrift Light SemiCondensed" panose="020B0502040204020203" charset="0"/>
            </a:endParaRPr>
          </a:p>
          <a:p>
            <a:r>
              <a:rPr lang="en-IN" altLang="en-US" sz="2400">
                <a:latin typeface="Candara" panose="020E0502030303020204" charset="0"/>
                <a:cs typeface="Candara" panose="020E0502030303020204" charset="0"/>
              </a:rPr>
              <a:t>Satu Vinayak Pole</a:t>
            </a:r>
            <a:endParaRPr lang="en-IN" altLang="en-US" sz="2400">
              <a:latin typeface="Candara" panose="020E0502030303020204" charset="0"/>
              <a:cs typeface="Candara" panose="020E0502030303020204" charset="0"/>
            </a:endParaRPr>
          </a:p>
          <a:p>
            <a:r>
              <a:rPr lang="en-IN" altLang="en-US" sz="2400">
                <a:latin typeface="Candara" panose="020E0502030303020204" charset="0"/>
                <a:cs typeface="Candara" panose="020E0502030303020204" charset="0"/>
              </a:rPr>
              <a:t>Intern-Flip Robo Technologies</a:t>
            </a:r>
            <a:endParaRPr lang="en-IN" altLang="en-US" sz="2400">
              <a:latin typeface="Candara" panose="020E0502030303020204" charset="0"/>
              <a:cs typeface="Candara" panose="020E0502030303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Calibri" panose="020F0502020204030204" charset="0"/>
                <a:cs typeface="Calibri" panose="020F0502020204030204" charset="0"/>
                <a:sym typeface="+mn-ea"/>
              </a:rPr>
              <a:t>Customer’s opinion on e-sites</a:t>
            </a:r>
            <a:endParaRPr lang="en-US"/>
          </a:p>
        </p:txBody>
      </p:sp>
      <p:pic>
        <p:nvPicPr>
          <p:cNvPr id="4" name="Content Placeholder 3" descr="download 2"/>
          <p:cNvPicPr>
            <a:picLocks noChangeAspect="1"/>
          </p:cNvPicPr>
          <p:nvPr>
            <p:ph idx="1"/>
          </p:nvPr>
        </p:nvPicPr>
        <p:blipFill>
          <a:blip r:embed="rId1"/>
          <a:stretch>
            <a:fillRect/>
          </a:stretch>
        </p:blipFill>
        <p:spPr>
          <a:xfrm>
            <a:off x="1117600" y="970280"/>
            <a:ext cx="8482330" cy="3331845"/>
          </a:xfrm>
          <a:prstGeom prst="rect">
            <a:avLst/>
          </a:prstGeom>
        </p:spPr>
      </p:pic>
      <p:sp>
        <p:nvSpPr>
          <p:cNvPr id="5" name="Text Box 4"/>
          <p:cNvSpPr txBox="1"/>
          <p:nvPr/>
        </p:nvSpPr>
        <p:spPr>
          <a:xfrm>
            <a:off x="803275" y="5208905"/>
            <a:ext cx="11195050" cy="368300"/>
          </a:xfrm>
          <a:prstGeom prst="rect">
            <a:avLst/>
          </a:prstGeom>
          <a:noFill/>
        </p:spPr>
        <p:txBody>
          <a:bodyPr wrap="square" rtlCol="0">
            <a:spAutoFit/>
          </a:bodyPr>
          <a:p>
            <a:r>
              <a:rPr lang="en-IN" altLang="en-US">
                <a:latin typeface="Calibri" panose="020F0502020204030204" charset="0"/>
                <a:cs typeface="Calibri" panose="020F0502020204030204" charset="0"/>
              </a:rPr>
              <a:t>I can be seen from the graph that Amazon followed by Flipkart provides relevant information of products.</a:t>
            </a:r>
            <a:endParaRPr lang="en-IN" altLang="en-US">
              <a:latin typeface="Calibri" panose="020F0502020204030204" charset="0"/>
              <a:cs typeface="Calibri" panose="020F0502020204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IN" altLang="en-US">
                <a:latin typeface="Calibri" panose="020F0502020204030204" charset="0"/>
                <a:cs typeface="Calibri" panose="020F0502020204030204" charset="0"/>
                <a:sym typeface="+mn-ea"/>
              </a:rPr>
            </a:br>
            <a:r>
              <a:rPr lang="en-IN" altLang="en-US">
                <a:latin typeface="Calibri" panose="020F0502020204030204" charset="0"/>
                <a:cs typeface="Calibri" panose="020F0502020204030204" charset="0"/>
                <a:sym typeface="+mn-ea"/>
              </a:rPr>
              <a:t>Customer’s opinion on e-sites</a:t>
            </a:r>
            <a:br>
              <a:rPr lang="en-IN" altLang="en-US">
                <a:latin typeface="Calibri" panose="020F0502020204030204" charset="0"/>
                <a:cs typeface="Calibri" panose="020F0502020204030204" charset="0"/>
              </a:rPr>
            </a:br>
            <a:endParaRPr lang="en-US"/>
          </a:p>
        </p:txBody>
      </p:sp>
      <p:pic>
        <p:nvPicPr>
          <p:cNvPr id="4" name="Content Placeholder 3" descr="download3"/>
          <p:cNvPicPr>
            <a:picLocks noChangeAspect="1"/>
          </p:cNvPicPr>
          <p:nvPr>
            <p:ph idx="1"/>
          </p:nvPr>
        </p:nvPicPr>
        <p:blipFill>
          <a:blip r:embed="rId1"/>
          <a:stretch>
            <a:fillRect/>
          </a:stretch>
        </p:blipFill>
        <p:spPr>
          <a:xfrm>
            <a:off x="2211705" y="772795"/>
            <a:ext cx="7767955" cy="4469765"/>
          </a:xfrm>
          <a:prstGeom prst="rect">
            <a:avLst/>
          </a:prstGeom>
        </p:spPr>
      </p:pic>
      <p:sp>
        <p:nvSpPr>
          <p:cNvPr id="6" name="Text Box 5"/>
          <p:cNvSpPr txBox="1"/>
          <p:nvPr/>
        </p:nvSpPr>
        <p:spPr>
          <a:xfrm>
            <a:off x="728345" y="5748655"/>
            <a:ext cx="9257030" cy="368300"/>
          </a:xfrm>
          <a:prstGeom prst="rect">
            <a:avLst/>
          </a:prstGeom>
          <a:noFill/>
        </p:spPr>
        <p:txBody>
          <a:bodyPr wrap="none" rtlCol="0">
            <a:spAutoFit/>
          </a:bodyPr>
          <a:p>
            <a:r>
              <a:rPr lang="en-IN" altLang="en-US">
                <a:latin typeface="Calibri" panose="020F0502020204030204" charset="0"/>
                <a:cs typeface="Calibri" panose="020F0502020204030204" charset="0"/>
              </a:rPr>
              <a:t>As seen above Amazon has the most reliable website/application followed by Flipkart and Myntra</a:t>
            </a:r>
            <a:r>
              <a:rPr lang="en-IN" altLang="en-US"/>
              <a:t>.</a:t>
            </a:r>
            <a:endParaRPr lang="en-I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IN" altLang="en-US">
                <a:latin typeface="Calibri" panose="020F0502020204030204" charset="0"/>
                <a:cs typeface="Calibri" panose="020F0502020204030204" charset="0"/>
                <a:sym typeface="+mn-ea"/>
              </a:rPr>
            </a:br>
            <a:r>
              <a:rPr lang="en-IN" altLang="en-US">
                <a:latin typeface="Calibri" panose="020F0502020204030204" charset="0"/>
                <a:cs typeface="Calibri" panose="020F0502020204030204" charset="0"/>
                <a:sym typeface="+mn-ea"/>
              </a:rPr>
              <a:t>Customer’s opinion on e-sites</a:t>
            </a:r>
            <a:br>
              <a:rPr lang="en-IN" altLang="en-US">
                <a:latin typeface="Calibri" panose="020F0502020204030204" charset="0"/>
                <a:cs typeface="Calibri" panose="020F0502020204030204" charset="0"/>
              </a:rPr>
            </a:br>
            <a:endParaRPr lang="en-US"/>
          </a:p>
        </p:txBody>
      </p:sp>
      <p:pic>
        <p:nvPicPr>
          <p:cNvPr id="4" name="Content Placeholder 3" descr="download4"/>
          <p:cNvPicPr>
            <a:picLocks noChangeAspect="1"/>
          </p:cNvPicPr>
          <p:nvPr>
            <p:ph idx="1"/>
          </p:nvPr>
        </p:nvPicPr>
        <p:blipFill>
          <a:blip r:embed="rId1"/>
          <a:stretch>
            <a:fillRect/>
          </a:stretch>
        </p:blipFill>
        <p:spPr>
          <a:xfrm>
            <a:off x="1806575" y="1174750"/>
            <a:ext cx="8577580" cy="3546475"/>
          </a:xfrm>
          <a:prstGeom prst="rect">
            <a:avLst/>
          </a:prstGeom>
        </p:spPr>
      </p:pic>
      <p:sp>
        <p:nvSpPr>
          <p:cNvPr id="5" name="Text Box 4"/>
          <p:cNvSpPr txBox="1"/>
          <p:nvPr/>
        </p:nvSpPr>
        <p:spPr>
          <a:xfrm>
            <a:off x="1268730" y="5254625"/>
            <a:ext cx="7077075" cy="645160"/>
          </a:xfrm>
          <a:prstGeom prst="rect">
            <a:avLst/>
          </a:prstGeom>
          <a:noFill/>
        </p:spPr>
        <p:txBody>
          <a:bodyPr wrap="none" rtlCol="0">
            <a:spAutoFit/>
          </a:bodyPr>
          <a:p>
            <a:r>
              <a:rPr lang="en-IN" altLang="en-US">
                <a:latin typeface="Calibri" panose="020F0502020204030204" charset="0"/>
                <a:cs typeface="Calibri" panose="020F0502020204030204" charset="0"/>
              </a:rPr>
              <a:t>Most people voted for Amazon for its speedy delivery followed by Flipkart.</a:t>
            </a:r>
            <a:br>
              <a:rPr lang="en-IN" altLang="en-US">
                <a:latin typeface="Calibri" panose="020F0502020204030204" charset="0"/>
                <a:cs typeface="Calibri" panose="020F0502020204030204" charset="0"/>
              </a:rPr>
            </a:br>
            <a:endParaRPr lang="en-IN" altLang="en-US">
              <a:latin typeface="Calibri" panose="020F0502020204030204" charset="0"/>
              <a:cs typeface="Calibri" panose="020F0502020204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a:spLocks noGrp="1"/>
          </p:cNvSpPr>
          <p:nvPr>
            <p:ph type="title"/>
          </p:nvPr>
        </p:nvSpPr>
        <p:spPr/>
        <p:txBody>
          <a:bodyPr/>
          <a:p>
            <a:br>
              <a:rPr lang="en-IN" altLang="en-US">
                <a:latin typeface="Calibri" panose="020F0502020204030204" charset="0"/>
                <a:cs typeface="Calibri" panose="020F0502020204030204" charset="0"/>
                <a:sym typeface="+mn-ea"/>
              </a:rPr>
            </a:br>
            <a:r>
              <a:rPr lang="en-IN" altLang="en-US">
                <a:latin typeface="Calibri" panose="020F0502020204030204" charset="0"/>
                <a:cs typeface="Calibri" panose="020F0502020204030204" charset="0"/>
                <a:sym typeface="+mn-ea"/>
              </a:rPr>
              <a:t>Customer’s opinion on e-sites</a:t>
            </a:r>
            <a:br>
              <a:rPr lang="en-IN" altLang="en-US">
                <a:latin typeface="Calibri" panose="020F0502020204030204" charset="0"/>
                <a:cs typeface="Calibri" panose="020F0502020204030204" charset="0"/>
              </a:rPr>
            </a:br>
            <a:endParaRPr lang="en-US"/>
          </a:p>
        </p:txBody>
      </p:sp>
      <p:pic>
        <p:nvPicPr>
          <p:cNvPr id="4" name="Content Placeholder 3" descr="download5"/>
          <p:cNvPicPr>
            <a:picLocks noChangeAspect="1"/>
          </p:cNvPicPr>
          <p:nvPr>
            <p:ph idx="1"/>
          </p:nvPr>
        </p:nvPicPr>
        <p:blipFill>
          <a:blip r:embed="rId1"/>
          <a:stretch>
            <a:fillRect/>
          </a:stretch>
        </p:blipFill>
        <p:spPr>
          <a:xfrm>
            <a:off x="1678305" y="1174750"/>
            <a:ext cx="8863330" cy="3564255"/>
          </a:xfrm>
          <a:prstGeom prst="rect">
            <a:avLst/>
          </a:prstGeom>
        </p:spPr>
      </p:pic>
      <p:sp>
        <p:nvSpPr>
          <p:cNvPr id="5" name="Text Box 4"/>
          <p:cNvSpPr txBox="1"/>
          <p:nvPr/>
        </p:nvSpPr>
        <p:spPr>
          <a:xfrm>
            <a:off x="979805" y="5068570"/>
            <a:ext cx="9182100" cy="645160"/>
          </a:xfrm>
          <a:prstGeom prst="rect">
            <a:avLst/>
          </a:prstGeom>
          <a:noFill/>
        </p:spPr>
        <p:txBody>
          <a:bodyPr wrap="none" rtlCol="0">
            <a:spAutoFit/>
          </a:bodyPr>
          <a:p>
            <a:r>
              <a:rPr lang="en-IN" altLang="en-US">
                <a:latin typeface="Calibri" panose="020F0502020204030204" charset="0"/>
                <a:cs typeface="Calibri" panose="020F0502020204030204" charset="0"/>
              </a:rPr>
              <a:t>It is seen from above graph that Amazon is most secured to provide privacy for customers details </a:t>
            </a:r>
            <a:endParaRPr lang="en-IN" altLang="en-US">
              <a:latin typeface="Calibri" panose="020F0502020204030204" charset="0"/>
              <a:cs typeface="Calibri" panose="020F0502020204030204" charset="0"/>
            </a:endParaRPr>
          </a:p>
          <a:p>
            <a:r>
              <a:rPr lang="en-IN" altLang="en-US">
                <a:latin typeface="Calibri" panose="020F0502020204030204" charset="0"/>
                <a:cs typeface="Calibri" panose="020F0502020204030204" charset="0"/>
              </a:rPr>
              <a:t>as well as for payment transaction followed by Flipkart and others.</a:t>
            </a:r>
            <a:endParaRPr lang="en-IN" altLang="en-US">
              <a:latin typeface="Calibri" panose="020F0502020204030204" charset="0"/>
              <a:cs typeface="Calibri" panose="020F050202020403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IN" altLang="en-US">
                <a:latin typeface="Calibri" panose="020F0502020204030204" charset="0"/>
                <a:cs typeface="Calibri" panose="020F0502020204030204" charset="0"/>
                <a:sym typeface="+mn-ea"/>
              </a:rPr>
            </a:br>
            <a:r>
              <a:rPr lang="en-IN" altLang="en-US">
                <a:latin typeface="Calibri" panose="020F0502020204030204" charset="0"/>
                <a:cs typeface="Calibri" panose="020F0502020204030204" charset="0"/>
                <a:sym typeface="+mn-ea"/>
              </a:rPr>
              <a:t>Customer’s opinion on e-sites</a:t>
            </a:r>
            <a:br>
              <a:rPr lang="en-IN" altLang="en-US">
                <a:latin typeface="Calibri" panose="020F0502020204030204" charset="0"/>
                <a:cs typeface="Calibri" panose="020F0502020204030204" charset="0"/>
              </a:rPr>
            </a:br>
            <a:endParaRPr lang="en-US"/>
          </a:p>
        </p:txBody>
      </p:sp>
      <p:pic>
        <p:nvPicPr>
          <p:cNvPr id="4" name="Content Placeholder 3" descr="download6"/>
          <p:cNvPicPr>
            <a:picLocks noChangeAspect="1"/>
          </p:cNvPicPr>
          <p:nvPr>
            <p:ph idx="1"/>
          </p:nvPr>
        </p:nvPicPr>
        <p:blipFill>
          <a:blip r:embed="rId1"/>
          <a:stretch>
            <a:fillRect/>
          </a:stretch>
        </p:blipFill>
        <p:spPr>
          <a:xfrm>
            <a:off x="988060" y="1174750"/>
            <a:ext cx="9106535" cy="3639820"/>
          </a:xfrm>
          <a:prstGeom prst="rect">
            <a:avLst/>
          </a:prstGeom>
        </p:spPr>
      </p:pic>
      <p:sp>
        <p:nvSpPr>
          <p:cNvPr id="6" name="Text Box 5"/>
          <p:cNvSpPr txBox="1"/>
          <p:nvPr/>
        </p:nvSpPr>
        <p:spPr>
          <a:xfrm>
            <a:off x="709295" y="5106035"/>
            <a:ext cx="10153650" cy="368300"/>
          </a:xfrm>
          <a:prstGeom prst="rect">
            <a:avLst/>
          </a:prstGeom>
          <a:noFill/>
        </p:spPr>
        <p:txBody>
          <a:bodyPr wrap="square" rtlCol="0">
            <a:spAutoFit/>
          </a:bodyPr>
          <a:p>
            <a:r>
              <a:rPr lang="en-IN" altLang="en-US">
                <a:latin typeface="Calibri" panose="020F0502020204030204" charset="0"/>
                <a:cs typeface="Calibri" panose="020F0502020204030204" charset="0"/>
              </a:rPr>
              <a:t>As seen above Amazon ranks higher then others as customers said they assisy their in many ways/channels</a:t>
            </a:r>
            <a:r>
              <a:rPr lang="en-IN" altLang="en-US"/>
              <a:t>.</a:t>
            </a:r>
            <a:endParaRPr lang="en-I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IN" altLang="en-US">
                <a:latin typeface="Calibri" panose="020F0502020204030204" charset="0"/>
                <a:cs typeface="Calibri" panose="020F0502020204030204" charset="0"/>
                <a:sym typeface="+mn-ea"/>
              </a:rPr>
            </a:br>
            <a:r>
              <a:rPr lang="en-IN" altLang="en-US">
                <a:latin typeface="Calibri" panose="020F0502020204030204" charset="0"/>
                <a:cs typeface="Calibri" panose="020F0502020204030204" charset="0"/>
                <a:sym typeface="+mn-ea"/>
              </a:rPr>
              <a:t>Customer’s opinion on e-sites</a:t>
            </a:r>
            <a:br>
              <a:rPr lang="en-IN" altLang="en-US">
                <a:latin typeface="Calibri" panose="020F0502020204030204" charset="0"/>
                <a:cs typeface="Calibri" panose="020F0502020204030204" charset="0"/>
              </a:rPr>
            </a:br>
            <a:endParaRPr lang="en-US"/>
          </a:p>
        </p:txBody>
      </p:sp>
      <p:pic>
        <p:nvPicPr>
          <p:cNvPr id="4" name="Content Placeholder 3" descr="download7"/>
          <p:cNvPicPr>
            <a:picLocks noChangeAspect="1"/>
          </p:cNvPicPr>
          <p:nvPr>
            <p:ph idx="1"/>
          </p:nvPr>
        </p:nvPicPr>
        <p:blipFill>
          <a:blip r:embed="rId1"/>
          <a:stretch>
            <a:fillRect/>
          </a:stretch>
        </p:blipFill>
        <p:spPr>
          <a:xfrm>
            <a:off x="1203960" y="1174750"/>
            <a:ext cx="9726930" cy="4152265"/>
          </a:xfrm>
          <a:prstGeom prst="rect">
            <a:avLst/>
          </a:prstGeom>
        </p:spPr>
      </p:pic>
      <p:sp>
        <p:nvSpPr>
          <p:cNvPr id="5" name="Text Box 4"/>
          <p:cNvSpPr txBox="1"/>
          <p:nvPr/>
        </p:nvSpPr>
        <p:spPr>
          <a:xfrm>
            <a:off x="1268730" y="5506720"/>
            <a:ext cx="8790940" cy="368300"/>
          </a:xfrm>
          <a:prstGeom prst="rect">
            <a:avLst/>
          </a:prstGeom>
          <a:noFill/>
        </p:spPr>
        <p:txBody>
          <a:bodyPr wrap="none" rtlCol="0">
            <a:spAutoFit/>
          </a:bodyPr>
          <a:p>
            <a:r>
              <a:rPr lang="en-IN" altLang="en-US">
                <a:latin typeface="Calibri" panose="020F0502020204030204" charset="0"/>
                <a:cs typeface="Calibri" panose="020F0502020204030204" charset="0"/>
              </a:rPr>
              <a:t>Most customers said that Amazon has most efficient website followed by Flipkart and others</a:t>
            </a:r>
            <a:r>
              <a:rPr lang="en-IN" altLang="en-US"/>
              <a:t>.</a:t>
            </a:r>
            <a:endParaRPr lang="en-I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IN" altLang="en-US">
                <a:latin typeface="Calibri" panose="020F0502020204030204" charset="0"/>
                <a:cs typeface="Calibri" panose="020F0502020204030204" charset="0"/>
                <a:sym typeface="+mn-ea"/>
              </a:rPr>
            </a:br>
            <a:r>
              <a:rPr lang="en-IN" altLang="en-US">
                <a:latin typeface="Calibri" panose="020F0502020204030204" charset="0"/>
                <a:cs typeface="Calibri" panose="020F0502020204030204" charset="0"/>
                <a:sym typeface="+mn-ea"/>
              </a:rPr>
              <a:t>Customer’s opinion on e-sites</a:t>
            </a:r>
            <a:br>
              <a:rPr lang="en-IN" altLang="en-US">
                <a:latin typeface="Calibri" panose="020F0502020204030204" charset="0"/>
                <a:cs typeface="Calibri" panose="020F0502020204030204" charset="0"/>
              </a:rPr>
            </a:br>
            <a:endParaRPr lang="en-US"/>
          </a:p>
        </p:txBody>
      </p:sp>
      <p:pic>
        <p:nvPicPr>
          <p:cNvPr id="4" name="Content Placeholder 3" descr="download8"/>
          <p:cNvPicPr>
            <a:picLocks noChangeAspect="1"/>
          </p:cNvPicPr>
          <p:nvPr>
            <p:ph idx="1"/>
          </p:nvPr>
        </p:nvPicPr>
        <p:blipFill>
          <a:blip r:embed="rId1"/>
          <a:stretch>
            <a:fillRect/>
          </a:stretch>
        </p:blipFill>
        <p:spPr>
          <a:xfrm>
            <a:off x="2264410" y="1174750"/>
            <a:ext cx="7662545" cy="3872865"/>
          </a:xfrm>
          <a:prstGeom prst="rect">
            <a:avLst/>
          </a:prstGeom>
        </p:spPr>
      </p:pic>
      <p:sp>
        <p:nvSpPr>
          <p:cNvPr id="5" name="Text Box 4"/>
          <p:cNvSpPr txBox="1"/>
          <p:nvPr/>
        </p:nvSpPr>
        <p:spPr>
          <a:xfrm>
            <a:off x="495300" y="5375910"/>
            <a:ext cx="9620885" cy="645160"/>
          </a:xfrm>
          <a:prstGeom prst="rect">
            <a:avLst/>
          </a:prstGeom>
          <a:noFill/>
        </p:spPr>
        <p:txBody>
          <a:bodyPr wrap="none" rtlCol="0">
            <a:spAutoFit/>
          </a:bodyPr>
          <a:p>
            <a:r>
              <a:rPr lang="en-IN" altLang="en-US">
                <a:latin typeface="Calibri" panose="020F0502020204030204" charset="0"/>
                <a:cs typeface="Calibri" panose="020F0502020204030204" charset="0"/>
              </a:rPr>
              <a:t>Looking at the plot above it seems that customers would reccommend Amazon above all, followed by </a:t>
            </a:r>
            <a:endParaRPr lang="en-IN" altLang="en-US">
              <a:latin typeface="Calibri" panose="020F0502020204030204" charset="0"/>
              <a:cs typeface="Calibri" panose="020F0502020204030204" charset="0"/>
            </a:endParaRPr>
          </a:p>
          <a:p>
            <a:r>
              <a:rPr lang="en-IN" altLang="en-US">
                <a:latin typeface="Calibri" panose="020F0502020204030204" charset="0"/>
                <a:cs typeface="Calibri" panose="020F0502020204030204" charset="0"/>
              </a:rPr>
              <a:t>Flipkart and Myntra.</a:t>
            </a:r>
            <a:endParaRPr lang="en-IN" altLang="en-US">
              <a:latin typeface="Calibri" panose="020F0502020204030204" charset="0"/>
              <a:cs typeface="Calibri" panose="020F050202020403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Conclusion</a:t>
            </a:r>
            <a:endParaRPr lang="en-IN" altLang="en-US"/>
          </a:p>
        </p:txBody>
      </p:sp>
      <p:sp>
        <p:nvSpPr>
          <p:cNvPr id="3" name="Content Placeholder 2"/>
          <p:cNvSpPr>
            <a:spLocks noGrp="1"/>
          </p:cNvSpPr>
          <p:nvPr>
            <p:ph idx="1"/>
          </p:nvPr>
        </p:nvSpPr>
        <p:spPr/>
        <p:txBody>
          <a:bodyPr/>
          <a:p>
            <a:pPr>
              <a:lnSpc>
                <a:spcPct val="150000"/>
              </a:lnSpc>
            </a:pPr>
            <a:r>
              <a:rPr lang="en-IN" altLang="en-US" sz="2000">
                <a:latin typeface="Calibri" panose="020F0502020204030204" charset="0"/>
                <a:cs typeface="Calibri" panose="020F0502020204030204" charset="0"/>
              </a:rPr>
              <a:t>There were many factors as discussed in previous slides and seeing all the plots looks like Amazon and Flipkart are better websites to shop from as they provide good service to customers, they have good web system that does not fail much, and they are trusted by customers very well. Also they provide good discounts giving monetary benefits to customers. </a:t>
            </a:r>
            <a:endParaRPr lang="en-IN" altLang="en-US" sz="2000">
              <a:latin typeface="Calibri" panose="020F0502020204030204" charset="0"/>
              <a:cs typeface="Calibri" panose="020F0502020204030204" charset="0"/>
            </a:endParaRPr>
          </a:p>
          <a:p>
            <a:pPr>
              <a:lnSpc>
                <a:spcPct val="150000"/>
              </a:lnSpc>
            </a:pPr>
            <a:r>
              <a:rPr lang="en-IN" altLang="en-US" sz="2000">
                <a:latin typeface="Calibri" panose="020F0502020204030204" charset="0"/>
                <a:cs typeface="Calibri" panose="020F0502020204030204" charset="0"/>
              </a:rPr>
              <a:t>Keeping these points in mind Amazon and Flipkart are better e-retail stores for customer retention and new customer activation.</a:t>
            </a:r>
            <a:endParaRPr lang="en-IN" altLang="en-US" sz="2000">
              <a:latin typeface="Calibri" panose="020F0502020204030204" charset="0"/>
              <a:cs typeface="Calibri" panose="020F0502020204030204" charset="0"/>
            </a:endParaRPr>
          </a:p>
          <a:p>
            <a:pPr>
              <a:lnSpc>
                <a:spcPct val="150000"/>
              </a:lnSpc>
            </a:pPr>
            <a:r>
              <a:rPr lang="en-IN" altLang="en-US" sz="2000" b="1" u="sng">
                <a:latin typeface="Calibri" panose="020F0502020204030204" charset="0"/>
                <a:cs typeface="Calibri" panose="020F0502020204030204" charset="0"/>
              </a:rPr>
              <a:t>Personal Verdict</a:t>
            </a:r>
            <a:r>
              <a:rPr lang="en-IN" altLang="en-US" sz="2000">
                <a:latin typeface="Calibri" panose="020F0502020204030204" charset="0"/>
                <a:cs typeface="Calibri" panose="020F0502020204030204" charset="0"/>
              </a:rPr>
              <a:t>: If I were to reccomend any e-store website to my friend/family, I would recommend Amazon and Flipkart for all their shopping needs. Myntra can be recommended but its only fashion and/or lifestyle shopping site.</a:t>
            </a:r>
            <a:endParaRPr lang="en-IN" altLang="en-US" sz="2000">
              <a:latin typeface="Calibri" panose="020F0502020204030204" charset="0"/>
              <a:cs typeface="Calibri" panose="020F0502020204030204" charset="0"/>
            </a:endParaRPr>
          </a:p>
          <a:p>
            <a:endParaRPr lang="en-IN" altLang="en-US" sz="2000">
              <a:latin typeface="Calibri" panose="020F0502020204030204" charset="0"/>
              <a:cs typeface="Calibri" panose="020F050202020403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3467735" y="2403475"/>
            <a:ext cx="5313680" cy="829945"/>
          </a:xfrm>
          <a:prstGeom prst="rect">
            <a:avLst/>
          </a:prstGeom>
          <a:noFill/>
        </p:spPr>
        <p:txBody>
          <a:bodyPr wrap="square" rtlCol="0">
            <a:spAutoFit/>
          </a:bodyPr>
          <a:p>
            <a:r>
              <a:rPr lang="en-IN" altLang="en-US"/>
              <a:t>                    </a:t>
            </a:r>
            <a:r>
              <a:rPr lang="en-IN" altLang="en-US" sz="4800"/>
              <a:t>Thank You</a:t>
            </a:r>
            <a:endParaRPr lang="en-IN" altLang="en-US" sz="4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Calibri" panose="020F0502020204030204" charset="0"/>
                <a:cs typeface="Calibri" panose="020F0502020204030204" charset="0"/>
              </a:rPr>
              <a:t>Problem </a:t>
            </a:r>
            <a:r>
              <a:rPr lang="en-IN" altLang="en-US">
                <a:latin typeface="Cascadia Code Light" panose="020B0609020000020004" charset="0"/>
                <a:cs typeface="Cascadia Code Light" panose="020B0609020000020004" charset="0"/>
              </a:rPr>
              <a:t>Statement</a:t>
            </a:r>
            <a:endParaRPr lang="en-IN" altLang="en-US">
              <a:latin typeface="Cascadia Code Light" panose="020B0609020000020004" charset="0"/>
              <a:cs typeface="Cascadia Code Light" panose="020B0609020000020004" charset="0"/>
            </a:endParaRPr>
          </a:p>
        </p:txBody>
      </p:sp>
      <p:sp>
        <p:nvSpPr>
          <p:cNvPr id="3" name="Content Placeholder 2"/>
          <p:cNvSpPr>
            <a:spLocks noGrp="1"/>
          </p:cNvSpPr>
          <p:nvPr>
            <p:ph idx="1"/>
          </p:nvPr>
        </p:nvSpPr>
        <p:spPr/>
        <p:txBody>
          <a:bodyPr/>
          <a:p>
            <a:pPr>
              <a:lnSpc>
                <a:spcPct val="150000"/>
              </a:lnSpc>
            </a:pPr>
            <a:r>
              <a:rPr lang="en-US" sz="2400">
                <a:latin typeface="Calibri" panose="020F0502020204030204" charset="0"/>
                <a:cs typeface="Calibri" panose="020F0502020204030204" charset="0"/>
              </a:rPr>
              <a:t>Various online shoppers were given a questionnaire where they filled their personal details along with some suggestions and answers related to online shopping. Then they were provided with 5 e-retail store names from which they had to choose/tick what they feel based on the question provided to them. </a:t>
            </a:r>
            <a:endParaRPr lang="en-US" sz="2400">
              <a:latin typeface="Calibri" panose="020F0502020204030204" charset="0"/>
              <a:cs typeface="Calibri" panose="020F0502020204030204" charset="0"/>
            </a:endParaRPr>
          </a:p>
          <a:p>
            <a:pPr>
              <a:lnSpc>
                <a:spcPct val="150000"/>
              </a:lnSpc>
            </a:pPr>
            <a:r>
              <a:rPr lang="en-US" sz="2400">
                <a:latin typeface="Calibri" panose="020F0502020204030204" charset="0"/>
                <a:cs typeface="Calibri" panose="020F0502020204030204" charset="0"/>
              </a:rPr>
              <a:t>They were further asked which is their favourite e-store and which store would they recommend to their friends and families. This data was further compiled and provided to us to do data analysis on it and based on that provide a solution as which e-store is better and its reasons.</a:t>
            </a:r>
            <a:endParaRPr lang="en-US" sz="2400">
              <a:latin typeface="Calibri" panose="020F0502020204030204" charset="0"/>
              <a:cs typeface="Calibri" panose="020F0502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94055" y="190500"/>
            <a:ext cx="10972800" cy="582613"/>
          </a:xfrm>
        </p:spPr>
        <p:txBody>
          <a:bodyPr>
            <a:normAutofit fontScale="90000"/>
          </a:bodyPr>
          <a:p>
            <a:r>
              <a:rPr lang="en-IN" altLang="en-US">
                <a:latin typeface="Calibri" panose="020F0502020204030204" charset="0"/>
                <a:cs typeface="Calibri" panose="020F0502020204030204" charset="0"/>
              </a:rPr>
              <a:t>Introduction </a:t>
            </a:r>
            <a:endParaRPr lang="en-IN" altLang="en-US">
              <a:latin typeface="Calibri" panose="020F0502020204030204" charset="0"/>
              <a:cs typeface="Calibri" panose="020F0502020204030204" charset="0"/>
            </a:endParaRPr>
          </a:p>
        </p:txBody>
      </p:sp>
      <p:sp>
        <p:nvSpPr>
          <p:cNvPr id="5" name="Content Placeholder 4"/>
          <p:cNvSpPr>
            <a:spLocks noGrp="1"/>
          </p:cNvSpPr>
          <p:nvPr>
            <p:ph idx="1"/>
          </p:nvPr>
        </p:nvSpPr>
        <p:spPr/>
        <p:txBody>
          <a:bodyPr/>
          <a:p>
            <a:pPr algn="just">
              <a:lnSpc>
                <a:spcPct val="150000"/>
              </a:lnSpc>
              <a:spcBef>
                <a:spcPts val="20"/>
              </a:spcBef>
              <a:spcAft>
                <a:spcPts val="0"/>
              </a:spcAft>
            </a:pPr>
            <a:r>
              <a:rPr lang="en-US" sz="1800">
                <a:latin typeface="Calibri" panose="020F0502020204030204" charset="0"/>
                <a:cs typeface="Calibri" panose="020F0502020204030204" charset="0"/>
              </a:rPr>
              <a:t>Customer satisfaction has emerged as one of the most important factors that guarantee the success of online store</a:t>
            </a:r>
            <a:r>
              <a:rPr lang="en-IN" altLang="en-US" sz="1800">
                <a:latin typeface="Calibri" panose="020F0502020204030204" charset="0"/>
                <a:cs typeface="Calibri" panose="020F0502020204030204" charset="0"/>
              </a:rPr>
              <a:t>. This satisfaction is dependant on 4 main factors which are as follows:</a:t>
            </a:r>
            <a:endParaRPr lang="en-IN" altLang="en-US" sz="1800">
              <a:latin typeface="Calibri" panose="020F0502020204030204" charset="0"/>
              <a:cs typeface="Calibri" panose="020F0502020204030204" charset="0"/>
            </a:endParaRPr>
          </a:p>
          <a:p>
            <a:pPr marL="514350" indent="-514350" algn="just">
              <a:lnSpc>
                <a:spcPct val="150000"/>
              </a:lnSpc>
              <a:spcBef>
                <a:spcPts val="20"/>
              </a:spcBef>
              <a:spcAft>
                <a:spcPts val="0"/>
              </a:spcAft>
              <a:buAutoNum type="arabicPeriod"/>
            </a:pPr>
            <a:r>
              <a:rPr lang="en-IN" altLang="en-US" sz="1800" b="1">
                <a:latin typeface="Calibri" panose="020F0502020204030204" charset="0"/>
                <a:cs typeface="Calibri" panose="020F0502020204030204" charset="0"/>
              </a:rPr>
              <a:t>Service quality</a:t>
            </a:r>
            <a:r>
              <a:rPr lang="en-IN" altLang="en-US" sz="1800">
                <a:latin typeface="Calibri" panose="020F0502020204030204" charset="0"/>
                <a:cs typeface="Calibri" panose="020F0502020204030204" charset="0"/>
              </a:rPr>
              <a:t> i.e how good service an online  store provides to customers, for ex. query resolution, product details, seller information, etc.</a:t>
            </a:r>
            <a:endParaRPr lang="en-IN" altLang="en-US" sz="1800">
              <a:latin typeface="Calibri" panose="020F0502020204030204" charset="0"/>
              <a:cs typeface="Calibri" panose="020F0502020204030204" charset="0"/>
            </a:endParaRPr>
          </a:p>
          <a:p>
            <a:pPr marL="514350" indent="-514350" algn="just">
              <a:lnSpc>
                <a:spcPct val="150000"/>
              </a:lnSpc>
              <a:spcBef>
                <a:spcPts val="20"/>
              </a:spcBef>
              <a:spcAft>
                <a:spcPts val="0"/>
              </a:spcAft>
              <a:buAutoNum type="arabicPeriod"/>
            </a:pPr>
            <a:r>
              <a:rPr lang="en-IN" altLang="en-US" sz="1800">
                <a:latin typeface="Calibri" panose="020F0502020204030204" charset="0"/>
                <a:cs typeface="Calibri" panose="020F0502020204030204" charset="0"/>
              </a:rPr>
              <a:t> </a:t>
            </a:r>
            <a:r>
              <a:rPr lang="en-IN" altLang="en-US" sz="1800" b="1">
                <a:latin typeface="Calibri" panose="020F0502020204030204" charset="0"/>
                <a:cs typeface="Calibri" panose="020F0502020204030204" charset="0"/>
              </a:rPr>
              <a:t>System quality</a:t>
            </a:r>
            <a:r>
              <a:rPr lang="en-IN" altLang="en-US" sz="1800">
                <a:latin typeface="Calibri" panose="020F0502020204030204" charset="0"/>
                <a:cs typeface="Calibri" panose="020F0502020204030204" charset="0"/>
              </a:rPr>
              <a:t> i.e how system performs when a customer is purchasing or browsing through online products. This also means that customers should have access to their mobile app which can be used on all kinds of devices without being crashed.</a:t>
            </a:r>
            <a:endParaRPr lang="en-IN" altLang="en-US" sz="1800">
              <a:latin typeface="Calibri" panose="020F0502020204030204" charset="0"/>
              <a:cs typeface="Calibri" panose="020F0502020204030204" charset="0"/>
            </a:endParaRPr>
          </a:p>
          <a:p>
            <a:pPr marL="514350" indent="-514350" algn="just">
              <a:lnSpc>
                <a:spcPct val="150000"/>
              </a:lnSpc>
              <a:spcBef>
                <a:spcPts val="20"/>
              </a:spcBef>
              <a:spcAft>
                <a:spcPts val="0"/>
              </a:spcAft>
              <a:buAutoNum type="arabicPeriod"/>
            </a:pPr>
            <a:r>
              <a:rPr lang="en-IN" altLang="en-US" sz="1800" b="1">
                <a:latin typeface="Calibri" panose="020F0502020204030204" charset="0"/>
                <a:cs typeface="Calibri" panose="020F0502020204030204" charset="0"/>
              </a:rPr>
              <a:t>Trust</a:t>
            </a:r>
            <a:r>
              <a:rPr lang="en-IN" altLang="en-US" sz="1800">
                <a:latin typeface="Calibri" panose="020F0502020204030204" charset="0"/>
                <a:cs typeface="Calibri" panose="020F0502020204030204" charset="0"/>
              </a:rPr>
              <a:t> ; this is the trust between e-store and customer. The customer provides his bank details, his personal name and address including email and phone number without even knowing the seller and/or e-store executives. This trust is achieved by keeping privacy of customers to themselves and not sharing it.</a:t>
            </a:r>
            <a:endParaRPr lang="en-IN" altLang="en-US" sz="1800">
              <a:latin typeface="Calibri" panose="020F0502020204030204" charset="0"/>
              <a:cs typeface="Calibri" panose="020F0502020204030204" charset="0"/>
            </a:endParaRPr>
          </a:p>
          <a:p>
            <a:pPr marL="514350" indent="-514350" algn="just">
              <a:lnSpc>
                <a:spcPct val="150000"/>
              </a:lnSpc>
              <a:spcBef>
                <a:spcPts val="20"/>
              </a:spcBef>
              <a:spcAft>
                <a:spcPts val="0"/>
              </a:spcAft>
              <a:buAutoNum type="arabicPeriod"/>
            </a:pPr>
            <a:r>
              <a:rPr lang="en-IN" altLang="en-US" sz="1800">
                <a:latin typeface="Calibri" panose="020F0502020204030204" charset="0"/>
                <a:cs typeface="Calibri" panose="020F0502020204030204" charset="0"/>
              </a:rPr>
              <a:t> </a:t>
            </a:r>
            <a:r>
              <a:rPr lang="en-IN" altLang="en-US" sz="1800" b="1">
                <a:latin typeface="Calibri" panose="020F0502020204030204" charset="0"/>
                <a:cs typeface="Calibri" panose="020F0502020204030204" charset="0"/>
              </a:rPr>
              <a:t>Net profit</a:t>
            </a:r>
            <a:r>
              <a:rPr lang="en-IN" altLang="en-US" sz="1800">
                <a:latin typeface="Calibri" panose="020F0502020204030204" charset="0"/>
                <a:cs typeface="Calibri" panose="020F0502020204030204" charset="0"/>
              </a:rPr>
              <a:t> i.e  e-stores mostly provide better discounts then retail shopkeepers making customers happy as they save lots of money. Also e-store sells almost everything so customers order online to expand their savings.</a:t>
            </a:r>
            <a:endParaRPr lang="en-IN" altLang="en-US" sz="1800">
              <a:latin typeface="Calibri" panose="020F0502020204030204" charset="0"/>
              <a:cs typeface="Calibri" panose="020F0502020204030204" charset="0"/>
            </a:endParaRPr>
          </a:p>
          <a:p>
            <a:pPr marL="514350" indent="-514350" algn="just">
              <a:lnSpc>
                <a:spcPct val="150000"/>
              </a:lnSpc>
              <a:spcBef>
                <a:spcPts val="20"/>
              </a:spcBef>
              <a:spcAft>
                <a:spcPts val="0"/>
              </a:spcAft>
              <a:buAutoNum type="arabicPeriod"/>
            </a:pPr>
            <a:endParaRPr lang="en-IN" altLang="en-US" sz="1800">
              <a:latin typeface="Calibri" panose="020F0502020204030204" charset="0"/>
              <a:cs typeface="Calibri" panose="020F05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Calibri" panose="020F0502020204030204" charset="0"/>
                <a:cs typeface="Calibri" panose="020F0502020204030204" charset="0"/>
              </a:rPr>
              <a:t>Exploratory Data Analysis (EDA)</a:t>
            </a:r>
            <a:endParaRPr lang="en-IN" altLang="en-US">
              <a:latin typeface="Calibri" panose="020F0502020204030204" charset="0"/>
              <a:cs typeface="Calibri" panose="020F0502020204030204" charset="0"/>
            </a:endParaRPr>
          </a:p>
        </p:txBody>
      </p:sp>
      <p:sp>
        <p:nvSpPr>
          <p:cNvPr id="3" name="Content Placeholder 2"/>
          <p:cNvSpPr>
            <a:spLocks noGrp="1"/>
          </p:cNvSpPr>
          <p:nvPr>
            <p:ph idx="1"/>
          </p:nvPr>
        </p:nvSpPr>
        <p:spPr/>
        <p:txBody>
          <a:bodyPr/>
          <a:p>
            <a:pPr algn="just">
              <a:lnSpc>
                <a:spcPct val="150000"/>
              </a:lnSpc>
              <a:spcBef>
                <a:spcPts val="20"/>
              </a:spcBef>
              <a:spcAft>
                <a:spcPts val="0"/>
              </a:spcAft>
            </a:pPr>
            <a:r>
              <a:rPr lang="en-IN" altLang="en-US" sz="1800" b="1" u="sng">
                <a:latin typeface="Calibri" panose="020F0502020204030204" charset="0"/>
                <a:cs typeface="Calibri" panose="020F0502020204030204" charset="0"/>
              </a:rPr>
              <a:t>Shape and duplicate entries</a:t>
            </a:r>
            <a:r>
              <a:rPr lang="en-IN" altLang="en-US" sz="1800">
                <a:latin typeface="Calibri" panose="020F0502020204030204" charset="0"/>
                <a:cs typeface="Calibri" panose="020F0502020204030204" charset="0"/>
              </a:rPr>
              <a:t>: The shape of the dataset is 269 rows and 71 columns. From those 71 columns last column is dependant variable(label). This survey was taken from known 11 cities from all over India. </a:t>
            </a:r>
            <a:endParaRPr lang="en-IN" altLang="en-US" sz="1800">
              <a:latin typeface="Calibri" panose="020F0502020204030204" charset="0"/>
              <a:cs typeface="Calibri" panose="020F0502020204030204" charset="0"/>
            </a:endParaRPr>
          </a:p>
          <a:p>
            <a:pPr algn="just">
              <a:lnSpc>
                <a:spcPct val="150000"/>
              </a:lnSpc>
              <a:spcBef>
                <a:spcPts val="20"/>
              </a:spcBef>
              <a:spcAft>
                <a:spcPts val="0"/>
              </a:spcAft>
            </a:pPr>
            <a:r>
              <a:rPr lang="en-IN" altLang="en-US" sz="1800">
                <a:latin typeface="Calibri" panose="020F0502020204030204" charset="0"/>
                <a:cs typeface="Calibri" panose="020F0502020204030204" charset="0"/>
              </a:rPr>
              <a:t>Next, the dataset was checked for duplicates and it was found that there were 166 duplicate entries; hence they were removed as they could have hampered model accuracy.</a:t>
            </a:r>
            <a:endParaRPr lang="en-IN" altLang="en-US" sz="1800">
              <a:latin typeface="Calibri" panose="020F0502020204030204" charset="0"/>
              <a:cs typeface="Calibri" panose="020F0502020204030204" charset="0"/>
            </a:endParaRPr>
          </a:p>
          <a:p>
            <a:pPr algn="just">
              <a:lnSpc>
                <a:spcPct val="150000"/>
              </a:lnSpc>
              <a:spcBef>
                <a:spcPts val="20"/>
              </a:spcBef>
              <a:spcAft>
                <a:spcPts val="0"/>
              </a:spcAft>
            </a:pPr>
            <a:endParaRPr lang="en-IN" altLang="en-US" sz="1800">
              <a:latin typeface="Calibri" panose="020F0502020204030204" charset="0"/>
              <a:cs typeface="Calibri" panose="020F0502020204030204" charset="0"/>
            </a:endParaRPr>
          </a:p>
          <a:p>
            <a:pPr algn="just">
              <a:lnSpc>
                <a:spcPct val="150000"/>
              </a:lnSpc>
              <a:spcBef>
                <a:spcPts val="20"/>
              </a:spcBef>
              <a:spcAft>
                <a:spcPts val="0"/>
              </a:spcAft>
            </a:pPr>
            <a:r>
              <a:rPr lang="en-IN" altLang="en-US" sz="1800" b="1" u="sng">
                <a:latin typeface="Calibri" panose="020F0502020204030204" charset="0"/>
                <a:cs typeface="Calibri" panose="020F0502020204030204" charset="0"/>
              </a:rPr>
              <a:t>Null Values</a:t>
            </a:r>
            <a:r>
              <a:rPr lang="en-IN" altLang="en-US" sz="1800">
                <a:latin typeface="Calibri" panose="020F0502020204030204" charset="0"/>
                <a:cs typeface="Calibri" panose="020F0502020204030204" charset="0"/>
              </a:rPr>
              <a:t>: No null values were found in whole dataset.</a:t>
            </a:r>
            <a:endParaRPr lang="en-IN" altLang="en-US" sz="1800">
              <a:latin typeface="Calibri" panose="020F0502020204030204" charset="0"/>
              <a:cs typeface="Calibri" panose="020F0502020204030204" charset="0"/>
            </a:endParaRPr>
          </a:p>
          <a:p>
            <a:pPr algn="just">
              <a:lnSpc>
                <a:spcPct val="150000"/>
              </a:lnSpc>
              <a:spcBef>
                <a:spcPts val="20"/>
              </a:spcBef>
              <a:spcAft>
                <a:spcPts val="0"/>
              </a:spcAft>
            </a:pPr>
            <a:r>
              <a:rPr lang="en-IN" altLang="en-US" sz="1800">
                <a:latin typeface="Calibri" panose="020F0502020204030204" charset="0"/>
                <a:cs typeface="Calibri" panose="020F0502020204030204" charset="0"/>
              </a:rPr>
              <a:t>All the of colums have not been taken into consideration as I think that some column data is not valid for this study.</a:t>
            </a:r>
            <a:endParaRPr lang="en-IN" altLang="en-US" sz="1800">
              <a:latin typeface="Calibri" panose="020F0502020204030204" charset="0"/>
              <a:cs typeface="Calibri" panose="020F0502020204030204" charset="0"/>
            </a:endParaRPr>
          </a:p>
          <a:p>
            <a:pPr marL="0" indent="0" algn="just">
              <a:lnSpc>
                <a:spcPct val="150000"/>
              </a:lnSpc>
              <a:spcBef>
                <a:spcPts val="20"/>
              </a:spcBef>
              <a:spcAft>
                <a:spcPts val="0"/>
              </a:spcAft>
              <a:buNone/>
            </a:pPr>
            <a:endParaRPr lang="en-IN" altLang="en-US" sz="1800">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a:t>
            </a:r>
            <a:r>
              <a:rPr lang="en-IN" altLang="en-US">
                <a:latin typeface="Calibri" panose="020F0502020204030204" charset="0"/>
                <a:cs typeface="Calibri" panose="020F0502020204030204" charset="0"/>
              </a:rPr>
              <a:t>Analysis contd.</a:t>
            </a:r>
            <a:endParaRPr lang="en-IN" altLang="en-US">
              <a:latin typeface="Calibri" panose="020F0502020204030204" charset="0"/>
              <a:cs typeface="Calibri" panose="020F0502020204030204" charset="0"/>
            </a:endParaRPr>
          </a:p>
        </p:txBody>
      </p:sp>
      <p:sp>
        <p:nvSpPr>
          <p:cNvPr id="3" name="Content Placeholder 2"/>
          <p:cNvSpPr>
            <a:spLocks noGrp="1"/>
          </p:cNvSpPr>
          <p:nvPr>
            <p:ph idx="1"/>
          </p:nvPr>
        </p:nvSpPr>
        <p:spPr/>
        <p:txBody>
          <a:bodyPr/>
          <a:p>
            <a:pPr algn="just">
              <a:lnSpc>
                <a:spcPct val="150000"/>
              </a:lnSpc>
              <a:spcBef>
                <a:spcPts val="20"/>
              </a:spcBef>
              <a:spcAft>
                <a:spcPts val="0"/>
              </a:spcAft>
            </a:pPr>
            <a:r>
              <a:rPr lang="en-IN" altLang="en-US" sz="2800">
                <a:latin typeface="Calibri" panose="020F0502020204030204" charset="0"/>
                <a:cs typeface="Calibri" panose="020F0502020204030204" charset="0"/>
                <a:sym typeface="+mn-ea"/>
              </a:rPr>
              <a:t>As seen from dataset the customers who answered the survey are mostly females than males. </a:t>
            </a:r>
            <a:endParaRPr lang="en-IN" altLang="en-US" sz="2800">
              <a:latin typeface="Calibri" panose="020F0502020204030204" charset="0"/>
              <a:cs typeface="Calibri" panose="020F0502020204030204" charset="0"/>
            </a:endParaRPr>
          </a:p>
          <a:p>
            <a:pPr algn="just">
              <a:lnSpc>
                <a:spcPct val="150000"/>
              </a:lnSpc>
              <a:spcBef>
                <a:spcPts val="20"/>
              </a:spcBef>
              <a:spcAft>
                <a:spcPts val="0"/>
              </a:spcAft>
            </a:pPr>
            <a:r>
              <a:rPr lang="en-IN" altLang="en-US" sz="2800">
                <a:latin typeface="Calibri" panose="020F0502020204030204" charset="0"/>
                <a:cs typeface="Calibri" panose="020F0502020204030204" charset="0"/>
                <a:sym typeface="+mn-ea"/>
              </a:rPr>
              <a:t>It is also seen that most of the customers arrived at their now-favourite e-store using search engine and have now moved to application to purchase items as it is more convenient to access e-store via mobile devices.</a:t>
            </a:r>
            <a:endParaRPr lang="en-IN" altLang="en-US" sz="2800">
              <a:latin typeface="Calibri" panose="020F0502020204030204" charset="0"/>
              <a:cs typeface="Calibri" panose="020F0502020204030204" charset="0"/>
            </a:endParaRPr>
          </a:p>
          <a:p>
            <a:endParaRPr lang="en-US" sz="2800">
              <a:latin typeface="Calibri" panose="020F0502020204030204" charset="0"/>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609600" y="190500"/>
            <a:ext cx="10972800" cy="1056640"/>
          </a:xfrm>
        </p:spPr>
        <p:txBody>
          <a:bodyPr/>
          <a:p>
            <a:r>
              <a:rPr lang="en-IN" altLang="en-US">
                <a:latin typeface="Calibri" panose="020F0502020204030204" charset="0"/>
                <a:cs typeface="Calibri" panose="020F0502020204030204" charset="0"/>
                <a:sym typeface="+mn-ea"/>
              </a:rPr>
              <a:t>Analysis contd.</a:t>
            </a:r>
            <a:br>
              <a:rPr lang="en-IN" altLang="en-US"/>
            </a:br>
            <a:endParaRPr lang="en-US"/>
          </a:p>
        </p:txBody>
      </p:sp>
      <p:sp>
        <p:nvSpPr>
          <p:cNvPr id="6" name="Content Placeholder 5"/>
          <p:cNvSpPr>
            <a:spLocks noGrp="1"/>
          </p:cNvSpPr>
          <p:nvPr>
            <p:ph idx="1"/>
          </p:nvPr>
        </p:nvSpPr>
        <p:spPr>
          <a:xfrm>
            <a:off x="609600" y="941070"/>
            <a:ext cx="10972800" cy="5205730"/>
          </a:xfrm>
        </p:spPr>
        <p:txBody>
          <a:bodyPr/>
          <a:p>
            <a:pPr>
              <a:lnSpc>
                <a:spcPct val="150000"/>
              </a:lnSpc>
            </a:pPr>
            <a:r>
              <a:rPr lang="en-IN" altLang="en-US" sz="1800" b="1" u="sng">
                <a:latin typeface="Calibri" panose="020F0502020204030204" charset="0"/>
                <a:cs typeface="Calibri" panose="020F0502020204030204" charset="0"/>
              </a:rPr>
              <a:t>Kind of website / application</a:t>
            </a:r>
            <a:r>
              <a:rPr lang="en-IN" altLang="en-US" sz="1800">
                <a:latin typeface="Calibri" panose="020F0502020204030204" charset="0"/>
                <a:cs typeface="Calibri" panose="020F0502020204030204" charset="0"/>
              </a:rPr>
              <a:t>: It is further seen from seen from dataset that customer strongly agrees to have good web application/search engine support with fast loading pages. </a:t>
            </a:r>
            <a:r>
              <a:rPr lang="en-IN" altLang="en-US" sz="1800">
                <a:latin typeface="Calibri" panose="020F0502020204030204" charset="0"/>
                <a:cs typeface="Calibri" panose="020F0502020204030204" charset="0"/>
                <a:sym typeface="+mn-ea"/>
              </a:rPr>
              <a:t>Customers also feel that e-stores should display relevant information of products alongwith complete seller information. </a:t>
            </a:r>
            <a:r>
              <a:rPr lang="en-IN" altLang="en-US" sz="1800">
                <a:latin typeface="Calibri" panose="020F0502020204030204" charset="0"/>
                <a:cs typeface="Calibri" panose="020F0502020204030204" charset="0"/>
              </a:rPr>
              <a:t>It is also seen that customers usually take &gt;15 min to browse and buy product but sometimes abandon the cart as they see same kind/ better alternative for cheaper price.</a:t>
            </a:r>
            <a:endParaRPr lang="en-IN" altLang="en-US" sz="1800">
              <a:latin typeface="Calibri" panose="020F0502020204030204" charset="0"/>
              <a:cs typeface="Calibri" panose="020F0502020204030204" charset="0"/>
            </a:endParaRPr>
          </a:p>
          <a:p>
            <a:pPr>
              <a:lnSpc>
                <a:spcPct val="150000"/>
              </a:lnSpc>
            </a:pPr>
            <a:endParaRPr lang="en-IN" altLang="en-US" sz="1800">
              <a:latin typeface="Calibri" panose="020F0502020204030204" charset="0"/>
              <a:cs typeface="Calibri" panose="020F0502020204030204" charset="0"/>
            </a:endParaRPr>
          </a:p>
          <a:p>
            <a:pPr>
              <a:lnSpc>
                <a:spcPct val="150000"/>
              </a:lnSpc>
            </a:pPr>
            <a:r>
              <a:rPr lang="en-IN" altLang="en-US" sz="1800" b="1" u="sng">
                <a:latin typeface="Calibri" panose="020F0502020204030204" charset="0"/>
                <a:cs typeface="Calibri" panose="020F0502020204030204" charset="0"/>
              </a:rPr>
              <a:t>Payment</a:t>
            </a:r>
            <a:r>
              <a:rPr lang="en-IN" altLang="en-US" sz="1800">
                <a:latin typeface="Calibri" panose="020F0502020204030204" charset="0"/>
                <a:cs typeface="Calibri" panose="020F0502020204030204" charset="0"/>
              </a:rPr>
              <a:t>: The website/app should have convenient payment methods as customers strongly agrees to use bank cards(debit/credit) followed by Cash On Delivery service to buy products.</a:t>
            </a:r>
            <a:endParaRPr lang="en-IN" altLang="en-US" sz="1800">
              <a:latin typeface="Calibri" panose="020F0502020204030204" charset="0"/>
              <a:cs typeface="Calibri" panose="020F0502020204030204" charset="0"/>
            </a:endParaRPr>
          </a:p>
          <a:p>
            <a:pPr>
              <a:lnSpc>
                <a:spcPct val="150000"/>
              </a:lnSpc>
            </a:pPr>
            <a:endParaRPr lang="en-IN" altLang="en-US" sz="1800">
              <a:latin typeface="Calibri" panose="020F0502020204030204" charset="0"/>
              <a:cs typeface="Calibri" panose="020F0502020204030204" charset="0"/>
            </a:endParaRPr>
          </a:p>
          <a:p>
            <a:pPr>
              <a:lnSpc>
                <a:spcPct val="150000"/>
              </a:lnSpc>
            </a:pPr>
            <a:r>
              <a:rPr lang="en-IN" altLang="en-US" sz="1800" b="1" u="sng">
                <a:latin typeface="Calibri" panose="020F0502020204030204" charset="0"/>
                <a:cs typeface="Calibri" panose="020F0502020204030204" charset="0"/>
              </a:rPr>
              <a:t>Customer Privacy and Trust</a:t>
            </a:r>
            <a:r>
              <a:rPr lang="en-IN" altLang="en-US" sz="1800">
                <a:latin typeface="Calibri" panose="020F0502020204030204" charset="0"/>
                <a:cs typeface="Calibri" panose="020F0502020204030204" charset="0"/>
              </a:rPr>
              <a:t>:The e-stores alongwith their sellers should guarantee the privacy of the customers and trust should be maintained within customers as they order products without knowing or seeing anybody.</a:t>
            </a:r>
            <a:endParaRPr lang="en-IN" altLang="en-US" sz="1800">
              <a:latin typeface="Calibri" panose="020F0502020204030204" charset="0"/>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Calibri" panose="020F0502020204030204" charset="0"/>
                <a:cs typeface="Calibri" panose="020F0502020204030204" charset="0"/>
              </a:rPr>
              <a:t>Analysis contd.</a:t>
            </a:r>
            <a:endParaRPr lang="en-IN" altLang="en-US">
              <a:latin typeface="Calibri" panose="020F0502020204030204" charset="0"/>
              <a:cs typeface="Calibri" panose="020F0502020204030204" charset="0"/>
            </a:endParaRPr>
          </a:p>
        </p:txBody>
      </p:sp>
      <p:sp>
        <p:nvSpPr>
          <p:cNvPr id="3" name="Content Placeholder 2"/>
          <p:cNvSpPr>
            <a:spLocks noGrp="1"/>
          </p:cNvSpPr>
          <p:nvPr>
            <p:ph idx="1"/>
          </p:nvPr>
        </p:nvSpPr>
        <p:spPr/>
        <p:txBody>
          <a:bodyPr/>
          <a:p>
            <a:pPr>
              <a:lnSpc>
                <a:spcPct val="150000"/>
              </a:lnSpc>
            </a:pPr>
            <a:r>
              <a:rPr lang="en-IN" altLang="en-US" sz="1800" b="1" u="sng">
                <a:latin typeface="Calibri" panose="020F0502020204030204" charset="0"/>
                <a:cs typeface="Calibri" panose="020F0502020204030204" charset="0"/>
              </a:rPr>
              <a:t>Service quality</a:t>
            </a:r>
            <a:r>
              <a:rPr lang="en-IN" altLang="en-US" sz="1800">
                <a:latin typeface="Calibri" panose="020F0502020204030204" charset="0"/>
                <a:cs typeface="Calibri" panose="020F0502020204030204" charset="0"/>
              </a:rPr>
              <a:t>: many customers strongly agrees that the e-store should be readily available to resolve queries of pre and post shopping periods with the help of different online channels ex. email, SMS, web-mail, etc. Also they should be quick/responsive to nullify the customers queries as fast as possible.</a:t>
            </a:r>
            <a:endParaRPr lang="en-IN" altLang="en-US" sz="1800">
              <a:latin typeface="Calibri" panose="020F0502020204030204" charset="0"/>
              <a:cs typeface="Calibri" panose="020F0502020204030204" charset="0"/>
            </a:endParaRPr>
          </a:p>
          <a:p>
            <a:pPr>
              <a:lnSpc>
                <a:spcPct val="150000"/>
              </a:lnSpc>
            </a:pPr>
            <a:endParaRPr lang="en-IN" altLang="en-US" sz="1800">
              <a:latin typeface="Calibri" panose="020F0502020204030204" charset="0"/>
              <a:cs typeface="Calibri" panose="020F0502020204030204" charset="0"/>
            </a:endParaRPr>
          </a:p>
          <a:p>
            <a:pPr>
              <a:lnSpc>
                <a:spcPct val="150000"/>
              </a:lnSpc>
            </a:pPr>
            <a:r>
              <a:rPr lang="en-IN" altLang="en-US" sz="1800" b="1" u="sng">
                <a:latin typeface="Calibri" panose="020F0502020204030204" charset="0"/>
                <a:cs typeface="Calibri" panose="020F0502020204030204" charset="0"/>
              </a:rPr>
              <a:t>Monetary savings</a:t>
            </a:r>
            <a:r>
              <a:rPr lang="en-IN" altLang="en-US" sz="1800">
                <a:latin typeface="Calibri" panose="020F0502020204030204" charset="0"/>
                <a:cs typeface="Calibri" panose="020F0502020204030204" charset="0"/>
              </a:rPr>
              <a:t>: Customers strongly agrees that e-stores mostly provide discounts on all kinds of products which inturn increases savings and products listed are value for money.</a:t>
            </a:r>
            <a:endParaRPr lang="en-IN" altLang="en-US" sz="1800">
              <a:latin typeface="Calibri" panose="020F0502020204030204" charset="0"/>
              <a:cs typeface="Calibri" panose="020F0502020204030204" charset="0"/>
            </a:endParaRPr>
          </a:p>
          <a:p>
            <a:pPr>
              <a:lnSpc>
                <a:spcPct val="150000"/>
              </a:lnSpc>
            </a:pPr>
            <a:endParaRPr lang="en-IN" altLang="en-US" sz="1800">
              <a:latin typeface="Calibri" panose="020F0502020204030204" charset="0"/>
              <a:cs typeface="Calibri" panose="020F0502020204030204" charset="0"/>
            </a:endParaRPr>
          </a:p>
          <a:p>
            <a:pPr>
              <a:lnSpc>
                <a:spcPct val="150000"/>
              </a:lnSpc>
            </a:pPr>
            <a:r>
              <a:rPr lang="en-IN" altLang="en-US" sz="1800" b="1" u="sng">
                <a:latin typeface="Calibri" panose="020F0502020204030204" charset="0"/>
                <a:cs typeface="Calibri" panose="020F0502020204030204" charset="0"/>
              </a:rPr>
              <a:t>Return and replacement policy</a:t>
            </a:r>
            <a:r>
              <a:rPr lang="en-IN" altLang="en-US" sz="1800">
                <a:latin typeface="Calibri" panose="020F0502020204030204" charset="0"/>
                <a:cs typeface="Calibri" panose="020F0502020204030204" charset="0"/>
              </a:rPr>
              <a:t>: Customers agrees that the e-stores alongwith their seller should have return and/or replacement policies while purchasing their products. This is because if there are any manufacturing defects or if some seller is lied in its description then the product can returned by providing new replacement.</a:t>
            </a:r>
            <a:endParaRPr lang="en-IN" altLang="en-US" sz="1800">
              <a:latin typeface="Calibri" panose="020F0502020204030204" charset="0"/>
              <a:cs typeface="Calibri" panose="020F0502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200">
                <a:latin typeface="Calibri" panose="020F0502020204030204" charset="0"/>
                <a:cs typeface="Calibri" panose="020F0502020204030204" charset="0"/>
              </a:rPr>
              <a:t>Analysis on </a:t>
            </a:r>
            <a:r>
              <a:rPr lang="en-IN" altLang="en-US">
                <a:latin typeface="Calibri" panose="020F0502020204030204" charset="0"/>
                <a:cs typeface="Calibri" panose="020F0502020204030204" charset="0"/>
              </a:rPr>
              <a:t>different </a:t>
            </a:r>
            <a:r>
              <a:rPr lang="en-IN" altLang="en-US" sz="3200">
                <a:latin typeface="Calibri" panose="020F0502020204030204" charset="0"/>
                <a:cs typeface="Calibri" panose="020F0502020204030204" charset="0"/>
              </a:rPr>
              <a:t>e-stores based on customer feedback</a:t>
            </a:r>
            <a:endParaRPr lang="en-IN" altLang="en-US" sz="3200">
              <a:latin typeface="Calibri" panose="020F0502020204030204" charset="0"/>
              <a:cs typeface="Calibri" panose="020F0502020204030204" charset="0"/>
            </a:endParaRPr>
          </a:p>
        </p:txBody>
      </p:sp>
      <p:sp>
        <p:nvSpPr>
          <p:cNvPr id="3" name="Content Placeholder 2"/>
          <p:cNvSpPr>
            <a:spLocks noGrp="1"/>
          </p:cNvSpPr>
          <p:nvPr>
            <p:ph idx="1"/>
          </p:nvPr>
        </p:nvSpPr>
        <p:spPr/>
        <p:txBody>
          <a:bodyPr/>
          <a:p>
            <a:r>
              <a:rPr lang="en-IN" altLang="en-US" sz="3600">
                <a:latin typeface="Calibri" panose="020F0502020204030204" charset="0"/>
                <a:cs typeface="Calibri" panose="020F0502020204030204" charset="0"/>
              </a:rPr>
              <a:t>5 e-commerce sites were used for analysis namely :</a:t>
            </a:r>
            <a:endParaRPr lang="en-IN" altLang="en-US" sz="3600">
              <a:latin typeface="Calibri" panose="020F0502020204030204" charset="0"/>
              <a:cs typeface="Calibri" panose="020F0502020204030204" charset="0"/>
            </a:endParaRPr>
          </a:p>
          <a:p>
            <a:pPr marL="742950" indent="-742950">
              <a:buAutoNum type="arabicPeriod"/>
            </a:pPr>
            <a:r>
              <a:rPr lang="en-IN" altLang="en-US" sz="3600">
                <a:latin typeface="Calibri" panose="020F0502020204030204" charset="0"/>
                <a:cs typeface="Calibri" panose="020F0502020204030204" charset="0"/>
              </a:rPr>
              <a:t>Amazon, </a:t>
            </a:r>
            <a:endParaRPr lang="en-IN" altLang="en-US" sz="3600">
              <a:latin typeface="Calibri" panose="020F0502020204030204" charset="0"/>
              <a:cs typeface="Calibri" panose="020F0502020204030204" charset="0"/>
            </a:endParaRPr>
          </a:p>
          <a:p>
            <a:pPr marL="742950" indent="-742950">
              <a:buAutoNum type="arabicPeriod"/>
            </a:pPr>
            <a:r>
              <a:rPr lang="en-IN" altLang="en-US" sz="3600">
                <a:latin typeface="Calibri" panose="020F0502020204030204" charset="0"/>
                <a:cs typeface="Calibri" panose="020F0502020204030204" charset="0"/>
              </a:rPr>
              <a:t>Flipkart, </a:t>
            </a:r>
            <a:endParaRPr lang="en-IN" altLang="en-US" sz="3600">
              <a:latin typeface="Calibri" panose="020F0502020204030204" charset="0"/>
              <a:cs typeface="Calibri" panose="020F0502020204030204" charset="0"/>
            </a:endParaRPr>
          </a:p>
          <a:p>
            <a:pPr marL="742950" indent="-742950">
              <a:buAutoNum type="arabicPeriod"/>
            </a:pPr>
            <a:r>
              <a:rPr lang="en-IN" altLang="en-US" sz="3600">
                <a:latin typeface="Calibri" panose="020F0502020204030204" charset="0"/>
                <a:cs typeface="Calibri" panose="020F0502020204030204" charset="0"/>
              </a:rPr>
              <a:t>Myntra, </a:t>
            </a:r>
            <a:endParaRPr lang="en-IN" altLang="en-US" sz="3600">
              <a:latin typeface="Calibri" panose="020F0502020204030204" charset="0"/>
              <a:cs typeface="Calibri" panose="020F0502020204030204" charset="0"/>
            </a:endParaRPr>
          </a:p>
          <a:p>
            <a:pPr marL="742950" indent="-742950">
              <a:buAutoNum type="arabicPeriod"/>
            </a:pPr>
            <a:r>
              <a:rPr lang="en-IN" altLang="en-US" sz="3600">
                <a:latin typeface="Calibri" panose="020F0502020204030204" charset="0"/>
                <a:cs typeface="Calibri" panose="020F0502020204030204" charset="0"/>
              </a:rPr>
              <a:t>Snapdeal  </a:t>
            </a:r>
            <a:endParaRPr lang="en-IN" altLang="en-US" sz="3600">
              <a:latin typeface="Calibri" panose="020F0502020204030204" charset="0"/>
              <a:cs typeface="Calibri" panose="020F0502020204030204" charset="0"/>
            </a:endParaRPr>
          </a:p>
          <a:p>
            <a:pPr marL="742950" indent="-742950">
              <a:buAutoNum type="arabicPeriod"/>
            </a:pPr>
            <a:r>
              <a:rPr lang="en-IN" altLang="en-US" sz="3600">
                <a:latin typeface="Calibri" panose="020F0502020204030204" charset="0"/>
                <a:cs typeface="Calibri" panose="020F0502020204030204" charset="0"/>
              </a:rPr>
              <a:t>Paytm.</a:t>
            </a:r>
            <a:endParaRPr lang="en-IN" altLang="en-US" sz="2000">
              <a:latin typeface="Calibri" panose="020F0502020204030204" charset="0"/>
              <a:cs typeface="Calibri" panose="020F0502020204030204" charset="0"/>
            </a:endParaRPr>
          </a:p>
          <a:p>
            <a:endParaRPr lang="en-IN" altLang="en-US" sz="2000"/>
          </a:p>
          <a:p>
            <a:endParaRPr lang="en-IN"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Calibri" panose="020F0502020204030204" charset="0"/>
                <a:cs typeface="Calibri" panose="020F0502020204030204" charset="0"/>
              </a:rPr>
              <a:t>Customer’s opinion on e-sites</a:t>
            </a:r>
            <a:endParaRPr lang="en-IN" altLang="en-US">
              <a:latin typeface="Calibri" panose="020F0502020204030204" charset="0"/>
              <a:cs typeface="Calibri" panose="020F0502020204030204" charset="0"/>
            </a:endParaRPr>
          </a:p>
        </p:txBody>
      </p:sp>
      <p:pic>
        <p:nvPicPr>
          <p:cNvPr id="4" name="Content Placeholder 3" descr="download (1)"/>
          <p:cNvPicPr>
            <a:picLocks noChangeAspect="1"/>
          </p:cNvPicPr>
          <p:nvPr>
            <p:ph idx="1"/>
          </p:nvPr>
        </p:nvPicPr>
        <p:blipFill>
          <a:blip r:embed="rId1"/>
          <a:stretch>
            <a:fillRect/>
          </a:stretch>
        </p:blipFill>
        <p:spPr>
          <a:xfrm>
            <a:off x="1597660" y="773430"/>
            <a:ext cx="9220200" cy="3789680"/>
          </a:xfrm>
          <a:prstGeom prst="rect">
            <a:avLst/>
          </a:prstGeom>
        </p:spPr>
      </p:pic>
      <p:sp>
        <p:nvSpPr>
          <p:cNvPr id="6" name="Text Box 5"/>
          <p:cNvSpPr txBox="1"/>
          <p:nvPr/>
        </p:nvSpPr>
        <p:spPr>
          <a:xfrm>
            <a:off x="560705" y="4909820"/>
            <a:ext cx="9769475" cy="368300"/>
          </a:xfrm>
          <a:prstGeom prst="rect">
            <a:avLst/>
          </a:prstGeom>
          <a:noFill/>
        </p:spPr>
        <p:txBody>
          <a:bodyPr wrap="none" rtlCol="0">
            <a:spAutoFit/>
          </a:bodyPr>
          <a:p>
            <a:r>
              <a:rPr lang="en-IN" altLang="en-US">
                <a:latin typeface="Calibri" panose="020F0502020204030204" charset="0"/>
                <a:cs typeface="Calibri" panose="020F0502020204030204" charset="0"/>
              </a:rPr>
              <a:t>It can be seen that Flipkart and Amazon have wide variety of products on offer as per customers review.</a:t>
            </a:r>
            <a:endParaRPr lang="en-IN" altLang="en-US">
              <a:latin typeface="Calibri" panose="020F0502020204030204" charset="0"/>
              <a:cs typeface="Calibri" panose="020F0502020204030204" charset="0"/>
            </a:endParaRPr>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6508</Words>
  <Application>WPS Presentation</Application>
  <PresentationFormat>Widescreen</PresentationFormat>
  <Paragraphs>105</Paragraphs>
  <Slides>18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SimSun</vt:lpstr>
      <vt:lpstr>Wingdings</vt:lpstr>
      <vt:lpstr>Cascadia Code Light</vt:lpstr>
      <vt:lpstr>Bahnschrift Light SemiCondensed</vt:lpstr>
      <vt:lpstr>Candara</vt:lpstr>
      <vt:lpstr>Calibri</vt:lpstr>
      <vt:lpstr>Microsoft YaHei</vt:lpstr>
      <vt:lpstr>Arial Unicode MS</vt:lpstr>
      <vt:lpstr>Orange Waves</vt:lpstr>
      <vt:lpstr>Report on Exploratory Data Analysis (EDA) for E-retail factors for customer activation and retention study from Indian e-commerce customers</vt:lpstr>
      <vt:lpstr>PowerPoint 演示文稿</vt:lpstr>
      <vt:lpstr>Introduction </vt:lpstr>
      <vt:lpstr>Exploratory Data Analysis (EDA)</vt:lpstr>
      <vt:lpstr> Analysis contd.</vt:lpstr>
      <vt:lpstr>Analysis contd. </vt:lpstr>
      <vt:lpstr>Analysis contd.</vt:lpstr>
      <vt:lpstr>Analysis on different e-stores based on customer feedback</vt:lpstr>
      <vt:lpstr>Customer’s opinion on e-sites</vt:lpstr>
      <vt:lpstr>Customer’s opinion on e-sites</vt:lpstr>
      <vt:lpstr> Customer’s opinion on e-sites </vt:lpstr>
      <vt:lpstr> Customer’s opinion on e-sites </vt:lpstr>
      <vt:lpstr> Customer’s opinion on e-sites </vt:lpstr>
      <vt:lpstr> Customer’s opinion on e-sites </vt:lpstr>
      <vt:lpstr> Customer’s opinion on e-sites </vt:lpstr>
      <vt:lpstr> Customer’s opinion on e-sites </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on Exploratory Data Analysis (EDA) for E-retail factors for customer activation and retention study from Indian e-commerce customers</dc:title>
  <dc:creator/>
  <cp:lastModifiedBy>Summit Pole</cp:lastModifiedBy>
  <cp:revision>2</cp:revision>
  <dcterms:created xsi:type="dcterms:W3CDTF">2022-11-14T08:40:00Z</dcterms:created>
  <dcterms:modified xsi:type="dcterms:W3CDTF">2022-11-14T10:24:44Z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7B5BC4BD95A14C3B90A7137A866647DE</vt:lpwstr>
  </property>
  <property fmtid="{D5CDD505-2E9C-101B-9397-08002B2CF9AE}" pid="3" name="KSOProductBuildVer">
    <vt:lpwstr>1033-11.2.0.11380</vt:lpwstr>
  </property>
</Properties>
</file>