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dirty="0">
                <a:latin typeface="Arial Rounded MT Bold" panose="020F0704030504030204" charset="0"/>
                <a:cs typeface="Arial Rounded MT Bold" panose="020F0704030504030204" charset="0"/>
                <a:sym typeface="+mn-ea"/>
              </a:rPr>
              <a:t>Housing Project Prediction presentation</a:t>
            </a:r>
            <a:br>
              <a:rPr lang="en-IN" altLang="en-US" dirty="0">
                <a:latin typeface="Arial Rounded MT Bold" panose="020F0704030504030204" charset="0"/>
                <a:cs typeface="Arial Rounded MT Bold" panose="020F0704030504030204" charset="0"/>
              </a:rPr>
            </a:br>
            <a:endParaRPr lang="en-US"/>
          </a:p>
        </p:txBody>
      </p:sp>
      <p:sp>
        <p:nvSpPr>
          <p:cNvPr id="5" name="Text Placeholder 4"/>
          <p:cNvSpPr>
            <a:spLocks noGrp="1"/>
          </p:cNvSpPr>
          <p:nvPr>
            <p:ph type="body" idx="1"/>
          </p:nvPr>
        </p:nvSpPr>
        <p:spPr/>
        <p:txBody>
          <a:bodyPr/>
          <a:p>
            <a:r>
              <a:rPr lang="en-IN" altLang="en-US">
                <a:latin typeface="Arial Rounded MT Bold" panose="020F0704030504030204" charset="0"/>
                <a:cs typeface="Arial Rounded MT Bold" panose="020F0704030504030204" charset="0"/>
                <a:sym typeface="+mn-ea"/>
              </a:rPr>
              <a:t>By: Satu Vinayak Pole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Algorithms used for model making</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IN" altLang="en-US" sz="2800">
                <a:latin typeface="Calibri" panose="020F0502020204030204" charset="0"/>
                <a:cs typeface="Calibri" panose="020F0502020204030204" charset="0"/>
              </a:rPr>
              <a:t>Random Forest Regressor model.</a:t>
            </a:r>
            <a:endParaRPr lang="en-IN" altLang="en-US" sz="2800">
              <a:latin typeface="Calibri" panose="020F0502020204030204" charset="0"/>
              <a:cs typeface="Calibri" panose="020F0502020204030204" charset="0"/>
            </a:endParaRPr>
          </a:p>
          <a:p>
            <a:r>
              <a:rPr lang="en-IN" altLang="en-US" sz="2800">
                <a:latin typeface="Calibri" panose="020F0502020204030204" charset="0"/>
                <a:cs typeface="Calibri" panose="020F0502020204030204" charset="0"/>
              </a:rPr>
              <a:t>AdaBoost Regressor model.</a:t>
            </a:r>
            <a:endParaRPr lang="en-IN" altLang="en-US" sz="2800">
              <a:latin typeface="Calibri" panose="020F0502020204030204" charset="0"/>
              <a:cs typeface="Calibri" panose="020F0502020204030204" charset="0"/>
            </a:endParaRPr>
          </a:p>
          <a:p>
            <a:r>
              <a:rPr lang="en-IN" altLang="en-US" sz="2800">
                <a:latin typeface="Calibri" panose="020F0502020204030204" charset="0"/>
                <a:cs typeface="Calibri" panose="020F0502020204030204" charset="0"/>
              </a:rPr>
              <a:t>Decision Tree </a:t>
            </a:r>
            <a:r>
              <a:rPr lang="en-IN" altLang="en-US" sz="2800">
                <a:latin typeface="Calibri" panose="020F0502020204030204" charset="0"/>
                <a:cs typeface="Calibri" panose="020F0502020204030204" charset="0"/>
                <a:sym typeface="+mn-ea"/>
              </a:rPr>
              <a:t>Regressor model.</a:t>
            </a:r>
            <a:endParaRPr lang="en-IN" altLang="en-US" sz="2800">
              <a:latin typeface="Calibri" panose="020F0502020204030204" charset="0"/>
              <a:cs typeface="Calibri" panose="020F0502020204030204" charset="0"/>
              <a:sym typeface="+mn-ea"/>
            </a:endParaRPr>
          </a:p>
          <a:p>
            <a:r>
              <a:rPr lang="en-IN" altLang="en-US" sz="2800">
                <a:latin typeface="Calibri" panose="020F0502020204030204" charset="0"/>
                <a:cs typeface="Calibri" panose="020F0502020204030204" charset="0"/>
              </a:rPr>
              <a:t>Gradient Boosting </a:t>
            </a:r>
            <a:r>
              <a:rPr lang="en-IN" altLang="en-US" sz="2800">
                <a:latin typeface="Calibri" panose="020F0502020204030204" charset="0"/>
                <a:cs typeface="Calibri" panose="020F0502020204030204" charset="0"/>
                <a:sym typeface="+mn-ea"/>
              </a:rPr>
              <a:t>Regressor model.</a:t>
            </a:r>
            <a:endParaRPr lang="en-IN" altLang="en-US" sz="2800">
              <a:latin typeface="Calibri" panose="020F0502020204030204" charset="0"/>
              <a:cs typeface="Calibri" panose="020F0502020204030204" charset="0"/>
              <a:sym typeface="+mn-ea"/>
            </a:endParaRPr>
          </a:p>
          <a:p>
            <a:r>
              <a:rPr lang="en-IN" altLang="en-US" sz="2800">
                <a:latin typeface="Calibri" panose="020F0502020204030204" charset="0"/>
                <a:cs typeface="Calibri" panose="020F0502020204030204" charset="0"/>
              </a:rPr>
              <a:t>The best model chosen for hyperparameter tuning was Gradient Boosting as it had better testing accuracy then random forests and its RMSE value was low then Random Forest model.</a:t>
            </a:r>
            <a:endParaRPr lang="en-IN" altLang="en-US" sz="280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Key Metrics Used to Understand Models</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a:latin typeface="Calibri" panose="020F0502020204030204" charset="0"/>
                <a:cs typeface="Calibri" panose="020F0502020204030204" charset="0"/>
              </a:rPr>
              <a:t>I have used the following metrics for evaluation: </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 </a:t>
            </a:r>
            <a:r>
              <a:rPr lang="en-US" u="sng">
                <a:latin typeface="Calibri" panose="020F0502020204030204" charset="0"/>
                <a:cs typeface="Calibri" panose="020F0502020204030204" charset="0"/>
              </a:rPr>
              <a:t>cross validation scores</a:t>
            </a:r>
            <a:r>
              <a:rPr lang="en-IN" altLang="en-US" u="sng">
                <a:latin typeface="Calibri" panose="020F0502020204030204" charset="0"/>
                <a:cs typeface="Calibri" panose="020F0502020204030204" charset="0"/>
              </a:rPr>
              <a:t>: </a:t>
            </a:r>
            <a:r>
              <a:rPr lang="en-US">
                <a:latin typeface="Calibri" panose="020F0502020204030204" charset="0"/>
                <a:cs typeface="Calibri" panose="020F0502020204030204" charset="0"/>
              </a:rPr>
              <a:t> to predict if the model is overfitted or not. </a:t>
            </a:r>
            <a:r>
              <a:rPr lang="en-IN" altLang="en-US">
                <a:latin typeface="Calibri" panose="020F0502020204030204" charset="0"/>
                <a:cs typeface="Calibri" panose="020F0502020204030204" charset="0"/>
              </a:rPr>
              <a:t>Best fit model will have same cross validation score.</a:t>
            </a:r>
            <a:r>
              <a:rPr lang="en-US">
                <a:latin typeface="Calibri" panose="020F0502020204030204" charset="0"/>
                <a:cs typeface="Calibri" panose="020F0502020204030204" charset="0"/>
              </a:rPr>
              <a:t> </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 </a:t>
            </a:r>
            <a:r>
              <a:rPr lang="en-IN" altLang="en-US" u="sng">
                <a:latin typeface="Calibri" panose="020F0502020204030204" charset="0"/>
                <a:cs typeface="Calibri" panose="020F0502020204030204" charset="0"/>
              </a:rPr>
              <a:t>R</a:t>
            </a:r>
            <a:r>
              <a:rPr lang="en-US" u="sng">
                <a:latin typeface="Calibri" panose="020F0502020204030204" charset="0"/>
                <a:cs typeface="Calibri" panose="020F0502020204030204" charset="0"/>
              </a:rPr>
              <a:t>oot mean square deviation</a:t>
            </a:r>
            <a:r>
              <a:rPr lang="en-IN" altLang="en-US" u="sng">
                <a:latin typeface="Calibri" panose="020F0502020204030204" charset="0"/>
                <a:cs typeface="Calibri" panose="020F0502020204030204" charset="0"/>
              </a:rPr>
              <a:t>: </a:t>
            </a:r>
            <a:r>
              <a:rPr lang="en-US">
                <a:latin typeface="Calibri" panose="020F0502020204030204" charset="0"/>
                <a:cs typeface="Calibri" panose="020F0502020204030204" charset="0"/>
              </a:rPr>
              <a:t> is one of the most commonly used measures for evaluating the quality of predictions. </a:t>
            </a:r>
            <a:r>
              <a:rPr lang="en-IN" altLang="en-US">
                <a:latin typeface="Calibri" panose="020F0502020204030204" charset="0"/>
                <a:cs typeface="Calibri" panose="020F0502020204030204" charset="0"/>
              </a:rPr>
              <a:t>Lower the RMSE value better the model.</a:t>
            </a:r>
            <a:r>
              <a:rPr lang="en-US">
                <a:latin typeface="Calibri" panose="020F0502020204030204" charset="0"/>
                <a:cs typeface="Calibri" panose="020F0502020204030204" charset="0"/>
              </a:rPr>
              <a:t></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 </a:t>
            </a:r>
            <a:r>
              <a:rPr lang="en-IN" altLang="en-US" u="sng">
                <a:latin typeface="Calibri" panose="020F0502020204030204" charset="0"/>
                <a:cs typeface="Calibri" panose="020F0502020204030204" charset="0"/>
              </a:rPr>
              <a:t>R2 Score</a:t>
            </a:r>
            <a:r>
              <a:rPr lang="en-IN" altLang="en-US">
                <a:latin typeface="Calibri" panose="020F0502020204030204" charset="0"/>
                <a:cs typeface="Calibri" panose="020F0502020204030204" charset="0"/>
              </a:rPr>
              <a:t>:</a:t>
            </a:r>
            <a:r>
              <a:rPr lang="en-US">
                <a:latin typeface="Calibri" panose="020F0502020204030204" charset="0"/>
                <a:cs typeface="Calibri" panose="020F0502020204030204" charset="0"/>
              </a:rPr>
              <a:t>tells us how accurate our model is.</a:t>
            </a:r>
            <a:r>
              <a:rPr lang="en-IN" altLang="en-US">
                <a:latin typeface="Calibri" panose="020F0502020204030204" charset="0"/>
                <a:cs typeface="Calibri" panose="020F0502020204030204" charset="0"/>
              </a:rPr>
              <a:t> This value is also used as accuracy to claim how good the model is.</a:t>
            </a:r>
            <a:endParaRPr lang="en-IN" altLang="en-US">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Model Training with test data</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IN" altLang="en-US" sz="2800">
                <a:latin typeface="Calibri" panose="020F0502020204030204" charset="0"/>
                <a:cs typeface="Calibri" panose="020F0502020204030204" charset="0"/>
              </a:rPr>
              <a:t>The original model was then tested with the test dataset that was cleaned and kept aside.</a:t>
            </a:r>
            <a:endParaRPr lang="en-IN" altLang="en-US" sz="2800">
              <a:latin typeface="Calibri" panose="020F0502020204030204" charset="0"/>
              <a:cs typeface="Calibri" panose="020F0502020204030204" charset="0"/>
            </a:endParaRPr>
          </a:p>
          <a:p>
            <a:r>
              <a:rPr lang="en-IN" altLang="en-US" sz="2800">
                <a:latin typeface="Calibri" panose="020F0502020204030204" charset="0"/>
                <a:cs typeface="Calibri" panose="020F0502020204030204" charset="0"/>
              </a:rPr>
              <a:t>This test data was scaled and was predicted against model which gave us the Sale Prices of the houses.</a:t>
            </a:r>
            <a:endParaRPr lang="en-IN" altLang="en-US" sz="280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Conclusion</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In this project report, we have used machine learning algorithms to predict the house prices. We have mentioned the step by step procedure to analyze the dataset and finding the correlation between the features. Thus we can select the features which are not correlated to each other and are independent in nature. These feature set were then given as an input to five algorithms and a csv file was generated consisting of predicted house prices. Hence we calculated the performance of each model using different performance metrics and compared them based on these metrics. Then we have also saved the dataframe of predicted prices of test dataset.</a:t>
            </a:r>
            <a:endParaRPr lang="en-US" sz="2800">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IN" altLang="en-US"/>
              <a:t>Thank You!!</a:t>
            </a:r>
            <a:endParaRPr lang="en-IN"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Problem Statement</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pPr algn="just"/>
            <a:r>
              <a:rPr lang="en-US" sz="2800">
                <a:latin typeface="Calibri" panose="020F0502020204030204" charset="0"/>
                <a:cs typeface="Calibri" panose="020F0502020204030204" charset="0"/>
              </a:rPr>
              <a:t>A US based company names ‘Surprise Housing’ wants to enter Australian market for selling houses and earning fortune from them. They wants to buy houses for a prices that is below actual price and and sell those houses at higher prices.Ultimately they don’t know anything about the prices of Australian market so they take old data of houses that has all the features and with respect to their prices. Now they want to know which features such as garage, house floor, fireplaces, etc.predict the price of house. As a data scientist I need to provide them with a model which will consider all the features that are or not responsible for the price of house.This model will further help them to predict the price of the house they want to buy.</a:t>
            </a:r>
            <a:endParaRPr lang="en-US" sz="28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Rounded MT Bold" panose="020F0704030504030204" charset="0"/>
                <a:cs typeface="Arial Rounded MT Bold" panose="020F0704030504030204" charset="0"/>
              </a:rPr>
              <a:t>What is Housing Price Prediction?</a:t>
            </a:r>
            <a:endParaRPr 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pPr algn="just"/>
            <a:r>
              <a:rPr lang="en-US" sz="2800" dirty="0">
                <a:solidFill>
                  <a:srgbClr val="202124"/>
                </a:solidFill>
                <a:effectLst/>
                <a:latin typeface="Calibri" panose="020F0502020204030204" charset="0"/>
                <a:cs typeface="Calibri" panose="020F0502020204030204" charset="0"/>
                <a:sym typeface="+mn-ea"/>
              </a:rPr>
              <a:t>Prediction house prices are expected to help people who plan to buy a house  so they can know the price range in the future, then they can plan their finance well. In addition, house price predictions are also beneficial for property investors to know the trend of housing prices in a certain location.</a:t>
            </a:r>
            <a:endParaRPr lang="en-IN" sz="2800" dirty="0">
              <a:latin typeface="Calibri" panose="020F0502020204030204" charset="0"/>
              <a:cs typeface="Calibri" panose="020F0502020204030204" charset="0"/>
            </a:endParaRPr>
          </a:p>
          <a:p>
            <a:pPr algn="just"/>
            <a:endParaRPr lang="en-US" sz="28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latin typeface="Arial Rounded MT Bold" panose="020F0704030504030204" charset="0"/>
                <a:cs typeface="Arial Rounded MT Bold" panose="020F0704030504030204" charset="0"/>
              </a:rPr>
              <a:t>Exploratory Data Analysis: Introduction to dataset</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This particular problem has two datasets namely train and test data. After uploading the datasets using pandas library in python I got to know that train dataset has a shape of 1168 rows and 81 columns while test had the shape of 292 rows and 80 columns. It was known that train dataset had the label present i.e. ‘Sale_Price’. Looking at the label it was known that it was going to be a regression problem.</a:t>
            </a:r>
            <a:endParaRPr lang="en-US" sz="28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Treating duplicates and Null Values</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Further during data cleaning it was found out that both dataset contained no duplicates but there were null values present. After looking at the amount of null values 5 columns were dropped as the null values in a column were &gt;40%. The dropped column names were PoolQC , Fence and MiscFeature. Other remaning columns with null values were treated using pandas fillna function wherein continuous type columns were filled with mean of the same columns while incase of categorical columns null values were filled with mode of the same column.</a:t>
            </a:r>
            <a:endParaRPr lang="en-US" sz="28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Dropping non related columns</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Further it was understood that ID column had only unique ID’s/numbers that are provided to each house. Also the utility column consisted of only 1 kind of data. Since such type of column data are not useful for us they were dropped from the column.</a:t>
            </a:r>
            <a:endParaRPr lang="en-US" sz="28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Treating Outliers and Skewness and Encoding</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pPr algn="just"/>
            <a:r>
              <a:rPr lang="en-US" sz="2800">
                <a:latin typeface="Calibri" panose="020F0502020204030204" charset="0"/>
                <a:cs typeface="Calibri" panose="020F0502020204030204" charset="0"/>
              </a:rPr>
              <a:t>Further columns were checked if there are any outliers present in them using boxplots. By looking at the plots it was found that outliers present in dataset were &gt;40%. Deleting these outliers was not good for our model performance and they were not dropped.</a:t>
            </a:r>
            <a:endParaRPr lang="en-US" sz="2800">
              <a:latin typeface="Calibri" panose="020F0502020204030204" charset="0"/>
              <a:cs typeface="Calibri" panose="020F0502020204030204" charset="0"/>
            </a:endParaRPr>
          </a:p>
          <a:p>
            <a:pPr algn="just"/>
            <a:r>
              <a:rPr lang="en-US" sz="2800">
                <a:latin typeface="Calibri" panose="020F0502020204030204" charset="0"/>
                <a:cs typeface="Calibri" panose="020F0502020204030204" charset="0"/>
              </a:rPr>
              <a:t>Further both datasets were checked for skewness and distplots were plotted to confirm their skewness</a:t>
            </a:r>
            <a:r>
              <a:rPr lang="en-IN" altLang="en-US" sz="2800">
                <a:latin typeface="Calibri" panose="020F0502020204030204" charset="0"/>
                <a:cs typeface="Calibri" panose="020F0502020204030204" charset="0"/>
              </a:rPr>
              <a:t> and it was removed with Power transformer technique using yeo-johnson method.</a:t>
            </a:r>
            <a:endParaRPr lang="en-IN" altLang="en-US" sz="2800">
              <a:latin typeface="Calibri" panose="020F0502020204030204" charset="0"/>
              <a:cs typeface="Calibri" panose="020F0502020204030204" charset="0"/>
            </a:endParaRPr>
          </a:p>
          <a:p>
            <a:pPr algn="just"/>
            <a:r>
              <a:rPr lang="en-IN" altLang="en-US" sz="2800">
                <a:latin typeface="Calibri" panose="020F0502020204030204" charset="0"/>
                <a:cs typeface="Calibri" panose="020F0502020204030204" charset="0"/>
              </a:rPr>
              <a:t>Columns with object data type were encoded with Label Encoder</a:t>
            </a:r>
            <a:endParaRPr lang="en-IN" altLang="en-US" sz="28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000">
                <a:latin typeface="Arial Rounded MT Bold" panose="020F0704030504030204" charset="0"/>
                <a:cs typeface="Arial Rounded MT Bold" panose="020F0704030504030204" charset="0"/>
              </a:rPr>
              <a:t>Using Feature selection and VIF to reduce data</a:t>
            </a:r>
            <a:endParaRPr lang="en-IN" altLang="en-US" sz="4000">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pPr algn="just"/>
            <a:r>
              <a:rPr lang="en-IN" altLang="en-US" sz="2800">
                <a:latin typeface="Calibri" panose="020F0502020204030204" charset="0"/>
                <a:cs typeface="Calibri" panose="020F0502020204030204" charset="0"/>
              </a:rPr>
              <a:t>Train dataset were further treated with Feature Selection method i.e. Select KBest and f-clasif method. In this only 80% of features which came to 60 features. The best 60 features that are most related to label were selected.</a:t>
            </a:r>
            <a:endParaRPr lang="en-IN" altLang="en-US" sz="2800">
              <a:latin typeface="Calibri" panose="020F0502020204030204" charset="0"/>
              <a:cs typeface="Calibri" panose="020F0502020204030204" charset="0"/>
            </a:endParaRPr>
          </a:p>
          <a:p>
            <a:pPr algn="just"/>
            <a:r>
              <a:rPr lang="en-IN" altLang="en-US" sz="2800">
                <a:latin typeface="Calibri" panose="020F0502020204030204" charset="0"/>
                <a:cs typeface="Calibri" panose="020F0502020204030204" charset="0"/>
              </a:rPr>
              <a:t>Further both datasets were treated with Variance Inflation Factor (VIF) wherein columns that are not related to label were dropped and columns that showed multicollinearity problem were dropped.</a:t>
            </a:r>
            <a:endParaRPr lang="en-IN" altLang="en-US" sz="2800">
              <a:latin typeface="Calibri" panose="020F0502020204030204" charset="0"/>
              <a:cs typeface="Calibri" panose="020F0502020204030204" charset="0"/>
            </a:endParaRPr>
          </a:p>
          <a:p>
            <a:pPr algn="just"/>
            <a:r>
              <a:rPr lang="en-IN" altLang="en-US" sz="2800">
                <a:latin typeface="Calibri" panose="020F0502020204030204" charset="0"/>
                <a:cs typeface="Calibri" panose="020F0502020204030204" charset="0"/>
              </a:rPr>
              <a:t>The final dataset shape came down to only 50 columns.</a:t>
            </a:r>
            <a:r>
              <a:rPr lang="en-IN" altLang="en-US"/>
              <a:t> </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rial Rounded MT Bold" panose="020F0704030504030204" charset="0"/>
                <a:cs typeface="Arial Rounded MT Bold" panose="020F0704030504030204" charset="0"/>
              </a:rPr>
              <a:t>Types of plots that were used in analysis</a:t>
            </a:r>
            <a:endParaRPr lang="en-IN" altLang="en-US">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pPr algn="just"/>
            <a:r>
              <a:rPr lang="en-IN" altLang="en-US" sz="2800">
                <a:latin typeface="Calibri" panose="020F0502020204030204" charset="0"/>
                <a:cs typeface="Calibri" panose="020F0502020204030204" charset="0"/>
              </a:rPr>
              <a:t>Countplot (univariate analysis for categorical data)</a:t>
            </a:r>
            <a:endParaRPr lang="en-IN" altLang="en-US" sz="2800">
              <a:latin typeface="Calibri" panose="020F0502020204030204" charset="0"/>
              <a:cs typeface="Calibri" panose="020F0502020204030204" charset="0"/>
            </a:endParaRPr>
          </a:p>
          <a:p>
            <a:pPr algn="just"/>
            <a:r>
              <a:rPr lang="en-IN" altLang="en-US" sz="2800">
                <a:latin typeface="Calibri" panose="020F0502020204030204" charset="0"/>
                <a:cs typeface="Calibri" panose="020F0502020204030204" charset="0"/>
              </a:rPr>
              <a:t>Swarmplot ( </a:t>
            </a:r>
            <a:r>
              <a:rPr lang="en-IN" altLang="en-US" sz="2800">
                <a:latin typeface="Calibri" panose="020F0502020204030204" charset="0"/>
                <a:cs typeface="Calibri" panose="020F0502020204030204" charset="0"/>
                <a:sym typeface="+mn-ea"/>
              </a:rPr>
              <a:t>univariate analysis for continuous data)</a:t>
            </a:r>
            <a:endParaRPr lang="en-IN" altLang="en-US" sz="2800">
              <a:latin typeface="Calibri" panose="020F0502020204030204" charset="0"/>
              <a:cs typeface="Calibri" panose="020F0502020204030204" charset="0"/>
              <a:sym typeface="+mn-ea"/>
            </a:endParaRPr>
          </a:p>
          <a:p>
            <a:pPr algn="just"/>
            <a:r>
              <a:rPr lang="en-IN" altLang="en-US" sz="2800">
                <a:latin typeface="Calibri" panose="020F0502020204030204" charset="0"/>
                <a:cs typeface="Calibri" panose="020F0502020204030204" charset="0"/>
              </a:rPr>
              <a:t>Scatterplot (bivariate analysis showing feature relationship with Label)</a:t>
            </a:r>
            <a:endParaRPr lang="en-IN" altLang="en-US" sz="2800">
              <a:latin typeface="Calibri" panose="020F0502020204030204" charset="0"/>
              <a:cs typeface="Calibri" panose="020F0502020204030204" charset="0"/>
            </a:endParaRPr>
          </a:p>
          <a:p>
            <a:pPr algn="just"/>
            <a:r>
              <a:rPr lang="en-IN" altLang="en-US" sz="2800">
                <a:latin typeface="Calibri" panose="020F0502020204030204" charset="0"/>
                <a:cs typeface="Calibri" panose="020F0502020204030204" charset="0"/>
              </a:rPr>
              <a:t>Heatmap (multivariate analysis showing correlation within features)</a:t>
            </a:r>
            <a:endParaRPr lang="en-IN" altLang="en-US" sz="2800">
              <a:latin typeface="Calibri" panose="020F0502020204030204" charset="0"/>
              <a:cs typeface="Calibri" panose="020F0502020204030204" charset="0"/>
            </a:endParaRPr>
          </a:p>
          <a:p>
            <a:pPr algn="just"/>
            <a:r>
              <a:rPr lang="en-IN" altLang="en-US" sz="2800">
                <a:latin typeface="Calibri" panose="020F0502020204030204" charset="0"/>
                <a:cs typeface="Calibri" panose="020F0502020204030204" charset="0"/>
              </a:rPr>
              <a:t>Barplot (quantitative relationship of label with feature)</a:t>
            </a:r>
            <a:endParaRPr lang="en-IN" altLang="en-US" sz="28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5559</Words>
  <Application>WPS Presentation</Application>
  <PresentationFormat>Widescreen</PresentationFormat>
  <Paragraphs>71</Paragraphs>
  <Slides>14</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14</vt:i4>
      </vt:variant>
    </vt:vector>
  </HeadingPairs>
  <TitlesOfParts>
    <vt:vector size="36" baseType="lpstr">
      <vt:lpstr>Arial</vt:lpstr>
      <vt:lpstr>SimSun</vt:lpstr>
      <vt:lpstr>Wingdings</vt:lpstr>
      <vt:lpstr>Calibri Light</vt:lpstr>
      <vt:lpstr>Calibri</vt:lpstr>
      <vt:lpstr>Microsoft YaHei</vt:lpstr>
      <vt:lpstr>Arial Unicode MS</vt:lpstr>
      <vt:lpstr>Arial Rounded MT Bold</vt:lpstr>
      <vt:lpstr>Bahnschrift Light Condensed</vt:lpstr>
      <vt:lpstr>Berlin Sans FB</vt:lpstr>
      <vt:lpstr>Bodoni MT</vt:lpstr>
      <vt:lpstr>Book Antiqua</vt:lpstr>
      <vt:lpstr>Bookman Old Style</vt:lpstr>
      <vt:lpstr>Browallia New</vt:lpstr>
      <vt:lpstr>BrowalliaUPC</vt:lpstr>
      <vt:lpstr>Bradley Hand ITC</vt:lpstr>
      <vt:lpstr>Bahnschrift SemiLight Condensed</vt:lpstr>
      <vt:lpstr>Arial Black</vt:lpstr>
      <vt:lpstr>Cascadia Code Light</vt:lpstr>
      <vt:lpstr>Candara</vt:lpstr>
      <vt:lpstr>Bahnschrift Light</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 Prediction presentation </dc:title>
  <dc:creator/>
  <cp:lastModifiedBy>summi</cp:lastModifiedBy>
  <cp:revision>1</cp:revision>
  <dcterms:created xsi:type="dcterms:W3CDTF">2022-12-29T13:13:05Z</dcterms:created>
  <dcterms:modified xsi:type="dcterms:W3CDTF">2022-12-29T13:13:05Z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E7CE1330AA044B2A9066D06EFA579C83</vt:lpwstr>
  </property>
  <property fmtid="{D5CDD505-2E9C-101B-9397-08002B2CF9AE}" pid="3" name="KSOProductBuildVer">
    <vt:lpwstr>1033-11.2.0.11440</vt:lpwstr>
  </property>
</Properties>
</file>