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7" r:id="rId5"/>
    <p:sldId id="259" r:id="rId6"/>
    <p:sldId id="260" r:id="rId7"/>
    <p:sldId id="261" r:id="rId8"/>
    <p:sldId id="262" r:id="rId9"/>
    <p:sldId id="273" r:id="rId10"/>
    <p:sldId id="263" r:id="rId11"/>
    <p:sldId id="264" r:id="rId12"/>
    <p:sldId id="265" r:id="rId13"/>
    <p:sldId id="266" r:id="rId14"/>
    <p:sldId id="267" r:id="rId15"/>
    <p:sldId id="268" r:id="rId16"/>
    <p:sldId id="269" r:id="rId17"/>
    <p:sldId id="270" r:id="rId18"/>
    <p:sldId id="271"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sz="4400" dirty="0">
                <a:latin typeface="Arial Rounded MT Bold" panose="020F0704030504030204" charset="0"/>
                <a:cs typeface="Arial Rounded MT Bold" panose="020F0704030504030204" charset="0"/>
              </a:rPr>
              <a:t>Cause of Death From 1990-2019 for 204 countries</a:t>
            </a:r>
            <a:endParaRPr lang="en-IN" altLang="en-US" sz="4400" dirty="0">
              <a:latin typeface="Arial Rounded MT Bold" panose="020F0704030504030204" charset="0"/>
              <a:cs typeface="Arial Rounded MT Bold" panose="020F0704030504030204" charset="0"/>
            </a:endParaRPr>
          </a:p>
        </p:txBody>
      </p:sp>
      <p:sp>
        <p:nvSpPr>
          <p:cNvPr id="3" name="Subtitle 2"/>
          <p:cNvSpPr>
            <a:spLocks noGrp="1"/>
          </p:cNvSpPr>
          <p:nvPr>
            <p:ph type="subTitle" idx="1"/>
          </p:nvPr>
        </p:nvSpPr>
        <p:spPr/>
        <p:txBody>
          <a:bodyPr/>
          <a:lstStyle/>
          <a:p>
            <a:r>
              <a:rPr lang="en-IN" altLang="en-US" sz="2400">
                <a:latin typeface="Arial Rounded MT Bold" panose="020F0704030504030204" charset="0"/>
                <a:cs typeface="Arial Rounded MT Bold" panose="020F0704030504030204" charset="0"/>
              </a:rPr>
              <a:t>By:Satu Pole</a:t>
            </a:r>
            <a:endParaRPr lang="en-IN" altLang="en-US" sz="2400">
              <a:latin typeface="Arial Rounded MT Bold" panose="020F0704030504030204" charset="0"/>
              <a:cs typeface="Arial Rounded MT Bold" panose="020F0704030504030204" charset="0"/>
            </a:endParaRPr>
          </a:p>
          <a:p>
            <a:r>
              <a:rPr lang="en-IN" altLang="en-US" sz="2400">
                <a:latin typeface="Arial Rounded MT Bold" panose="020F0704030504030204" charset="0"/>
                <a:cs typeface="Arial Rounded MT Bold" panose="020F0704030504030204" charset="0"/>
              </a:rPr>
              <a:t>Intern,Flip Robo Technologies</a:t>
            </a:r>
            <a:endParaRPr lang="en-IN" altLang="en-US" sz="2400">
              <a:latin typeface="Arial Rounded MT Bold" panose="020F0704030504030204" charset="0"/>
              <a:cs typeface="Arial Rounded MT Bold" panose="020F070403050403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Arial Rounded MT Bold" panose="020F0704030504030204" charset="0"/>
                <a:cs typeface="Arial Rounded MT Bold" panose="020F0704030504030204" charset="0"/>
              </a:rPr>
              <a:t>Analysis contd.</a:t>
            </a:r>
            <a:endParaRPr lang="en-IN" altLang="en-US">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p:txBody>
          <a:bodyPr/>
          <a:p>
            <a:r>
              <a:rPr lang="en-US" sz="2800">
                <a:latin typeface="Calibri" panose="020F0502020204030204" charset="0"/>
                <a:cs typeface="Calibri" panose="020F0502020204030204" charset="0"/>
              </a:rPr>
              <a:t>7.</a:t>
            </a:r>
            <a:r>
              <a:rPr lang="en-IN" altLang="en-US" sz="2800">
                <a:latin typeface="Calibri" panose="020F0502020204030204" charset="0"/>
                <a:cs typeface="Calibri" panose="020F0502020204030204" charset="0"/>
              </a:rPr>
              <a:t> </a:t>
            </a:r>
            <a:r>
              <a:rPr lang="en-US" sz="2800">
                <a:latin typeface="Calibri" panose="020F0502020204030204" charset="0"/>
                <a:cs typeface="Calibri" panose="020F0502020204030204" charset="0"/>
              </a:rPr>
              <a:t>plot of Year with respect to Interpersonal Violence suggests that number of deaths was lowest in 1990 and subsequently started increasing with almost same for all this years.</a:t>
            </a:r>
            <a:endParaRPr lang="en-US" sz="2800">
              <a:latin typeface="Calibri" panose="020F0502020204030204" charset="0"/>
              <a:cs typeface="Calibri" panose="020F0502020204030204" charset="0"/>
            </a:endParaRPr>
          </a:p>
          <a:p>
            <a:r>
              <a:rPr lang="en-US" sz="2800">
                <a:latin typeface="Calibri" panose="020F0502020204030204" charset="0"/>
                <a:cs typeface="Calibri" panose="020F0502020204030204" charset="0"/>
              </a:rPr>
              <a:t>8.</a:t>
            </a:r>
            <a:r>
              <a:rPr lang="en-IN" altLang="en-US" sz="2800">
                <a:latin typeface="Calibri" panose="020F0502020204030204" charset="0"/>
                <a:cs typeface="Calibri" panose="020F0502020204030204" charset="0"/>
              </a:rPr>
              <a:t> </a:t>
            </a:r>
            <a:r>
              <a:rPr lang="en-US" sz="2800">
                <a:latin typeface="Calibri" panose="020F0502020204030204" charset="0"/>
                <a:cs typeface="Calibri" panose="020F0502020204030204" charset="0"/>
              </a:rPr>
              <a:t>plot of Year with respect to Maternal Disorders suggests that number of deaths was highest in 1990 and subsequently started decreasing with least deaths in 2019.</a:t>
            </a:r>
            <a:endParaRPr lang="en-US" sz="2800">
              <a:latin typeface="Calibri" panose="020F0502020204030204" charset="0"/>
              <a:cs typeface="Calibri" panose="020F0502020204030204" charset="0"/>
            </a:endParaRPr>
          </a:p>
          <a:p>
            <a:r>
              <a:rPr lang="en-IN" altLang="en-US" sz="2800">
                <a:latin typeface="Calibri" panose="020F0502020204030204" charset="0"/>
                <a:cs typeface="Calibri" panose="020F0502020204030204" charset="0"/>
              </a:rPr>
              <a:t>9. </a:t>
            </a:r>
            <a:r>
              <a:rPr lang="en-US" sz="2800">
                <a:latin typeface="Calibri" panose="020F0502020204030204" charset="0"/>
                <a:cs typeface="Calibri" panose="020F0502020204030204" charset="0"/>
              </a:rPr>
              <a:t>plot of Year with respect to HIV/AIDS suggests that number of deaths was lowest in 1990 and subsequently started increasing until 2004(highest deaths).Afterwards the deaths from HIV started decreasing with least in 2019.</a:t>
            </a:r>
            <a:endParaRPr lang="en-US" sz="2800">
              <a:latin typeface="Calibri" panose="020F0502020204030204" charset="0"/>
              <a:cs typeface="Calibri" panose="020F0502020204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Arial Rounded MT Bold" panose="020F0704030504030204" charset="0"/>
                <a:cs typeface="Arial Rounded MT Bold" panose="020F0704030504030204" charset="0"/>
              </a:rPr>
              <a:t>Analysis contd.</a:t>
            </a:r>
            <a:endParaRPr lang="en-IN" altLang="en-US">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p:txBody>
          <a:bodyPr/>
          <a:p>
            <a:r>
              <a:rPr lang="en-US" sz="2400">
                <a:latin typeface="Calibri" panose="020F0502020204030204" charset="0"/>
                <a:cs typeface="Calibri" panose="020F0502020204030204" charset="0"/>
              </a:rPr>
              <a:t>10.</a:t>
            </a:r>
            <a:r>
              <a:rPr lang="en-IN" altLang="en-US" sz="2400">
                <a:latin typeface="Calibri" panose="020F0502020204030204" charset="0"/>
                <a:cs typeface="Calibri" panose="020F0502020204030204" charset="0"/>
              </a:rPr>
              <a:t> </a:t>
            </a:r>
            <a:r>
              <a:rPr lang="en-US" sz="2400">
                <a:latin typeface="Calibri" panose="020F0502020204030204" charset="0"/>
                <a:cs typeface="Calibri" panose="020F0502020204030204" charset="0"/>
              </a:rPr>
              <a:t>plot of Year with respect to Drug Use Disorders suggests that number of deaths was lowest in 1990 and subsequently started increasing with highest deaths in 2019.</a:t>
            </a:r>
            <a:endParaRPr lang="en-US" sz="2400">
              <a:latin typeface="Calibri" panose="020F0502020204030204" charset="0"/>
              <a:cs typeface="Calibri" panose="020F0502020204030204" charset="0"/>
            </a:endParaRPr>
          </a:p>
          <a:p>
            <a:r>
              <a:rPr lang="en-US" sz="2400">
                <a:latin typeface="Calibri" panose="020F0502020204030204" charset="0"/>
                <a:cs typeface="Calibri" panose="020F0502020204030204" charset="0"/>
              </a:rPr>
              <a:t>11.</a:t>
            </a:r>
            <a:r>
              <a:rPr lang="en-IN" altLang="en-US" sz="2400">
                <a:latin typeface="Calibri" panose="020F0502020204030204" charset="0"/>
                <a:cs typeface="Calibri" panose="020F0502020204030204" charset="0"/>
              </a:rPr>
              <a:t> </a:t>
            </a:r>
            <a:r>
              <a:rPr lang="en-US" sz="2400">
                <a:latin typeface="Calibri" panose="020F0502020204030204" charset="0"/>
                <a:cs typeface="Calibri" panose="020F0502020204030204" charset="0"/>
              </a:rPr>
              <a:t>plot of Year with respect to Tuberculosis suggests that number of deaths was highest in 1990 and subsequently started decreasing with lowest deaths in 2019.</a:t>
            </a:r>
            <a:endParaRPr lang="en-US" sz="2400">
              <a:latin typeface="Calibri" panose="020F0502020204030204" charset="0"/>
              <a:cs typeface="Calibri" panose="020F0502020204030204" charset="0"/>
            </a:endParaRPr>
          </a:p>
          <a:p>
            <a:r>
              <a:rPr lang="en-US" sz="2400">
                <a:latin typeface="Calibri" panose="020F0502020204030204" charset="0"/>
                <a:cs typeface="Calibri" panose="020F0502020204030204" charset="0"/>
              </a:rPr>
              <a:t>12.</a:t>
            </a:r>
            <a:r>
              <a:rPr lang="en-IN" altLang="en-US" sz="2400">
                <a:latin typeface="Calibri" panose="020F0502020204030204" charset="0"/>
                <a:cs typeface="Calibri" panose="020F0502020204030204" charset="0"/>
              </a:rPr>
              <a:t> </a:t>
            </a:r>
            <a:r>
              <a:rPr lang="en-US" sz="2400">
                <a:latin typeface="Calibri" panose="020F0502020204030204" charset="0"/>
                <a:cs typeface="Calibri" panose="020F0502020204030204" charset="0"/>
              </a:rPr>
              <a:t>plot of Year with respect to Cardiovascular Diseases suggests that number of deaths was lowest in 1990 and subsequently started increasing with highest deaths in 2019.</a:t>
            </a:r>
            <a:endParaRPr lang="en-US" sz="2400">
              <a:latin typeface="Calibri" panose="020F0502020204030204" charset="0"/>
              <a:cs typeface="Calibri" panose="020F0502020204030204" charset="0"/>
            </a:endParaRPr>
          </a:p>
          <a:p>
            <a:r>
              <a:rPr lang="en-IN" altLang="en-US" sz="2400">
                <a:latin typeface="Calibri" panose="020F0502020204030204" charset="0"/>
                <a:cs typeface="Calibri" panose="020F0502020204030204" charset="0"/>
              </a:rPr>
              <a:t>13. </a:t>
            </a:r>
            <a:r>
              <a:rPr lang="en-US" sz="2400">
                <a:latin typeface="Calibri" panose="020F0502020204030204" charset="0"/>
                <a:cs typeface="Calibri" panose="020F0502020204030204" charset="0"/>
              </a:rPr>
              <a:t>plot of Year with respect to Lower Respiratory Infections suggests that number of deaths was highest in 1990 and subsequently started decreasing with lowest deaths in 2019.</a:t>
            </a:r>
            <a:endParaRPr lang="en-US" sz="2400">
              <a:latin typeface="Calibri" panose="020F0502020204030204" charset="0"/>
              <a:cs typeface="Calibri" panose="020F0502020204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Arial Rounded MT Bold" panose="020F0704030504030204" charset="0"/>
                <a:cs typeface="Arial Rounded MT Bold" panose="020F0704030504030204" charset="0"/>
              </a:rPr>
              <a:t>Analysis contd.</a:t>
            </a:r>
            <a:endParaRPr lang="en-IN" altLang="en-US">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p:txBody>
          <a:bodyPr/>
          <a:p>
            <a:r>
              <a:rPr lang="en-US" sz="2400">
                <a:latin typeface="Calibri" panose="020F0502020204030204" charset="0"/>
                <a:cs typeface="Calibri" panose="020F0502020204030204" charset="0"/>
              </a:rPr>
              <a:t>14.</a:t>
            </a:r>
            <a:r>
              <a:rPr lang="en-IN" altLang="en-US" sz="2400">
                <a:latin typeface="Calibri" panose="020F0502020204030204" charset="0"/>
                <a:cs typeface="Calibri" panose="020F0502020204030204" charset="0"/>
              </a:rPr>
              <a:t> </a:t>
            </a:r>
            <a:r>
              <a:rPr lang="en-US" sz="2400">
                <a:latin typeface="Calibri" panose="020F0502020204030204" charset="0"/>
                <a:cs typeface="Calibri" panose="020F0502020204030204" charset="0"/>
              </a:rPr>
              <a:t>plot of Year with respect to Neonatal Disorders suggests that number of deaths was highest in 1990 and subsequently started decreasing with least deaths in 2019.</a:t>
            </a:r>
            <a:endParaRPr lang="en-US" sz="2400">
              <a:latin typeface="Calibri" panose="020F0502020204030204" charset="0"/>
              <a:cs typeface="Calibri" panose="020F0502020204030204" charset="0"/>
            </a:endParaRPr>
          </a:p>
          <a:p>
            <a:r>
              <a:rPr lang="en-US" sz="2400">
                <a:latin typeface="Calibri" panose="020F0502020204030204" charset="0"/>
                <a:cs typeface="Calibri" panose="020F0502020204030204" charset="0"/>
              </a:rPr>
              <a:t>15.</a:t>
            </a:r>
            <a:r>
              <a:rPr lang="en-IN" altLang="en-US" sz="2400">
                <a:latin typeface="Calibri" panose="020F0502020204030204" charset="0"/>
                <a:cs typeface="Calibri" panose="020F0502020204030204" charset="0"/>
              </a:rPr>
              <a:t> </a:t>
            </a:r>
            <a:r>
              <a:rPr lang="en-US" sz="2400">
                <a:latin typeface="Calibri" panose="020F0502020204030204" charset="0"/>
                <a:cs typeface="Calibri" panose="020F0502020204030204" charset="0"/>
              </a:rPr>
              <a:t>plot of Year with respect to Alcohol Use Disorders suggests that number of deaths was lowest in 1990 and subsequently started increasing with highest deaths in 2019.</a:t>
            </a:r>
            <a:endParaRPr lang="en-US" sz="2400">
              <a:latin typeface="Calibri" panose="020F0502020204030204" charset="0"/>
              <a:cs typeface="Calibri" panose="020F0502020204030204" charset="0"/>
            </a:endParaRPr>
          </a:p>
          <a:p>
            <a:r>
              <a:rPr lang="en-US" sz="2400">
                <a:latin typeface="Calibri" panose="020F0502020204030204" charset="0"/>
                <a:cs typeface="Calibri" panose="020F0502020204030204" charset="0"/>
              </a:rPr>
              <a:t>16.</a:t>
            </a:r>
            <a:r>
              <a:rPr lang="en-IN" altLang="en-US" sz="2400">
                <a:latin typeface="Calibri" panose="020F0502020204030204" charset="0"/>
                <a:cs typeface="Calibri" panose="020F0502020204030204" charset="0"/>
              </a:rPr>
              <a:t> </a:t>
            </a:r>
            <a:r>
              <a:rPr lang="en-US" sz="2400">
                <a:latin typeface="Calibri" panose="020F0502020204030204" charset="0"/>
                <a:cs typeface="Calibri" panose="020F0502020204030204" charset="0"/>
              </a:rPr>
              <a:t>plot of Year with respect to Self-harm suggests that number of deaths are almost same from 1990- 2019.</a:t>
            </a:r>
            <a:endParaRPr lang="en-US" sz="2400">
              <a:latin typeface="Calibri" panose="020F0502020204030204" charset="0"/>
              <a:cs typeface="Calibri" panose="020F0502020204030204" charset="0"/>
            </a:endParaRPr>
          </a:p>
          <a:p>
            <a:r>
              <a:rPr lang="en-IN" altLang="en-US" sz="2400">
                <a:latin typeface="Calibri" panose="020F0502020204030204" charset="0"/>
                <a:cs typeface="Calibri" panose="020F0502020204030204" charset="0"/>
              </a:rPr>
              <a:t>17. </a:t>
            </a:r>
            <a:r>
              <a:rPr lang="en-US" sz="2400">
                <a:latin typeface="Calibri" panose="020F0502020204030204" charset="0"/>
                <a:cs typeface="Calibri" panose="020F0502020204030204" charset="0"/>
              </a:rPr>
              <a:t>plot of Year with respect to Exposure to Forces of Nature suggests that number of deaths were highest in 2004,2008 and 2010 and then kept on decreasing with reaching minima in 2019.</a:t>
            </a:r>
            <a:endParaRPr lang="en-US" sz="2400">
              <a:latin typeface="Calibri" panose="020F0502020204030204" charset="0"/>
              <a:cs typeface="Calibri" panose="020F0502020204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Arial Rounded MT Bold" panose="020F0704030504030204" charset="0"/>
                <a:cs typeface="Arial Rounded MT Bold" panose="020F0704030504030204" charset="0"/>
              </a:rPr>
              <a:t>Analysis contd.</a:t>
            </a:r>
            <a:endParaRPr lang="en-IN" altLang="en-US">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p:txBody>
          <a:bodyPr/>
          <a:p>
            <a:r>
              <a:rPr lang="en-US" sz="2400">
                <a:latin typeface="Calibri" panose="020F0502020204030204" charset="0"/>
                <a:cs typeface="Calibri" panose="020F0502020204030204" charset="0"/>
              </a:rPr>
              <a:t>18.plot of Year with respect to Diarrheal Diseases suggests that number of deaths was highest in 1990 and subsequently started decreasing with least deaths in 2019.</a:t>
            </a:r>
            <a:endParaRPr lang="en-US" sz="2400">
              <a:latin typeface="Calibri" panose="020F0502020204030204" charset="0"/>
              <a:cs typeface="Calibri" panose="020F0502020204030204" charset="0"/>
            </a:endParaRPr>
          </a:p>
          <a:p>
            <a:r>
              <a:rPr lang="en-US" sz="2400">
                <a:latin typeface="Calibri" panose="020F0502020204030204" charset="0"/>
                <a:cs typeface="Calibri" panose="020F0502020204030204" charset="0"/>
              </a:rPr>
              <a:t>19.plot of Year with respect to Environmental Heat and Cold Exposure suggests that there is not trend seen with respect to deaths noted.</a:t>
            </a:r>
            <a:endParaRPr lang="en-US" sz="2400">
              <a:latin typeface="Calibri" panose="020F0502020204030204" charset="0"/>
              <a:cs typeface="Calibri" panose="020F0502020204030204" charset="0"/>
            </a:endParaRPr>
          </a:p>
          <a:p>
            <a:r>
              <a:rPr lang="en-US" sz="2400">
                <a:latin typeface="Calibri" panose="020F0502020204030204" charset="0"/>
                <a:cs typeface="Calibri" panose="020F0502020204030204" charset="0"/>
              </a:rPr>
              <a:t>20. plot of Year with respect to Neoplasms suggests that number of deaths was lowest in 1990 and subsequently started increasing with highest deaths in 2019.</a:t>
            </a:r>
            <a:endParaRPr lang="en-US" sz="2400">
              <a:latin typeface="Calibri" panose="020F0502020204030204" charset="0"/>
              <a:cs typeface="Calibri" panose="020F0502020204030204" charset="0"/>
            </a:endParaRPr>
          </a:p>
          <a:p>
            <a:r>
              <a:rPr lang="en-US" sz="2400">
                <a:latin typeface="Calibri" panose="020F0502020204030204" charset="0"/>
                <a:cs typeface="Calibri" panose="020F0502020204030204" charset="0"/>
              </a:rPr>
              <a:t>plot of Year with respect to Conflict and Terrorism suggests that number of deaths have been lowest from 1990-2019 with average deaths of 500 people dying but in 1994 deaths were reported for &gt;2500 people.</a:t>
            </a:r>
            <a:endParaRPr lang="en-US" sz="2400">
              <a:latin typeface="Calibri" panose="020F0502020204030204" charset="0"/>
              <a:cs typeface="Calibri" panose="020F050202020403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Arial Rounded MT Bold" panose="020F0704030504030204" charset="0"/>
                <a:cs typeface="Arial Rounded MT Bold" panose="020F0704030504030204" charset="0"/>
              </a:rPr>
              <a:t>Analysis contd.</a:t>
            </a:r>
            <a:endParaRPr lang="en-IN" altLang="en-US">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p:txBody>
          <a:bodyPr/>
          <a:p>
            <a:r>
              <a:rPr lang="en-US" sz="2400">
                <a:latin typeface="Calibri" panose="020F0502020204030204" charset="0"/>
                <a:cs typeface="Calibri" panose="020F0502020204030204" charset="0"/>
              </a:rPr>
              <a:t>22.plot of Year with respect to Diabetes Mellitus suggests that number of deaths was lowest in 1990 and subsequently started increasing with highest deaths in 2019.</a:t>
            </a:r>
            <a:endParaRPr lang="en-US" sz="2400">
              <a:latin typeface="Calibri" panose="020F0502020204030204" charset="0"/>
              <a:cs typeface="Calibri" panose="020F0502020204030204" charset="0"/>
            </a:endParaRPr>
          </a:p>
          <a:p>
            <a:r>
              <a:rPr lang="en-US" sz="2400">
                <a:latin typeface="Calibri" panose="020F0502020204030204" charset="0"/>
                <a:cs typeface="Calibri" panose="020F0502020204030204" charset="0"/>
              </a:rPr>
              <a:t>23.plot of Year with respect to Chronic Kidney Disease suggests that number of deaths was lowest in 1990 and subsequently started increasing with highest deaths in 2019.</a:t>
            </a:r>
            <a:endParaRPr lang="en-US" sz="2400">
              <a:latin typeface="Calibri" panose="020F0502020204030204" charset="0"/>
              <a:cs typeface="Calibri" panose="020F0502020204030204" charset="0"/>
            </a:endParaRPr>
          </a:p>
          <a:p>
            <a:r>
              <a:rPr lang="en-US" sz="2400">
                <a:latin typeface="Calibri" panose="020F0502020204030204" charset="0"/>
                <a:cs typeface="Calibri" panose="020F0502020204030204" charset="0"/>
              </a:rPr>
              <a:t>24.plot of Year with respect to Poisonings suggests that number of deaths havee been at an average pf 400 people yearwise for all these years from 1990-2019.</a:t>
            </a:r>
            <a:endParaRPr lang="en-US" sz="2400">
              <a:latin typeface="Calibri" panose="020F0502020204030204" charset="0"/>
              <a:cs typeface="Calibri" panose="020F0502020204030204" charset="0"/>
            </a:endParaRPr>
          </a:p>
          <a:p>
            <a:r>
              <a:rPr lang="en-US" sz="2400">
                <a:latin typeface="Calibri" panose="020F0502020204030204" charset="0"/>
                <a:cs typeface="Calibri" panose="020F0502020204030204" charset="0"/>
              </a:rPr>
              <a:t>25.plot of Year with respect to Protein-Energy Malnutrition suggests that number of deaths was highest in 1990 and subsequently started decreasing with least deaths in 2019.</a:t>
            </a:r>
            <a:endParaRPr lang="en-US" sz="2400">
              <a:latin typeface="Calibri" panose="020F0502020204030204" charset="0"/>
              <a:cs typeface="Calibri" panose="020F0502020204030204" charset="0"/>
            </a:endParaRPr>
          </a:p>
          <a:p>
            <a:r>
              <a:rPr lang="en-US" sz="2400">
                <a:latin typeface="Calibri" panose="020F0502020204030204" charset="0"/>
                <a:cs typeface="Calibri" panose="020F0502020204030204" charset="0"/>
              </a:rPr>
              <a:t>26.plot of Year with respect to Road Injuries suggests that number of deaths have been at an average of &gt;5000 people yearwise for all these years from 1990-2019.</a:t>
            </a:r>
            <a:endParaRPr lang="en-US" sz="2400">
              <a:latin typeface="Calibri" panose="020F0502020204030204" charset="0"/>
              <a:cs typeface="Calibri" panose="020F050202020403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Arial Rounded MT Bold" panose="020F0704030504030204" charset="0"/>
                <a:cs typeface="Arial Rounded MT Bold" panose="020F0704030504030204" charset="0"/>
                <a:sym typeface="+mn-ea"/>
              </a:rPr>
              <a:t>Analysis contd.</a:t>
            </a:r>
            <a:endParaRPr lang="en-US"/>
          </a:p>
        </p:txBody>
      </p:sp>
      <p:sp>
        <p:nvSpPr>
          <p:cNvPr id="3" name="Content Placeholder 2"/>
          <p:cNvSpPr>
            <a:spLocks noGrp="1"/>
          </p:cNvSpPr>
          <p:nvPr>
            <p:ph idx="1"/>
          </p:nvPr>
        </p:nvSpPr>
        <p:spPr/>
        <p:txBody>
          <a:bodyPr/>
          <a:p>
            <a:r>
              <a:rPr lang="en-US" sz="2400">
                <a:latin typeface="Calibri" panose="020F0502020204030204" charset="0"/>
                <a:cs typeface="Calibri" panose="020F0502020204030204" charset="0"/>
              </a:rPr>
              <a:t>27.plot of Year with respect to Chronic Respiratory Diseases suggests that number of deaths was lowest in 1990 and subsequently started increasing with highest deaths in 2019.</a:t>
            </a:r>
            <a:endParaRPr lang="en-US" sz="2400">
              <a:latin typeface="Calibri" panose="020F0502020204030204" charset="0"/>
              <a:cs typeface="Calibri" panose="020F0502020204030204" charset="0"/>
            </a:endParaRPr>
          </a:p>
          <a:p>
            <a:r>
              <a:rPr lang="en-US" sz="2400">
                <a:latin typeface="Calibri" panose="020F0502020204030204" charset="0"/>
                <a:cs typeface="Calibri" panose="020F0502020204030204" charset="0"/>
              </a:rPr>
              <a:t>28.plot of Year with respect to Cirrhosis and Other Chronic Liver Diseases suggests that number of deaths was lowest in 1990 and subsequently started increasing with highest deaths in 2019.</a:t>
            </a:r>
            <a:endParaRPr lang="en-US" sz="2400">
              <a:latin typeface="Calibri" panose="020F0502020204030204" charset="0"/>
              <a:cs typeface="Calibri" panose="020F0502020204030204" charset="0"/>
            </a:endParaRPr>
          </a:p>
          <a:p>
            <a:r>
              <a:rPr lang="en-US" sz="2400">
                <a:latin typeface="Calibri" panose="020F0502020204030204" charset="0"/>
                <a:cs typeface="Calibri" panose="020F0502020204030204" charset="0"/>
              </a:rPr>
              <a:t>29.plot of Year with respect to Digestive Diseases suggests that number of deaths was lowest in 1990 and subsequently started increasing with highest deaths in 2019.</a:t>
            </a:r>
            <a:endParaRPr lang="en-US" sz="2400">
              <a:latin typeface="Calibri" panose="020F0502020204030204" charset="0"/>
              <a:cs typeface="Calibri" panose="020F0502020204030204" charset="0"/>
            </a:endParaRPr>
          </a:p>
          <a:p>
            <a:r>
              <a:rPr lang="en-US" sz="2400">
                <a:latin typeface="Calibri" panose="020F0502020204030204" charset="0"/>
                <a:cs typeface="Calibri" panose="020F0502020204030204" charset="0"/>
              </a:rPr>
              <a:t>30.plot of Year with respect to Fire, Heat, and Hot Substances suggests that number of deaths have been at an average of 600 people yearwise for all these years from 1990-2019.</a:t>
            </a:r>
            <a:endParaRPr lang="en-US" sz="2400">
              <a:latin typeface="Calibri" panose="020F0502020204030204" charset="0"/>
              <a:cs typeface="Calibri" panose="020F0502020204030204" charset="0"/>
            </a:endParaRPr>
          </a:p>
          <a:p>
            <a:r>
              <a:rPr lang="en-IN" altLang="en-US" sz="2400">
                <a:latin typeface="Calibri" panose="020F0502020204030204" charset="0"/>
                <a:cs typeface="Calibri" panose="020F0502020204030204" charset="0"/>
              </a:rPr>
              <a:t>31.</a:t>
            </a:r>
            <a:r>
              <a:rPr lang="en-US" sz="2400">
                <a:latin typeface="Calibri" panose="020F0502020204030204" charset="0"/>
                <a:cs typeface="Calibri" panose="020F0502020204030204" charset="0"/>
              </a:rPr>
              <a:t>plot of Year with respect to Acute Hepatities suggests that number of deaths were highest in 1990 and subsequently started decreasing with least deaths in 201</a:t>
            </a:r>
            <a:r>
              <a:rPr lang="en-IN" altLang="en-US" sz="2400">
                <a:latin typeface="Calibri" panose="020F0502020204030204" charset="0"/>
                <a:cs typeface="Calibri" panose="020F0502020204030204" charset="0"/>
              </a:rPr>
              <a:t>9</a:t>
            </a:r>
            <a:r>
              <a:rPr lang="en-US"/>
              <a:t>.</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Arial Rounded MT Bold" panose="020F0704030504030204" charset="0"/>
                <a:cs typeface="Arial Rounded MT Bold" panose="020F0704030504030204" charset="0"/>
              </a:rPr>
              <a:t>Analysis contd.</a:t>
            </a:r>
            <a:endParaRPr lang="en-IN" altLang="en-US">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p:txBody>
          <a:bodyPr/>
          <a:p>
            <a:r>
              <a:rPr lang="en-US" sz="2400">
                <a:latin typeface="Calibri" panose="020F0502020204030204" charset="0"/>
                <a:cs typeface="Calibri" panose="020F0502020204030204" charset="0"/>
              </a:rPr>
              <a:t>Further the deaths/morbid features were plotted against country/territories. This </a:t>
            </a:r>
            <a:r>
              <a:rPr lang="en-IN" altLang="en-US" sz="2400">
                <a:latin typeface="Calibri" panose="020F0502020204030204" charset="0"/>
                <a:cs typeface="Calibri" panose="020F0502020204030204" charset="0"/>
              </a:rPr>
              <a:t>plots provides us with quantity at  which many people died irrespective of any particular year.</a:t>
            </a:r>
            <a:endParaRPr lang="en-IN" altLang="en-US" sz="2400">
              <a:latin typeface="Calibri" panose="020F0502020204030204" charset="0"/>
              <a:cs typeface="Calibri" panose="020F0502020204030204" charset="0"/>
            </a:endParaRPr>
          </a:p>
          <a:p>
            <a:r>
              <a:rPr lang="en-IN" altLang="en-US" sz="2400">
                <a:latin typeface="Calibri" panose="020F0502020204030204" charset="0"/>
                <a:cs typeface="Calibri" panose="020F0502020204030204" charset="0"/>
              </a:rPr>
              <a:t>Further ‘Code’ named column was dropped as it  contained abbreviations/unique code for different countries.</a:t>
            </a:r>
            <a:endParaRPr lang="en-IN" altLang="en-US" sz="2400">
              <a:latin typeface="Calibri" panose="020F0502020204030204" charset="0"/>
              <a:cs typeface="Calibri" panose="020F0502020204030204" charset="0"/>
            </a:endParaRPr>
          </a:p>
          <a:p>
            <a:r>
              <a:rPr lang="en-IN" altLang="en-US" sz="2400">
                <a:latin typeface="Calibri" panose="020F0502020204030204" charset="0"/>
                <a:cs typeface="Calibri" panose="020F0502020204030204" charset="0"/>
              </a:rPr>
              <a:t>Further I Label Encoded the only column that has strings in it i.e. Country/Territory.</a:t>
            </a:r>
            <a:endParaRPr lang="en-IN" altLang="en-US" sz="2400">
              <a:latin typeface="Calibri" panose="020F0502020204030204" charset="0"/>
              <a:cs typeface="Calibri" panose="020F0502020204030204" charset="0"/>
            </a:endParaRPr>
          </a:p>
          <a:p>
            <a:r>
              <a:rPr lang="en-IN" altLang="en-US" sz="2400">
                <a:latin typeface="Calibri" panose="020F0502020204030204" charset="0"/>
                <a:cs typeface="Calibri" panose="020F0502020204030204" charset="0"/>
              </a:rPr>
              <a:t>After dropping the CODE  and label encoding column, I further checked for outliers if there are any in dataset and after plotting , it was confirmed that the dataset contains outliers.</a:t>
            </a:r>
            <a:endParaRPr lang="en-IN" altLang="en-US" sz="2400">
              <a:latin typeface="Calibri" panose="020F0502020204030204" charset="0"/>
              <a:cs typeface="Calibri" panose="020F050202020403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Arial Rounded MT Bold" panose="020F0704030504030204" charset="0"/>
                <a:cs typeface="Arial Rounded MT Bold" panose="020F0704030504030204" charset="0"/>
              </a:rPr>
              <a:t>Analysis contd.</a:t>
            </a:r>
            <a:endParaRPr lang="en-IN" altLang="en-US">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p:txBody>
          <a:bodyPr/>
          <a:p>
            <a:r>
              <a:rPr lang="en-IN" altLang="en-US"/>
              <a:t>Further the data was described and heatmap was plotted, which gave us the idea that many features shows multicolliear.</a:t>
            </a:r>
            <a:endParaRPr lang="en-IN" altLang="en-US"/>
          </a:p>
          <a:p>
            <a:r>
              <a:rPr lang="en-IN" altLang="en-US"/>
              <a:t>Then since the columns had skewness present, it is recommended to remove skewness. The technique that used here is Power Transformer with jeo-Jonson method with repect to year w</a:t>
            </a:r>
            <a:endParaRPr lang="en-I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just"/>
            <a:endParaRPr lang="en-US"/>
          </a:p>
        </p:txBody>
      </p:sp>
      <p:sp>
        <p:nvSpPr>
          <p:cNvPr id="3" name="Content Placeholder 2"/>
          <p:cNvSpPr>
            <a:spLocks noGrp="1"/>
          </p:cNvSpPr>
          <p:nvPr>
            <p:ph idx="1"/>
          </p:nvPr>
        </p:nvSpPr>
        <p:spPr/>
        <p:txBody>
          <a:bodyPr/>
          <a:p>
            <a:pPr lvl="6" algn="just"/>
            <a:r>
              <a:rPr lang="en-IN" altLang="en-US" sz="4000"/>
              <a:t>Thank you</a:t>
            </a:r>
            <a:endParaRPr lang="en-IN" altLang="en-US" sz="4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Arial Rounded MT Bold" panose="020F0704030504030204" charset="0"/>
                <a:cs typeface="Arial Rounded MT Bold" panose="020F0704030504030204" charset="0"/>
              </a:rPr>
              <a:t>Context</a:t>
            </a:r>
            <a:endParaRPr lang="en-IN" altLang="en-US">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p:txBody>
          <a:bodyPr/>
          <a:p>
            <a:pPr marL="0" indent="0">
              <a:lnSpc>
                <a:spcPct val="150000"/>
              </a:lnSpc>
              <a:buNone/>
            </a:pPr>
            <a:r>
              <a:rPr lang="en-IN" altLang="en-US" sz="2800">
                <a:latin typeface="Calibri" panose="020F0502020204030204" charset="0"/>
                <a:cs typeface="Calibri" panose="020F0502020204030204" charset="0"/>
              </a:rPr>
              <a:t>A straightforward way to assess the health status of a population is to focus on mortality – or concepts like child mortality or life expectancy, which are based on mortality estimates. A focus on mortality, however, does not take into account that the burden of diseases is not only that they kill people, but that they cause suffering to people who live with them. Assessing health outcomes by both mortality and morbidity (the prevalent diseases) provides a more encompassing view on health outcomes. This is the topic of this entry.</a:t>
            </a:r>
            <a:endParaRPr lang="en-IN" altLang="en-US" sz="2800">
              <a:latin typeface="Calibri" panose="020F0502020204030204" charset="0"/>
              <a:cs typeface="Calibri" panose="020F0502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Arial Rounded MT Bold" panose="020F0704030504030204" charset="0"/>
                <a:cs typeface="Arial Rounded MT Bold" panose="020F0704030504030204" charset="0"/>
              </a:rPr>
              <a:t>Understanding Dataset</a:t>
            </a:r>
            <a:endParaRPr lang="en-IN" altLang="en-US">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p:txBody>
          <a:bodyPr/>
          <a:p>
            <a:pPr>
              <a:lnSpc>
                <a:spcPct val="150000"/>
              </a:lnSpc>
            </a:pPr>
            <a:r>
              <a:rPr lang="en-IN" altLang="en-US" sz="2800">
                <a:latin typeface="Calibri" panose="020F0502020204030204" charset="0"/>
                <a:cs typeface="Calibri" panose="020F0502020204030204" charset="0"/>
              </a:rPr>
              <a:t>In this Dataset, we have Historical Data of different cause of deaths for all ages around the World. The different causes of death are provided to us as columns (features) wherein data of number of persons died in that particular year with specific disease is mentioned. </a:t>
            </a:r>
            <a:endParaRPr lang="en-IN" altLang="en-US" sz="2800">
              <a:latin typeface="Calibri" panose="020F0502020204030204" charset="0"/>
              <a:cs typeface="Calibri" panose="020F0502020204030204" charset="0"/>
            </a:endParaRPr>
          </a:p>
          <a:p>
            <a:pPr>
              <a:lnSpc>
                <a:spcPct val="150000"/>
              </a:lnSpc>
            </a:pPr>
            <a:r>
              <a:rPr lang="en-IN" altLang="en-US" sz="2800">
                <a:latin typeface="Calibri" panose="020F0502020204030204" charset="0"/>
                <a:cs typeface="Calibri" panose="020F0502020204030204" charset="0"/>
              </a:rPr>
              <a:t>The data is provided for 31 diseases and other natural factors that caused deaths for past 30 years i.e. from 1990-2019.</a:t>
            </a:r>
            <a:endParaRPr lang="en-IN" altLang="en-US" sz="2800">
              <a:latin typeface="Calibri" panose="020F0502020204030204" charset="0"/>
              <a:cs typeface="Calibri" panose="020F0502020204030204" charset="0"/>
            </a:endParaRPr>
          </a:p>
          <a:p>
            <a:pPr>
              <a:lnSpc>
                <a:spcPct val="150000"/>
              </a:lnSpc>
            </a:pPr>
            <a:endParaRPr lang="en-IN" altLang="en-US" sz="2800">
              <a:latin typeface="Calibri" panose="020F0502020204030204" charset="0"/>
              <a:cs typeface="Calibri" panose="020F05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Arial Rounded MT Bold" panose="020F0704030504030204" charset="0"/>
                <a:cs typeface="Arial Rounded MT Bold" panose="020F0704030504030204" charset="0"/>
                <a:sym typeface="+mn-ea"/>
              </a:rPr>
              <a:t>Understanding Dataset contd.</a:t>
            </a:r>
            <a:r>
              <a:rPr lang="en-IN" altLang="en-US">
                <a:latin typeface="Arial Rounded MT Bold" panose="020F0704030504030204" charset="0"/>
                <a:cs typeface="Arial Rounded MT Bold" panose="020F0704030504030204" charset="0"/>
              </a:rPr>
              <a:t> </a:t>
            </a:r>
            <a:endParaRPr lang="en-US"/>
          </a:p>
        </p:txBody>
      </p:sp>
      <p:sp>
        <p:nvSpPr>
          <p:cNvPr id="3" name="Content Placeholder 2"/>
          <p:cNvSpPr>
            <a:spLocks noGrp="1"/>
          </p:cNvSpPr>
          <p:nvPr>
            <p:ph idx="1"/>
          </p:nvPr>
        </p:nvSpPr>
        <p:spPr/>
        <p:txBody>
          <a:bodyPr/>
          <a:p>
            <a:pPr>
              <a:lnSpc>
                <a:spcPct val="150000"/>
              </a:lnSpc>
            </a:pPr>
            <a:r>
              <a:rPr lang="en-IN" altLang="en-US" sz="2200">
                <a:latin typeface="Calibri" panose="020F0502020204030204" charset="0"/>
                <a:cs typeface="Calibri" panose="020F0502020204030204" charset="0"/>
              </a:rPr>
              <a:t>The dataset contains data of how many persons died from following diseases which are: Meningitis, Alzheimer's Disease and Other Dementias, Parkinson's Disease, Nutritional Deficiencies, Malaria, Drowning, Interpersonal Violence, Maternal Disorders, HIV/AIDS, Drug Use Disorders, Tuberculosis, Cardiovascular Diseases, Lower Respiratory Infections, Neonatal Disorders, Alcohol Use Disorders, Self-harm, Exposure to Forces of Nature, Diarrheal Diseases, Environmental Heat and Cold Exposure, Neoplasms, Conflict and Terrorism, Diabetes Mellitus, Chronic Kidney Disease, Poisonings, Protein-Energy Malnutrition, Road Injuries, Chronic Respiratory Diseases, Cirrhosis and Other Chronic Liver Diseases, Digestive Diseases, Fire, Heat, and Hot Substances, Acute Hepatitis.</a:t>
            </a:r>
            <a:endParaRPr lang="en-IN" altLang="en-US" sz="2200">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Arial Rounded MT Bold" panose="020F0704030504030204" charset="0"/>
                <a:cs typeface="Arial Rounded MT Bold" panose="020F0704030504030204" charset="0"/>
              </a:rPr>
              <a:t>Analysis</a:t>
            </a:r>
            <a:endParaRPr lang="en-IN" altLang="en-US">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p:txBody>
          <a:bodyPr/>
          <a:p>
            <a:pPr>
              <a:lnSpc>
                <a:spcPct val="100000"/>
              </a:lnSpc>
            </a:pPr>
            <a:r>
              <a:rPr lang="en-IN" altLang="en-US" sz="2400">
                <a:latin typeface="Calibri" panose="020F0502020204030204" charset="0"/>
                <a:cs typeface="Calibri" panose="020F0502020204030204" charset="0"/>
              </a:rPr>
              <a:t>As mentioned above the dataset consists of 34 features and without a label (dependant variable) suggesting that this is Unsupervised machine learning problem. The dataset consists of names of countries, unique abbreviations for countries, years from 1990-2019 and names of diseases and/or  factors due to which deaths occurred. This features/columns were provided with number of suffered this outcomes.</a:t>
            </a:r>
            <a:endParaRPr lang="en-IN" altLang="en-US" sz="2400">
              <a:latin typeface="Calibri" panose="020F0502020204030204" charset="0"/>
              <a:cs typeface="Calibri" panose="020F0502020204030204" charset="0"/>
            </a:endParaRPr>
          </a:p>
          <a:p>
            <a:pPr>
              <a:lnSpc>
                <a:spcPct val="100000"/>
              </a:lnSpc>
            </a:pPr>
            <a:r>
              <a:rPr lang="en-IN" altLang="en-US" sz="2400">
                <a:latin typeface="Calibri" panose="020F0502020204030204" charset="0"/>
                <a:cs typeface="Calibri" panose="020F0502020204030204" charset="0"/>
              </a:rPr>
              <a:t>All the data is continuous in nature. The dataset was evaluated using Jupyter notebook using panda, numpy, seaborn and matplotlib libraries.</a:t>
            </a:r>
            <a:endParaRPr lang="en-IN" altLang="en-US" sz="2400">
              <a:latin typeface="Calibri" panose="020F0502020204030204" charset="0"/>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Arial Rounded MT Bold" panose="020F0704030504030204" charset="0"/>
                <a:cs typeface="Arial Rounded MT Bold" panose="020F0704030504030204" charset="0"/>
              </a:rPr>
              <a:t>Analysis contd.</a:t>
            </a:r>
            <a:endParaRPr lang="en-IN" altLang="en-US">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a:xfrm>
            <a:off x="528955" y="1144270"/>
            <a:ext cx="11144885" cy="5033645"/>
          </a:xfrm>
        </p:spPr>
        <p:txBody>
          <a:bodyPr/>
          <a:p>
            <a:r>
              <a:rPr lang="en-US" sz="2400">
                <a:latin typeface="Calibri" panose="020F0502020204030204" charset="0"/>
                <a:cs typeface="Calibri" panose="020F0502020204030204" charset="0"/>
              </a:rPr>
              <a:t>The shape of the dataset is 6120 rows and 34 columns. This dataset as mentioned earlier does not contain label column. The 6120 rows contains data of 30 years for 1 country. This means that by calculating we can say that the data provided to us  is  of 204 countries/territories.</a:t>
            </a:r>
            <a:endParaRPr lang="en-US" sz="2400">
              <a:latin typeface="Calibri" panose="020F0502020204030204" charset="0"/>
              <a:cs typeface="Calibri" panose="020F0502020204030204" charset="0"/>
            </a:endParaRPr>
          </a:p>
          <a:p>
            <a:r>
              <a:rPr lang="en-US" sz="2400">
                <a:latin typeface="Calibri" panose="020F0502020204030204" charset="0"/>
                <a:cs typeface="Calibri" panose="020F0502020204030204" charset="0"/>
              </a:rPr>
              <a:t>The dataset was further checked for null values. It seems that while making this data file no fields were left empty  meaning nu null values were found.</a:t>
            </a:r>
            <a:endParaRPr lang="en-US" sz="2400">
              <a:latin typeface="Calibri" panose="020F0502020204030204" charset="0"/>
              <a:cs typeface="Calibri" panose="020F0502020204030204" charset="0"/>
            </a:endParaRPr>
          </a:p>
          <a:p>
            <a:r>
              <a:rPr lang="en-US" sz="2400">
                <a:latin typeface="Calibri" panose="020F0502020204030204" charset="0"/>
                <a:cs typeface="Calibri" panose="020F0502020204030204" charset="0"/>
              </a:rPr>
              <a:t>Furthermore the dataset was checked if there were any duplicate values and it was found that dataset did not contain any duplicates.</a:t>
            </a:r>
            <a:endParaRPr lang="en-US" sz="2400">
              <a:latin typeface="Calibri" panose="020F0502020204030204" charset="0"/>
              <a:cs typeface="Calibri" panose="020F0502020204030204" charset="0"/>
            </a:endParaRPr>
          </a:p>
          <a:p>
            <a:endParaRPr lang="en-US" sz="2400">
              <a:latin typeface="Calibri" panose="020F0502020204030204" charset="0"/>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Arial Rounded MT Bold" panose="020F0704030504030204" charset="0"/>
                <a:cs typeface="Arial Rounded MT Bold" panose="020F0704030504030204" charset="0"/>
              </a:rPr>
              <a:t>Analysis</a:t>
            </a:r>
            <a:r>
              <a:rPr lang="en-IN" altLang="en-US"/>
              <a:t> </a:t>
            </a:r>
            <a:r>
              <a:rPr lang="en-IN" altLang="en-US">
                <a:latin typeface="Arial Rounded MT Bold" panose="020F0704030504030204" charset="0"/>
                <a:cs typeface="Arial Rounded MT Bold" panose="020F0704030504030204" charset="0"/>
              </a:rPr>
              <a:t>contd</a:t>
            </a:r>
            <a:r>
              <a:rPr lang="en-IN" altLang="en-US"/>
              <a:t>.</a:t>
            </a:r>
            <a:endParaRPr lang="en-IN" altLang="en-US"/>
          </a:p>
        </p:txBody>
      </p:sp>
      <p:sp>
        <p:nvSpPr>
          <p:cNvPr id="3" name="Content Placeholder 2"/>
          <p:cNvSpPr>
            <a:spLocks noGrp="1"/>
          </p:cNvSpPr>
          <p:nvPr>
            <p:ph idx="1"/>
          </p:nvPr>
        </p:nvSpPr>
        <p:spPr/>
        <p:txBody>
          <a:bodyPr/>
          <a:p>
            <a:pPr>
              <a:lnSpc>
                <a:spcPct val="100000"/>
              </a:lnSpc>
            </a:pPr>
            <a:r>
              <a:rPr lang="en-US" sz="2400">
                <a:latin typeface="Calibri" panose="020F0502020204030204" charset="0"/>
                <a:cs typeface="Calibri" panose="020F0502020204030204" charset="0"/>
              </a:rPr>
              <a:t>The barplot graphs were then plotted for Data of diseases/instances that caused with respect to  30 years. The following are the observations that are seen after plotting graphs</a:t>
            </a:r>
            <a:r>
              <a:rPr lang="en-IN" altLang="en-US" sz="2400">
                <a:latin typeface="Calibri" panose="020F0502020204030204" charset="0"/>
                <a:cs typeface="Calibri" panose="020F0502020204030204" charset="0"/>
              </a:rPr>
              <a:t>:</a:t>
            </a:r>
            <a:endParaRPr lang="en-US" sz="2400">
              <a:latin typeface="Calibri" panose="020F0502020204030204" charset="0"/>
              <a:cs typeface="Calibri" panose="020F0502020204030204" charset="0"/>
            </a:endParaRPr>
          </a:p>
          <a:p>
            <a:pPr>
              <a:lnSpc>
                <a:spcPct val="100000"/>
              </a:lnSpc>
            </a:pPr>
            <a:r>
              <a:rPr lang="en-US" sz="2400">
                <a:latin typeface="Calibri" panose="020F0502020204030204" charset="0"/>
                <a:cs typeface="Calibri" panose="020F0502020204030204" charset="0"/>
              </a:rPr>
              <a:t>1.</a:t>
            </a:r>
            <a:r>
              <a:rPr lang="en-IN" altLang="en-US" sz="2400">
                <a:latin typeface="Calibri" panose="020F0502020204030204" charset="0"/>
                <a:cs typeface="Calibri" panose="020F0502020204030204" charset="0"/>
              </a:rPr>
              <a:t> </a:t>
            </a:r>
            <a:r>
              <a:rPr lang="en-US" sz="2400">
                <a:latin typeface="Calibri" panose="020F0502020204030204" charset="0"/>
                <a:cs typeface="Calibri" panose="020F0502020204030204" charset="0"/>
              </a:rPr>
              <a:t>plot of Year with respect to Meningities disease suggests that number of deaths was highest in 1990 and subsequently decreased in 2019.</a:t>
            </a:r>
            <a:endParaRPr lang="en-US" sz="2400">
              <a:latin typeface="Calibri" panose="020F0502020204030204" charset="0"/>
              <a:cs typeface="Calibri" panose="020F0502020204030204" charset="0"/>
            </a:endParaRPr>
          </a:p>
          <a:p>
            <a:pPr>
              <a:lnSpc>
                <a:spcPct val="100000"/>
              </a:lnSpc>
            </a:pPr>
            <a:r>
              <a:rPr lang="en-US" sz="2400">
                <a:latin typeface="Calibri" panose="020F0502020204030204" charset="0"/>
                <a:cs typeface="Calibri" panose="020F0502020204030204" charset="0"/>
              </a:rPr>
              <a:t>2.</a:t>
            </a:r>
            <a:r>
              <a:rPr lang="en-IN" altLang="en-US" sz="2400">
                <a:latin typeface="Calibri" panose="020F0502020204030204" charset="0"/>
                <a:cs typeface="Calibri" panose="020F0502020204030204" charset="0"/>
              </a:rPr>
              <a:t> </a:t>
            </a:r>
            <a:r>
              <a:rPr lang="en-US" sz="2400">
                <a:latin typeface="Calibri" panose="020F0502020204030204" charset="0"/>
                <a:cs typeface="Calibri" panose="020F0502020204030204" charset="0"/>
              </a:rPr>
              <a:t>plot of Year with respect to Alzheimer's Disease and Other Dementias disease suggests that number of deaths was lowest in 1990 and subsequently increased in 2019.</a:t>
            </a:r>
            <a:endParaRPr lang="en-US" sz="2400">
              <a:latin typeface="Calibri" panose="020F0502020204030204" charset="0"/>
              <a:cs typeface="Calibri" panose="020F0502020204030204" charset="0"/>
            </a:endParaRPr>
          </a:p>
          <a:p>
            <a:pPr>
              <a:lnSpc>
                <a:spcPct val="100000"/>
              </a:lnSpc>
            </a:pPr>
            <a:r>
              <a:rPr lang="en-IN" altLang="en-US" sz="2400">
                <a:latin typeface="Calibri" panose="020F0502020204030204" charset="0"/>
                <a:cs typeface="Calibri" panose="020F0502020204030204" charset="0"/>
              </a:rPr>
              <a:t>3.</a:t>
            </a:r>
            <a:r>
              <a:rPr lang="en-US" sz="2400">
                <a:latin typeface="Calibri" panose="020F0502020204030204" charset="0"/>
                <a:cs typeface="Calibri" panose="020F0502020204030204" charset="0"/>
              </a:rPr>
              <a:t>plot of Year with respect to Parkinson's Disease suggests that number of deaths was lowest in 1990 and subsequently increased in 2019</a:t>
            </a:r>
            <a:endParaRPr lang="en-US" sz="2400">
              <a:latin typeface="Calibri" panose="020F0502020204030204" charset="0"/>
              <a:cs typeface="Calibri" panose="020F0502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Arial Rounded MT Bold" panose="020F0704030504030204" charset="0"/>
                <a:cs typeface="Arial Rounded MT Bold" panose="020F0704030504030204" charset="0"/>
                <a:sym typeface="+mn-ea"/>
              </a:rPr>
              <a:t>Analysis</a:t>
            </a:r>
            <a:r>
              <a:rPr lang="en-IN" altLang="en-US">
                <a:sym typeface="+mn-ea"/>
              </a:rPr>
              <a:t> </a:t>
            </a:r>
            <a:r>
              <a:rPr lang="en-IN" altLang="en-US">
                <a:latin typeface="Arial Rounded MT Bold" panose="020F0704030504030204" charset="0"/>
                <a:cs typeface="Arial Rounded MT Bold" panose="020F0704030504030204" charset="0"/>
                <a:sym typeface="+mn-ea"/>
              </a:rPr>
              <a:t>contd</a:t>
            </a:r>
            <a:r>
              <a:rPr lang="en-IN" altLang="en-US">
                <a:sym typeface="+mn-ea"/>
              </a:rPr>
              <a:t>.</a:t>
            </a:r>
            <a:endParaRPr lang="en-US"/>
          </a:p>
        </p:txBody>
      </p:sp>
      <p:sp>
        <p:nvSpPr>
          <p:cNvPr id="3" name="Content Placeholder 2"/>
          <p:cNvSpPr>
            <a:spLocks noGrp="1"/>
          </p:cNvSpPr>
          <p:nvPr>
            <p:ph idx="1"/>
          </p:nvPr>
        </p:nvSpPr>
        <p:spPr/>
        <p:txBody>
          <a:bodyPr/>
          <a:p>
            <a:r>
              <a:rPr lang="en-US" sz="2400">
                <a:latin typeface="Calibri" panose="020F0502020204030204" charset="0"/>
                <a:cs typeface="Calibri" panose="020F0502020204030204" charset="0"/>
              </a:rPr>
              <a:t>4.</a:t>
            </a:r>
            <a:r>
              <a:rPr lang="en-IN" altLang="en-US" sz="2400">
                <a:latin typeface="Calibri" panose="020F0502020204030204" charset="0"/>
                <a:cs typeface="Calibri" panose="020F0502020204030204" charset="0"/>
              </a:rPr>
              <a:t> </a:t>
            </a:r>
            <a:r>
              <a:rPr lang="en-US" sz="2400">
                <a:latin typeface="Calibri" panose="020F0502020204030204" charset="0"/>
                <a:cs typeface="Calibri" panose="020F0502020204030204" charset="0"/>
              </a:rPr>
              <a:t>plot of Year with respect to Nutritional Deficiencies suggests that number of deaths was highest in 1990 and subsequently decreased in 2019.with slight increase in 1995 and then moving down.</a:t>
            </a:r>
            <a:endParaRPr lang="en-US" sz="2400">
              <a:latin typeface="Calibri" panose="020F0502020204030204" charset="0"/>
              <a:cs typeface="Calibri" panose="020F0502020204030204" charset="0"/>
            </a:endParaRPr>
          </a:p>
          <a:p>
            <a:r>
              <a:rPr lang="en-US" sz="2400">
                <a:latin typeface="Calibri" panose="020F0502020204030204" charset="0"/>
                <a:cs typeface="Calibri" panose="020F0502020204030204" charset="0"/>
              </a:rPr>
              <a:t>5.</a:t>
            </a:r>
            <a:r>
              <a:rPr lang="en-IN" altLang="en-US" sz="2400">
                <a:latin typeface="Calibri" panose="020F0502020204030204" charset="0"/>
                <a:cs typeface="Calibri" panose="020F0502020204030204" charset="0"/>
              </a:rPr>
              <a:t> </a:t>
            </a:r>
            <a:r>
              <a:rPr lang="en-US" sz="2400">
                <a:latin typeface="Calibri" panose="020F0502020204030204" charset="0"/>
                <a:cs typeface="Calibri" panose="020F0502020204030204" charset="0"/>
              </a:rPr>
              <a:t>plot of Year with respect to Malaria suggests that number of deaths were almost same from 1990 to 2001. Then deaths increased slightly until 2010 and then it started lowering with lowest in 2019.</a:t>
            </a:r>
            <a:endParaRPr lang="en-US" sz="2400">
              <a:latin typeface="Calibri" panose="020F0502020204030204" charset="0"/>
              <a:cs typeface="Calibri" panose="020F0502020204030204" charset="0"/>
            </a:endParaRPr>
          </a:p>
          <a:p>
            <a:r>
              <a:rPr lang="en-IN" altLang="en-US" sz="2400">
                <a:latin typeface="Calibri" panose="020F0502020204030204" charset="0"/>
                <a:cs typeface="Calibri" panose="020F0502020204030204" charset="0"/>
              </a:rPr>
              <a:t>6. </a:t>
            </a:r>
            <a:r>
              <a:rPr lang="en-US" sz="2400">
                <a:latin typeface="Calibri" panose="020F0502020204030204" charset="0"/>
                <a:cs typeface="Calibri" panose="020F0502020204030204" charset="0"/>
              </a:rPr>
              <a:t>plot of Year with respect to Drowning suggests that number of deaths was highest in 1990 and subsequently decreased in 2019 implying less floods/drowning suicides by people in recent years.</a:t>
            </a:r>
            <a:endParaRPr lang="en-US" sz="2400">
              <a:latin typeface="Calibri" panose="020F0502020204030204" charset="0"/>
              <a:cs typeface="Calibri" panose="020F0502020204030204" charset="0"/>
            </a:endParaRPr>
          </a:p>
        </p:txBody>
      </p:sp>
    </p:spTree>
  </p:cSld>
  <p:clrMapOvr>
    <a:masterClrMapping/>
  </p:clrMapOvr>
</p:sld>
</file>

<file path=ppt/theme/theme1.xml><?xml version="1.0" encoding="utf-8"?>
<a:theme xmlns:a="http://schemas.openxmlformats.org/drawingml/2006/main" name="1_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9389</Words>
  <Application>WPS Presentation</Application>
  <PresentationFormat>Widescreen</PresentationFormat>
  <Paragraphs>101</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SimSun</vt:lpstr>
      <vt:lpstr>Wingdings</vt:lpstr>
      <vt:lpstr>Arial Rounded MT Bold</vt:lpstr>
      <vt:lpstr>Calibri</vt:lpstr>
      <vt:lpstr>Microsoft YaHei</vt:lpstr>
      <vt:lpstr>Arial Unicode MS</vt:lpstr>
      <vt:lpstr>1_Orange Waves</vt:lpstr>
      <vt:lpstr>Cause of Death From 1990-2019 for 204 countries</vt:lpstr>
      <vt:lpstr>Context</vt:lpstr>
      <vt:lpstr>Understanding Dataset</vt:lpstr>
      <vt:lpstr>Understanding Dataset contd. </vt:lpstr>
      <vt:lpstr>Analysis</vt:lpstr>
      <vt:lpstr>Analysis contd.</vt:lpstr>
      <vt:lpstr>Analysis contd.</vt:lpstr>
      <vt:lpstr>PowerPoint 演示文稿</vt:lpstr>
      <vt:lpstr>Analysis contd.</vt:lpstr>
      <vt:lpstr>Analysis contd.</vt:lpstr>
      <vt:lpstr>Analysis contd.</vt:lpstr>
      <vt:lpstr>Analysis contd.</vt:lpstr>
      <vt:lpstr>Analysis contd.</vt:lpstr>
      <vt:lpstr>Analysis contd.</vt:lpstr>
      <vt:lpstr>Analysis contd.</vt:lpstr>
      <vt:lpstr>Analysis contd.</vt:lpstr>
      <vt:lpstr>Analysis contd.</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Cause of Death From 1990-2019 for 204 countries</dc:title>
  <dc:creator/>
  <cp:lastModifiedBy>Summit Pole</cp:lastModifiedBy>
  <cp:revision>3</cp:revision>
  <dcterms:created xsi:type="dcterms:W3CDTF">2022-12-17T19:38:00Z</dcterms:created>
  <dcterms:modified xsi:type="dcterms:W3CDTF">2022-12-17T19:40:18Z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DFB4B90187DB467A8E7AF46E0ABA2540</vt:lpwstr>
  </property>
  <property fmtid="{D5CDD505-2E9C-101B-9397-08002B2CF9AE}" pid="3" name="KSOProductBuildVer">
    <vt:lpwstr>1033-11.2.0.11440</vt:lpwstr>
  </property>
</Properties>
</file>