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0" r:id="rId3"/>
    <p:sldMasterId id="2147483681" r:id="rId4"/>
    <p:sldMasterId id="214748368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Montserrat Light"/>
      <p:regular r:id="rId22"/>
      <p:bold r:id="rId23"/>
      <p:italic r:id="rId24"/>
      <p:boldItalic r:id="rId25"/>
    </p:embeddedFont>
    <p:embeddedFont>
      <p:font typeface="Helvetica Neue Ligh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MontserratLight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MontserratLight-italic.fntdata"/><Relationship Id="rId23" Type="http://schemas.openxmlformats.org/officeDocument/2006/relationships/font" Target="fonts/MontserratLigh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font" Target="fonts/HelveticaNeueLight-regular.fntdata"/><Relationship Id="rId25" Type="http://schemas.openxmlformats.org/officeDocument/2006/relationships/font" Target="fonts/MontserratLight-boldItalic.fntdata"/><Relationship Id="rId28" Type="http://schemas.openxmlformats.org/officeDocument/2006/relationships/font" Target="fonts/HelveticaNeueLight-italic.fntdata"/><Relationship Id="rId27" Type="http://schemas.openxmlformats.org/officeDocument/2006/relationships/font" Target="fonts/HelveticaNeueLight-bold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Ligh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d4e453252_0_4:notes"/>
          <p:cNvSpPr/>
          <p:nvPr>
            <p:ph idx="2" type="sldImg"/>
          </p:nvPr>
        </p:nvSpPr>
        <p:spPr>
          <a:xfrm>
            <a:off x="381298" y="685800"/>
            <a:ext cx="60960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d4e45325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d4e453252_0_29:notes"/>
          <p:cNvSpPr/>
          <p:nvPr>
            <p:ph idx="2" type="sldImg"/>
          </p:nvPr>
        </p:nvSpPr>
        <p:spPr>
          <a:xfrm>
            <a:off x="381298" y="685800"/>
            <a:ext cx="60960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d4e45325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c95400237_2_19:notes"/>
          <p:cNvSpPr txBox="1"/>
          <p:nvPr>
            <p:ph idx="1" type="body"/>
          </p:nvPr>
        </p:nvSpPr>
        <p:spPr>
          <a:xfrm>
            <a:off x="685795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5c95400237_2_19:notes"/>
          <p:cNvSpPr/>
          <p:nvPr>
            <p:ph idx="2" type="sldImg"/>
          </p:nvPr>
        </p:nvSpPr>
        <p:spPr>
          <a:xfrm>
            <a:off x="961793" y="685794"/>
            <a:ext cx="49350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cba7886fe_0_6:notes"/>
          <p:cNvSpPr txBox="1"/>
          <p:nvPr>
            <p:ph idx="1" type="body"/>
          </p:nvPr>
        </p:nvSpPr>
        <p:spPr>
          <a:xfrm>
            <a:off x="685795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5cba7886fe_0_6:notes"/>
          <p:cNvSpPr/>
          <p:nvPr>
            <p:ph idx="2" type="sldImg"/>
          </p:nvPr>
        </p:nvSpPr>
        <p:spPr>
          <a:xfrm>
            <a:off x="961793" y="685794"/>
            <a:ext cx="49350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cba7886fe_0_23:notes"/>
          <p:cNvSpPr txBox="1"/>
          <p:nvPr>
            <p:ph idx="1" type="body"/>
          </p:nvPr>
        </p:nvSpPr>
        <p:spPr>
          <a:xfrm>
            <a:off x="685795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5cba7886fe_0_23:notes"/>
          <p:cNvSpPr/>
          <p:nvPr>
            <p:ph idx="2" type="sldImg"/>
          </p:nvPr>
        </p:nvSpPr>
        <p:spPr>
          <a:xfrm>
            <a:off x="961793" y="685794"/>
            <a:ext cx="49350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cbdd1728f_0_4:notes"/>
          <p:cNvSpPr txBox="1"/>
          <p:nvPr>
            <p:ph idx="1" type="body"/>
          </p:nvPr>
        </p:nvSpPr>
        <p:spPr>
          <a:xfrm>
            <a:off x="685795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5cbdd1728f_0_4:notes"/>
          <p:cNvSpPr/>
          <p:nvPr>
            <p:ph idx="2" type="sldImg"/>
          </p:nvPr>
        </p:nvSpPr>
        <p:spPr>
          <a:xfrm>
            <a:off x="961793" y="685794"/>
            <a:ext cx="49350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cbdd1728f_0_14:notes"/>
          <p:cNvSpPr txBox="1"/>
          <p:nvPr>
            <p:ph idx="1" type="body"/>
          </p:nvPr>
        </p:nvSpPr>
        <p:spPr>
          <a:xfrm>
            <a:off x="685795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5cbdd1728f_0_14:notes"/>
          <p:cNvSpPr/>
          <p:nvPr>
            <p:ph idx="2" type="sldImg"/>
          </p:nvPr>
        </p:nvSpPr>
        <p:spPr>
          <a:xfrm>
            <a:off x="961793" y="685794"/>
            <a:ext cx="49350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cba7886fe_0_41:notes"/>
          <p:cNvSpPr txBox="1"/>
          <p:nvPr>
            <p:ph idx="1" type="body"/>
          </p:nvPr>
        </p:nvSpPr>
        <p:spPr>
          <a:xfrm>
            <a:off x="685795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5cba7886fe_0_41:notes"/>
          <p:cNvSpPr/>
          <p:nvPr>
            <p:ph idx="2" type="sldImg"/>
          </p:nvPr>
        </p:nvSpPr>
        <p:spPr>
          <a:xfrm>
            <a:off x="961793" y="685794"/>
            <a:ext cx="49350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cbdd1728f_0_30:notes"/>
          <p:cNvSpPr txBox="1"/>
          <p:nvPr>
            <p:ph idx="1" type="body"/>
          </p:nvPr>
        </p:nvSpPr>
        <p:spPr>
          <a:xfrm>
            <a:off x="685795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5cbdd1728f_0_30:notes"/>
          <p:cNvSpPr/>
          <p:nvPr>
            <p:ph idx="2" type="sldImg"/>
          </p:nvPr>
        </p:nvSpPr>
        <p:spPr>
          <a:xfrm>
            <a:off x="961793" y="685794"/>
            <a:ext cx="49350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c5c486f96_0_13:notes"/>
          <p:cNvSpPr/>
          <p:nvPr>
            <p:ph idx="2" type="sldImg"/>
          </p:nvPr>
        </p:nvSpPr>
        <p:spPr>
          <a:xfrm>
            <a:off x="381298" y="685800"/>
            <a:ext cx="60960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c5c486f9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3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3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obj">
  <p:cSld name="OBJECT"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2623185" y="3767362"/>
            <a:ext cx="24687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63700" lIns="63700" spcFirstLastPara="1" rIns="63700" wrap="square" tIns="63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175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350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9525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2700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5875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9177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2352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5527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385762" y="3767362"/>
            <a:ext cx="17745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63700" lIns="63700" spcFirstLastPara="1" rIns="63700" wrap="square" tIns="63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175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350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9525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2700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5875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9177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2352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5527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5554980" y="3767362"/>
            <a:ext cx="17745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 b="0" u="non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317500" y="991653"/>
            <a:ext cx="35814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63700" lIns="63700" spcFirstLastPara="1" rIns="63700" wrap="square" tIns="63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7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317500" y="1243785"/>
            <a:ext cx="38409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3700" lIns="63700" spcFirstLastPara="1" rIns="63700" wrap="square" tIns="63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7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2623185" y="3767362"/>
            <a:ext cx="24687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63700" lIns="63700" spcFirstLastPara="1" rIns="63700" wrap="square" tIns="63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175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350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9525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2700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5875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9177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2352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5527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385762" y="3767362"/>
            <a:ext cx="17745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63700" lIns="63700" spcFirstLastPara="1" rIns="63700" wrap="square" tIns="63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175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350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9525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2700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5875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9177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2352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5527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5554980" y="3767362"/>
            <a:ext cx="17745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317500" y="991653"/>
            <a:ext cx="35814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63700" lIns="63700" spcFirstLastPara="1" rIns="63700" wrap="square" tIns="63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7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9pPr>
          </a:lstStyle>
          <a:p/>
        </p:txBody>
      </p:sp>
      <p:sp>
        <p:nvSpPr>
          <p:cNvPr id="69" name="Google Shape;69;p16"/>
          <p:cNvSpPr txBox="1"/>
          <p:nvPr>
            <p:ph idx="11" type="ftr"/>
          </p:nvPr>
        </p:nvSpPr>
        <p:spPr>
          <a:xfrm>
            <a:off x="2623185" y="3767362"/>
            <a:ext cx="24687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63700" lIns="63700" spcFirstLastPara="1" rIns="63700" wrap="square" tIns="63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175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350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9525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2700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5875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9177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2352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5527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10" type="dt"/>
          </p:nvPr>
        </p:nvSpPr>
        <p:spPr>
          <a:xfrm>
            <a:off x="385762" y="3767362"/>
            <a:ext cx="17745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63700" lIns="63700" spcFirstLastPara="1" rIns="63700" wrap="square" tIns="63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175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350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9525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2700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5875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9177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2352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5527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5554980" y="3767362"/>
            <a:ext cx="17745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"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/>
          <p:nvPr/>
        </p:nvSpPr>
        <p:spPr>
          <a:xfrm>
            <a:off x="8206186" y="3742566"/>
            <a:ext cx="635700" cy="10689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7"/>
          <p:cNvSpPr txBox="1"/>
          <p:nvPr>
            <p:ph type="ctrTitle"/>
          </p:nvPr>
        </p:nvSpPr>
        <p:spPr>
          <a:xfrm>
            <a:off x="-349894" y="1737603"/>
            <a:ext cx="84150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63700" lIns="63700" spcFirstLastPara="1" rIns="63700" wrap="square" tIns="63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100" u="none" cap="none" strike="noStrike">
                <a:solidFill>
                  <a:srgbClr val="00539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9pPr>
          </a:lstStyle>
          <a:p/>
        </p:txBody>
      </p:sp>
      <p:sp>
        <p:nvSpPr>
          <p:cNvPr id="75" name="Google Shape;75;p17"/>
          <p:cNvSpPr txBox="1"/>
          <p:nvPr>
            <p:ph idx="1" type="subTitle"/>
          </p:nvPr>
        </p:nvSpPr>
        <p:spPr>
          <a:xfrm>
            <a:off x="-140026" y="3120280"/>
            <a:ext cx="79953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3700" lIns="63700" spcFirstLastPara="1" rIns="63700" wrap="square" tIns="63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175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0" lvl="2" marL="6350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0" lvl="3" marL="9525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0" lvl="4" marL="12700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0" lvl="5" marL="15875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0" lvl="6" marL="19177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0" lvl="7" marL="22352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0" lvl="8" marL="25527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2623185" y="3767362"/>
            <a:ext cx="24687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63700" lIns="63700" spcFirstLastPara="1" rIns="63700" wrap="square" tIns="63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175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350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9525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2700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5875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9177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2352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5527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385762" y="3767362"/>
            <a:ext cx="17745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63700" lIns="63700" spcFirstLastPara="1" rIns="63700" wrap="square" tIns="63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175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350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9525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2700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5875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9177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2352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5527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5554980" y="3767362"/>
            <a:ext cx="17745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317500" y="991653"/>
            <a:ext cx="35814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63700" lIns="63700" spcFirstLastPara="1" rIns="63700" wrap="square" tIns="63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7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9pPr>
          </a:lstStyle>
          <a:p/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1164689" y="1710717"/>
            <a:ext cx="30390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63700" lIns="63700" spcFirstLastPara="1" rIns="63700" wrap="square" tIns="63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7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8"/>
          <p:cNvSpPr txBox="1"/>
          <p:nvPr>
            <p:ph idx="2" type="body"/>
          </p:nvPr>
        </p:nvSpPr>
        <p:spPr>
          <a:xfrm>
            <a:off x="5056641" y="1710717"/>
            <a:ext cx="27648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63700" lIns="63700" spcFirstLastPara="1" rIns="63700" wrap="square" tIns="63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7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2623185" y="3767362"/>
            <a:ext cx="24687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63700" lIns="63700" spcFirstLastPara="1" rIns="63700" wrap="square" tIns="63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175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350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9525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2700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5875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9177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2352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5527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385762" y="3767362"/>
            <a:ext cx="17745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63700" lIns="63700" spcFirstLastPara="1" rIns="63700" wrap="square" tIns="63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175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350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9525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2700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5875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9177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2352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5527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5554980" y="3767362"/>
            <a:ext cx="17745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подзаголовок" type="title">
  <p:cSld name="TITL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892969" y="2350641"/>
            <a:ext cx="7358100" cy="2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63700" lIns="63700" spcFirstLastPara="1" rIns="63700" wrap="square" tIns="63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7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9pPr>
          </a:lstStyle>
          <a:p/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892969" y="2658814"/>
            <a:ext cx="7358100" cy="15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3700" lIns="63700" spcFirstLastPara="1" rIns="63700" wrap="square" tIns="63700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spcBef>
                <a:spcPts val="0"/>
              </a:spcBef>
              <a:spcAft>
                <a:spcPts val="0"/>
              </a:spcAft>
              <a:buSzPts val="2100"/>
              <a:buFont typeface="Calibri"/>
              <a:buNone/>
              <a:defRPr b="0" i="0" sz="21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spcBef>
                <a:spcPts val="0"/>
              </a:spcBef>
              <a:spcAft>
                <a:spcPts val="0"/>
              </a:spcAft>
              <a:buSzPts val="2100"/>
              <a:buFont typeface="Calibri"/>
              <a:buNone/>
              <a:defRPr b="0" i="0" sz="21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spcBef>
                <a:spcPts val="0"/>
              </a:spcBef>
              <a:spcAft>
                <a:spcPts val="0"/>
              </a:spcAft>
              <a:buSzPts val="2100"/>
              <a:buFont typeface="Calibri"/>
              <a:buNone/>
              <a:defRPr b="0" i="0" sz="21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spcBef>
                <a:spcPts val="0"/>
              </a:spcBef>
              <a:spcAft>
                <a:spcPts val="0"/>
              </a:spcAft>
              <a:buSzPts val="2100"/>
              <a:buFont typeface="Calibri"/>
              <a:buNone/>
              <a:defRPr b="0" i="0" sz="21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9"/>
          <p:cNvSpPr txBox="1"/>
          <p:nvPr>
            <p:ph idx="12" type="sldNum"/>
          </p:nvPr>
        </p:nvSpPr>
        <p:spPr>
          <a:xfrm>
            <a:off x="5554980" y="3767362"/>
            <a:ext cx="1774500" cy="1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550" lIns="91550" spcFirstLastPara="1" rIns="91550" wrap="square" tIns="915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6" name="Google Shape;96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550" lIns="91550" spcFirstLastPara="1" rIns="91550" wrap="square" tIns="915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550" lIns="91550" spcFirstLastPara="1" rIns="91550" wrap="square" tIns="915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550" lIns="91550" spcFirstLastPara="1" rIns="91550" wrap="square" tIns="915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0" name="Google Shape;10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550" lIns="91550" spcFirstLastPara="1" rIns="91550" wrap="square" tIns="915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550" lIns="91550" spcFirstLastPara="1" rIns="91550" wrap="square" tIns="915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550" lIns="91550" spcFirstLastPara="1" rIns="91550" wrap="square" tIns="9155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550" lIns="91550" spcFirstLastPara="1" rIns="91550" wrap="square" tIns="915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550" lIns="91550" spcFirstLastPara="1" rIns="91550" wrap="square" tIns="915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7" name="Google Shape;107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550" lIns="91550" spcFirstLastPara="1" rIns="91550" wrap="square" tIns="9155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550" lIns="91550" spcFirstLastPara="1" rIns="91550" wrap="square" tIns="9155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550" lIns="91550" spcFirstLastPara="1" rIns="91550" wrap="square" tIns="915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550" lIns="91550" spcFirstLastPara="1" rIns="91550" wrap="square" tIns="915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2" name="Google Shape;1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550" lIns="91550" spcFirstLastPara="1" rIns="91550" wrap="square" tIns="915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550" lIns="91550" spcFirstLastPara="1" rIns="91550" wrap="square" tIns="915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5" name="Google Shape;115;p2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550" lIns="91550" spcFirstLastPara="1" rIns="91550" wrap="square" tIns="91550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6" name="Google Shape;11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550" lIns="91550" spcFirstLastPara="1" rIns="91550" wrap="square" tIns="915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550" lIns="91550" spcFirstLastPara="1" rIns="91550" wrap="square" tIns="915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550" lIns="91550" spcFirstLastPara="1" rIns="91550" wrap="square" tIns="915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550" lIns="91550" spcFirstLastPara="1" rIns="91550" wrap="square" tIns="91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550" lIns="91550" spcFirstLastPara="1" rIns="91550" wrap="square" tIns="915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3" name="Google Shape;123;p2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550" lIns="91550" spcFirstLastPara="1" rIns="91550" wrap="square" tIns="915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4" name="Google Shape;124;p2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550" lIns="91550" spcFirstLastPara="1" rIns="91550" wrap="square" tIns="9155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5" name="Google Shape;12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550" lIns="91550" spcFirstLastPara="1" rIns="91550" wrap="square" tIns="915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550" lIns="91550" spcFirstLastPara="1" rIns="91550" wrap="square" tIns="91550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28" name="Google Shape;12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550" lIns="91550" spcFirstLastPara="1" rIns="91550" wrap="square" tIns="915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550" lIns="91550" spcFirstLastPara="1" rIns="91550" wrap="square" tIns="915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1" name="Google Shape;131;p3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550" lIns="91550" spcFirstLastPara="1" rIns="91550" wrap="square" tIns="91550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2" name="Google Shape;13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550" lIns="91550" spcFirstLastPara="1" rIns="91550" wrap="square" tIns="915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550" lIns="91550" spcFirstLastPara="1" rIns="91550" wrap="square" tIns="915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title with Logo">
  <p:cSld name="CUSTOM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rtup-Weekend_Logo_Transp.png" id="136" name="Google Shape;136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33400" y="2502800"/>
            <a:ext cx="6186206" cy="1741232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32"/>
          <p:cNvSpPr txBox="1"/>
          <p:nvPr>
            <p:ph type="title"/>
          </p:nvPr>
        </p:nvSpPr>
        <p:spPr>
          <a:xfrm>
            <a:off x="385675" y="1107250"/>
            <a:ext cx="8522100" cy="897900"/>
          </a:xfrm>
          <a:prstGeom prst="rect">
            <a:avLst/>
          </a:prstGeom>
        </p:spPr>
        <p:txBody>
          <a:bodyPr anchorCtr="0" anchor="t" bIns="91550" lIns="91550" spcFirstLastPara="1" rIns="91550" wrap="square" tIns="915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0DB14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mbers">
  <p:cSld name="SECTION_TITLE_AND_DESCRIPTION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0DB14B"/>
          </a:solidFill>
          <a:ln>
            <a:noFill/>
          </a:ln>
        </p:spPr>
        <p:txBody>
          <a:bodyPr anchorCtr="0" anchor="ctr" bIns="91550" lIns="91550" spcFirstLastPara="1" rIns="91550" wrap="square" tIns="91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Techstars_Transp.png" id="140" name="Google Shape;140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90350" y="4295714"/>
            <a:ext cx="785392" cy="63856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3"/>
          <p:cNvSpPr txBox="1"/>
          <p:nvPr>
            <p:ph idx="1" type="body"/>
          </p:nvPr>
        </p:nvSpPr>
        <p:spPr>
          <a:xfrm>
            <a:off x="1999475" y="1297450"/>
            <a:ext cx="2091900" cy="459000"/>
          </a:xfrm>
          <a:prstGeom prst="rect">
            <a:avLst/>
          </a:prstGeom>
        </p:spPr>
        <p:txBody>
          <a:bodyPr anchorCtr="0" anchor="t" bIns="91550" lIns="91550" spcFirstLastPara="1" rIns="91550" wrap="square" tIns="91550">
            <a:noAutofit/>
          </a:bodyPr>
          <a:lstStyle>
            <a:lvl1pPr indent="-5334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Montserrat"/>
              <a:buChar char="●"/>
              <a:defRPr b="1" sz="4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533400" lvl="1" marL="914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Montserrat"/>
              <a:buChar char="○"/>
              <a:defRPr b="1" sz="4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533400" lvl="2" marL="1371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Montserrat"/>
              <a:buChar char="■"/>
              <a:defRPr b="1" sz="4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533400" lvl="3" marL="1828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Montserrat"/>
              <a:buChar char="●"/>
              <a:defRPr b="1" sz="4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5334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Montserrat"/>
              <a:buChar char="○"/>
              <a:defRPr b="1" sz="4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5334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Montserrat"/>
              <a:buChar char="■"/>
              <a:defRPr b="1" sz="4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5334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Montserrat"/>
              <a:buChar char="●"/>
              <a:defRPr b="1" sz="4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5334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Montserrat"/>
              <a:buChar char="○"/>
              <a:defRPr b="1" sz="4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5334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4800"/>
              <a:buFont typeface="Montserrat"/>
              <a:buChar char="■"/>
              <a:defRPr b="1" sz="4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2" name="Google Shape;142;p33"/>
          <p:cNvSpPr txBox="1"/>
          <p:nvPr>
            <p:ph idx="2" type="body"/>
          </p:nvPr>
        </p:nvSpPr>
        <p:spPr>
          <a:xfrm>
            <a:off x="4889725" y="1509300"/>
            <a:ext cx="1950600" cy="1182600"/>
          </a:xfrm>
          <a:prstGeom prst="rect">
            <a:avLst/>
          </a:prstGeom>
        </p:spPr>
        <p:txBody>
          <a:bodyPr anchorCtr="0" anchor="t" bIns="91550" lIns="91550" spcFirstLastPara="1" rIns="91550" wrap="square" tIns="9155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Char char="●"/>
              <a:defRPr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Char char="○"/>
              <a:defRPr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Char char="■"/>
              <a:defRPr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Char char="●"/>
              <a:defRPr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Char char="○"/>
              <a:defRPr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Char char="■"/>
              <a:defRPr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Char char="●"/>
              <a:defRPr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Char char="○"/>
              <a:defRPr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2400"/>
              <a:buFont typeface="Montserrat"/>
              <a:buChar char="■"/>
              <a:defRPr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- Version 2">
  <p:cSld name="SECTION_HEADER_1">
    <p:bg>
      <p:bgPr>
        <a:solidFill>
          <a:srgbClr val="0DB14B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4"/>
          <p:cNvSpPr/>
          <p:nvPr/>
        </p:nvSpPr>
        <p:spPr>
          <a:xfrm>
            <a:off x="-236375" y="-2513050"/>
            <a:ext cx="7489500" cy="7354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550" lIns="91550" spcFirstLastPara="1" rIns="91550" wrap="square" tIns="91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4"/>
          <p:cNvSpPr txBox="1"/>
          <p:nvPr>
            <p:ph type="title"/>
          </p:nvPr>
        </p:nvSpPr>
        <p:spPr>
          <a:xfrm>
            <a:off x="982825" y="560600"/>
            <a:ext cx="4366800" cy="1206900"/>
          </a:xfrm>
          <a:prstGeom prst="rect">
            <a:avLst/>
          </a:prstGeom>
        </p:spPr>
        <p:txBody>
          <a:bodyPr anchorCtr="0" anchor="t" bIns="91550" lIns="91550" spcFirstLastPara="1" rIns="91550" wrap="square" tIns="915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0DB14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6" name="Google Shape;146;p34"/>
          <p:cNvSpPr txBox="1"/>
          <p:nvPr>
            <p:ph idx="1" type="subTitle"/>
          </p:nvPr>
        </p:nvSpPr>
        <p:spPr>
          <a:xfrm>
            <a:off x="982825" y="1652750"/>
            <a:ext cx="3520800" cy="821100"/>
          </a:xfrm>
          <a:prstGeom prst="rect">
            <a:avLst/>
          </a:prstGeom>
        </p:spPr>
        <p:txBody>
          <a:bodyPr anchorCtr="0" anchor="t" bIns="91550" lIns="91550" spcFirstLastPara="1" rIns="91550" wrap="square" tIns="915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descr="Techstars_Transp.png" id="147" name="Google Shape;147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90350" y="4295714"/>
            <a:ext cx="785392" cy="638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CUSTOM_5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5"/>
          <p:cNvSpPr/>
          <p:nvPr/>
        </p:nvSpPr>
        <p:spPr>
          <a:xfrm>
            <a:off x="3145950" y="-2581350"/>
            <a:ext cx="6790500" cy="6667800"/>
          </a:xfrm>
          <a:prstGeom prst="ellipse">
            <a:avLst/>
          </a:prstGeom>
          <a:solidFill>
            <a:srgbClr val="0DB14B"/>
          </a:solidFill>
          <a:ln>
            <a:noFill/>
          </a:ln>
        </p:spPr>
        <p:txBody>
          <a:bodyPr anchorCtr="0" anchor="ctr" bIns="91550" lIns="91550" spcFirstLastPara="1" rIns="91550" wrap="square" tIns="91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Techstars_Color.png" id="150" name="Google Shape;150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07450" y="4483449"/>
            <a:ext cx="747268" cy="607557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5"/>
          <p:cNvSpPr txBox="1"/>
          <p:nvPr>
            <p:ph type="title"/>
          </p:nvPr>
        </p:nvSpPr>
        <p:spPr>
          <a:xfrm>
            <a:off x="4986825" y="-61775"/>
            <a:ext cx="3486300" cy="750300"/>
          </a:xfrm>
          <a:prstGeom prst="rect">
            <a:avLst/>
          </a:prstGeom>
        </p:spPr>
        <p:txBody>
          <a:bodyPr anchorCtr="0" anchor="t" bIns="91550" lIns="91550" spcFirstLastPara="1" rIns="91550" wrap="square" tIns="915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7500" y="991653"/>
            <a:ext cx="35814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63700" lIns="63700" spcFirstLastPara="1" rIns="63700" wrap="square" tIns="63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7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7500" y="1243785"/>
            <a:ext cx="38409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3700" lIns="63700" spcFirstLastPara="1" rIns="63700" wrap="square" tIns="63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7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2623185" y="3767362"/>
            <a:ext cx="24687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63700" lIns="63700" spcFirstLastPara="1" rIns="63700" wrap="square" tIns="63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175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350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9525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2700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5875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9177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2352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5527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385762" y="3767362"/>
            <a:ext cx="17745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63700" lIns="63700" spcFirstLastPara="1" rIns="63700" wrap="square" tIns="63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175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350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9525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2700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5875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9177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2352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5527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5554980" y="3767362"/>
            <a:ext cx="17745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550" lIns="91550" spcFirstLastPara="1" rIns="91550" wrap="square" tIns="915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550" lIns="91550" spcFirstLastPara="1" rIns="91550" wrap="square" tIns="91550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3" name="Google Shape;9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550" lIns="91550" spcFirstLastPara="1" rIns="91550" wrap="square" tIns="91550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9AAE3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6"/>
          <p:cNvSpPr txBox="1"/>
          <p:nvPr/>
        </p:nvSpPr>
        <p:spPr>
          <a:xfrm>
            <a:off x="4506725" y="1280975"/>
            <a:ext cx="4785300" cy="27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Tweetment</a:t>
            </a:r>
            <a:r>
              <a:rPr b="1" lang="es" sz="4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s</a:t>
            </a:r>
            <a:endParaRPr b="1" sz="48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highlight>
                <a:srgbClr val="9BBB59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David Andrés Martín-Pozuelo</a:t>
            </a:r>
            <a:endParaRPr b="1" sz="2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Pablo Tirado Hernández   </a:t>
            </a:r>
            <a:endParaRPr b="1" sz="2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Daniel Ortega Conesa</a:t>
            </a:r>
            <a:endParaRPr b="1" sz="2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highlight>
                <a:srgbClr val="C0504D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57" name="Google Shape;15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925" y="1357175"/>
            <a:ext cx="3951926" cy="2389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9AAE3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5"/>
          <p:cNvSpPr/>
          <p:nvPr/>
        </p:nvSpPr>
        <p:spPr>
          <a:xfrm rot="-2004272">
            <a:off x="3339994" y="1524685"/>
            <a:ext cx="5092211" cy="2930185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5"/>
          <p:cNvSpPr/>
          <p:nvPr/>
        </p:nvSpPr>
        <p:spPr>
          <a:xfrm>
            <a:off x="3988675" y="3107125"/>
            <a:ext cx="1459200" cy="1459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45"/>
          <p:cNvSpPr txBox="1"/>
          <p:nvPr/>
        </p:nvSpPr>
        <p:spPr>
          <a:xfrm>
            <a:off x="0" y="-34724"/>
            <a:ext cx="9153300" cy="613200"/>
          </a:xfrm>
          <a:prstGeom prst="rect">
            <a:avLst/>
          </a:prstGeom>
          <a:solidFill>
            <a:srgbClr val="434343"/>
          </a:solidFill>
          <a:ln>
            <a:noFill/>
          </a:ln>
          <a:effectLst>
            <a:outerShdw blurRad="63500" dir="5400000" dist="23000">
              <a:srgbClr val="808080">
                <a:alpha val="34510"/>
              </a:srgbClr>
            </a:outerShdw>
          </a:effectLst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1E579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45"/>
          <p:cNvSpPr txBox="1"/>
          <p:nvPr>
            <p:ph idx="4294967295" type="title"/>
          </p:nvPr>
        </p:nvSpPr>
        <p:spPr>
          <a:xfrm>
            <a:off x="217393" y="-9232"/>
            <a:ext cx="60228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Web-app con Twitter API</a:t>
            </a:r>
            <a:endParaRPr b="1" sz="33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4" name="Google Shape;234;p45"/>
          <p:cNvSpPr txBox="1"/>
          <p:nvPr/>
        </p:nvSpPr>
        <p:spPr>
          <a:xfrm>
            <a:off x="4086625" y="3620275"/>
            <a:ext cx="12633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3F3F3"/>
                </a:solidFill>
                <a:latin typeface="Avenir"/>
                <a:ea typeface="Avenir"/>
                <a:cs typeface="Avenir"/>
                <a:sym typeface="Avenir"/>
              </a:rPr>
              <a:t>Web-app</a:t>
            </a:r>
            <a:endParaRPr b="1" sz="1800">
              <a:solidFill>
                <a:srgbClr val="F3F3F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35" name="Google Shape;235;p45"/>
          <p:cNvCxnSpPr/>
          <p:nvPr/>
        </p:nvCxnSpPr>
        <p:spPr>
          <a:xfrm rot="10800000">
            <a:off x="2121650" y="2136450"/>
            <a:ext cx="1816500" cy="1308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6" name="Google Shape;236;p45"/>
          <p:cNvSpPr/>
          <p:nvPr/>
        </p:nvSpPr>
        <p:spPr>
          <a:xfrm>
            <a:off x="746450" y="843850"/>
            <a:ext cx="1459200" cy="1459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45"/>
          <p:cNvSpPr txBox="1"/>
          <p:nvPr/>
        </p:nvSpPr>
        <p:spPr>
          <a:xfrm>
            <a:off x="813750" y="1238050"/>
            <a:ext cx="12633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3F3F3"/>
                </a:solidFill>
                <a:latin typeface="Avenir"/>
                <a:ea typeface="Avenir"/>
                <a:cs typeface="Avenir"/>
                <a:sym typeface="Avenir"/>
              </a:rPr>
              <a:t>Twitter API</a:t>
            </a:r>
            <a:endParaRPr b="1" sz="1800">
              <a:solidFill>
                <a:srgbClr val="F3F3F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38" name="Google Shape;238;p45"/>
          <p:cNvCxnSpPr/>
          <p:nvPr/>
        </p:nvCxnSpPr>
        <p:spPr>
          <a:xfrm>
            <a:off x="2327975" y="1965211"/>
            <a:ext cx="1793400" cy="1289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" name="Google Shape;239;p45"/>
          <p:cNvSpPr/>
          <p:nvPr/>
        </p:nvSpPr>
        <p:spPr>
          <a:xfrm>
            <a:off x="6348075" y="1475525"/>
            <a:ext cx="1459200" cy="1459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45"/>
          <p:cNvSpPr txBox="1"/>
          <p:nvPr/>
        </p:nvSpPr>
        <p:spPr>
          <a:xfrm>
            <a:off x="6446025" y="1776425"/>
            <a:ext cx="1263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3F3F3"/>
                </a:solidFill>
                <a:latin typeface="Avenir"/>
                <a:ea typeface="Avenir"/>
                <a:cs typeface="Avenir"/>
                <a:sym typeface="Avenir"/>
              </a:rPr>
              <a:t>API Polaridad</a:t>
            </a:r>
            <a:endParaRPr b="1" sz="1800">
              <a:solidFill>
                <a:srgbClr val="F3F3F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1" name="Google Shape;241;p45"/>
          <p:cNvSpPr txBox="1"/>
          <p:nvPr/>
        </p:nvSpPr>
        <p:spPr>
          <a:xfrm rot="2129644">
            <a:off x="2856874" y="2164454"/>
            <a:ext cx="824638" cy="3241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3F3F3"/>
                </a:solidFill>
                <a:latin typeface="Avenir"/>
                <a:ea typeface="Avenir"/>
                <a:cs typeface="Avenir"/>
                <a:sym typeface="Avenir"/>
              </a:rPr>
              <a:t>tweets</a:t>
            </a:r>
            <a:endParaRPr b="1">
              <a:solidFill>
                <a:srgbClr val="F3F3F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2" name="Google Shape;242;p45"/>
          <p:cNvSpPr txBox="1"/>
          <p:nvPr/>
        </p:nvSpPr>
        <p:spPr>
          <a:xfrm rot="2140934">
            <a:off x="1867564" y="2702463"/>
            <a:ext cx="1907630" cy="574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3F3F3"/>
                </a:solidFill>
                <a:latin typeface="Avenir"/>
                <a:ea typeface="Avenir"/>
                <a:cs typeface="Avenir"/>
                <a:sym typeface="Avenir"/>
              </a:rPr>
              <a:t>query</a:t>
            </a:r>
            <a:endParaRPr b="1">
              <a:solidFill>
                <a:srgbClr val="F3F3F3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3F3F3"/>
                </a:solidFill>
                <a:latin typeface="Avenir"/>
                <a:ea typeface="Avenir"/>
                <a:cs typeface="Avenir"/>
                <a:sym typeface="Avenir"/>
              </a:rPr>
              <a:t>(coord, radio, texto)</a:t>
            </a:r>
            <a:br>
              <a:rPr b="1" lang="es">
                <a:solidFill>
                  <a:srgbClr val="F3F3F3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>
              <a:solidFill>
                <a:srgbClr val="F3F3F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43" name="Google Shape;243;p45"/>
          <p:cNvCxnSpPr/>
          <p:nvPr/>
        </p:nvCxnSpPr>
        <p:spPr>
          <a:xfrm flipH="1" rot="10800000">
            <a:off x="5253075" y="2540175"/>
            <a:ext cx="1033500" cy="648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" name="Google Shape;244;p45"/>
          <p:cNvCxnSpPr/>
          <p:nvPr/>
        </p:nvCxnSpPr>
        <p:spPr>
          <a:xfrm flipH="1">
            <a:off x="5436675" y="2760350"/>
            <a:ext cx="1002900" cy="617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5" name="Google Shape;245;p45"/>
          <p:cNvSpPr txBox="1"/>
          <p:nvPr/>
        </p:nvSpPr>
        <p:spPr>
          <a:xfrm rot="-2039788">
            <a:off x="5217211" y="2505809"/>
            <a:ext cx="824657" cy="3240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3F3F3"/>
                </a:solidFill>
                <a:latin typeface="Avenir"/>
                <a:ea typeface="Avenir"/>
                <a:cs typeface="Avenir"/>
                <a:sym typeface="Avenir"/>
              </a:rPr>
              <a:t>tweets</a:t>
            </a:r>
            <a:endParaRPr b="1">
              <a:solidFill>
                <a:srgbClr val="F3F3F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6" name="Google Shape;246;p45"/>
          <p:cNvSpPr txBox="1"/>
          <p:nvPr/>
        </p:nvSpPr>
        <p:spPr>
          <a:xfrm rot="-1858375">
            <a:off x="5600450" y="3053294"/>
            <a:ext cx="965348" cy="3431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3F3F3"/>
                </a:solidFill>
                <a:latin typeface="Avenir"/>
                <a:ea typeface="Avenir"/>
                <a:cs typeface="Avenir"/>
                <a:sym typeface="Avenir"/>
              </a:rPr>
              <a:t>polaridad</a:t>
            </a:r>
            <a:endParaRPr b="1">
              <a:solidFill>
                <a:srgbClr val="F3F3F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9AAE3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6"/>
          <p:cNvSpPr txBox="1"/>
          <p:nvPr/>
        </p:nvSpPr>
        <p:spPr>
          <a:xfrm>
            <a:off x="0" y="-34724"/>
            <a:ext cx="9153300" cy="613200"/>
          </a:xfrm>
          <a:prstGeom prst="rect">
            <a:avLst/>
          </a:prstGeom>
          <a:solidFill>
            <a:srgbClr val="434343"/>
          </a:solidFill>
          <a:ln>
            <a:noFill/>
          </a:ln>
          <a:effectLst>
            <a:outerShdw blurRad="63500" dir="5400000" dist="23000">
              <a:srgbClr val="808080">
                <a:alpha val="34510"/>
              </a:srgbClr>
            </a:outerShdw>
          </a:effectLst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1E579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46"/>
          <p:cNvSpPr txBox="1"/>
          <p:nvPr>
            <p:ph idx="4294967295" type="title"/>
          </p:nvPr>
        </p:nvSpPr>
        <p:spPr>
          <a:xfrm>
            <a:off x="217393" y="-9232"/>
            <a:ext cx="60228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Web-app con Twitter API</a:t>
            </a:r>
            <a:endParaRPr b="1" sz="33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53" name="Google Shape;25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000" y="730876"/>
            <a:ext cx="7984005" cy="4260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rgbClr val="29AAE3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7"/>
          <p:cNvSpPr txBox="1"/>
          <p:nvPr/>
        </p:nvSpPr>
        <p:spPr>
          <a:xfrm>
            <a:off x="0" y="-34724"/>
            <a:ext cx="9153300" cy="613200"/>
          </a:xfrm>
          <a:prstGeom prst="rect">
            <a:avLst/>
          </a:prstGeom>
          <a:solidFill>
            <a:srgbClr val="434343"/>
          </a:solidFill>
          <a:ln>
            <a:noFill/>
          </a:ln>
          <a:effectLst>
            <a:outerShdw blurRad="63500" dir="5400000" dist="23000">
              <a:srgbClr val="808080">
                <a:alpha val="34510"/>
              </a:srgbClr>
            </a:outerShdw>
          </a:effectLst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1E579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37"/>
          <p:cNvSpPr txBox="1"/>
          <p:nvPr>
            <p:ph type="title"/>
          </p:nvPr>
        </p:nvSpPr>
        <p:spPr>
          <a:xfrm>
            <a:off x="217393" y="-9232"/>
            <a:ext cx="60228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Objetivos</a:t>
            </a:r>
            <a:endParaRPr b="1" sz="4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4" name="Google Shape;164;p37"/>
          <p:cNvSpPr txBox="1"/>
          <p:nvPr/>
        </p:nvSpPr>
        <p:spPr>
          <a:xfrm>
            <a:off x="351550" y="800225"/>
            <a:ext cx="8638800" cy="11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3F3F3"/>
                </a:solidFill>
                <a:latin typeface="Avenir"/>
                <a:ea typeface="Avenir"/>
                <a:cs typeface="Avenir"/>
                <a:sym typeface="Avenir"/>
              </a:rPr>
              <a:t>Partiendo de un conjunto </a:t>
            </a:r>
            <a:r>
              <a:rPr b="1" lang="es" sz="1800">
                <a:solidFill>
                  <a:srgbClr val="F3F3F3"/>
                </a:solidFill>
                <a:latin typeface="Avenir"/>
                <a:ea typeface="Avenir"/>
                <a:cs typeface="Avenir"/>
                <a:sym typeface="Avenir"/>
              </a:rPr>
              <a:t>de tweets, pertenecientes a una localización y temática específica, determinar si cada uno de los tweet es de carácter positivo o negativo representando el conjunto en una gráfica.</a:t>
            </a:r>
            <a:endParaRPr b="1" sz="1800">
              <a:solidFill>
                <a:srgbClr val="F3F3F3"/>
              </a:solidFill>
            </a:endParaRPr>
          </a:p>
        </p:txBody>
      </p:sp>
      <p:pic>
        <p:nvPicPr>
          <p:cNvPr id="165" name="Google Shape;16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575" y="2119850"/>
            <a:ext cx="5387251" cy="266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rgbClr val="29AAE3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8"/>
          <p:cNvSpPr txBox="1"/>
          <p:nvPr/>
        </p:nvSpPr>
        <p:spPr>
          <a:xfrm>
            <a:off x="0" y="-34724"/>
            <a:ext cx="9153300" cy="613200"/>
          </a:xfrm>
          <a:prstGeom prst="rect">
            <a:avLst/>
          </a:prstGeom>
          <a:solidFill>
            <a:srgbClr val="434343"/>
          </a:solidFill>
          <a:ln>
            <a:noFill/>
          </a:ln>
          <a:effectLst>
            <a:outerShdw blurRad="63500" dir="5400000" dist="23000">
              <a:srgbClr val="808080">
                <a:alpha val="34510"/>
              </a:srgbClr>
            </a:outerShdw>
          </a:effectLst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1E579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38"/>
          <p:cNvSpPr txBox="1"/>
          <p:nvPr>
            <p:ph type="title"/>
          </p:nvPr>
        </p:nvSpPr>
        <p:spPr>
          <a:xfrm>
            <a:off x="217393" y="-9232"/>
            <a:ext cx="60228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Los datos</a:t>
            </a:r>
            <a:endParaRPr b="1" sz="33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2" name="Google Shape;172;p38"/>
          <p:cNvSpPr txBox="1"/>
          <p:nvPr/>
        </p:nvSpPr>
        <p:spPr>
          <a:xfrm>
            <a:off x="351550" y="800225"/>
            <a:ext cx="3489600" cy="38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rgbClr val="F3F3F3"/>
                </a:solidFill>
                <a:latin typeface="Avenir"/>
                <a:ea typeface="Avenir"/>
                <a:cs typeface="Avenir"/>
                <a:sym typeface="Avenir"/>
              </a:rPr>
              <a:t>La fuente de datos que hemos usado para entrenar al modelo ha sido proporcionada por la Sociedad Española de Procesamiento del Lenguaje Natural (SEPLN)</a:t>
            </a:r>
            <a:endParaRPr b="1" sz="1800">
              <a:solidFill>
                <a:srgbClr val="F3F3F3"/>
              </a:solidFill>
            </a:endParaRPr>
          </a:p>
        </p:txBody>
      </p:sp>
      <p:pic>
        <p:nvPicPr>
          <p:cNvPr id="173" name="Google Shape;17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700" y="3147650"/>
            <a:ext cx="16764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8"/>
          <p:cNvSpPr txBox="1"/>
          <p:nvPr/>
        </p:nvSpPr>
        <p:spPr>
          <a:xfrm>
            <a:off x="4488750" y="800225"/>
            <a:ext cx="4370700" cy="3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3F3F3"/>
                </a:solidFill>
                <a:latin typeface="Avenir"/>
                <a:ea typeface="Avenir"/>
                <a:cs typeface="Avenir"/>
                <a:sym typeface="Avenir"/>
              </a:rPr>
              <a:t>Los datos obtenidos de esta sociedad </a:t>
            </a:r>
            <a:r>
              <a:rPr b="1" lang="es" sz="1800">
                <a:solidFill>
                  <a:srgbClr val="F3F3F3"/>
                </a:solidFill>
                <a:latin typeface="Avenir"/>
                <a:ea typeface="Avenir"/>
                <a:cs typeface="Avenir"/>
                <a:sym typeface="Avenir"/>
              </a:rPr>
              <a:t>provenían</a:t>
            </a:r>
            <a:r>
              <a:rPr b="1" lang="es" sz="1800">
                <a:solidFill>
                  <a:srgbClr val="F3F3F3"/>
                </a:solidFill>
                <a:latin typeface="Avenir"/>
                <a:ea typeface="Avenir"/>
                <a:cs typeface="Avenir"/>
                <a:sym typeface="Avenir"/>
              </a:rPr>
              <a:t> en formato xml, el cual hemos adaptado para que nuestro modelo lo comprenda, el resultado ha sido un total de 45.745 tweets</a:t>
            </a:r>
            <a:endParaRPr b="1" sz="1800">
              <a:solidFill>
                <a:srgbClr val="F3F3F3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75" name="Google Shape;17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8962" y="3064550"/>
            <a:ext cx="4506137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rgbClr val="29AAE3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9"/>
          <p:cNvSpPr txBox="1"/>
          <p:nvPr/>
        </p:nvSpPr>
        <p:spPr>
          <a:xfrm>
            <a:off x="0" y="-34724"/>
            <a:ext cx="9153300" cy="613200"/>
          </a:xfrm>
          <a:prstGeom prst="rect">
            <a:avLst/>
          </a:prstGeom>
          <a:solidFill>
            <a:srgbClr val="434343"/>
          </a:solidFill>
          <a:ln>
            <a:noFill/>
          </a:ln>
          <a:effectLst>
            <a:outerShdw blurRad="63500" dir="5400000" dist="23000">
              <a:srgbClr val="808080">
                <a:alpha val="34510"/>
              </a:srgbClr>
            </a:outerShdw>
          </a:effectLst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1E579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39"/>
          <p:cNvSpPr txBox="1"/>
          <p:nvPr>
            <p:ph type="title"/>
          </p:nvPr>
        </p:nvSpPr>
        <p:spPr>
          <a:xfrm>
            <a:off x="217403" y="-9225"/>
            <a:ext cx="86412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¿Cómo se ha realizado el entrenamiento?</a:t>
            </a:r>
            <a:endParaRPr b="1" sz="33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2" name="Google Shape;182;p39"/>
          <p:cNvSpPr txBox="1"/>
          <p:nvPr/>
        </p:nvSpPr>
        <p:spPr>
          <a:xfrm>
            <a:off x="342750" y="851750"/>
            <a:ext cx="84585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3F3F3"/>
                </a:solidFill>
                <a:latin typeface="Avenir"/>
                <a:ea typeface="Avenir"/>
                <a:cs typeface="Avenir"/>
                <a:sym typeface="Avenir"/>
              </a:rPr>
              <a:t>Partimos de la frase: “c</a:t>
            </a:r>
            <a:r>
              <a:rPr b="1" lang="es" sz="1800">
                <a:solidFill>
                  <a:srgbClr val="F3F3F3"/>
                </a:solidFill>
                <a:latin typeface="Avenir"/>
                <a:ea typeface="Avenir"/>
                <a:cs typeface="Avenir"/>
                <a:sym typeface="Avenir"/>
              </a:rPr>
              <a:t>omo siempre, mis mejores deseos para este día! ;-)”</a:t>
            </a:r>
            <a:endParaRPr b="1" sz="1800">
              <a:solidFill>
                <a:srgbClr val="F3F3F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3" name="Google Shape;183;p39"/>
          <p:cNvSpPr txBox="1"/>
          <p:nvPr/>
        </p:nvSpPr>
        <p:spPr>
          <a:xfrm>
            <a:off x="407050" y="2009325"/>
            <a:ext cx="45219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3F3F3"/>
                </a:solidFill>
                <a:latin typeface="Avenir"/>
                <a:ea typeface="Avenir"/>
                <a:cs typeface="Avenir"/>
                <a:sym typeface="Avenir"/>
              </a:rPr>
              <a:t>Eliminamos los caracteres que no son palabras, obteniendo como resultado: “como siempre mis mejores deseos para este día”</a:t>
            </a:r>
            <a:endParaRPr b="1">
              <a:solidFill>
                <a:srgbClr val="F3F3F3"/>
              </a:solidFill>
            </a:endParaRPr>
          </a:p>
        </p:txBody>
      </p:sp>
      <p:pic>
        <p:nvPicPr>
          <p:cNvPr id="184" name="Google Shape;18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6924" y="1467475"/>
            <a:ext cx="2525525" cy="32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rgbClr val="29AAE3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0"/>
          <p:cNvSpPr txBox="1"/>
          <p:nvPr/>
        </p:nvSpPr>
        <p:spPr>
          <a:xfrm>
            <a:off x="0" y="-34724"/>
            <a:ext cx="9153300" cy="613200"/>
          </a:xfrm>
          <a:prstGeom prst="rect">
            <a:avLst/>
          </a:prstGeom>
          <a:solidFill>
            <a:srgbClr val="434343"/>
          </a:solidFill>
          <a:ln>
            <a:noFill/>
          </a:ln>
          <a:effectLst>
            <a:outerShdw blurRad="63500" dir="5400000" dist="23000">
              <a:srgbClr val="808080">
                <a:alpha val="34510"/>
              </a:srgbClr>
            </a:outerShdw>
          </a:effectLst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1E579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40"/>
          <p:cNvSpPr txBox="1"/>
          <p:nvPr>
            <p:ph type="title"/>
          </p:nvPr>
        </p:nvSpPr>
        <p:spPr>
          <a:xfrm>
            <a:off x="217403" y="-9225"/>
            <a:ext cx="86337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¿Cómo se ha realizado el entrenamiento?</a:t>
            </a:r>
            <a:endParaRPr b="1" sz="33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1" name="Google Shape;191;p40"/>
          <p:cNvSpPr txBox="1"/>
          <p:nvPr/>
        </p:nvSpPr>
        <p:spPr>
          <a:xfrm>
            <a:off x="566700" y="1294600"/>
            <a:ext cx="7651800" cy="21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rgbClr val="F3F3F3"/>
                </a:solidFill>
                <a:latin typeface="Avenir"/>
                <a:ea typeface="Avenir"/>
                <a:cs typeface="Avenir"/>
                <a:sym typeface="Avenir"/>
              </a:rPr>
              <a:t>Eliminamos las “Palabras vacías”, estas son las palabras sin significado como artículos, pronombres, preposiciones,</a:t>
            </a:r>
            <a:r>
              <a:rPr b="1" lang="es" sz="1800">
                <a:solidFill>
                  <a:srgbClr val="F3F3F3"/>
                </a:solidFill>
                <a:latin typeface="Avenir"/>
                <a:ea typeface="Avenir"/>
                <a:cs typeface="Avenir"/>
                <a:sym typeface="Avenir"/>
              </a:rPr>
              <a:t> etc…, obteniendo como resultado: </a:t>
            </a:r>
            <a:r>
              <a:rPr b="1" lang="es" sz="1800">
                <a:solidFill>
                  <a:srgbClr val="F3F3F3"/>
                </a:solidFill>
                <a:latin typeface="Avenir"/>
                <a:ea typeface="Avenir"/>
                <a:cs typeface="Avenir"/>
                <a:sym typeface="Avenir"/>
              </a:rPr>
              <a:t>“siempre mejores deseos día“</a:t>
            </a:r>
            <a:endParaRPr b="1" sz="1800">
              <a:solidFill>
                <a:srgbClr val="F3F3F3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3F3F3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92" name="Google Shape;192;p40"/>
          <p:cNvPicPr preferRelativeResize="0"/>
          <p:nvPr/>
        </p:nvPicPr>
        <p:blipFill rotWithShape="1">
          <a:blip r:embed="rId3">
            <a:alphaModFix/>
          </a:blip>
          <a:srcRect b="24965" l="28263" r="1358" t="23336"/>
          <a:stretch/>
        </p:blipFill>
        <p:spPr>
          <a:xfrm>
            <a:off x="2592275" y="2970525"/>
            <a:ext cx="3663351" cy="74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rgbClr val="29AAE3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1"/>
          <p:cNvSpPr txBox="1"/>
          <p:nvPr/>
        </p:nvSpPr>
        <p:spPr>
          <a:xfrm>
            <a:off x="0" y="-34724"/>
            <a:ext cx="9153300" cy="613200"/>
          </a:xfrm>
          <a:prstGeom prst="rect">
            <a:avLst/>
          </a:prstGeom>
          <a:solidFill>
            <a:srgbClr val="434343"/>
          </a:solidFill>
          <a:ln>
            <a:noFill/>
          </a:ln>
          <a:effectLst>
            <a:outerShdw blurRad="63500" dir="5400000" dist="23000">
              <a:srgbClr val="808080">
                <a:alpha val="34510"/>
              </a:srgbClr>
            </a:outerShdw>
          </a:effectLst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1E579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41"/>
          <p:cNvSpPr txBox="1"/>
          <p:nvPr>
            <p:ph type="title"/>
          </p:nvPr>
        </p:nvSpPr>
        <p:spPr>
          <a:xfrm>
            <a:off x="217403" y="-9225"/>
            <a:ext cx="85599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¿Cómo se ha realizado el entrenamiento?</a:t>
            </a:r>
            <a:endParaRPr b="1" sz="33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9" name="Google Shape;199;p41"/>
          <p:cNvSpPr txBox="1"/>
          <p:nvPr/>
        </p:nvSpPr>
        <p:spPr>
          <a:xfrm>
            <a:off x="1260675" y="954775"/>
            <a:ext cx="6728700" cy="21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3F3F3"/>
                </a:solidFill>
                <a:latin typeface="Avenir"/>
                <a:ea typeface="Avenir"/>
                <a:cs typeface="Avenir"/>
                <a:sym typeface="Avenir"/>
              </a:rPr>
              <a:t>Reducimos cada palabra a su raíz: “siempre mejor deseo día”</a:t>
            </a:r>
            <a:endParaRPr b="1" sz="1800">
              <a:solidFill>
                <a:srgbClr val="F3F3F3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00" name="Google Shape;20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0325" y="2231477"/>
            <a:ext cx="3910250" cy="2110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rgbClr val="29AAE3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2"/>
          <p:cNvSpPr txBox="1"/>
          <p:nvPr/>
        </p:nvSpPr>
        <p:spPr>
          <a:xfrm>
            <a:off x="0" y="-34724"/>
            <a:ext cx="9153300" cy="613200"/>
          </a:xfrm>
          <a:prstGeom prst="rect">
            <a:avLst/>
          </a:prstGeom>
          <a:solidFill>
            <a:srgbClr val="434343"/>
          </a:solidFill>
          <a:ln>
            <a:noFill/>
          </a:ln>
          <a:effectLst>
            <a:outerShdw blurRad="63500" dir="5400000" dist="23000">
              <a:srgbClr val="808080">
                <a:alpha val="34510"/>
              </a:srgbClr>
            </a:outerShdw>
          </a:effectLst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1E579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42"/>
          <p:cNvSpPr txBox="1"/>
          <p:nvPr>
            <p:ph type="title"/>
          </p:nvPr>
        </p:nvSpPr>
        <p:spPr>
          <a:xfrm>
            <a:off x="217403" y="-9225"/>
            <a:ext cx="87933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¿Cómo se ha realizado el entrenamiento?</a:t>
            </a:r>
            <a:endParaRPr b="1" sz="33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7" name="Google Shape;207;p42"/>
          <p:cNvSpPr txBox="1"/>
          <p:nvPr/>
        </p:nvSpPr>
        <p:spPr>
          <a:xfrm>
            <a:off x="266550" y="792950"/>
            <a:ext cx="8458500" cy="14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venir"/>
              <a:buChar char="●"/>
            </a:pPr>
            <a:r>
              <a:rPr b="1" lang="es" sz="1800">
                <a:solidFill>
                  <a:srgbClr val="F3F3F3"/>
                </a:solidFill>
                <a:latin typeface="Avenir"/>
                <a:ea typeface="Avenir"/>
                <a:cs typeface="Avenir"/>
                <a:sym typeface="Avenir"/>
              </a:rPr>
              <a:t>Repetimos el proceso anterior para cada frase obtenida.</a:t>
            </a:r>
            <a:endParaRPr b="1" sz="1800">
              <a:solidFill>
                <a:srgbClr val="F3F3F3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3F3F3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3F3F3"/>
                </a:solidFill>
                <a:latin typeface="Avenir"/>
                <a:ea typeface="Avenir"/>
                <a:cs typeface="Avenir"/>
                <a:sym typeface="Avenir"/>
              </a:rPr>
              <a:t>Al finalizar, tendremos un conjunto de frases cuyo contenido es totalmente significativo</a:t>
            </a:r>
            <a:endParaRPr b="1" sz="1800">
              <a:solidFill>
                <a:srgbClr val="F3F3F3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3F3F3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3F3F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8" name="Google Shape;208;p42"/>
          <p:cNvSpPr txBox="1"/>
          <p:nvPr/>
        </p:nvSpPr>
        <p:spPr>
          <a:xfrm>
            <a:off x="338250" y="2202300"/>
            <a:ext cx="3965400" cy="27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venir"/>
              <a:buChar char="●"/>
            </a:pPr>
            <a:r>
              <a:rPr b="1" lang="es" sz="1800">
                <a:solidFill>
                  <a:srgbClr val="F3F3F3"/>
                </a:solidFill>
                <a:latin typeface="Avenir"/>
                <a:ea typeface="Avenir"/>
                <a:cs typeface="Avenir"/>
                <a:sym typeface="Avenir"/>
              </a:rPr>
              <a:t>Entrenamos nuestro modelo con este conjunto de frases y creamos una bolsa de palabras, la bolsa de palabras es la unión de todas las frases junto con la cantidad de veces que aparece cada palabra.</a:t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209" name="Google Shape;20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5425" y="2435488"/>
            <a:ext cx="4100199" cy="1629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rgbClr val="29AAE3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3"/>
          <p:cNvSpPr txBox="1"/>
          <p:nvPr/>
        </p:nvSpPr>
        <p:spPr>
          <a:xfrm>
            <a:off x="0" y="-34724"/>
            <a:ext cx="9153300" cy="613200"/>
          </a:xfrm>
          <a:prstGeom prst="rect">
            <a:avLst/>
          </a:prstGeom>
          <a:solidFill>
            <a:srgbClr val="434343"/>
          </a:solidFill>
          <a:ln>
            <a:noFill/>
          </a:ln>
          <a:effectLst>
            <a:outerShdw blurRad="63500" dir="5400000" dist="23000">
              <a:srgbClr val="808080">
                <a:alpha val="34510"/>
              </a:srgbClr>
            </a:outerShdw>
          </a:effectLst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1E579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43"/>
          <p:cNvSpPr txBox="1"/>
          <p:nvPr>
            <p:ph type="title"/>
          </p:nvPr>
        </p:nvSpPr>
        <p:spPr>
          <a:xfrm>
            <a:off x="217393" y="-9232"/>
            <a:ext cx="60228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¿</a:t>
            </a:r>
            <a:r>
              <a:rPr b="1" lang="es"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Cómo</a:t>
            </a:r>
            <a:r>
              <a:rPr b="1" lang="es"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funciona la predicción?</a:t>
            </a:r>
            <a:endParaRPr b="1" sz="33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6" name="Google Shape;216;p43"/>
          <p:cNvSpPr txBox="1"/>
          <p:nvPr/>
        </p:nvSpPr>
        <p:spPr>
          <a:xfrm>
            <a:off x="342750" y="792950"/>
            <a:ext cx="8458500" cy="14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7" name="Google Shape;217;p43"/>
          <p:cNvSpPr txBox="1"/>
          <p:nvPr/>
        </p:nvSpPr>
        <p:spPr>
          <a:xfrm>
            <a:off x="308050" y="1463525"/>
            <a:ext cx="4151700" cy="3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3F3F3"/>
                </a:solidFill>
                <a:latin typeface="Avenir"/>
                <a:ea typeface="Avenir"/>
                <a:cs typeface="Avenir"/>
                <a:sym typeface="Avenir"/>
              </a:rPr>
              <a:t>Finalmente, a la hora de realizar una </a:t>
            </a:r>
            <a:r>
              <a:rPr b="1" lang="es" sz="1800">
                <a:solidFill>
                  <a:srgbClr val="F3F3F3"/>
                </a:solidFill>
                <a:latin typeface="Avenir"/>
                <a:ea typeface="Avenir"/>
                <a:cs typeface="Avenir"/>
                <a:sym typeface="Avenir"/>
              </a:rPr>
              <a:t>predicción</a:t>
            </a:r>
            <a:r>
              <a:rPr b="1" lang="es" sz="1800">
                <a:solidFill>
                  <a:srgbClr val="F3F3F3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b="1" lang="es" sz="1800">
                <a:solidFill>
                  <a:srgbClr val="F3F3F3"/>
                </a:solidFill>
                <a:latin typeface="Avenir"/>
                <a:ea typeface="Avenir"/>
                <a:cs typeface="Avenir"/>
                <a:sym typeface="Avenir"/>
              </a:rPr>
              <a:t>utilizamos un algoritmo support-vector machine de tipo clasificador que utilizando la bolsa de palabras predecirá si una frase introducida es positiva o negativa</a:t>
            </a:r>
            <a:endParaRPr b="1" sz="1800">
              <a:solidFill>
                <a:srgbClr val="F3F3F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18" name="Google Shape;21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7225" y="1595425"/>
            <a:ext cx="3429000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9AAE3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/>
          <p:nvPr/>
        </p:nvSpPr>
        <p:spPr>
          <a:xfrm>
            <a:off x="0" y="-34724"/>
            <a:ext cx="9153300" cy="613200"/>
          </a:xfrm>
          <a:prstGeom prst="rect">
            <a:avLst/>
          </a:prstGeom>
          <a:solidFill>
            <a:srgbClr val="434343"/>
          </a:solidFill>
          <a:ln>
            <a:noFill/>
          </a:ln>
          <a:effectLst>
            <a:outerShdw blurRad="63500" dir="5400000" dist="23000">
              <a:srgbClr val="808080">
                <a:alpha val="34510"/>
              </a:srgbClr>
            </a:outerShdw>
          </a:effectLst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1E579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44"/>
          <p:cNvSpPr txBox="1"/>
          <p:nvPr>
            <p:ph idx="4294967295" type="title"/>
          </p:nvPr>
        </p:nvSpPr>
        <p:spPr>
          <a:xfrm>
            <a:off x="217393" y="-9232"/>
            <a:ext cx="60228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Web-app con Twitter API</a:t>
            </a:r>
            <a:endParaRPr b="1" sz="33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5" name="Google Shape;225;p44"/>
          <p:cNvSpPr txBox="1"/>
          <p:nvPr/>
        </p:nvSpPr>
        <p:spPr>
          <a:xfrm>
            <a:off x="679125" y="993625"/>
            <a:ext cx="7587900" cy="3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3F3F3"/>
                </a:solidFill>
                <a:latin typeface="Avenir"/>
                <a:ea typeface="Avenir"/>
                <a:cs typeface="Avenir"/>
                <a:sym typeface="Avenir"/>
              </a:rPr>
              <a:t>Este algoritmo se integra con una interfaz web que permite seleccionar por el usuario los parámetros para realizar la búsqueda de tweets en la API de Twitter:</a:t>
            </a:r>
            <a:endParaRPr b="1" sz="1800">
              <a:solidFill>
                <a:srgbClr val="F3F3F3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8575" lvl="0" marL="63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venir"/>
              <a:buChar char="●"/>
            </a:pPr>
            <a:r>
              <a:rPr b="1" lang="es" sz="1800">
                <a:solidFill>
                  <a:srgbClr val="F3F3F3"/>
                </a:solidFill>
                <a:latin typeface="Avenir"/>
                <a:ea typeface="Avenir"/>
                <a:cs typeface="Avenir"/>
                <a:sym typeface="Avenir"/>
              </a:rPr>
              <a:t>Punto geográfico</a:t>
            </a:r>
            <a:endParaRPr b="1" sz="1800">
              <a:solidFill>
                <a:srgbClr val="F3F3F3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8575" lvl="0" marL="63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venir"/>
              <a:buChar char="●"/>
            </a:pPr>
            <a:r>
              <a:rPr b="1" lang="es" sz="1800">
                <a:solidFill>
                  <a:srgbClr val="F3F3F3"/>
                </a:solidFill>
                <a:latin typeface="Avenir"/>
                <a:ea typeface="Avenir"/>
                <a:cs typeface="Avenir"/>
                <a:sym typeface="Avenir"/>
              </a:rPr>
              <a:t>Radio de búsqueda</a:t>
            </a:r>
            <a:endParaRPr b="1" sz="1800">
              <a:solidFill>
                <a:srgbClr val="F3F3F3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8575" lvl="0" marL="63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venir"/>
              <a:buChar char="●"/>
            </a:pPr>
            <a:r>
              <a:rPr b="1" lang="es" sz="1800">
                <a:solidFill>
                  <a:srgbClr val="F3F3F3"/>
                </a:solidFill>
                <a:latin typeface="Avenir"/>
                <a:ea typeface="Avenir"/>
                <a:cs typeface="Avenir"/>
                <a:sym typeface="Avenir"/>
              </a:rPr>
              <a:t>Término/s de búsqueda</a:t>
            </a:r>
            <a:endParaRPr b="1" sz="1800">
              <a:solidFill>
                <a:srgbClr val="F3F3F3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3F3F3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3F3F3"/>
                </a:solidFill>
                <a:latin typeface="Avenir"/>
                <a:ea typeface="Avenir"/>
                <a:cs typeface="Avenir"/>
                <a:sym typeface="Avenir"/>
              </a:rPr>
              <a:t>Con estos parámetros se hace una búsqueda a través de la API de Twitter, cuyos resultados son procesados por el algoritmo para valorar su polaridad y los datos resultantes representados en una gráfica.</a:t>
            </a:r>
            <a:endParaRPr b="1" sz="1800">
              <a:solidFill>
                <a:srgbClr val="F3F3F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31F2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