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301" r:id="rId3"/>
    <p:sldId id="302" r:id="rId4"/>
    <p:sldId id="303" r:id="rId5"/>
    <p:sldId id="256" r:id="rId6"/>
    <p:sldId id="297" r:id="rId7"/>
    <p:sldId id="257" r:id="rId8"/>
    <p:sldId id="296" r:id="rId9"/>
    <p:sldId id="295" r:id="rId10"/>
    <p:sldId id="259" r:id="rId11"/>
    <p:sldId id="260" r:id="rId12"/>
    <p:sldId id="305" r:id="rId13"/>
    <p:sldId id="286" r:id="rId14"/>
    <p:sldId id="289" r:id="rId15"/>
    <p:sldId id="304" r:id="rId16"/>
    <p:sldId id="298" r:id="rId17"/>
    <p:sldId id="300" r:id="rId18"/>
    <p:sldId id="306" r:id="rId19"/>
    <p:sldId id="299" r:id="rId20"/>
    <p:sldId id="290" r:id="rId21"/>
    <p:sldId id="293" r:id="rId22"/>
    <p:sldId id="263" r:id="rId23"/>
    <p:sldId id="264" r:id="rId24"/>
    <p:sldId id="262" r:id="rId25"/>
    <p:sldId id="261" r:id="rId26"/>
    <p:sldId id="265" r:id="rId27"/>
    <p:sldId id="266" r:id="rId28"/>
    <p:sldId id="267" r:id="rId29"/>
    <p:sldId id="269" r:id="rId3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DBDA7-AE6C-44C9-8201-9A38A26B3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B1DE7D-F80A-434B-A12C-BA4CAC514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414F8A-0C9B-4074-90EC-5A55053E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B80-C050-4464-B7BA-BD7477031F4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6912F-D8D9-42AF-9C32-5BFE20B4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75F67-2813-42FE-9CF9-6BE408B3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648-C251-46DA-9B12-432B4DED2F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31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C9818-6E26-4315-8A3B-89DB569D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7EB212-0357-4A05-966C-82AFF66BC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38B1C5-3649-4B09-8F81-CCEFE7F9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B80-C050-4464-B7BA-BD7477031F4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F6D72C-B041-464D-A486-ECFFC62C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0F095B-0815-4664-9E6C-8B476889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648-C251-46DA-9B12-432B4DED2F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55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EBE384-BFE3-42DE-A659-DAFECE248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94F9D9-0F31-4CEB-855A-D75F5B7EE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70823D-C2DF-45E3-BB5C-7A2C7622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B80-C050-4464-B7BA-BD7477031F4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20862-51C0-414F-B384-CA2FB5DD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F38FDE-F705-4628-AB46-34284910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648-C251-46DA-9B12-432B4DED2F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48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2A7CF-10D9-47F0-913E-10B94995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9E7703-5A1B-49E0-ACC0-04F2A3983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D4C07E-8129-4170-82F8-C9DC481D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B80-C050-4464-B7BA-BD7477031F4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91BFFE-CC87-4673-8F29-36028BF9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681BC-562A-4CE4-AC0E-051260B6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648-C251-46DA-9B12-432B4DED2F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4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C330E-9A47-4779-907D-A779A66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9DB6E9-5A65-4788-8B5B-2DF381AE3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BF215-4C4A-46AC-99C3-F71A4E46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B80-C050-4464-B7BA-BD7477031F4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08F411-211C-43E6-B30D-A383AF6A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9A952-DF35-42F3-8C21-E906D3B4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648-C251-46DA-9B12-432B4DED2F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29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83995-6935-47A2-9D81-52503524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9DAA3A-26F4-48E5-9037-DF6A80481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B5A361-2459-454E-9F51-EAAB2F618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C60CD5-821B-48C0-B7BD-8959CAED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B80-C050-4464-B7BA-BD7477031F4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488C69-C85D-4392-AE71-D8A3F5A9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955563-6336-444B-84A0-5AA14B33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648-C251-46DA-9B12-432B4DED2F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35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33654-7ABB-4CCB-91A6-F7C48258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124E02-834B-43A7-B503-6B6FC5CF3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020FAE-21FC-43C4-997B-CFF6ED355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C7DC09-8E97-42FA-9327-31BB6A105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101D34-8E7F-4953-ABCE-3137526C3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B8C7EC-85BF-4B6D-8892-962F5565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B80-C050-4464-B7BA-BD7477031F4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C8E28F-029C-4352-B1FD-ECFFF0DD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7003F3-7F02-42DE-9E69-4A4D3EF5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648-C251-46DA-9B12-432B4DED2F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96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AB4C7-0ADD-45EC-A539-B0AF5B4E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643058-0E0D-4F33-8F0A-F4D6ACE5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B80-C050-4464-B7BA-BD7477031F4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81CDC1-67FB-4135-9AF0-72C93DD7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DD917E-1E70-4D44-A0C0-D3E29916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648-C251-46DA-9B12-432B4DED2F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0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E2CEB5-C82F-4A8B-83EB-F10D693C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B80-C050-4464-B7BA-BD7477031F4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D1E3F8-24A8-4FB9-93C7-B506506C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9CD456-F898-4BF5-A0B2-4EB8F00C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648-C251-46DA-9B12-432B4DED2F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27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102F5-069D-4346-A2DE-064F5FC5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B8EC6F-BF49-4747-9CF7-7DE89026C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49EEDA-E82A-4EFC-A398-FEF05C1D9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05C7CE-5706-4E86-BF0F-01D37238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B80-C050-4464-B7BA-BD7477031F4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7450E3-9254-4D50-83DF-8C820954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39C1AF-F88D-4BA6-A222-E82A1771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648-C251-46DA-9B12-432B4DED2F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32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C18C9-1AF5-48A2-A850-C2CE1B98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CD9AF47-2F12-4A63-BFA6-0EEA167B9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BF5341-AC53-4175-A420-B4016775F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D8B5E4-6101-4C0D-91F8-7AB55A9A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B80-C050-4464-B7BA-BD7477031F4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F035D5-BDCF-41AA-8781-25AC837D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000311-6AE5-43E2-BFBA-7D0AB00D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648-C251-46DA-9B12-432B4DED2F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05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516A65-0702-4F94-A1B2-AD76007A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032163-0875-486E-9599-E70D667AE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81B5C0-EB07-49AD-85C1-AD3941B08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DB80-C050-4464-B7BA-BD7477031F42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3515E2-EC42-49D5-BBB2-D741F5D09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620CA2-3E0B-46EF-B6F2-E3E8172C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6648-C251-46DA-9B12-432B4DED2F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38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D0CA4CE-9B3E-4D03-A601-190F525B344C}"/>
              </a:ext>
            </a:extLst>
          </p:cNvPr>
          <p:cNvSpPr/>
          <p:nvPr/>
        </p:nvSpPr>
        <p:spPr>
          <a:xfrm>
            <a:off x="5617029" y="426717"/>
            <a:ext cx="975360" cy="3918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EDA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E9355F-66B2-4969-88ED-241303ACA7DE}"/>
              </a:ext>
            </a:extLst>
          </p:cNvPr>
          <p:cNvSpPr/>
          <p:nvPr/>
        </p:nvSpPr>
        <p:spPr>
          <a:xfrm>
            <a:off x="6995515" y="522199"/>
            <a:ext cx="1693069" cy="391885"/>
          </a:xfrm>
          <a:custGeom>
            <a:avLst/>
            <a:gdLst>
              <a:gd name="connsiteX0" fmla="*/ 0 w 1693069"/>
              <a:gd name="connsiteY0" fmla="*/ 0 h 391885"/>
              <a:gd name="connsiteX1" fmla="*/ 1693069 w 1693069"/>
              <a:gd name="connsiteY1" fmla="*/ 0 h 391885"/>
              <a:gd name="connsiteX2" fmla="*/ 1693069 w 1693069"/>
              <a:gd name="connsiteY2" fmla="*/ 391885 h 391885"/>
              <a:gd name="connsiteX3" fmla="*/ 0 w 1693069"/>
              <a:gd name="connsiteY3" fmla="*/ 391885 h 391885"/>
              <a:gd name="connsiteX4" fmla="*/ 0 w 1693069"/>
              <a:gd name="connsiteY4" fmla="*/ 0 h 39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069" h="391885" extrusionOk="0">
                <a:moveTo>
                  <a:pt x="0" y="0"/>
                </a:moveTo>
                <a:cubicBezTo>
                  <a:pt x="272624" y="88387"/>
                  <a:pt x="1158024" y="-81565"/>
                  <a:pt x="1693069" y="0"/>
                </a:cubicBezTo>
                <a:cubicBezTo>
                  <a:pt x="1699705" y="89721"/>
                  <a:pt x="1707131" y="329898"/>
                  <a:pt x="1693069" y="391885"/>
                </a:cubicBezTo>
                <a:cubicBezTo>
                  <a:pt x="1094909" y="329338"/>
                  <a:pt x="172996" y="540239"/>
                  <a:pt x="0" y="391885"/>
                </a:cubicBezTo>
                <a:cubicBezTo>
                  <a:pt x="-23408" y="350551"/>
                  <a:pt x="-33782" y="8899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dirty="0">
                <a:solidFill>
                  <a:schemeClr val="tx1"/>
                </a:solidFill>
              </a:rPr>
              <a:t>y</a:t>
            </a:r>
            <a:r>
              <a:rPr lang="es-ES" sz="1200" dirty="0">
                <a:solidFill>
                  <a:schemeClr val="tx1"/>
                </a:solidFill>
              </a:rPr>
              <a:t> = “</a:t>
            </a:r>
            <a:r>
              <a:rPr lang="es-ES" sz="1200" dirty="0" err="1">
                <a:solidFill>
                  <a:schemeClr val="tx1"/>
                </a:solidFill>
              </a:rPr>
              <a:t>DeprMood</a:t>
            </a:r>
            <a:r>
              <a:rPr lang="es-ES" sz="1200" dirty="0">
                <a:solidFill>
                  <a:schemeClr val="tx1"/>
                </a:solidFill>
              </a:rPr>
              <a:t>”</a:t>
            </a:r>
          </a:p>
          <a:p>
            <a:r>
              <a:rPr lang="es-ES" sz="1200" b="1" dirty="0">
                <a:solidFill>
                  <a:schemeClr val="tx1"/>
                </a:solidFill>
              </a:rPr>
              <a:t>X</a:t>
            </a:r>
            <a:r>
              <a:rPr lang="es-ES" sz="1200" dirty="0">
                <a:solidFill>
                  <a:schemeClr val="tx1"/>
                </a:solidFill>
              </a:rPr>
              <a:t> = Demás Indicadores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AA85832-7BF0-4204-84B1-4EA5769FF015}"/>
              </a:ext>
            </a:extLst>
          </p:cNvPr>
          <p:cNvSpPr/>
          <p:nvPr/>
        </p:nvSpPr>
        <p:spPr>
          <a:xfrm>
            <a:off x="1111433" y="1364337"/>
            <a:ext cx="1419024" cy="57041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Regresiones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A7128F9-463E-49E4-9CB9-134727E5C41D}"/>
              </a:ext>
            </a:extLst>
          </p:cNvPr>
          <p:cNvSpPr/>
          <p:nvPr/>
        </p:nvSpPr>
        <p:spPr>
          <a:xfrm>
            <a:off x="9950633" y="1364333"/>
            <a:ext cx="1419024" cy="57041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Cluster</a:t>
            </a:r>
            <a:r>
              <a:rPr lang="es-ES" b="1" dirty="0"/>
              <a:t> </a:t>
            </a:r>
            <a:r>
              <a:rPr lang="es-ES" b="1" dirty="0" err="1"/>
              <a:t>Analysis</a:t>
            </a:r>
            <a:endParaRPr lang="es-ES" b="1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09444EB-7F99-4A0E-AB99-8C2230022DA8}"/>
              </a:ext>
            </a:extLst>
          </p:cNvPr>
          <p:cNvSpPr/>
          <p:nvPr/>
        </p:nvSpPr>
        <p:spPr>
          <a:xfrm>
            <a:off x="6639921" y="1364334"/>
            <a:ext cx="1419024" cy="5704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Series Temporales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6382B34-4A62-4374-8CF1-E8D9F88478D2}"/>
              </a:ext>
            </a:extLst>
          </p:cNvPr>
          <p:cNvSpPr/>
          <p:nvPr/>
        </p:nvSpPr>
        <p:spPr>
          <a:xfrm>
            <a:off x="3395984" y="1364335"/>
            <a:ext cx="1419024" cy="570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Árboles de Decisión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56260C8-2CBB-49D5-849C-1A6409EBD1A1}"/>
              </a:ext>
            </a:extLst>
          </p:cNvPr>
          <p:cNvSpPr/>
          <p:nvPr/>
        </p:nvSpPr>
        <p:spPr>
          <a:xfrm>
            <a:off x="255092" y="2203261"/>
            <a:ext cx="1419024" cy="633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Lineal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98881C6-208D-4090-B45C-FB14A0FB526D}"/>
              </a:ext>
            </a:extLst>
          </p:cNvPr>
          <p:cNvSpPr/>
          <p:nvPr/>
        </p:nvSpPr>
        <p:spPr>
          <a:xfrm>
            <a:off x="1830616" y="2203261"/>
            <a:ext cx="1419024" cy="633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Otros Modelos Pendiente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6034881-9636-498A-8693-8FD14B7A29C1}"/>
              </a:ext>
            </a:extLst>
          </p:cNvPr>
          <p:cNvSpPr/>
          <p:nvPr/>
        </p:nvSpPr>
        <p:spPr>
          <a:xfrm>
            <a:off x="77287" y="3102707"/>
            <a:ext cx="1419024" cy="140816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Datos Originales </a:t>
            </a:r>
            <a:r>
              <a:rPr lang="es-ES" sz="1300" dirty="0"/>
              <a:t>(independencia dentro/entre individuos e temporal)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D21820B-8593-45F7-A612-9DC2109E983F}"/>
              </a:ext>
            </a:extLst>
          </p:cNvPr>
          <p:cNvSpPr/>
          <p:nvPr/>
        </p:nvSpPr>
        <p:spPr>
          <a:xfrm>
            <a:off x="1557331" y="3102707"/>
            <a:ext cx="1419024" cy="14081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Datos Resumidos </a:t>
            </a:r>
            <a:r>
              <a:rPr lang="es-ES" sz="1300" dirty="0"/>
              <a:t>(medianas dentro de cada individuo e independencia temporal)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EAC09DF-4165-4086-8249-5C88CA7888AB}"/>
              </a:ext>
            </a:extLst>
          </p:cNvPr>
          <p:cNvSpPr/>
          <p:nvPr/>
        </p:nvSpPr>
        <p:spPr>
          <a:xfrm>
            <a:off x="77287" y="4567625"/>
            <a:ext cx="1419024" cy="7707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No se ha ajustado un modelo.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33945B0-CC6A-4D9A-AF00-D5A1CB0DB4DB}"/>
              </a:ext>
            </a:extLst>
          </p:cNvPr>
          <p:cNvSpPr/>
          <p:nvPr/>
        </p:nvSpPr>
        <p:spPr>
          <a:xfrm>
            <a:off x="1557331" y="4567624"/>
            <a:ext cx="1419024" cy="77071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Modelo ajustado. </a:t>
            </a:r>
            <a:r>
              <a:rPr lang="es-ES" sz="1300" dirty="0"/>
              <a:t>Pendiente de interpretación.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15B7141-E2D8-4A2E-97BD-B9852B013BB3}"/>
              </a:ext>
            </a:extLst>
          </p:cNvPr>
          <p:cNvSpPr/>
          <p:nvPr/>
        </p:nvSpPr>
        <p:spPr>
          <a:xfrm>
            <a:off x="3395984" y="2203260"/>
            <a:ext cx="1419024" cy="2364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Pendiente.</a:t>
            </a:r>
          </a:p>
          <a:p>
            <a:pPr algn="ctr"/>
            <a:r>
              <a:rPr lang="es-ES" sz="1300" dirty="0"/>
              <a:t>Estaría bien definir una </a:t>
            </a:r>
            <a:r>
              <a:rPr lang="es-ES" sz="1300" u="sng" dirty="0"/>
              <a:t>variable categórica</a:t>
            </a:r>
            <a:r>
              <a:rPr lang="es-ES" sz="1300" dirty="0"/>
              <a:t> a partir de “</a:t>
            </a:r>
            <a:r>
              <a:rPr lang="es-ES" sz="1300" b="1" dirty="0" err="1"/>
              <a:t>DeprMood</a:t>
            </a:r>
            <a:r>
              <a:rPr lang="es-ES" sz="1300" dirty="0"/>
              <a:t>”:</a:t>
            </a:r>
            <a:br>
              <a:rPr lang="es-ES" sz="1300" dirty="0"/>
            </a:br>
            <a:r>
              <a:rPr lang="es-ES" sz="1300" b="1" dirty="0"/>
              <a:t>0-33</a:t>
            </a:r>
            <a:r>
              <a:rPr lang="es-ES" sz="1300" dirty="0"/>
              <a:t>: Sin </a:t>
            </a:r>
            <a:r>
              <a:rPr lang="es-ES" sz="1300" dirty="0" err="1"/>
              <a:t>Dep</a:t>
            </a:r>
            <a:r>
              <a:rPr lang="es-ES" sz="1300" dirty="0"/>
              <a:t>.</a:t>
            </a:r>
          </a:p>
          <a:p>
            <a:pPr algn="ctr"/>
            <a:r>
              <a:rPr lang="es-ES" sz="1300" b="1" dirty="0"/>
              <a:t>34-66</a:t>
            </a:r>
            <a:r>
              <a:rPr lang="es-ES" sz="1300" dirty="0"/>
              <a:t>: Moderado.</a:t>
            </a:r>
          </a:p>
          <a:p>
            <a:pPr algn="ctr"/>
            <a:r>
              <a:rPr lang="es-ES" sz="1300" b="1" dirty="0"/>
              <a:t>67-100</a:t>
            </a:r>
            <a:r>
              <a:rPr lang="es-ES" sz="1300" dirty="0"/>
              <a:t>: </a:t>
            </a:r>
            <a:r>
              <a:rPr lang="es-ES" sz="1300" dirty="0" err="1"/>
              <a:t>Dep</a:t>
            </a:r>
            <a:r>
              <a:rPr lang="es-ES" sz="1300" dirty="0"/>
              <a:t>. Fuerte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E571C72-7437-4702-8B0D-FFEF2A76737E}"/>
              </a:ext>
            </a:extLst>
          </p:cNvPr>
          <p:cNvSpPr/>
          <p:nvPr/>
        </p:nvSpPr>
        <p:spPr>
          <a:xfrm>
            <a:off x="6639920" y="2203261"/>
            <a:ext cx="1419024" cy="13498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No se aplica en principio.</a:t>
            </a:r>
          </a:p>
          <a:p>
            <a:pPr algn="ctr"/>
            <a:r>
              <a:rPr lang="es-ES" sz="1300" dirty="0"/>
              <a:t>Las fechas de comienzo son muy variables entre pacientes.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26D88F2-ECAB-4BBC-8408-6B5922201B93}"/>
              </a:ext>
            </a:extLst>
          </p:cNvPr>
          <p:cNvSpPr/>
          <p:nvPr/>
        </p:nvSpPr>
        <p:spPr>
          <a:xfrm>
            <a:off x="10698480" y="2203261"/>
            <a:ext cx="1419024" cy="6348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00" b="1" dirty="0"/>
              <a:t>PCA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22D25A2-1227-4A28-9D2F-9F986FDC1DF8}"/>
              </a:ext>
            </a:extLst>
          </p:cNvPr>
          <p:cNvSpPr/>
          <p:nvPr/>
        </p:nvSpPr>
        <p:spPr>
          <a:xfrm>
            <a:off x="10698480" y="2899951"/>
            <a:ext cx="1419024" cy="1968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En principio no hace falta.</a:t>
            </a:r>
          </a:p>
          <a:p>
            <a:pPr algn="ctr"/>
            <a:r>
              <a:rPr lang="es-ES" sz="1300" dirty="0"/>
              <a:t>La cantidad de variables predictoras &lt; 12, además no estamos trabajando con </a:t>
            </a:r>
            <a:r>
              <a:rPr lang="es-ES" sz="1300" b="1" dirty="0"/>
              <a:t>Big Data</a:t>
            </a:r>
            <a:r>
              <a:rPr lang="es-ES" sz="1300" dirty="0"/>
              <a:t>.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47B7AD7-A8D6-4552-8230-3E46AFF44075}"/>
              </a:ext>
            </a:extLst>
          </p:cNvPr>
          <p:cNvSpPr/>
          <p:nvPr/>
        </p:nvSpPr>
        <p:spPr>
          <a:xfrm>
            <a:off x="8743092" y="2203261"/>
            <a:ext cx="1419024" cy="6348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00" b="1" dirty="0"/>
              <a:t>K </a:t>
            </a:r>
            <a:r>
              <a:rPr lang="es-ES" sz="1300" b="1" dirty="0" err="1"/>
              <a:t>Means</a:t>
            </a:r>
            <a:br>
              <a:rPr lang="es-ES" sz="1300" b="1" dirty="0"/>
            </a:br>
            <a:r>
              <a:rPr lang="es-ES" sz="1300" dirty="0"/>
              <a:t>(datos resumidos)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2EE0385-B8CC-4B09-9D11-A727109F9DCB}"/>
              </a:ext>
            </a:extLst>
          </p:cNvPr>
          <p:cNvSpPr/>
          <p:nvPr/>
        </p:nvSpPr>
        <p:spPr>
          <a:xfrm>
            <a:off x="8743092" y="2899951"/>
            <a:ext cx="1419024" cy="9822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Formación de</a:t>
            </a:r>
          </a:p>
          <a:p>
            <a:pPr algn="ctr"/>
            <a:r>
              <a:rPr lang="es-ES" sz="1300" b="1" dirty="0"/>
              <a:t>2 grupos.</a:t>
            </a:r>
          </a:p>
          <a:p>
            <a:pPr algn="ctr"/>
            <a:r>
              <a:rPr lang="es-ES" sz="1300" dirty="0"/>
              <a:t>Pendiente de interpretación.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08B2AB8E-6C5D-4BF6-9858-D9461F2F0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719" y="5219891"/>
            <a:ext cx="2170612" cy="144493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D167E5B-496B-4E42-B82E-3DE48AE83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453" y="3952786"/>
            <a:ext cx="2159727" cy="1447074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11DDFCFD-CEB1-4AF2-ABA8-B92435F6C2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57"/>
          <a:stretch/>
        </p:blipFill>
        <p:spPr>
          <a:xfrm>
            <a:off x="1045638" y="5457988"/>
            <a:ext cx="2444621" cy="391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C1889C4-E507-4689-AF88-93D63B252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491" y="5942360"/>
            <a:ext cx="1266913" cy="844609"/>
          </a:xfrm>
          <a:prstGeom prst="rect">
            <a:avLst/>
          </a:prstGeom>
        </p:spPr>
      </p:pic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D68C764B-6640-4557-A831-77A98145169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1258519" y="1640834"/>
            <a:ext cx="268513" cy="856341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D20FF6B2-B5F6-4421-90F3-BD7F58759A9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2046280" y="1709412"/>
            <a:ext cx="268513" cy="719183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5BAF9DAE-F98C-41E3-9CEC-1E3A156D31E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742779" y="2880882"/>
            <a:ext cx="265846" cy="177805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434AFF5C-8280-4AC6-BD2A-DAB5C88A08E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16200000" flipH="1">
            <a:off x="1482800" y="2318664"/>
            <a:ext cx="265846" cy="1302239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C7E8D387-3561-4B06-8CA1-3CEAE83DAB70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105496" y="1934746"/>
            <a:ext cx="0" cy="2685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709F38D4-24F4-42D7-949F-91F84E4DF810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7349432" y="1934745"/>
            <a:ext cx="1" cy="2685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3BD2D881-D58D-4D81-AED0-26D535273EA9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16200000" flipH="1">
            <a:off x="10899810" y="1695078"/>
            <a:ext cx="268517" cy="747847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3C17AD97-33BB-4E19-8326-01C5F10CCD51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rot="5400000">
            <a:off x="9922117" y="1465232"/>
            <a:ext cx="268517" cy="1207541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A987C86A-D685-455C-B310-0BEB7EEE4FF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9452604" y="2838092"/>
            <a:ext cx="0" cy="618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85342E2B-71C2-4524-AD92-D483FED9FBD7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1407992" y="2838092"/>
            <a:ext cx="0" cy="618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8103EA92-7BF2-490F-95DA-3197EA56348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86799" y="4510873"/>
            <a:ext cx="0" cy="567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7ED70C40-1F66-4FA6-A1F8-4028E7C16E1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266843" y="4510873"/>
            <a:ext cx="0" cy="56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2410F935-6574-4732-8F9D-8F8B458E8A9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689960" y="-1050412"/>
            <a:ext cx="545734" cy="4283764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03FA59DB-E83C-4E27-93FA-1FB5492699E4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5400000">
            <a:off x="4832237" y="91863"/>
            <a:ext cx="545732" cy="1999213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E4348DC9-B511-4060-B226-94EE3D8750E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6454206" y="469106"/>
            <a:ext cx="545731" cy="1244724"/>
          </a:xfrm>
          <a:prstGeom prst="bentConnector3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r 90">
            <a:extLst>
              <a:ext uri="{FF2B5EF4-FFF2-40B4-BE49-F238E27FC236}">
                <a16:creationId xmlns:a16="http://schemas.microsoft.com/office/drawing/2014/main" id="{86C8DBBE-D7C8-49C9-85DA-A0C089FEFB2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8109562" y="-1186250"/>
            <a:ext cx="545730" cy="4555436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C245EE07-54F5-4707-A5B9-F17D27528D6F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>
            <a:off x="2266843" y="5338337"/>
            <a:ext cx="1106" cy="1196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FFADF9A3-D3F9-4FDE-B1A5-C1B03DD90FE4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9332317" y="3882218"/>
            <a:ext cx="120287" cy="705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45CEC633-7AD4-48E9-BE05-B1687D134C03}"/>
              </a:ext>
            </a:extLst>
          </p:cNvPr>
          <p:cNvSpPr/>
          <p:nvPr/>
        </p:nvSpPr>
        <p:spPr>
          <a:xfrm>
            <a:off x="3626044" y="-32601"/>
            <a:ext cx="4957320" cy="420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>
                <a:solidFill>
                  <a:schemeClr val="tx1"/>
                </a:solidFill>
              </a:rPr>
              <a:t>PROPUESTA ESTRATEGIA DE ANÁLISIS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73C1EF6E-03D5-4CB6-B182-BFF313D94B14}"/>
              </a:ext>
            </a:extLst>
          </p:cNvPr>
          <p:cNvSpPr/>
          <p:nvPr/>
        </p:nvSpPr>
        <p:spPr>
          <a:xfrm>
            <a:off x="4904464" y="4986432"/>
            <a:ext cx="2303007" cy="1349829"/>
          </a:xfrm>
          <a:custGeom>
            <a:avLst/>
            <a:gdLst>
              <a:gd name="connsiteX0" fmla="*/ 0 w 2303007"/>
              <a:gd name="connsiteY0" fmla="*/ 0 h 1349829"/>
              <a:gd name="connsiteX1" fmla="*/ 2303007 w 2303007"/>
              <a:gd name="connsiteY1" fmla="*/ 0 h 1349829"/>
              <a:gd name="connsiteX2" fmla="*/ 2303007 w 2303007"/>
              <a:gd name="connsiteY2" fmla="*/ 1349829 h 1349829"/>
              <a:gd name="connsiteX3" fmla="*/ 0 w 2303007"/>
              <a:gd name="connsiteY3" fmla="*/ 1349829 h 1349829"/>
              <a:gd name="connsiteX4" fmla="*/ 0 w 2303007"/>
              <a:gd name="connsiteY4" fmla="*/ 0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007" h="1349829" extrusionOk="0">
                <a:moveTo>
                  <a:pt x="0" y="0"/>
                </a:moveTo>
                <a:cubicBezTo>
                  <a:pt x="1033040" y="-5264"/>
                  <a:pt x="1314360" y="84467"/>
                  <a:pt x="2303007" y="0"/>
                </a:cubicBezTo>
                <a:cubicBezTo>
                  <a:pt x="2195554" y="229646"/>
                  <a:pt x="2306897" y="880509"/>
                  <a:pt x="2303007" y="1349829"/>
                </a:cubicBezTo>
                <a:cubicBezTo>
                  <a:pt x="1185413" y="1456149"/>
                  <a:pt x="409139" y="1342180"/>
                  <a:pt x="0" y="1349829"/>
                </a:cubicBezTo>
                <a:cubicBezTo>
                  <a:pt x="-41597" y="1202944"/>
                  <a:pt x="-37000" y="56310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u="sng" dirty="0">
                <a:solidFill>
                  <a:schemeClr val="tx1"/>
                </a:solidFill>
              </a:rPr>
              <a:t>DUDAS PENDIENTES (EDA):</a:t>
            </a:r>
          </a:p>
          <a:p>
            <a:pPr marL="87313" indent="-87313" algn="just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¿Cuánto mayor “</a:t>
            </a:r>
            <a:r>
              <a:rPr lang="es-ES" sz="1200" dirty="0" err="1">
                <a:solidFill>
                  <a:schemeClr val="tx1"/>
                </a:solidFill>
              </a:rPr>
              <a:t>DeprMood</a:t>
            </a:r>
            <a:r>
              <a:rPr lang="es-ES" sz="1200" dirty="0">
                <a:solidFill>
                  <a:schemeClr val="tx1"/>
                </a:solidFill>
              </a:rPr>
              <a:t>”, más sentimiento de depresión?</a:t>
            </a:r>
          </a:p>
          <a:p>
            <a:pPr marL="87313" indent="-87313" algn="just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¿Cómo ha sido calculado cada indicador (escalas utilizadas)?</a:t>
            </a:r>
          </a:p>
          <a:p>
            <a:pPr marL="87313" indent="-87313" algn="just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Hay incongruencias en algunas fechas del conjunto de datos.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861FA248-884F-429B-9EE2-36E0FC7B7095}"/>
              </a:ext>
            </a:extLst>
          </p:cNvPr>
          <p:cNvCxnSpPr>
            <a:cxnSpLocks/>
          </p:cNvCxnSpPr>
          <p:nvPr/>
        </p:nvCxnSpPr>
        <p:spPr>
          <a:xfrm flipH="1">
            <a:off x="6094549" y="758782"/>
            <a:ext cx="880646" cy="1959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3E8B57FC-46CB-44E3-B48A-4A3904A0EB11}"/>
              </a:ext>
            </a:extLst>
          </p:cNvPr>
          <p:cNvSpPr txBox="1"/>
          <p:nvPr/>
        </p:nvSpPr>
        <p:spPr>
          <a:xfrm>
            <a:off x="380883" y="742280"/>
            <a:ext cx="165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SUPERVISADOS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6DFA3788-18C9-4400-A632-D39DB4B42EF8}"/>
              </a:ext>
            </a:extLst>
          </p:cNvPr>
          <p:cNvSpPr txBox="1"/>
          <p:nvPr/>
        </p:nvSpPr>
        <p:spPr>
          <a:xfrm>
            <a:off x="10215809" y="742280"/>
            <a:ext cx="165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NO SUPERVISADOS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5C3D7EB-809A-4684-876F-9B736460FD7B}"/>
              </a:ext>
            </a:extLst>
          </p:cNvPr>
          <p:cNvSpPr/>
          <p:nvPr/>
        </p:nvSpPr>
        <p:spPr>
          <a:xfrm>
            <a:off x="29751" y="1008126"/>
            <a:ext cx="8085493" cy="58136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D42568A-2BE8-49E7-B2DA-4DD6F37F56BE}"/>
              </a:ext>
            </a:extLst>
          </p:cNvPr>
          <p:cNvSpPr/>
          <p:nvPr/>
        </p:nvSpPr>
        <p:spPr>
          <a:xfrm>
            <a:off x="8160968" y="1008126"/>
            <a:ext cx="3993912" cy="58136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Rectángulo: esquinas redondeadas 98">
            <a:extLst>
              <a:ext uri="{FF2B5EF4-FFF2-40B4-BE49-F238E27FC236}">
                <a16:creationId xmlns:a16="http://schemas.microsoft.com/office/drawing/2014/main" id="{F6905190-3CE3-4609-8962-E7F020E8848A}"/>
              </a:ext>
            </a:extLst>
          </p:cNvPr>
          <p:cNvSpPr/>
          <p:nvPr/>
        </p:nvSpPr>
        <p:spPr>
          <a:xfrm>
            <a:off x="5046101" y="1364334"/>
            <a:ext cx="1419024" cy="57041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Medidas Repetidas</a:t>
            </a:r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E9EFB7FB-CBDA-4180-A017-4D8140970F60}"/>
              </a:ext>
            </a:extLst>
          </p:cNvPr>
          <p:cNvSpPr/>
          <p:nvPr/>
        </p:nvSpPr>
        <p:spPr>
          <a:xfrm>
            <a:off x="5046100" y="2203261"/>
            <a:ext cx="1419024" cy="166702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Pendiente.</a:t>
            </a:r>
          </a:p>
          <a:p>
            <a:pPr algn="ctr"/>
            <a:r>
              <a:rPr lang="es-ES" sz="1300" dirty="0"/>
              <a:t>Habría que definir los indicadores de interés y la estructura del conjunto de datos.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AB84A318-4852-4336-AD1E-A66229D0F348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flipH="1">
            <a:off x="5755612" y="1934745"/>
            <a:ext cx="1" cy="2685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ángulo: esquinas redondeadas 106">
            <a:extLst>
              <a:ext uri="{FF2B5EF4-FFF2-40B4-BE49-F238E27FC236}">
                <a16:creationId xmlns:a16="http://schemas.microsoft.com/office/drawing/2014/main" id="{1757634C-2D63-4E8A-95EA-C6B6987A155F}"/>
              </a:ext>
            </a:extLst>
          </p:cNvPr>
          <p:cNvSpPr/>
          <p:nvPr/>
        </p:nvSpPr>
        <p:spPr>
          <a:xfrm>
            <a:off x="3406140" y="1364335"/>
            <a:ext cx="1419024" cy="57041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Árboles de Decisión</a:t>
            </a:r>
          </a:p>
        </p:txBody>
      </p:sp>
      <p:sp>
        <p:nvSpPr>
          <p:cNvPr id="108" name="Rectángulo: esquinas redondeadas 107">
            <a:extLst>
              <a:ext uri="{FF2B5EF4-FFF2-40B4-BE49-F238E27FC236}">
                <a16:creationId xmlns:a16="http://schemas.microsoft.com/office/drawing/2014/main" id="{23373847-A2C0-4869-AD4E-4493D06A7FCB}"/>
              </a:ext>
            </a:extLst>
          </p:cNvPr>
          <p:cNvSpPr/>
          <p:nvPr/>
        </p:nvSpPr>
        <p:spPr>
          <a:xfrm>
            <a:off x="3406140" y="2203260"/>
            <a:ext cx="1419024" cy="236436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Pendiente.</a:t>
            </a:r>
          </a:p>
          <a:p>
            <a:pPr algn="ctr"/>
            <a:r>
              <a:rPr lang="es-ES" sz="1300" dirty="0"/>
              <a:t>Estaría bien definir una </a:t>
            </a:r>
            <a:r>
              <a:rPr lang="es-ES" sz="1300" u="sng" dirty="0"/>
              <a:t>variable categórica</a:t>
            </a:r>
            <a:r>
              <a:rPr lang="es-ES" sz="1300" dirty="0"/>
              <a:t> a partir de “</a:t>
            </a:r>
            <a:r>
              <a:rPr lang="es-ES" sz="1300" b="1" dirty="0" err="1"/>
              <a:t>DeprMood</a:t>
            </a:r>
            <a:r>
              <a:rPr lang="es-ES" sz="1300" dirty="0"/>
              <a:t>”:</a:t>
            </a:r>
            <a:br>
              <a:rPr lang="es-ES" sz="1300" dirty="0"/>
            </a:br>
            <a:r>
              <a:rPr lang="es-ES" sz="1300" b="1" dirty="0"/>
              <a:t>0-33</a:t>
            </a:r>
            <a:r>
              <a:rPr lang="es-ES" sz="1300" dirty="0"/>
              <a:t>: Sin </a:t>
            </a:r>
            <a:r>
              <a:rPr lang="es-ES" sz="1300" dirty="0" err="1"/>
              <a:t>Dep</a:t>
            </a:r>
            <a:r>
              <a:rPr lang="es-ES" sz="1300" dirty="0"/>
              <a:t>.</a:t>
            </a:r>
          </a:p>
          <a:p>
            <a:pPr algn="ctr"/>
            <a:r>
              <a:rPr lang="es-ES" sz="1300" b="1" dirty="0"/>
              <a:t>34-66</a:t>
            </a:r>
            <a:r>
              <a:rPr lang="es-ES" sz="1300" dirty="0"/>
              <a:t>: Moderado.</a:t>
            </a:r>
          </a:p>
          <a:p>
            <a:pPr algn="ctr"/>
            <a:r>
              <a:rPr lang="es-ES" sz="1300" b="1" dirty="0"/>
              <a:t>67-100</a:t>
            </a:r>
            <a:r>
              <a:rPr lang="es-ES" sz="1300" dirty="0"/>
              <a:t>: </a:t>
            </a:r>
            <a:r>
              <a:rPr lang="es-ES" sz="1300" dirty="0" err="1"/>
              <a:t>Dep</a:t>
            </a:r>
            <a:r>
              <a:rPr lang="es-ES" sz="1300" dirty="0"/>
              <a:t>. Fuerte</a:t>
            </a:r>
          </a:p>
        </p:txBody>
      </p:sp>
    </p:spTree>
    <p:extLst>
      <p:ext uri="{BB962C8B-B14F-4D97-AF65-F5344CB8AC3E}">
        <p14:creationId xmlns:p14="http://schemas.microsoft.com/office/powerpoint/2010/main" val="2277602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666C022-1F0C-49CD-B718-9408461A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85800"/>
            <a:ext cx="822960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CDAE938-A1DD-4C96-9485-049E5096CCD5}"/>
              </a:ext>
            </a:extLst>
          </p:cNvPr>
          <p:cNvSpPr txBox="1"/>
          <p:nvPr/>
        </p:nvSpPr>
        <p:spPr>
          <a:xfrm>
            <a:off x="1981200" y="5697527"/>
            <a:ext cx="378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Nota: </a:t>
            </a:r>
            <a:r>
              <a:rPr lang="es-ES" dirty="0">
                <a:solidFill>
                  <a:srgbClr val="0070C0"/>
                </a:solidFill>
              </a:rPr>
              <a:t>Datos excluyendo </a:t>
            </a:r>
            <a:r>
              <a:rPr lang="es-ES" b="1" dirty="0">
                <a:solidFill>
                  <a:srgbClr val="0070C0"/>
                </a:solidFill>
              </a:rPr>
              <a:t>“TOTAL=0”</a:t>
            </a:r>
          </a:p>
        </p:txBody>
      </p:sp>
    </p:spTree>
    <p:extLst>
      <p:ext uri="{BB962C8B-B14F-4D97-AF65-F5344CB8AC3E}">
        <p14:creationId xmlns:p14="http://schemas.microsoft.com/office/powerpoint/2010/main" val="264601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8264AB7-B5C1-4015-AED5-99CF0E7AB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2"/>
          <a:stretch/>
        </p:blipFill>
        <p:spPr>
          <a:xfrm>
            <a:off x="2195513" y="14287"/>
            <a:ext cx="7629208" cy="6829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75DA3B08-ACAC-40ED-9C43-102559EEDC5D}"/>
              </a:ext>
            </a:extLst>
          </p:cNvPr>
          <p:cNvSpPr/>
          <p:nvPr/>
        </p:nvSpPr>
        <p:spPr>
          <a:xfrm>
            <a:off x="3769360" y="1940560"/>
            <a:ext cx="518160" cy="680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21B41B-4637-498C-A783-93F8F1AECB87}"/>
              </a:ext>
            </a:extLst>
          </p:cNvPr>
          <p:cNvSpPr/>
          <p:nvPr/>
        </p:nvSpPr>
        <p:spPr>
          <a:xfrm>
            <a:off x="3769360" y="1158240"/>
            <a:ext cx="518160" cy="243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31C15C-AD6D-48FD-98A8-18103F7D1F13}"/>
              </a:ext>
            </a:extLst>
          </p:cNvPr>
          <p:cNvSpPr txBox="1"/>
          <p:nvPr/>
        </p:nvSpPr>
        <p:spPr>
          <a:xfrm>
            <a:off x="128906" y="933549"/>
            <a:ext cx="1888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0070C0"/>
                </a:solidFill>
              </a:rPr>
              <a:t>Correlaciones </a:t>
            </a:r>
            <a:r>
              <a:rPr lang="es-ES" u="sng" dirty="0">
                <a:solidFill>
                  <a:srgbClr val="0070C0"/>
                </a:solidFill>
              </a:rPr>
              <a:t>más significativas</a:t>
            </a:r>
            <a:r>
              <a:rPr lang="es-ES" dirty="0">
                <a:solidFill>
                  <a:srgbClr val="0070C0"/>
                </a:solidFill>
              </a:rPr>
              <a:t> con </a:t>
            </a:r>
            <a:r>
              <a:rPr lang="es-ES" b="1" dirty="0">
                <a:solidFill>
                  <a:srgbClr val="0070C0"/>
                </a:solidFill>
              </a:rPr>
              <a:t>“</a:t>
            </a:r>
            <a:r>
              <a:rPr lang="es-ES" b="1" dirty="0" err="1">
                <a:solidFill>
                  <a:srgbClr val="0070C0"/>
                </a:solidFill>
              </a:rPr>
              <a:t>DeprMood</a:t>
            </a:r>
            <a:r>
              <a:rPr lang="es-ES" b="1" dirty="0">
                <a:solidFill>
                  <a:srgbClr val="0070C0"/>
                </a:solidFill>
              </a:rPr>
              <a:t>”</a:t>
            </a:r>
          </a:p>
          <a:p>
            <a:pPr algn="ctr"/>
            <a:r>
              <a:rPr lang="es-ES" dirty="0">
                <a:solidFill>
                  <a:srgbClr val="0070C0"/>
                </a:solidFill>
              </a:rPr>
              <a:t>(en rojo)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B2372BBE-0CB4-4415-A743-86131DA38BBD}"/>
              </a:ext>
            </a:extLst>
          </p:cNvPr>
          <p:cNvSpPr/>
          <p:nvPr/>
        </p:nvSpPr>
        <p:spPr>
          <a:xfrm>
            <a:off x="3947160" y="303370"/>
            <a:ext cx="162560" cy="333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11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0770B91-249E-4D40-8495-EFC0F876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4347"/>
            <a:ext cx="12192000" cy="454786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001616A-638D-438B-A9F5-B377B8F31F80}"/>
              </a:ext>
            </a:extLst>
          </p:cNvPr>
          <p:cNvSpPr/>
          <p:nvPr/>
        </p:nvSpPr>
        <p:spPr>
          <a:xfrm>
            <a:off x="7254240" y="1744346"/>
            <a:ext cx="365760" cy="4547865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1ED8D9F-A509-40C6-96B0-9DBA28932696}"/>
              </a:ext>
            </a:extLst>
          </p:cNvPr>
          <p:cNvSpPr/>
          <p:nvPr/>
        </p:nvSpPr>
        <p:spPr>
          <a:xfrm>
            <a:off x="7680960" y="1744346"/>
            <a:ext cx="4490720" cy="45478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0C82FB4-354A-424B-AC7B-9E7AF46540CC}"/>
              </a:ext>
            </a:extLst>
          </p:cNvPr>
          <p:cNvSpPr/>
          <p:nvPr/>
        </p:nvSpPr>
        <p:spPr>
          <a:xfrm>
            <a:off x="6817360" y="1744346"/>
            <a:ext cx="365760" cy="45478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8A2A96-E7D5-4F9E-BB39-2D0F17827A9F}"/>
              </a:ext>
            </a:extLst>
          </p:cNvPr>
          <p:cNvSpPr txBox="1"/>
          <p:nvPr/>
        </p:nvSpPr>
        <p:spPr>
          <a:xfrm>
            <a:off x="7223760" y="1016000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66FF33"/>
                </a:solidFill>
              </a:rPr>
              <a:t>y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D455D33-27C5-4B43-ABC3-0B301FE3E37F}"/>
              </a:ext>
            </a:extLst>
          </p:cNvPr>
          <p:cNvSpPr txBox="1"/>
          <p:nvPr/>
        </p:nvSpPr>
        <p:spPr>
          <a:xfrm>
            <a:off x="9707880" y="1016000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EA0E7FE-A15D-4C47-AFCC-D29D2FE9B751}"/>
              </a:ext>
            </a:extLst>
          </p:cNvPr>
          <p:cNvSpPr txBox="1"/>
          <p:nvPr/>
        </p:nvSpPr>
        <p:spPr>
          <a:xfrm>
            <a:off x="6776720" y="1016000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3" name="Cerrar llave 12">
            <a:extLst>
              <a:ext uri="{FF2B5EF4-FFF2-40B4-BE49-F238E27FC236}">
                <a16:creationId xmlns:a16="http://schemas.microsoft.com/office/drawing/2014/main" id="{FEA00973-C277-46EB-ACBE-B2E15551898F}"/>
              </a:ext>
            </a:extLst>
          </p:cNvPr>
          <p:cNvSpPr/>
          <p:nvPr/>
        </p:nvSpPr>
        <p:spPr>
          <a:xfrm rot="16200000">
            <a:off x="9785452" y="-648874"/>
            <a:ext cx="263960" cy="4325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91A8D8C-64F5-47EA-B71A-7F8F1A4F57D1}"/>
              </a:ext>
            </a:extLst>
          </p:cNvPr>
          <p:cNvCxnSpPr>
            <a:cxnSpLocks/>
          </p:cNvCxnSpPr>
          <p:nvPr/>
        </p:nvCxnSpPr>
        <p:spPr>
          <a:xfrm flipV="1">
            <a:off x="7437120" y="1381956"/>
            <a:ext cx="0" cy="288000"/>
          </a:xfrm>
          <a:prstGeom prst="straightConnector1">
            <a:avLst/>
          </a:prstGeom>
          <a:ln>
            <a:solidFill>
              <a:srgbClr val="66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C1864F9-A7A6-48C3-BEB7-796CF465E64A}"/>
              </a:ext>
            </a:extLst>
          </p:cNvPr>
          <p:cNvCxnSpPr>
            <a:cxnSpLocks/>
          </p:cNvCxnSpPr>
          <p:nvPr/>
        </p:nvCxnSpPr>
        <p:spPr>
          <a:xfrm flipV="1">
            <a:off x="6990080" y="1381956"/>
            <a:ext cx="0" cy="288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5135BD6-2F02-4CE8-86C8-AC711857DEC4}"/>
              </a:ext>
            </a:extLst>
          </p:cNvPr>
          <p:cNvSpPr txBox="1"/>
          <p:nvPr/>
        </p:nvSpPr>
        <p:spPr>
          <a:xfrm>
            <a:off x="3510281" y="72930"/>
            <a:ext cx="517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u="sng" dirty="0">
                <a:solidFill>
                  <a:srgbClr val="0070C0"/>
                </a:solidFill>
              </a:rPr>
              <a:t>Planteamiento Inicial</a:t>
            </a:r>
            <a:r>
              <a:rPr lang="es-ES" b="1" dirty="0">
                <a:solidFill>
                  <a:srgbClr val="0070C0"/>
                </a:solidFill>
              </a:rPr>
              <a:t>:  y = “</a:t>
            </a:r>
            <a:r>
              <a:rPr lang="es-ES" b="1" dirty="0" err="1">
                <a:solidFill>
                  <a:srgbClr val="0070C0"/>
                </a:solidFill>
              </a:rPr>
              <a:t>DeprMoon</a:t>
            </a:r>
            <a:r>
              <a:rPr lang="es-ES" b="1" dirty="0">
                <a:solidFill>
                  <a:srgbClr val="0070C0"/>
                </a:solidFill>
              </a:rPr>
              <a:t>”</a:t>
            </a:r>
          </a:p>
          <a:p>
            <a:pPr algn="ctr"/>
            <a:r>
              <a:rPr lang="es-ES" b="1" dirty="0">
                <a:solidFill>
                  <a:srgbClr val="0070C0"/>
                </a:solidFill>
              </a:rPr>
              <a:t>		                 X = Demás Indicadores</a:t>
            </a:r>
          </a:p>
        </p:txBody>
      </p:sp>
    </p:spTree>
    <p:extLst>
      <p:ext uri="{BB962C8B-B14F-4D97-AF65-F5344CB8AC3E}">
        <p14:creationId xmlns:p14="http://schemas.microsoft.com/office/powerpoint/2010/main" val="89172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A67CAB8-3BCF-439F-9D03-225258912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69"/>
          <a:stretch/>
        </p:blipFill>
        <p:spPr>
          <a:xfrm>
            <a:off x="63500" y="264160"/>
            <a:ext cx="12192000" cy="37317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C5EDAEB-FEF3-4D88-A5E4-F26EA368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700834"/>
            <a:ext cx="2028825" cy="10668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CFE57F5-8F10-496D-B427-D5AFDCA8A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1831134"/>
            <a:ext cx="7810500" cy="1295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0616BE2-3A0D-4B1C-B102-2AA215087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" y="3068114"/>
            <a:ext cx="4257675" cy="33242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12BCE5-73CF-4BA4-B5C2-817DB8750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8380" y="4096616"/>
            <a:ext cx="3371850" cy="16002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4D02945-D6C2-4DFC-AA92-6461466D6E87}"/>
              </a:ext>
            </a:extLst>
          </p:cNvPr>
          <p:cNvSpPr txBox="1"/>
          <p:nvPr/>
        </p:nvSpPr>
        <p:spPr>
          <a:xfrm>
            <a:off x="8374697" y="2282166"/>
            <a:ext cx="369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Modelo Final </a:t>
            </a:r>
            <a:r>
              <a:rPr lang="es-ES" dirty="0">
                <a:solidFill>
                  <a:srgbClr val="0070C0"/>
                </a:solidFill>
              </a:rPr>
              <a:t>tras la eliminación de  los </a:t>
            </a:r>
            <a:r>
              <a:rPr lang="es-ES" b="1" dirty="0">
                <a:solidFill>
                  <a:srgbClr val="0070C0"/>
                </a:solidFill>
              </a:rPr>
              <a:t>factores poco importantes </a:t>
            </a:r>
            <a:r>
              <a:rPr lang="es-ES" dirty="0">
                <a:solidFill>
                  <a:srgbClr val="0070C0"/>
                </a:solidFill>
              </a:rPr>
              <a:t>para</a:t>
            </a:r>
            <a:r>
              <a:rPr lang="es-ES" b="1" dirty="0">
                <a:solidFill>
                  <a:srgbClr val="0070C0"/>
                </a:solidFill>
              </a:rPr>
              <a:t> “</a:t>
            </a:r>
            <a:r>
              <a:rPr lang="es-ES" b="1" dirty="0" err="1">
                <a:solidFill>
                  <a:srgbClr val="0070C0"/>
                </a:solidFill>
              </a:rPr>
              <a:t>DeprMood</a:t>
            </a:r>
            <a:r>
              <a:rPr lang="es-ES" b="1" dirty="0">
                <a:solidFill>
                  <a:srgbClr val="0070C0"/>
                </a:solidFill>
              </a:rPr>
              <a:t>”.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29A11BF-2C35-4816-9901-F72995C67576}"/>
              </a:ext>
            </a:extLst>
          </p:cNvPr>
          <p:cNvSpPr/>
          <p:nvPr/>
        </p:nvSpPr>
        <p:spPr>
          <a:xfrm>
            <a:off x="7774304" y="5246490"/>
            <a:ext cx="821055" cy="264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4A19894-0D37-4C0C-9193-79FCA0BE5A6B}"/>
              </a:ext>
            </a:extLst>
          </p:cNvPr>
          <p:cNvSpPr txBox="1"/>
          <p:nvPr/>
        </p:nvSpPr>
        <p:spPr>
          <a:xfrm>
            <a:off x="7321707" y="5601017"/>
            <a:ext cx="180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R2 en la frontera del “aceptable”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DC4030-2B93-446C-A8E0-F774B67DB136}"/>
              </a:ext>
            </a:extLst>
          </p:cNvPr>
          <p:cNvSpPr txBox="1"/>
          <p:nvPr/>
        </p:nvSpPr>
        <p:spPr>
          <a:xfrm>
            <a:off x="6716234" y="949115"/>
            <a:ext cx="5356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u="sng" dirty="0">
                <a:solidFill>
                  <a:srgbClr val="0070C0"/>
                </a:solidFill>
              </a:rPr>
              <a:t>Suposición</a:t>
            </a:r>
            <a:r>
              <a:rPr lang="es-ES" b="1" dirty="0">
                <a:solidFill>
                  <a:srgbClr val="0070C0"/>
                </a:solidFill>
              </a:rPr>
              <a:t>: Todos los datos son independientes</a:t>
            </a:r>
            <a:br>
              <a:rPr lang="es-ES" b="1" dirty="0">
                <a:solidFill>
                  <a:srgbClr val="0070C0"/>
                </a:solidFill>
              </a:rPr>
            </a:br>
            <a:r>
              <a:rPr lang="es-ES" dirty="0">
                <a:solidFill>
                  <a:schemeClr val="accent1"/>
                </a:solidFill>
              </a:rPr>
              <a:t>(independencia “</a:t>
            </a:r>
            <a:r>
              <a:rPr lang="es-ES" b="1" dirty="0">
                <a:solidFill>
                  <a:schemeClr val="accent1"/>
                </a:solidFill>
              </a:rPr>
              <a:t>dentro/entre</a:t>
            </a:r>
            <a:r>
              <a:rPr lang="es-ES" dirty="0">
                <a:solidFill>
                  <a:schemeClr val="accent1"/>
                </a:solidFill>
              </a:rPr>
              <a:t>” individuos, y como consecuencia, independencia </a:t>
            </a:r>
            <a:r>
              <a:rPr lang="es-ES" b="1" dirty="0">
                <a:solidFill>
                  <a:schemeClr val="accent1"/>
                </a:solidFill>
              </a:rPr>
              <a:t>temporal</a:t>
            </a:r>
            <a:r>
              <a:rPr lang="es-E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3C7F76-2357-4E13-9164-C23C794725C1}"/>
              </a:ext>
            </a:extLst>
          </p:cNvPr>
          <p:cNvSpPr txBox="1"/>
          <p:nvPr/>
        </p:nvSpPr>
        <p:spPr>
          <a:xfrm>
            <a:off x="1117956" y="6228879"/>
            <a:ext cx="4815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“Active” </a:t>
            </a:r>
            <a:r>
              <a:rPr lang="es-ES" dirty="0">
                <a:solidFill>
                  <a:srgbClr val="0070C0"/>
                </a:solidFill>
              </a:rPr>
              <a:t>en principio </a:t>
            </a:r>
            <a:r>
              <a:rPr lang="es-ES" b="1" dirty="0">
                <a:solidFill>
                  <a:srgbClr val="0070C0"/>
                </a:solidFill>
              </a:rPr>
              <a:t>no afecta “</a:t>
            </a:r>
            <a:r>
              <a:rPr lang="es-ES" b="1" dirty="0" err="1">
                <a:solidFill>
                  <a:srgbClr val="0070C0"/>
                </a:solidFill>
              </a:rPr>
              <a:t>DeprMood</a:t>
            </a:r>
            <a:r>
              <a:rPr lang="es-ES" b="1" dirty="0">
                <a:solidFill>
                  <a:srgbClr val="0070C0"/>
                </a:solidFill>
              </a:rPr>
              <a:t>”</a:t>
            </a:r>
            <a:r>
              <a:rPr lang="es-ES" dirty="0">
                <a:solidFill>
                  <a:srgbClr val="0070C0"/>
                </a:solidFill>
              </a:rPr>
              <a:t>, de todas formas, </a:t>
            </a:r>
            <a:r>
              <a:rPr lang="es-ES" b="1" dirty="0">
                <a:solidFill>
                  <a:srgbClr val="0070C0"/>
                </a:solidFill>
              </a:rPr>
              <a:t>lo mantendremos en el modelo.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721DE40-42E5-4AE4-94D4-4806C845FC65}"/>
              </a:ext>
            </a:extLst>
          </p:cNvPr>
          <p:cNvSpPr/>
          <p:nvPr/>
        </p:nvSpPr>
        <p:spPr>
          <a:xfrm>
            <a:off x="4074160" y="2683542"/>
            <a:ext cx="1320800" cy="262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6655641-D5E5-4710-B2FA-C2D8719C3C32}"/>
              </a:ext>
            </a:extLst>
          </p:cNvPr>
          <p:cNvSpPr/>
          <p:nvPr/>
        </p:nvSpPr>
        <p:spPr>
          <a:xfrm>
            <a:off x="3255091" y="5957067"/>
            <a:ext cx="483790" cy="264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197F0C65-C7E3-417D-BB6F-64C14759A230}"/>
              </a:ext>
            </a:extLst>
          </p:cNvPr>
          <p:cNvSpPr/>
          <p:nvPr/>
        </p:nvSpPr>
        <p:spPr>
          <a:xfrm>
            <a:off x="7839193" y="2579288"/>
            <a:ext cx="384176" cy="208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23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AFF41F1-ED1B-4B24-A5AB-57D252DF5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85800"/>
            <a:ext cx="822960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1610AD2-F66B-4D78-8BF1-52D754A2978F}"/>
              </a:ext>
            </a:extLst>
          </p:cNvPr>
          <p:cNvSpPr txBox="1"/>
          <p:nvPr/>
        </p:nvSpPr>
        <p:spPr>
          <a:xfrm>
            <a:off x="4175760" y="131445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“</a:t>
            </a:r>
            <a:r>
              <a:rPr lang="es-ES" b="1" dirty="0">
                <a:solidFill>
                  <a:srgbClr val="0070C0"/>
                </a:solidFill>
              </a:rPr>
              <a:t>Análisis de Residuos</a:t>
            </a:r>
            <a:r>
              <a:rPr lang="es-ES" dirty="0">
                <a:solidFill>
                  <a:srgbClr val="0070C0"/>
                </a:solidFill>
              </a:rPr>
              <a:t>” </a:t>
            </a:r>
            <a:r>
              <a:rPr lang="es-ES" b="1" u="sng" dirty="0">
                <a:solidFill>
                  <a:srgbClr val="0070C0"/>
                </a:solidFill>
              </a:rPr>
              <a:t>No Satisfactorio</a:t>
            </a:r>
          </a:p>
        </p:txBody>
      </p:sp>
    </p:spTree>
    <p:extLst>
      <p:ext uri="{BB962C8B-B14F-4D97-AF65-F5344CB8AC3E}">
        <p14:creationId xmlns:p14="http://schemas.microsoft.com/office/powerpoint/2010/main" val="2297602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0F1AEF7-1F02-4B86-BD5D-7A5749F9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067"/>
            <a:ext cx="12192000" cy="454786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2CE1210-3CBD-4ADD-BD00-031100219A46}"/>
              </a:ext>
            </a:extLst>
          </p:cNvPr>
          <p:cNvSpPr txBox="1"/>
          <p:nvPr/>
        </p:nvSpPr>
        <p:spPr>
          <a:xfrm>
            <a:off x="1148080" y="165754"/>
            <a:ext cx="989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Proposición: </a:t>
            </a:r>
            <a:r>
              <a:rPr lang="es-ES" dirty="0">
                <a:solidFill>
                  <a:srgbClr val="0070C0"/>
                </a:solidFill>
              </a:rPr>
              <a:t>utilizar las </a:t>
            </a:r>
            <a:r>
              <a:rPr lang="es-ES" b="1" dirty="0">
                <a:solidFill>
                  <a:srgbClr val="0070C0"/>
                </a:solidFill>
              </a:rPr>
              <a:t>“medianas” </a:t>
            </a:r>
            <a:r>
              <a:rPr lang="es-ES" dirty="0">
                <a:solidFill>
                  <a:srgbClr val="0070C0"/>
                </a:solidFill>
              </a:rPr>
              <a:t>de</a:t>
            </a:r>
            <a:r>
              <a:rPr lang="es-ES" b="1" dirty="0">
                <a:solidFill>
                  <a:srgbClr val="0070C0"/>
                </a:solidFill>
              </a:rPr>
              <a:t> cada indicador, para cada individuo</a:t>
            </a:r>
            <a:r>
              <a:rPr lang="es-ES" dirty="0">
                <a:solidFill>
                  <a:srgbClr val="0070C0"/>
                </a:solidFill>
              </a:rPr>
              <a:t>.</a:t>
            </a:r>
            <a:r>
              <a:rPr lang="es-ES" b="1" dirty="0">
                <a:solidFill>
                  <a:srgbClr val="0070C0"/>
                </a:solidFill>
              </a:rPr>
              <a:t>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62A2D74-3799-4E9E-B8B4-3F848C8F9BB7}"/>
              </a:ext>
            </a:extLst>
          </p:cNvPr>
          <p:cNvSpPr/>
          <p:nvPr/>
        </p:nvSpPr>
        <p:spPr>
          <a:xfrm>
            <a:off x="4242704" y="605379"/>
            <a:ext cx="3706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u="sng" dirty="0">
                <a:solidFill>
                  <a:srgbClr val="0070C0"/>
                </a:solidFill>
              </a:rPr>
              <a:t>Suposición</a:t>
            </a:r>
            <a:r>
              <a:rPr lang="es-ES" b="1" dirty="0">
                <a:solidFill>
                  <a:srgbClr val="0070C0"/>
                </a:solidFill>
              </a:rPr>
              <a:t>: </a:t>
            </a:r>
            <a:r>
              <a:rPr lang="es-ES" dirty="0">
                <a:solidFill>
                  <a:schemeClr val="accent1"/>
                </a:solidFill>
              </a:rPr>
              <a:t>independencia </a:t>
            </a:r>
            <a:r>
              <a:rPr lang="es-ES" b="1" dirty="0">
                <a:solidFill>
                  <a:schemeClr val="accent1"/>
                </a:solidFill>
              </a:rPr>
              <a:t>temporal.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629EA8A-2D34-4B19-803B-DF708515EFC2}"/>
              </a:ext>
            </a:extLst>
          </p:cNvPr>
          <p:cNvSpPr/>
          <p:nvPr/>
        </p:nvSpPr>
        <p:spPr>
          <a:xfrm>
            <a:off x="477520" y="1483360"/>
            <a:ext cx="426720" cy="24485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3AA2DA1-E631-4C71-92C1-62A8262596C9}"/>
              </a:ext>
            </a:extLst>
          </p:cNvPr>
          <p:cNvSpPr/>
          <p:nvPr/>
        </p:nvSpPr>
        <p:spPr>
          <a:xfrm>
            <a:off x="477520" y="3931920"/>
            <a:ext cx="426720" cy="17710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7F82E73-654A-4142-AA17-A07B244CF531}"/>
              </a:ext>
            </a:extLst>
          </p:cNvPr>
          <p:cNvSpPr/>
          <p:nvPr/>
        </p:nvSpPr>
        <p:spPr>
          <a:xfrm>
            <a:off x="6865893" y="1483360"/>
            <a:ext cx="268695" cy="24485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FD42F58-F884-49EC-B90C-A880016D8FDE}"/>
              </a:ext>
            </a:extLst>
          </p:cNvPr>
          <p:cNvSpPr/>
          <p:nvPr/>
        </p:nvSpPr>
        <p:spPr>
          <a:xfrm>
            <a:off x="6865893" y="3931920"/>
            <a:ext cx="268695" cy="17710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BE3A0-055C-4420-AE4F-BE219AEB2617}"/>
              </a:ext>
            </a:extLst>
          </p:cNvPr>
          <p:cNvSpPr/>
          <p:nvPr/>
        </p:nvSpPr>
        <p:spPr>
          <a:xfrm>
            <a:off x="7312933" y="1483360"/>
            <a:ext cx="268695" cy="24485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0082BA0-FC1A-471B-86E1-2D69491E82B4}"/>
              </a:ext>
            </a:extLst>
          </p:cNvPr>
          <p:cNvSpPr/>
          <p:nvPr/>
        </p:nvSpPr>
        <p:spPr>
          <a:xfrm>
            <a:off x="7312933" y="3931920"/>
            <a:ext cx="268695" cy="17710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06D255A-115D-4E2C-8607-C7E2769590BA}"/>
              </a:ext>
            </a:extLst>
          </p:cNvPr>
          <p:cNvSpPr/>
          <p:nvPr/>
        </p:nvSpPr>
        <p:spPr>
          <a:xfrm>
            <a:off x="7759973" y="1483360"/>
            <a:ext cx="268695" cy="24485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8191DF3-7400-4C7A-9221-CAE3190E0631}"/>
              </a:ext>
            </a:extLst>
          </p:cNvPr>
          <p:cNvSpPr/>
          <p:nvPr/>
        </p:nvSpPr>
        <p:spPr>
          <a:xfrm>
            <a:off x="7759973" y="3931920"/>
            <a:ext cx="268695" cy="17710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1459449-6E9B-406C-B0D2-5AD34810F079}"/>
              </a:ext>
            </a:extLst>
          </p:cNvPr>
          <p:cNvSpPr/>
          <p:nvPr/>
        </p:nvSpPr>
        <p:spPr>
          <a:xfrm>
            <a:off x="8219441" y="1483360"/>
            <a:ext cx="268695" cy="24485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AAD8CA3-A203-41BA-8A85-AF815A2B74D1}"/>
              </a:ext>
            </a:extLst>
          </p:cNvPr>
          <p:cNvSpPr/>
          <p:nvPr/>
        </p:nvSpPr>
        <p:spPr>
          <a:xfrm>
            <a:off x="8219441" y="3931920"/>
            <a:ext cx="268695" cy="17710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7CA42FB-1D7C-4CC3-ABCA-6BB084362F8D}"/>
              </a:ext>
            </a:extLst>
          </p:cNvPr>
          <p:cNvSpPr/>
          <p:nvPr/>
        </p:nvSpPr>
        <p:spPr>
          <a:xfrm>
            <a:off x="8663125" y="1483360"/>
            <a:ext cx="268695" cy="24485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E24B5A2-438D-454F-B24A-F9344C6EB15A}"/>
              </a:ext>
            </a:extLst>
          </p:cNvPr>
          <p:cNvSpPr/>
          <p:nvPr/>
        </p:nvSpPr>
        <p:spPr>
          <a:xfrm>
            <a:off x="8663125" y="3931920"/>
            <a:ext cx="268695" cy="17710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48004F8-8681-42C2-89ED-5B66FA4105F6}"/>
              </a:ext>
            </a:extLst>
          </p:cNvPr>
          <p:cNvSpPr/>
          <p:nvPr/>
        </p:nvSpPr>
        <p:spPr>
          <a:xfrm>
            <a:off x="9106809" y="1483360"/>
            <a:ext cx="268695" cy="24485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2670617-E85B-41CD-9364-5D8EE0E4C163}"/>
              </a:ext>
            </a:extLst>
          </p:cNvPr>
          <p:cNvSpPr/>
          <p:nvPr/>
        </p:nvSpPr>
        <p:spPr>
          <a:xfrm>
            <a:off x="9106809" y="3931920"/>
            <a:ext cx="268695" cy="17710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9418C67-21CD-47E4-8801-2DA5CBA28A4E}"/>
              </a:ext>
            </a:extLst>
          </p:cNvPr>
          <p:cNvSpPr/>
          <p:nvPr/>
        </p:nvSpPr>
        <p:spPr>
          <a:xfrm>
            <a:off x="9560653" y="1483360"/>
            <a:ext cx="268695" cy="24485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EB11B78-7B7F-4774-A4C3-0BC3271045E6}"/>
              </a:ext>
            </a:extLst>
          </p:cNvPr>
          <p:cNvSpPr/>
          <p:nvPr/>
        </p:nvSpPr>
        <p:spPr>
          <a:xfrm>
            <a:off x="9560653" y="3931920"/>
            <a:ext cx="268695" cy="17710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9F3FD17-A338-48CD-BA92-76B1DE7FBEE5}"/>
              </a:ext>
            </a:extLst>
          </p:cNvPr>
          <p:cNvSpPr/>
          <p:nvPr/>
        </p:nvSpPr>
        <p:spPr>
          <a:xfrm>
            <a:off x="10014497" y="1483360"/>
            <a:ext cx="268695" cy="24485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1560B4F-2E84-472D-80FB-28DFC9633AA0}"/>
              </a:ext>
            </a:extLst>
          </p:cNvPr>
          <p:cNvSpPr/>
          <p:nvPr/>
        </p:nvSpPr>
        <p:spPr>
          <a:xfrm>
            <a:off x="10014497" y="3931920"/>
            <a:ext cx="268695" cy="17710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19C3477-7C6B-461F-8850-D133423F1138}"/>
              </a:ext>
            </a:extLst>
          </p:cNvPr>
          <p:cNvSpPr/>
          <p:nvPr/>
        </p:nvSpPr>
        <p:spPr>
          <a:xfrm>
            <a:off x="10468341" y="1483360"/>
            <a:ext cx="268695" cy="24485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4AA099A-1FF5-4A22-AFF8-C598460CE34E}"/>
              </a:ext>
            </a:extLst>
          </p:cNvPr>
          <p:cNvSpPr/>
          <p:nvPr/>
        </p:nvSpPr>
        <p:spPr>
          <a:xfrm>
            <a:off x="10468341" y="3931920"/>
            <a:ext cx="268695" cy="17710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045968B-1481-4DA3-8143-74049FCE3AB7}"/>
              </a:ext>
            </a:extLst>
          </p:cNvPr>
          <p:cNvSpPr/>
          <p:nvPr/>
        </p:nvSpPr>
        <p:spPr>
          <a:xfrm>
            <a:off x="10922185" y="1483360"/>
            <a:ext cx="268695" cy="24485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FCB8A17-1F1A-4FB9-9C7C-D7B3698D611A}"/>
              </a:ext>
            </a:extLst>
          </p:cNvPr>
          <p:cNvSpPr/>
          <p:nvPr/>
        </p:nvSpPr>
        <p:spPr>
          <a:xfrm>
            <a:off x="10922185" y="3931920"/>
            <a:ext cx="268695" cy="17710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4122158-3BCD-4478-8C75-D66E17AAA82C}"/>
              </a:ext>
            </a:extLst>
          </p:cNvPr>
          <p:cNvSpPr/>
          <p:nvPr/>
        </p:nvSpPr>
        <p:spPr>
          <a:xfrm>
            <a:off x="11376029" y="1483360"/>
            <a:ext cx="268695" cy="24485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4C7F7768-210A-4AFA-8572-2D092FDBDB4F}"/>
              </a:ext>
            </a:extLst>
          </p:cNvPr>
          <p:cNvSpPr/>
          <p:nvPr/>
        </p:nvSpPr>
        <p:spPr>
          <a:xfrm>
            <a:off x="11376029" y="3931920"/>
            <a:ext cx="268695" cy="17710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B7F7D0C-DE2F-4531-A93F-C609DA733049}"/>
              </a:ext>
            </a:extLst>
          </p:cNvPr>
          <p:cNvSpPr/>
          <p:nvPr/>
        </p:nvSpPr>
        <p:spPr>
          <a:xfrm>
            <a:off x="11829873" y="1483360"/>
            <a:ext cx="268695" cy="24485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04F4C03-0C21-4999-9952-1E965BFE2C63}"/>
              </a:ext>
            </a:extLst>
          </p:cNvPr>
          <p:cNvSpPr/>
          <p:nvPr/>
        </p:nvSpPr>
        <p:spPr>
          <a:xfrm>
            <a:off x="11829873" y="3931920"/>
            <a:ext cx="268695" cy="17710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10AD23F-7106-44BA-B09F-A49BEFC243FB}"/>
              </a:ext>
            </a:extLst>
          </p:cNvPr>
          <p:cNvCxnSpPr>
            <a:cxnSpLocks/>
          </p:cNvCxnSpPr>
          <p:nvPr/>
        </p:nvCxnSpPr>
        <p:spPr>
          <a:xfrm>
            <a:off x="904240" y="1483360"/>
            <a:ext cx="457200" cy="24485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8F2FCDDE-7F5B-4E23-B896-B89E36261FB4}"/>
              </a:ext>
            </a:extLst>
          </p:cNvPr>
          <p:cNvCxnSpPr>
            <a:cxnSpLocks/>
          </p:cNvCxnSpPr>
          <p:nvPr/>
        </p:nvCxnSpPr>
        <p:spPr>
          <a:xfrm flipH="1">
            <a:off x="908186" y="1483360"/>
            <a:ext cx="422774" cy="24485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B4F3834B-7CC5-4A8D-A462-9A1C7CF547B8}"/>
              </a:ext>
            </a:extLst>
          </p:cNvPr>
          <p:cNvCxnSpPr>
            <a:cxnSpLocks/>
          </p:cNvCxnSpPr>
          <p:nvPr/>
        </p:nvCxnSpPr>
        <p:spPr>
          <a:xfrm>
            <a:off x="904240" y="3931920"/>
            <a:ext cx="426720" cy="17710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64F6C70F-EF66-49E0-AEE3-B40462437743}"/>
              </a:ext>
            </a:extLst>
          </p:cNvPr>
          <p:cNvCxnSpPr>
            <a:cxnSpLocks/>
          </p:cNvCxnSpPr>
          <p:nvPr/>
        </p:nvCxnSpPr>
        <p:spPr>
          <a:xfrm flipH="1">
            <a:off x="904240" y="3931920"/>
            <a:ext cx="457200" cy="17710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05DABD63-CA0E-40BA-8EA0-6BFEFA43D83E}"/>
              </a:ext>
            </a:extLst>
          </p:cNvPr>
          <p:cNvCxnSpPr>
            <a:cxnSpLocks/>
          </p:cNvCxnSpPr>
          <p:nvPr/>
        </p:nvCxnSpPr>
        <p:spPr>
          <a:xfrm>
            <a:off x="2298336" y="1483360"/>
            <a:ext cx="457200" cy="24485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5153D06E-0D29-4266-9BEE-BC2D01FC9040}"/>
              </a:ext>
            </a:extLst>
          </p:cNvPr>
          <p:cNvCxnSpPr>
            <a:cxnSpLocks/>
          </p:cNvCxnSpPr>
          <p:nvPr/>
        </p:nvCxnSpPr>
        <p:spPr>
          <a:xfrm flipH="1">
            <a:off x="2302282" y="1483360"/>
            <a:ext cx="422774" cy="24485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885A870B-9443-4EEB-A727-7304E023DB52}"/>
              </a:ext>
            </a:extLst>
          </p:cNvPr>
          <p:cNvCxnSpPr>
            <a:cxnSpLocks/>
          </p:cNvCxnSpPr>
          <p:nvPr/>
        </p:nvCxnSpPr>
        <p:spPr>
          <a:xfrm>
            <a:off x="2298336" y="3931920"/>
            <a:ext cx="426720" cy="17710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CD0FEF13-B805-4B9B-8688-25AF3A2CA9D4}"/>
              </a:ext>
            </a:extLst>
          </p:cNvPr>
          <p:cNvCxnSpPr>
            <a:cxnSpLocks/>
          </p:cNvCxnSpPr>
          <p:nvPr/>
        </p:nvCxnSpPr>
        <p:spPr>
          <a:xfrm flipH="1">
            <a:off x="2298336" y="3931920"/>
            <a:ext cx="457200" cy="17710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507192B7-B567-4944-B60D-9B21EE1CD4E3}"/>
              </a:ext>
            </a:extLst>
          </p:cNvPr>
          <p:cNvSpPr/>
          <p:nvPr/>
        </p:nvSpPr>
        <p:spPr>
          <a:xfrm>
            <a:off x="4196080" y="2367280"/>
            <a:ext cx="18999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Cálculo Medianas Individuo 115091</a:t>
            </a:r>
          </a:p>
        </p:txBody>
      </p:sp>
      <p:sp>
        <p:nvSpPr>
          <p:cNvPr id="66" name="Flecha: a la derecha 65">
            <a:extLst>
              <a:ext uri="{FF2B5EF4-FFF2-40B4-BE49-F238E27FC236}">
                <a16:creationId xmlns:a16="http://schemas.microsoft.com/office/drawing/2014/main" id="{472190F6-9FF8-4A15-AC55-3214C48F3B63}"/>
              </a:ext>
            </a:extLst>
          </p:cNvPr>
          <p:cNvSpPr/>
          <p:nvPr/>
        </p:nvSpPr>
        <p:spPr>
          <a:xfrm>
            <a:off x="6252346" y="2616200"/>
            <a:ext cx="457200" cy="218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141D9280-A443-4D65-B68B-E1729A1B3067}"/>
              </a:ext>
            </a:extLst>
          </p:cNvPr>
          <p:cNvSpPr/>
          <p:nvPr/>
        </p:nvSpPr>
        <p:spPr>
          <a:xfrm>
            <a:off x="4196080" y="4419600"/>
            <a:ext cx="18999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Cálculo Medianas Individuo 131183</a:t>
            </a:r>
          </a:p>
        </p:txBody>
      </p:sp>
      <p:sp>
        <p:nvSpPr>
          <p:cNvPr id="68" name="Flecha: a la derecha 67">
            <a:extLst>
              <a:ext uri="{FF2B5EF4-FFF2-40B4-BE49-F238E27FC236}">
                <a16:creationId xmlns:a16="http://schemas.microsoft.com/office/drawing/2014/main" id="{C72B2892-B804-40F5-AF4F-12415B5411FF}"/>
              </a:ext>
            </a:extLst>
          </p:cNvPr>
          <p:cNvSpPr/>
          <p:nvPr/>
        </p:nvSpPr>
        <p:spPr>
          <a:xfrm>
            <a:off x="6252346" y="4668520"/>
            <a:ext cx="457200" cy="218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70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8263DB9-0118-4537-B786-D64E41BAC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4" y="1431159"/>
            <a:ext cx="5400000" cy="4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39F7245-605F-4AA8-A28D-B53600FDD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040" y="1507171"/>
            <a:ext cx="5429250" cy="406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004F4EB2-DE26-4EF4-AA30-10F535DEF10A}"/>
              </a:ext>
            </a:extLst>
          </p:cNvPr>
          <p:cNvSpPr/>
          <p:nvPr/>
        </p:nvSpPr>
        <p:spPr>
          <a:xfrm>
            <a:off x="5717904" y="3242128"/>
            <a:ext cx="756192" cy="373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C1F9B08-98A4-4AE3-8136-6EACDED881B6}"/>
              </a:ext>
            </a:extLst>
          </p:cNvPr>
          <p:cNvSpPr/>
          <p:nvPr/>
        </p:nvSpPr>
        <p:spPr>
          <a:xfrm>
            <a:off x="1259840" y="2094047"/>
            <a:ext cx="447040" cy="33327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09F50ED-F374-44A7-9FA6-F16751C82F9C}"/>
              </a:ext>
            </a:extLst>
          </p:cNvPr>
          <p:cNvSpPr/>
          <p:nvPr/>
        </p:nvSpPr>
        <p:spPr>
          <a:xfrm>
            <a:off x="7782560" y="2094047"/>
            <a:ext cx="378096" cy="33327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331B614-A479-4A95-B912-B39CCF21B73A}"/>
              </a:ext>
            </a:extLst>
          </p:cNvPr>
          <p:cNvSpPr/>
          <p:nvPr/>
        </p:nvSpPr>
        <p:spPr>
          <a:xfrm>
            <a:off x="10251440" y="2094047"/>
            <a:ext cx="772160" cy="33327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E9F7A17-BBD6-494B-BF3A-5403B3DE2CB6}"/>
              </a:ext>
            </a:extLst>
          </p:cNvPr>
          <p:cNvSpPr/>
          <p:nvPr/>
        </p:nvSpPr>
        <p:spPr>
          <a:xfrm>
            <a:off x="11023600" y="2094047"/>
            <a:ext cx="772160" cy="33327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49389F6-AC80-450F-99F1-564F32ADDCBC}"/>
              </a:ext>
            </a:extLst>
          </p:cNvPr>
          <p:cNvSpPr/>
          <p:nvPr/>
        </p:nvSpPr>
        <p:spPr>
          <a:xfrm>
            <a:off x="8160656" y="2094047"/>
            <a:ext cx="587104" cy="33327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622054C-151A-49D2-97A7-F2C9AB01524D}"/>
              </a:ext>
            </a:extLst>
          </p:cNvPr>
          <p:cNvSpPr/>
          <p:nvPr/>
        </p:nvSpPr>
        <p:spPr>
          <a:xfrm>
            <a:off x="1706880" y="2094047"/>
            <a:ext cx="579120" cy="33327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F666569-67C2-40B3-AE9A-83C8DCD3DDB1}"/>
              </a:ext>
            </a:extLst>
          </p:cNvPr>
          <p:cNvSpPr/>
          <p:nvPr/>
        </p:nvSpPr>
        <p:spPr>
          <a:xfrm>
            <a:off x="3799840" y="2094047"/>
            <a:ext cx="812800" cy="33327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AA80B03-4170-445B-9E2D-86723998931C}"/>
              </a:ext>
            </a:extLst>
          </p:cNvPr>
          <p:cNvSpPr/>
          <p:nvPr/>
        </p:nvSpPr>
        <p:spPr>
          <a:xfrm>
            <a:off x="4612640" y="2094047"/>
            <a:ext cx="772160" cy="33327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14EA54-F8D5-4D0B-8481-9697AA0AA501}"/>
              </a:ext>
            </a:extLst>
          </p:cNvPr>
          <p:cNvSpPr txBox="1"/>
          <p:nvPr/>
        </p:nvSpPr>
        <p:spPr>
          <a:xfrm>
            <a:off x="1282044" y="732169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Datos Originales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47F8956-EA4C-4244-B62E-43D55A73715C}"/>
              </a:ext>
            </a:extLst>
          </p:cNvPr>
          <p:cNvSpPr txBox="1"/>
          <p:nvPr/>
        </p:nvSpPr>
        <p:spPr>
          <a:xfrm>
            <a:off x="7693025" y="732169"/>
            <a:ext cx="312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Datos Resumidos</a:t>
            </a:r>
          </a:p>
          <a:p>
            <a:pPr algn="ctr"/>
            <a:r>
              <a:rPr lang="es-ES" b="1" dirty="0">
                <a:solidFill>
                  <a:srgbClr val="0070C0"/>
                </a:solidFill>
              </a:rPr>
              <a:t>(medianas por individuo)</a:t>
            </a:r>
          </a:p>
        </p:txBody>
      </p:sp>
    </p:spTree>
    <p:extLst>
      <p:ext uri="{BB962C8B-B14F-4D97-AF65-F5344CB8AC3E}">
        <p14:creationId xmlns:p14="http://schemas.microsoft.com/office/powerpoint/2010/main" val="359913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C8C7AFB-8CCB-4DB8-B96E-C9D2B08B2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2"/>
          <a:stretch/>
        </p:blipFill>
        <p:spPr>
          <a:xfrm>
            <a:off x="6339840" y="924560"/>
            <a:ext cx="5760000" cy="5170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1D75A89-9A32-4FAA-946A-DA19209E93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2"/>
          <a:stretch/>
        </p:blipFill>
        <p:spPr>
          <a:xfrm>
            <a:off x="41593" y="938847"/>
            <a:ext cx="5760000" cy="5156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84487DC0-2F42-4E91-8C5B-DB85EAB8BDEA}"/>
              </a:ext>
            </a:extLst>
          </p:cNvPr>
          <p:cNvSpPr/>
          <p:nvPr/>
        </p:nvSpPr>
        <p:spPr>
          <a:xfrm>
            <a:off x="5882409" y="3388360"/>
            <a:ext cx="355831" cy="250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B743DC-DFFD-4900-A32D-800EE9111348}"/>
              </a:ext>
            </a:extLst>
          </p:cNvPr>
          <p:cNvSpPr txBox="1"/>
          <p:nvPr/>
        </p:nvSpPr>
        <p:spPr>
          <a:xfrm>
            <a:off x="1282044" y="163209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Datos Originales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4285D9-0BE1-45DD-8EAD-B962AE88E190}"/>
              </a:ext>
            </a:extLst>
          </p:cNvPr>
          <p:cNvSpPr txBox="1"/>
          <p:nvPr/>
        </p:nvSpPr>
        <p:spPr>
          <a:xfrm>
            <a:off x="7693025" y="163209"/>
            <a:ext cx="312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Datos Resumidos</a:t>
            </a:r>
          </a:p>
          <a:p>
            <a:pPr algn="ctr"/>
            <a:r>
              <a:rPr lang="es-ES" b="1" dirty="0">
                <a:solidFill>
                  <a:srgbClr val="0070C0"/>
                </a:solidFill>
              </a:rPr>
              <a:t>(medianas por individuo)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F7A4DD4-BD57-4818-A3FD-F2FF7DE9740F}"/>
              </a:ext>
            </a:extLst>
          </p:cNvPr>
          <p:cNvSpPr/>
          <p:nvPr/>
        </p:nvSpPr>
        <p:spPr>
          <a:xfrm>
            <a:off x="1198880" y="2357120"/>
            <a:ext cx="457200" cy="568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8D96F37-F4D7-4259-B12D-2804EBFE3891}"/>
              </a:ext>
            </a:extLst>
          </p:cNvPr>
          <p:cNvSpPr/>
          <p:nvPr/>
        </p:nvSpPr>
        <p:spPr>
          <a:xfrm>
            <a:off x="1198880" y="1808480"/>
            <a:ext cx="45720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767781-E257-4D46-8109-E84FF023FAEC}"/>
              </a:ext>
            </a:extLst>
          </p:cNvPr>
          <p:cNvSpPr/>
          <p:nvPr/>
        </p:nvSpPr>
        <p:spPr>
          <a:xfrm>
            <a:off x="7772400" y="1808480"/>
            <a:ext cx="457200" cy="1117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689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9083A19-2005-400A-8685-818EE2EC7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85800"/>
            <a:ext cx="8229600" cy="54864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EB034AD-A705-42C7-A6FB-578DCA3E8D2D}"/>
              </a:ext>
            </a:extLst>
          </p:cNvPr>
          <p:cNvSpPr txBox="1"/>
          <p:nvPr/>
        </p:nvSpPr>
        <p:spPr>
          <a:xfrm>
            <a:off x="3256280" y="100429"/>
            <a:ext cx="567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Datos Resumidos </a:t>
            </a:r>
            <a:r>
              <a:rPr lang="es-ES" dirty="0">
                <a:solidFill>
                  <a:srgbClr val="0070C0"/>
                </a:solidFill>
              </a:rPr>
              <a:t>(medianas por individuo)</a:t>
            </a:r>
          </a:p>
        </p:txBody>
      </p:sp>
    </p:spTree>
    <p:extLst>
      <p:ext uri="{BB962C8B-B14F-4D97-AF65-F5344CB8AC3E}">
        <p14:creationId xmlns:p14="http://schemas.microsoft.com/office/powerpoint/2010/main" val="770383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119D418-A8D8-4B96-BF64-BE3E9A5F5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85800"/>
            <a:ext cx="822960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EB034AD-A705-42C7-A6FB-578DCA3E8D2D}"/>
              </a:ext>
            </a:extLst>
          </p:cNvPr>
          <p:cNvSpPr txBox="1"/>
          <p:nvPr/>
        </p:nvSpPr>
        <p:spPr>
          <a:xfrm>
            <a:off x="2562225" y="4430409"/>
            <a:ext cx="312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Datos Resumidos</a:t>
            </a:r>
          </a:p>
          <a:p>
            <a:pPr algn="ctr"/>
            <a:r>
              <a:rPr lang="es-ES" b="1" dirty="0">
                <a:solidFill>
                  <a:srgbClr val="0070C0"/>
                </a:solidFill>
              </a:rPr>
              <a:t>(medianas por individuo)</a:t>
            </a:r>
          </a:p>
        </p:txBody>
      </p:sp>
    </p:spTree>
    <p:extLst>
      <p:ext uri="{BB962C8B-B14F-4D97-AF65-F5344CB8AC3E}">
        <p14:creationId xmlns:p14="http://schemas.microsoft.com/office/powerpoint/2010/main" val="98791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2EE1E08-659C-44C0-AC43-92B4D3D5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780"/>
            <a:ext cx="12192000" cy="42064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A61F4EC-467E-47A0-B599-68036B7BAB03}"/>
              </a:ext>
            </a:extLst>
          </p:cNvPr>
          <p:cNvSpPr txBox="1"/>
          <p:nvPr/>
        </p:nvSpPr>
        <p:spPr>
          <a:xfrm rot="19820028">
            <a:off x="7396481" y="266192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2F6AC7-A3C7-4A1F-9DF9-A679F1AACB73}"/>
              </a:ext>
            </a:extLst>
          </p:cNvPr>
          <p:cNvSpPr txBox="1"/>
          <p:nvPr/>
        </p:nvSpPr>
        <p:spPr>
          <a:xfrm>
            <a:off x="4531360" y="186452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EDA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4135BE31-CFE5-467F-AD7A-16E24456EE53}"/>
              </a:ext>
            </a:extLst>
          </p:cNvPr>
          <p:cNvSpPr/>
          <p:nvPr/>
        </p:nvSpPr>
        <p:spPr>
          <a:xfrm>
            <a:off x="11795760" y="782320"/>
            <a:ext cx="243840" cy="467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0A17D77-2BE2-4808-871E-0F74E3C5E290}"/>
              </a:ext>
            </a:extLst>
          </p:cNvPr>
          <p:cNvSpPr/>
          <p:nvPr/>
        </p:nvSpPr>
        <p:spPr>
          <a:xfrm>
            <a:off x="11653520" y="1645920"/>
            <a:ext cx="528320" cy="3886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75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11ACCE3-0848-4FDE-87F7-C40F18CE1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8"/>
          <a:stretch/>
        </p:blipFill>
        <p:spPr>
          <a:xfrm>
            <a:off x="63500" y="254000"/>
            <a:ext cx="12192000" cy="38333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1557D2D-ECDE-4A7C-A9A7-5A12A5C70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1831134"/>
            <a:ext cx="7058025" cy="1295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7B8FA8-A0C2-495B-AE0B-E1DE40F8E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3190034"/>
            <a:ext cx="4486275" cy="2828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3E545F8-DA29-4F64-9984-9C4160572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740" y="4107180"/>
            <a:ext cx="3371850" cy="16002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8C4E542-07B2-4696-A5F3-F3687AB6AA75}"/>
              </a:ext>
            </a:extLst>
          </p:cNvPr>
          <p:cNvSpPr txBox="1"/>
          <p:nvPr/>
        </p:nvSpPr>
        <p:spPr>
          <a:xfrm>
            <a:off x="8256189" y="2221877"/>
            <a:ext cx="369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Modelo Final </a:t>
            </a:r>
            <a:r>
              <a:rPr lang="es-ES" dirty="0">
                <a:solidFill>
                  <a:srgbClr val="0070C0"/>
                </a:solidFill>
              </a:rPr>
              <a:t>tras la eliminación de  los </a:t>
            </a:r>
            <a:r>
              <a:rPr lang="es-ES" b="1" dirty="0">
                <a:solidFill>
                  <a:srgbClr val="0070C0"/>
                </a:solidFill>
              </a:rPr>
              <a:t>factores poco importantes </a:t>
            </a:r>
            <a:r>
              <a:rPr lang="es-ES" dirty="0">
                <a:solidFill>
                  <a:srgbClr val="0070C0"/>
                </a:solidFill>
              </a:rPr>
              <a:t>para</a:t>
            </a:r>
            <a:r>
              <a:rPr lang="es-ES" b="1" dirty="0">
                <a:solidFill>
                  <a:srgbClr val="0070C0"/>
                </a:solidFill>
              </a:rPr>
              <a:t> “</a:t>
            </a:r>
            <a:r>
              <a:rPr lang="es-ES" b="1" dirty="0" err="1">
                <a:solidFill>
                  <a:srgbClr val="0070C0"/>
                </a:solidFill>
              </a:rPr>
              <a:t>DeprMood</a:t>
            </a:r>
            <a:r>
              <a:rPr lang="es-ES" b="1" dirty="0">
                <a:solidFill>
                  <a:srgbClr val="0070C0"/>
                </a:solidFill>
              </a:rPr>
              <a:t>”</a:t>
            </a:r>
            <a:r>
              <a:rPr lang="es-ES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0CCF1F4-E01B-45AF-AD03-6B9888C9F63F}"/>
              </a:ext>
            </a:extLst>
          </p:cNvPr>
          <p:cNvSpPr/>
          <p:nvPr/>
        </p:nvSpPr>
        <p:spPr>
          <a:xfrm>
            <a:off x="7774304" y="5246490"/>
            <a:ext cx="821055" cy="264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6127B44-7B66-46BB-A77B-9F0943C3A506}"/>
              </a:ext>
            </a:extLst>
          </p:cNvPr>
          <p:cNvSpPr txBox="1"/>
          <p:nvPr/>
        </p:nvSpPr>
        <p:spPr>
          <a:xfrm>
            <a:off x="7240427" y="5696816"/>
            <a:ext cx="188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R2 aceptable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844E8E4-3AD4-4A18-A568-788801DBE753}"/>
              </a:ext>
            </a:extLst>
          </p:cNvPr>
          <p:cNvSpPr txBox="1"/>
          <p:nvPr/>
        </p:nvSpPr>
        <p:spPr>
          <a:xfrm>
            <a:off x="8256190" y="693837"/>
            <a:ext cx="369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Se han utilizado las </a:t>
            </a:r>
            <a:r>
              <a:rPr lang="es-ES" b="1" dirty="0">
                <a:solidFill>
                  <a:srgbClr val="0070C0"/>
                </a:solidFill>
              </a:rPr>
              <a:t>“medianas” </a:t>
            </a:r>
            <a:r>
              <a:rPr lang="es-ES" dirty="0">
                <a:solidFill>
                  <a:srgbClr val="0070C0"/>
                </a:solidFill>
              </a:rPr>
              <a:t>de</a:t>
            </a:r>
            <a:r>
              <a:rPr lang="es-ES" b="1" dirty="0">
                <a:solidFill>
                  <a:srgbClr val="0070C0"/>
                </a:solidFill>
              </a:rPr>
              <a:t> cada indicador, para cada individuo</a:t>
            </a:r>
            <a:r>
              <a:rPr lang="es-ES" dirty="0">
                <a:solidFill>
                  <a:srgbClr val="0070C0"/>
                </a:solidFill>
              </a:rPr>
              <a:t>.</a:t>
            </a:r>
            <a:r>
              <a:rPr lang="es-ES" b="1" dirty="0">
                <a:solidFill>
                  <a:srgbClr val="0070C0"/>
                </a:solidFill>
              </a:rPr>
              <a:t>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4D58CC-496F-4F63-89F5-B20646F62E57}"/>
              </a:ext>
            </a:extLst>
          </p:cNvPr>
          <p:cNvSpPr txBox="1"/>
          <p:nvPr/>
        </p:nvSpPr>
        <p:spPr>
          <a:xfrm>
            <a:off x="2123440" y="5839127"/>
            <a:ext cx="369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“Active” </a:t>
            </a:r>
            <a:r>
              <a:rPr lang="es-ES" dirty="0">
                <a:solidFill>
                  <a:srgbClr val="0070C0"/>
                </a:solidFill>
              </a:rPr>
              <a:t>en principio </a:t>
            </a:r>
            <a:r>
              <a:rPr lang="es-ES" b="1" dirty="0">
                <a:solidFill>
                  <a:srgbClr val="0070C0"/>
                </a:solidFill>
              </a:rPr>
              <a:t>no afecta “</a:t>
            </a:r>
            <a:r>
              <a:rPr lang="es-ES" b="1" dirty="0" err="1">
                <a:solidFill>
                  <a:srgbClr val="0070C0"/>
                </a:solidFill>
              </a:rPr>
              <a:t>DeprMood</a:t>
            </a:r>
            <a:r>
              <a:rPr lang="es-ES" b="1" dirty="0">
                <a:solidFill>
                  <a:srgbClr val="0070C0"/>
                </a:solidFill>
              </a:rPr>
              <a:t>”</a:t>
            </a:r>
            <a:r>
              <a:rPr lang="es-ES" dirty="0">
                <a:solidFill>
                  <a:srgbClr val="0070C0"/>
                </a:solidFill>
              </a:rPr>
              <a:t>, de todas formas,</a:t>
            </a:r>
          </a:p>
          <a:p>
            <a:r>
              <a:rPr lang="es-ES" b="1" dirty="0">
                <a:solidFill>
                  <a:srgbClr val="0070C0"/>
                </a:solidFill>
              </a:rPr>
              <a:t>lo mantendremos en el modelo.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3DFAC7F-CB9B-4E5A-9502-2FE463DB72B4}"/>
              </a:ext>
            </a:extLst>
          </p:cNvPr>
          <p:cNvSpPr/>
          <p:nvPr/>
        </p:nvSpPr>
        <p:spPr>
          <a:xfrm>
            <a:off x="2854960" y="2683542"/>
            <a:ext cx="1483360" cy="252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C89751-7689-4EF0-865F-217CF9A752BC}"/>
              </a:ext>
            </a:extLst>
          </p:cNvPr>
          <p:cNvSpPr/>
          <p:nvPr/>
        </p:nvSpPr>
        <p:spPr>
          <a:xfrm>
            <a:off x="3463371" y="5575300"/>
            <a:ext cx="509189" cy="246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DAD5E231-DC70-4970-9048-8A9005B74F50}"/>
              </a:ext>
            </a:extLst>
          </p:cNvPr>
          <p:cNvSpPr/>
          <p:nvPr/>
        </p:nvSpPr>
        <p:spPr>
          <a:xfrm>
            <a:off x="7496769" y="2478834"/>
            <a:ext cx="384176" cy="208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F77F49A-F009-4D9B-BA04-DEF59BC50D3A}"/>
              </a:ext>
            </a:extLst>
          </p:cNvPr>
          <p:cNvSpPr txBox="1"/>
          <p:nvPr/>
        </p:nvSpPr>
        <p:spPr>
          <a:xfrm>
            <a:off x="7346154" y="1539847"/>
            <a:ext cx="53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u="sng" dirty="0">
                <a:solidFill>
                  <a:srgbClr val="0070C0"/>
                </a:solidFill>
              </a:rPr>
              <a:t>Suposición</a:t>
            </a:r>
            <a:r>
              <a:rPr lang="es-ES" b="1" dirty="0">
                <a:solidFill>
                  <a:srgbClr val="0070C0"/>
                </a:solidFill>
              </a:rPr>
              <a:t>: </a:t>
            </a:r>
            <a:r>
              <a:rPr lang="es-ES" dirty="0">
                <a:solidFill>
                  <a:schemeClr val="accent1"/>
                </a:solidFill>
              </a:rPr>
              <a:t>independencia </a:t>
            </a:r>
            <a:r>
              <a:rPr lang="es-ES" b="1" dirty="0">
                <a:solidFill>
                  <a:schemeClr val="accent1"/>
                </a:solidFill>
              </a:rPr>
              <a:t>temporal.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62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CF63AAE-0474-4F66-94E4-4A5D53E8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85800"/>
            <a:ext cx="822960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E344CF2-923B-4FB2-B891-BB4F4A91CB60}"/>
              </a:ext>
            </a:extLst>
          </p:cNvPr>
          <p:cNvSpPr txBox="1"/>
          <p:nvPr/>
        </p:nvSpPr>
        <p:spPr>
          <a:xfrm>
            <a:off x="3347720" y="131445"/>
            <a:ext cx="549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“</a:t>
            </a:r>
            <a:r>
              <a:rPr lang="es-ES" b="1" dirty="0">
                <a:solidFill>
                  <a:srgbClr val="0070C0"/>
                </a:solidFill>
              </a:rPr>
              <a:t>Análisis de Residuos</a:t>
            </a:r>
            <a:r>
              <a:rPr lang="es-ES" dirty="0">
                <a:solidFill>
                  <a:srgbClr val="0070C0"/>
                </a:solidFill>
              </a:rPr>
              <a:t>” </a:t>
            </a:r>
            <a:r>
              <a:rPr lang="es-ES" b="1" dirty="0">
                <a:solidFill>
                  <a:srgbClr val="0070C0"/>
                </a:solidFill>
              </a:rPr>
              <a:t>Satisfactorio </a:t>
            </a:r>
            <a:r>
              <a:rPr lang="es-ES" dirty="0">
                <a:solidFill>
                  <a:srgbClr val="0070C0"/>
                </a:solidFill>
              </a:rPr>
              <a:t>(datos resumidos)</a:t>
            </a:r>
          </a:p>
        </p:txBody>
      </p:sp>
    </p:spTree>
    <p:extLst>
      <p:ext uri="{BB962C8B-B14F-4D97-AF65-F5344CB8AC3E}">
        <p14:creationId xmlns:p14="http://schemas.microsoft.com/office/powerpoint/2010/main" val="685093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C39864B-1D45-4F17-866B-50AD98F90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85800"/>
            <a:ext cx="822960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68D3C44-5D52-4F50-8425-E9DD2E89DFAB}"/>
              </a:ext>
            </a:extLst>
          </p:cNvPr>
          <p:cNvSpPr txBox="1"/>
          <p:nvPr/>
        </p:nvSpPr>
        <p:spPr>
          <a:xfrm>
            <a:off x="3841180" y="173136"/>
            <a:ext cx="45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rgbClr val="0070C0"/>
                </a:solidFill>
              </a:rPr>
              <a:t>Cluster</a:t>
            </a:r>
            <a:r>
              <a:rPr lang="es-ES" b="1" dirty="0">
                <a:solidFill>
                  <a:srgbClr val="0070C0"/>
                </a:solidFill>
              </a:rPr>
              <a:t> de Observaciones </a:t>
            </a:r>
            <a:r>
              <a:rPr lang="es-ES" dirty="0">
                <a:solidFill>
                  <a:srgbClr val="0070C0"/>
                </a:solidFill>
              </a:rPr>
              <a:t>(datos resumidos)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74B8502-52F0-48F2-9F68-B89CF1B31CEE}"/>
              </a:ext>
            </a:extLst>
          </p:cNvPr>
          <p:cNvSpPr txBox="1"/>
          <p:nvPr/>
        </p:nvSpPr>
        <p:spPr>
          <a:xfrm>
            <a:off x="1604727" y="6315532"/>
            <a:ext cx="898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0070C0"/>
                </a:solidFill>
              </a:rPr>
              <a:t>Sugiere que igual hayan </a:t>
            </a:r>
            <a:r>
              <a:rPr lang="es-ES" b="1" dirty="0">
                <a:solidFill>
                  <a:srgbClr val="0070C0"/>
                </a:solidFill>
              </a:rPr>
              <a:t>más de 2 grupos </a:t>
            </a:r>
            <a:r>
              <a:rPr lang="es-ES" dirty="0">
                <a:solidFill>
                  <a:srgbClr val="0070C0"/>
                </a:solidFill>
              </a:rPr>
              <a:t>(2, 4 e incluso 7 grupos). Empecemos con </a:t>
            </a:r>
            <a:r>
              <a:rPr lang="es-ES" b="1" dirty="0">
                <a:solidFill>
                  <a:srgbClr val="0070C0"/>
                </a:solidFill>
              </a:rPr>
              <a:t>2 grupos</a:t>
            </a:r>
            <a:r>
              <a:rPr lang="es-ES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28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18502EA-1F47-49F3-B224-3E0D2AC31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85800"/>
            <a:ext cx="822960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F217E1D-154C-4E52-B50C-0D2BE48A146C}"/>
              </a:ext>
            </a:extLst>
          </p:cNvPr>
          <p:cNvSpPr/>
          <p:nvPr/>
        </p:nvSpPr>
        <p:spPr>
          <a:xfrm>
            <a:off x="5812221" y="1418547"/>
            <a:ext cx="1535561" cy="1439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6FA1C9-D00E-43FE-8857-4220F39B6B7C}"/>
              </a:ext>
            </a:extLst>
          </p:cNvPr>
          <p:cNvSpPr/>
          <p:nvPr/>
        </p:nvSpPr>
        <p:spPr>
          <a:xfrm>
            <a:off x="5812221" y="2858464"/>
            <a:ext cx="1535561" cy="1439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7F736-7095-40EB-BDDD-0321BAA70C0C}"/>
              </a:ext>
            </a:extLst>
          </p:cNvPr>
          <p:cNvSpPr/>
          <p:nvPr/>
        </p:nvSpPr>
        <p:spPr>
          <a:xfrm>
            <a:off x="4277360" y="2858464"/>
            <a:ext cx="1524701" cy="1439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77926D9-C67F-4D1B-A19B-4D0E0960B3C5}"/>
              </a:ext>
            </a:extLst>
          </p:cNvPr>
          <p:cNvSpPr/>
          <p:nvPr/>
        </p:nvSpPr>
        <p:spPr>
          <a:xfrm>
            <a:off x="2741799" y="1418547"/>
            <a:ext cx="1535561" cy="1439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D258C23-54DD-4DD9-A51B-20467CD5E227}"/>
              </a:ext>
            </a:extLst>
          </p:cNvPr>
          <p:cNvSpPr/>
          <p:nvPr/>
        </p:nvSpPr>
        <p:spPr>
          <a:xfrm>
            <a:off x="7337622" y="2858464"/>
            <a:ext cx="1545021" cy="1439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937E58E-480B-4B3A-AFD9-8A4F06D6AE6D}"/>
              </a:ext>
            </a:extLst>
          </p:cNvPr>
          <p:cNvSpPr/>
          <p:nvPr/>
        </p:nvSpPr>
        <p:spPr>
          <a:xfrm>
            <a:off x="7337622" y="1418547"/>
            <a:ext cx="1545021" cy="1439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01674BD-CFBC-4353-BEE8-658CB2FB4B04}"/>
              </a:ext>
            </a:extLst>
          </p:cNvPr>
          <p:cNvSpPr/>
          <p:nvPr/>
        </p:nvSpPr>
        <p:spPr>
          <a:xfrm>
            <a:off x="4278061" y="1418547"/>
            <a:ext cx="1535561" cy="1439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DA4146F-5747-467E-BF19-7247AA18036C}"/>
              </a:ext>
            </a:extLst>
          </p:cNvPr>
          <p:cNvSpPr/>
          <p:nvPr/>
        </p:nvSpPr>
        <p:spPr>
          <a:xfrm>
            <a:off x="5803462" y="1418547"/>
            <a:ext cx="1545021" cy="1439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EDDD2E2-7B79-4F6B-8074-7CA445355186}"/>
              </a:ext>
            </a:extLst>
          </p:cNvPr>
          <p:cNvSpPr/>
          <p:nvPr/>
        </p:nvSpPr>
        <p:spPr>
          <a:xfrm>
            <a:off x="2753711" y="2858464"/>
            <a:ext cx="1524701" cy="1439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1E86BF2-BFD1-4A50-9C92-68860BFFD39E}"/>
              </a:ext>
            </a:extLst>
          </p:cNvPr>
          <p:cNvSpPr txBox="1"/>
          <p:nvPr/>
        </p:nvSpPr>
        <p:spPr>
          <a:xfrm>
            <a:off x="2423510" y="147549"/>
            <a:ext cx="734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El</a:t>
            </a:r>
            <a:r>
              <a:rPr lang="es-ES" b="1" dirty="0">
                <a:solidFill>
                  <a:srgbClr val="0070C0"/>
                </a:solidFill>
              </a:rPr>
              <a:t> “Grupo 1” </a:t>
            </a:r>
            <a:r>
              <a:rPr lang="es-ES" dirty="0">
                <a:solidFill>
                  <a:srgbClr val="0070C0"/>
                </a:solidFill>
              </a:rPr>
              <a:t>parece que tiene </a:t>
            </a:r>
            <a:r>
              <a:rPr lang="es-ES" b="1" dirty="0">
                <a:solidFill>
                  <a:srgbClr val="0070C0"/>
                </a:solidFill>
              </a:rPr>
              <a:t>más depresión</a:t>
            </a:r>
            <a:r>
              <a:rPr lang="es-ES" dirty="0">
                <a:solidFill>
                  <a:srgbClr val="0070C0"/>
                </a:solidFill>
              </a:rPr>
              <a:t> (“</a:t>
            </a:r>
            <a:r>
              <a:rPr lang="es-ES" dirty="0" err="1">
                <a:solidFill>
                  <a:srgbClr val="0070C0"/>
                </a:solidFill>
              </a:rPr>
              <a:t>Cluster</a:t>
            </a:r>
            <a:r>
              <a:rPr lang="es-ES" dirty="0">
                <a:solidFill>
                  <a:srgbClr val="0070C0"/>
                </a:solidFill>
              </a:rPr>
              <a:t> de Observaciones”).</a:t>
            </a:r>
          </a:p>
        </p:txBody>
      </p:sp>
    </p:spTree>
    <p:extLst>
      <p:ext uri="{BB962C8B-B14F-4D97-AF65-F5344CB8AC3E}">
        <p14:creationId xmlns:p14="http://schemas.microsoft.com/office/powerpoint/2010/main" val="2388641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12D2D9A-E249-46C7-A453-76A842DC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9" y="2354016"/>
            <a:ext cx="10800000" cy="2149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324C660-7430-4CE7-AFE0-2E72BABFA4D4}"/>
              </a:ext>
            </a:extLst>
          </p:cNvPr>
          <p:cNvSpPr txBox="1"/>
          <p:nvPr/>
        </p:nvSpPr>
        <p:spPr>
          <a:xfrm>
            <a:off x="3536029" y="183296"/>
            <a:ext cx="51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rgbClr val="0070C0"/>
                </a:solidFill>
              </a:rPr>
              <a:t>Cluster</a:t>
            </a:r>
            <a:r>
              <a:rPr lang="es-ES" b="1" dirty="0">
                <a:solidFill>
                  <a:srgbClr val="0070C0"/>
                </a:solidFill>
              </a:rPr>
              <a:t> “K </a:t>
            </a:r>
            <a:r>
              <a:rPr lang="es-ES" b="1" dirty="0" err="1">
                <a:solidFill>
                  <a:srgbClr val="0070C0"/>
                </a:solidFill>
              </a:rPr>
              <a:t>Means</a:t>
            </a:r>
            <a:r>
              <a:rPr lang="es-ES" b="1" dirty="0">
                <a:solidFill>
                  <a:srgbClr val="0070C0"/>
                </a:solidFill>
              </a:rPr>
              <a:t>” con 2 grupos </a:t>
            </a:r>
            <a:r>
              <a:rPr lang="es-ES" dirty="0">
                <a:solidFill>
                  <a:srgbClr val="0070C0"/>
                </a:solidFill>
              </a:rPr>
              <a:t>(datos resumidos)</a:t>
            </a:r>
          </a:p>
        </p:txBody>
      </p:sp>
    </p:spTree>
    <p:extLst>
      <p:ext uri="{BB962C8B-B14F-4D97-AF65-F5344CB8AC3E}">
        <p14:creationId xmlns:p14="http://schemas.microsoft.com/office/powerpoint/2010/main" val="3207152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2C44F08E-55D0-4774-9F52-CDA33A2820C3}"/>
              </a:ext>
            </a:extLst>
          </p:cNvPr>
          <p:cNvGrpSpPr/>
          <p:nvPr/>
        </p:nvGrpSpPr>
        <p:grpSpPr>
          <a:xfrm>
            <a:off x="1981200" y="685800"/>
            <a:ext cx="8229600" cy="5486400"/>
            <a:chOff x="1981200" y="685800"/>
            <a:chExt cx="8229600" cy="548640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AF29483-0FDC-47CB-A996-BE4A9EA8F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685800"/>
              <a:ext cx="8229600" cy="5486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2B1B98E-8AB2-4CC7-9F27-4737DA969552}"/>
                </a:ext>
              </a:extLst>
            </p:cNvPr>
            <p:cNvSpPr/>
            <p:nvPr/>
          </p:nvSpPr>
          <p:spPr>
            <a:xfrm>
              <a:off x="5812221" y="1418547"/>
              <a:ext cx="1566041" cy="14399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EAFBB7FB-BB03-4473-8DA3-BF76A3D57F75}"/>
                </a:ext>
              </a:extLst>
            </p:cNvPr>
            <p:cNvSpPr/>
            <p:nvPr/>
          </p:nvSpPr>
          <p:spPr>
            <a:xfrm>
              <a:off x="5812221" y="2858464"/>
              <a:ext cx="1566041" cy="14399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C509C8C-1802-4360-BCD6-E0B5CBF2C844}"/>
                </a:ext>
              </a:extLst>
            </p:cNvPr>
            <p:cNvSpPr/>
            <p:nvPr/>
          </p:nvSpPr>
          <p:spPr>
            <a:xfrm>
              <a:off x="4277360" y="2858464"/>
              <a:ext cx="1524701" cy="14399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37DE31E-F3D4-41CB-AD2D-D8E906C7FA2B}"/>
                </a:ext>
              </a:extLst>
            </p:cNvPr>
            <p:cNvSpPr/>
            <p:nvPr/>
          </p:nvSpPr>
          <p:spPr>
            <a:xfrm>
              <a:off x="2741799" y="1418547"/>
              <a:ext cx="1535561" cy="14399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4394BA26-55F8-4A1F-8C89-F4B8FAA763F1}"/>
                </a:ext>
              </a:extLst>
            </p:cNvPr>
            <p:cNvSpPr/>
            <p:nvPr/>
          </p:nvSpPr>
          <p:spPr>
            <a:xfrm>
              <a:off x="7388422" y="2858464"/>
              <a:ext cx="1566041" cy="14399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1B56AAC-BA31-4AB0-AB07-BD7BC3DFB309}"/>
              </a:ext>
            </a:extLst>
          </p:cNvPr>
          <p:cNvSpPr txBox="1"/>
          <p:nvPr/>
        </p:nvSpPr>
        <p:spPr>
          <a:xfrm>
            <a:off x="2814670" y="147549"/>
            <a:ext cx="656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El</a:t>
            </a:r>
            <a:r>
              <a:rPr lang="es-ES" b="1" dirty="0">
                <a:solidFill>
                  <a:srgbClr val="0070C0"/>
                </a:solidFill>
              </a:rPr>
              <a:t> “Grupo 1” </a:t>
            </a:r>
            <a:r>
              <a:rPr lang="es-ES" dirty="0">
                <a:solidFill>
                  <a:srgbClr val="0070C0"/>
                </a:solidFill>
              </a:rPr>
              <a:t>parece que tiene </a:t>
            </a:r>
            <a:r>
              <a:rPr lang="es-ES" b="1" dirty="0">
                <a:solidFill>
                  <a:srgbClr val="0070C0"/>
                </a:solidFill>
              </a:rPr>
              <a:t>más depresión </a:t>
            </a:r>
            <a:r>
              <a:rPr lang="es-ES" dirty="0">
                <a:solidFill>
                  <a:srgbClr val="0070C0"/>
                </a:solidFill>
              </a:rPr>
              <a:t>(</a:t>
            </a:r>
            <a:r>
              <a:rPr lang="es-ES" dirty="0" err="1">
                <a:solidFill>
                  <a:srgbClr val="0070C0"/>
                </a:solidFill>
              </a:rPr>
              <a:t>Cluster</a:t>
            </a:r>
            <a:r>
              <a:rPr lang="es-ES" dirty="0">
                <a:solidFill>
                  <a:srgbClr val="0070C0"/>
                </a:solidFill>
              </a:rPr>
              <a:t> “K-</a:t>
            </a:r>
            <a:r>
              <a:rPr lang="es-ES" dirty="0" err="1">
                <a:solidFill>
                  <a:srgbClr val="0070C0"/>
                </a:solidFill>
              </a:rPr>
              <a:t>Means</a:t>
            </a:r>
            <a:r>
              <a:rPr lang="es-ES" dirty="0">
                <a:solidFill>
                  <a:srgbClr val="0070C0"/>
                </a:solidFill>
              </a:rPr>
              <a:t>”).</a:t>
            </a:r>
          </a:p>
        </p:txBody>
      </p:sp>
    </p:spTree>
    <p:extLst>
      <p:ext uri="{BB962C8B-B14F-4D97-AF65-F5344CB8AC3E}">
        <p14:creationId xmlns:p14="http://schemas.microsoft.com/office/powerpoint/2010/main" val="4017715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15C681E-AE1D-4230-83B0-C3EA54417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85800"/>
            <a:ext cx="822960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612E267-8EEC-44D7-818D-EBBE7779FDF8}"/>
              </a:ext>
            </a:extLst>
          </p:cNvPr>
          <p:cNvSpPr txBox="1"/>
          <p:nvPr/>
        </p:nvSpPr>
        <p:spPr>
          <a:xfrm>
            <a:off x="3820860" y="173136"/>
            <a:ext cx="45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Análisis PCA</a:t>
            </a:r>
          </a:p>
        </p:txBody>
      </p:sp>
    </p:spTree>
    <p:extLst>
      <p:ext uri="{BB962C8B-B14F-4D97-AF65-F5344CB8AC3E}">
        <p14:creationId xmlns:p14="http://schemas.microsoft.com/office/powerpoint/2010/main" val="4056377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903950E-06D0-4E94-8103-FD5DCD1BE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85800"/>
            <a:ext cx="822960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B8D0040-EEBA-445C-9374-6ADE86D7F1B0}"/>
              </a:ext>
            </a:extLst>
          </p:cNvPr>
          <p:cNvSpPr txBox="1"/>
          <p:nvPr/>
        </p:nvSpPr>
        <p:spPr>
          <a:xfrm>
            <a:off x="3820860" y="173136"/>
            <a:ext cx="45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Análisis PCA</a:t>
            </a:r>
          </a:p>
        </p:txBody>
      </p:sp>
    </p:spTree>
    <p:extLst>
      <p:ext uri="{BB962C8B-B14F-4D97-AF65-F5344CB8AC3E}">
        <p14:creationId xmlns:p14="http://schemas.microsoft.com/office/powerpoint/2010/main" val="3168765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798A06B-5B6C-4E88-9BBF-14994D3B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85800"/>
            <a:ext cx="822960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1D4B92C-8FD7-42A2-B40F-D16E7AEE68C0}"/>
              </a:ext>
            </a:extLst>
          </p:cNvPr>
          <p:cNvSpPr txBox="1"/>
          <p:nvPr/>
        </p:nvSpPr>
        <p:spPr>
          <a:xfrm>
            <a:off x="3820860" y="173136"/>
            <a:ext cx="45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Análisis PCA</a:t>
            </a:r>
          </a:p>
        </p:txBody>
      </p:sp>
    </p:spTree>
    <p:extLst>
      <p:ext uri="{BB962C8B-B14F-4D97-AF65-F5344CB8AC3E}">
        <p14:creationId xmlns:p14="http://schemas.microsoft.com/office/powerpoint/2010/main" val="2798228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C4E9535-08B1-4B68-9FD4-628C94EFE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74033"/>
            <a:ext cx="822960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832606B-4BCD-4756-A375-8C69FFB18DCA}"/>
              </a:ext>
            </a:extLst>
          </p:cNvPr>
          <p:cNvSpPr txBox="1"/>
          <p:nvPr/>
        </p:nvSpPr>
        <p:spPr>
          <a:xfrm>
            <a:off x="812974" y="132080"/>
            <a:ext cx="1086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Series Temporales</a:t>
            </a:r>
            <a:r>
              <a:rPr lang="es-ES" dirty="0">
                <a:solidFill>
                  <a:srgbClr val="0070C0"/>
                </a:solidFill>
              </a:rPr>
              <a:t>: En principio, no tiene sentido ajustar modelos de series temporales en este conjunto de datos.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F90A372-9570-4770-901A-0EA9B1F46DD9}"/>
              </a:ext>
            </a:extLst>
          </p:cNvPr>
          <p:cNvSpPr txBox="1"/>
          <p:nvPr/>
        </p:nvSpPr>
        <p:spPr>
          <a:xfrm>
            <a:off x="2063930" y="6124579"/>
            <a:ext cx="806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0070C0"/>
                </a:solidFill>
              </a:rPr>
              <a:t>Los datos son equidistantes solo </a:t>
            </a:r>
            <a:r>
              <a:rPr lang="es-ES" u="sng" dirty="0">
                <a:solidFill>
                  <a:srgbClr val="0070C0"/>
                </a:solidFill>
              </a:rPr>
              <a:t>dentro de un mismo individuo y en un mismo día</a:t>
            </a:r>
            <a:r>
              <a:rPr lang="es-ES" dirty="0">
                <a:solidFill>
                  <a:srgbClr val="0070C0"/>
                </a:solidFill>
              </a:rPr>
              <a:t>. Por otro lado, las fechas de comienzo son muy variables entre individuos.</a:t>
            </a:r>
          </a:p>
        </p:txBody>
      </p:sp>
    </p:spTree>
    <p:extLst>
      <p:ext uri="{BB962C8B-B14F-4D97-AF65-F5344CB8AC3E}">
        <p14:creationId xmlns:p14="http://schemas.microsoft.com/office/powerpoint/2010/main" val="141944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CCC44F-91DC-43F2-A6FF-851C2996F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967"/>
            <a:ext cx="12192000" cy="420206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269EA9E-5084-463F-95AC-41B7ACDD4DD6}"/>
              </a:ext>
            </a:extLst>
          </p:cNvPr>
          <p:cNvSpPr txBox="1"/>
          <p:nvPr/>
        </p:nvSpPr>
        <p:spPr>
          <a:xfrm>
            <a:off x="4531360" y="186452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EDA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0E73CB-8869-4656-A6E7-A7661521F838}"/>
              </a:ext>
            </a:extLst>
          </p:cNvPr>
          <p:cNvSpPr txBox="1"/>
          <p:nvPr/>
        </p:nvSpPr>
        <p:spPr>
          <a:xfrm rot="19820028">
            <a:off x="10022201" y="3309927"/>
            <a:ext cx="7226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3CF0323-CD0D-4687-9E4C-CA93C1093AD4}"/>
              </a:ext>
            </a:extLst>
          </p:cNvPr>
          <p:cNvSpPr/>
          <p:nvPr/>
        </p:nvSpPr>
        <p:spPr>
          <a:xfrm>
            <a:off x="10119360" y="2794000"/>
            <a:ext cx="528320" cy="157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0658C7F-741B-445A-9E08-7BA9F3B9CF62}"/>
              </a:ext>
            </a:extLst>
          </p:cNvPr>
          <p:cNvSpPr/>
          <p:nvPr/>
        </p:nvSpPr>
        <p:spPr>
          <a:xfrm>
            <a:off x="10119360" y="2103120"/>
            <a:ext cx="528320" cy="121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DEA52CE-B745-451D-A568-081E054636CE}"/>
              </a:ext>
            </a:extLst>
          </p:cNvPr>
          <p:cNvSpPr/>
          <p:nvPr/>
        </p:nvSpPr>
        <p:spPr>
          <a:xfrm>
            <a:off x="10119360" y="5047432"/>
            <a:ext cx="528320" cy="113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1C9228E-2EDB-4B08-9949-D8C9F20DBFFB}"/>
              </a:ext>
            </a:extLst>
          </p:cNvPr>
          <p:cNvSpPr/>
          <p:nvPr/>
        </p:nvSpPr>
        <p:spPr>
          <a:xfrm>
            <a:off x="10119360" y="5268435"/>
            <a:ext cx="528320" cy="241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D999EB8-F3C1-41D2-802D-4D488C8FD5CD}"/>
              </a:ext>
            </a:extLst>
          </p:cNvPr>
          <p:cNvSpPr/>
          <p:nvPr/>
        </p:nvSpPr>
        <p:spPr>
          <a:xfrm>
            <a:off x="10119360" y="2336799"/>
            <a:ext cx="52832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32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C176D4-E05B-410B-83C1-9A60B4735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942"/>
            <a:ext cx="12192000" cy="40181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F23AF6D-B74C-4233-A2CC-3CDF04B1B697}"/>
              </a:ext>
            </a:extLst>
          </p:cNvPr>
          <p:cNvSpPr txBox="1"/>
          <p:nvPr/>
        </p:nvSpPr>
        <p:spPr>
          <a:xfrm rot="19820028">
            <a:off x="1628619" y="4017028"/>
            <a:ext cx="7226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FAABC06-279C-464D-A503-F9122A8CA440}"/>
              </a:ext>
            </a:extLst>
          </p:cNvPr>
          <p:cNvSpPr/>
          <p:nvPr/>
        </p:nvSpPr>
        <p:spPr>
          <a:xfrm>
            <a:off x="1014511" y="4293579"/>
            <a:ext cx="468849" cy="237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8CE2974-44ED-45F3-BEC2-22599207A961}"/>
              </a:ext>
            </a:extLst>
          </p:cNvPr>
          <p:cNvSpPr/>
          <p:nvPr/>
        </p:nvSpPr>
        <p:spPr>
          <a:xfrm>
            <a:off x="1014511" y="4525669"/>
            <a:ext cx="468849" cy="117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88DD867-D7E9-4868-A352-49CB25A5DCE7}"/>
              </a:ext>
            </a:extLst>
          </p:cNvPr>
          <p:cNvSpPr/>
          <p:nvPr/>
        </p:nvSpPr>
        <p:spPr>
          <a:xfrm>
            <a:off x="2497871" y="4525669"/>
            <a:ext cx="468849" cy="117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67E77AD-38C6-4982-A302-4ED943B0683A}"/>
              </a:ext>
            </a:extLst>
          </p:cNvPr>
          <p:cNvSpPr/>
          <p:nvPr/>
        </p:nvSpPr>
        <p:spPr>
          <a:xfrm>
            <a:off x="2497871" y="3976384"/>
            <a:ext cx="468849" cy="117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DBAEA9C-B09B-4B69-89C6-7AD2886B0835}"/>
              </a:ext>
            </a:extLst>
          </p:cNvPr>
          <p:cNvSpPr/>
          <p:nvPr/>
        </p:nvSpPr>
        <p:spPr>
          <a:xfrm>
            <a:off x="2499229" y="4293579"/>
            <a:ext cx="468849" cy="237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0240F9C-6BF6-4BAF-9051-8B1B22C1E520}"/>
              </a:ext>
            </a:extLst>
          </p:cNvPr>
          <p:cNvSpPr/>
          <p:nvPr/>
        </p:nvSpPr>
        <p:spPr>
          <a:xfrm>
            <a:off x="1014511" y="3976384"/>
            <a:ext cx="468849" cy="117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C80F02E-F521-4EF0-833C-862AB2074F43}"/>
              </a:ext>
            </a:extLst>
          </p:cNvPr>
          <p:cNvSpPr txBox="1"/>
          <p:nvPr/>
        </p:nvSpPr>
        <p:spPr>
          <a:xfrm>
            <a:off x="4531360" y="186452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310089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A2CA0AA-4AFF-45EE-AC06-8D00A4E8F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6" y="685800"/>
            <a:ext cx="822960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B49F380-8AA8-4005-B844-AA7E51DD830A}"/>
              </a:ext>
            </a:extLst>
          </p:cNvPr>
          <p:cNvSpPr txBox="1"/>
          <p:nvPr/>
        </p:nvSpPr>
        <p:spPr>
          <a:xfrm>
            <a:off x="4531360" y="186452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Datos Originales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C561B06-FFF8-4777-831D-1E998FDF4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13"/>
          <a:stretch/>
        </p:blipFill>
        <p:spPr>
          <a:xfrm>
            <a:off x="8731885" y="2033587"/>
            <a:ext cx="3449955" cy="2790825"/>
          </a:xfrm>
          <a:prstGeom prst="rect">
            <a:avLst/>
          </a:prstGeom>
        </p:spPr>
      </p:pic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DB6FD16D-C876-40C0-AB8E-5D83D6752F67}"/>
              </a:ext>
            </a:extLst>
          </p:cNvPr>
          <p:cNvSpPr/>
          <p:nvPr/>
        </p:nvSpPr>
        <p:spPr>
          <a:xfrm>
            <a:off x="10861040" y="2033587"/>
            <a:ext cx="162560" cy="333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E3572796-76FA-4AD0-9621-AEF8AA7A1700}"/>
              </a:ext>
            </a:extLst>
          </p:cNvPr>
          <p:cNvSpPr/>
          <p:nvPr/>
        </p:nvSpPr>
        <p:spPr>
          <a:xfrm>
            <a:off x="11866880" y="2033587"/>
            <a:ext cx="162560" cy="333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CC546216-9A15-4B3D-86E6-65C691912976}"/>
              </a:ext>
            </a:extLst>
          </p:cNvPr>
          <p:cNvSpPr/>
          <p:nvPr/>
        </p:nvSpPr>
        <p:spPr>
          <a:xfrm>
            <a:off x="9633903" y="2033587"/>
            <a:ext cx="162560" cy="333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96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B49F380-8AA8-4005-B844-AA7E51DD830A}"/>
              </a:ext>
            </a:extLst>
          </p:cNvPr>
          <p:cNvSpPr txBox="1"/>
          <p:nvPr/>
        </p:nvSpPr>
        <p:spPr>
          <a:xfrm>
            <a:off x="4053839" y="186452"/>
            <a:ext cx="408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Datos Originales (con un poco de zoom)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ACFF259-7110-4805-95B6-5F59DBE01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85" y="687190"/>
            <a:ext cx="8229600" cy="5483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1C7A96F-6E10-40EF-9DF3-0C64B9E771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13"/>
          <a:stretch/>
        </p:blipFill>
        <p:spPr>
          <a:xfrm>
            <a:off x="8731885" y="2033587"/>
            <a:ext cx="3449955" cy="2790825"/>
          </a:xfrm>
          <a:prstGeom prst="rect">
            <a:avLst/>
          </a:prstGeom>
        </p:spPr>
      </p:pic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0559AD9C-50F5-4F72-840F-CA79679FE7F9}"/>
              </a:ext>
            </a:extLst>
          </p:cNvPr>
          <p:cNvSpPr/>
          <p:nvPr/>
        </p:nvSpPr>
        <p:spPr>
          <a:xfrm>
            <a:off x="10861040" y="2033587"/>
            <a:ext cx="162560" cy="333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15877849-874D-4385-8213-12A3E1AD2A19}"/>
              </a:ext>
            </a:extLst>
          </p:cNvPr>
          <p:cNvSpPr/>
          <p:nvPr/>
        </p:nvSpPr>
        <p:spPr>
          <a:xfrm>
            <a:off x="11866880" y="2033587"/>
            <a:ext cx="162560" cy="333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91859C45-CE6B-422A-A734-D10C60E3E202}"/>
              </a:ext>
            </a:extLst>
          </p:cNvPr>
          <p:cNvSpPr/>
          <p:nvPr/>
        </p:nvSpPr>
        <p:spPr>
          <a:xfrm>
            <a:off x="9633903" y="2033587"/>
            <a:ext cx="162560" cy="333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66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CC1F3ED-EBB4-4922-A33B-83D503D7B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38125"/>
            <a:ext cx="9582150" cy="638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EFF8877-D876-40E2-BBF5-F1D3D6E88046}"/>
              </a:ext>
            </a:extLst>
          </p:cNvPr>
          <p:cNvSpPr txBox="1"/>
          <p:nvPr/>
        </p:nvSpPr>
        <p:spPr>
          <a:xfrm>
            <a:off x="213360" y="3646805"/>
            <a:ext cx="559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Datos Excluyendo “TOTAL=0” (primera ‘limpieza’)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063A79-F9A0-4434-878F-9130AC01F83C}"/>
              </a:ext>
            </a:extLst>
          </p:cNvPr>
          <p:cNvSpPr txBox="1"/>
          <p:nvPr/>
        </p:nvSpPr>
        <p:spPr>
          <a:xfrm>
            <a:off x="213360" y="419735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Datos Originales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FDEFBFA-B3EC-4FC6-97DE-4513D720BBFD}"/>
              </a:ext>
            </a:extLst>
          </p:cNvPr>
          <p:cNvSpPr/>
          <p:nvPr/>
        </p:nvSpPr>
        <p:spPr>
          <a:xfrm>
            <a:off x="2422689" y="4131094"/>
            <a:ext cx="160255" cy="1602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162D28D-D14B-4F38-8C33-63C30F7E5D97}"/>
              </a:ext>
            </a:extLst>
          </p:cNvPr>
          <p:cNvSpPr/>
          <p:nvPr/>
        </p:nvSpPr>
        <p:spPr>
          <a:xfrm>
            <a:off x="2422689" y="932754"/>
            <a:ext cx="160255" cy="1602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138CE12-9B7F-4489-BCE2-4FC995B04833}"/>
              </a:ext>
            </a:extLst>
          </p:cNvPr>
          <p:cNvSpPr/>
          <p:nvPr/>
        </p:nvSpPr>
        <p:spPr>
          <a:xfrm>
            <a:off x="6367671" y="4131094"/>
            <a:ext cx="160255" cy="1602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15631A8-A7D1-4F1A-8B4C-DE465DD126E6}"/>
              </a:ext>
            </a:extLst>
          </p:cNvPr>
          <p:cNvSpPr/>
          <p:nvPr/>
        </p:nvSpPr>
        <p:spPr>
          <a:xfrm>
            <a:off x="6367671" y="932754"/>
            <a:ext cx="160255" cy="1602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38FAAE6-F759-4406-8563-27443B28C125}"/>
              </a:ext>
            </a:extLst>
          </p:cNvPr>
          <p:cNvSpPr/>
          <p:nvPr/>
        </p:nvSpPr>
        <p:spPr>
          <a:xfrm>
            <a:off x="6367671" y="4984001"/>
            <a:ext cx="160255" cy="1602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7F8B79D-647E-4561-999F-14ECB63FDD39}"/>
              </a:ext>
            </a:extLst>
          </p:cNvPr>
          <p:cNvSpPr/>
          <p:nvPr/>
        </p:nvSpPr>
        <p:spPr>
          <a:xfrm>
            <a:off x="6367671" y="1785661"/>
            <a:ext cx="160255" cy="1602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E5D68BE-37FC-49A5-BFFB-F260C8C3BEE2}"/>
              </a:ext>
            </a:extLst>
          </p:cNvPr>
          <p:cNvSpPr/>
          <p:nvPr/>
        </p:nvSpPr>
        <p:spPr>
          <a:xfrm>
            <a:off x="4362786" y="4984001"/>
            <a:ext cx="160255" cy="1602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7350B86-596A-49B9-8AD9-3EF28CD33AE0}"/>
              </a:ext>
            </a:extLst>
          </p:cNvPr>
          <p:cNvSpPr/>
          <p:nvPr/>
        </p:nvSpPr>
        <p:spPr>
          <a:xfrm>
            <a:off x="4362786" y="1785661"/>
            <a:ext cx="160255" cy="1602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46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AA798B4-5234-41A2-9426-1526086B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6" y="685800"/>
            <a:ext cx="822960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61B1B99-DFBB-459E-AB71-2CA6FE617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9"/>
          <a:stretch/>
        </p:blipFill>
        <p:spPr>
          <a:xfrm>
            <a:off x="8701405" y="2033587"/>
            <a:ext cx="3460115" cy="27908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9B261A5-0D1E-449E-8EBE-37D32D67B747}"/>
              </a:ext>
            </a:extLst>
          </p:cNvPr>
          <p:cNvSpPr txBox="1"/>
          <p:nvPr/>
        </p:nvSpPr>
        <p:spPr>
          <a:xfrm>
            <a:off x="4531360" y="186452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Datos excluyendo “TOTAL=0”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79BC25B9-18BF-4877-8617-5BD2A0FC3D7B}"/>
              </a:ext>
            </a:extLst>
          </p:cNvPr>
          <p:cNvSpPr/>
          <p:nvPr/>
        </p:nvSpPr>
        <p:spPr>
          <a:xfrm>
            <a:off x="10810240" y="2033587"/>
            <a:ext cx="162560" cy="333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8F0BA781-3050-4A1F-93B0-9397552DD149}"/>
              </a:ext>
            </a:extLst>
          </p:cNvPr>
          <p:cNvSpPr/>
          <p:nvPr/>
        </p:nvSpPr>
        <p:spPr>
          <a:xfrm>
            <a:off x="11816080" y="2033587"/>
            <a:ext cx="162560" cy="333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02621631-F1A2-4389-9BC5-5F948A258425}"/>
              </a:ext>
            </a:extLst>
          </p:cNvPr>
          <p:cNvSpPr/>
          <p:nvPr/>
        </p:nvSpPr>
        <p:spPr>
          <a:xfrm>
            <a:off x="9603423" y="2033587"/>
            <a:ext cx="162560" cy="333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591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737D5DE-639B-4CC6-8671-18D9554D4133}"/>
              </a:ext>
            </a:extLst>
          </p:cNvPr>
          <p:cNvSpPr txBox="1"/>
          <p:nvPr/>
        </p:nvSpPr>
        <p:spPr>
          <a:xfrm>
            <a:off x="7262179" y="1501447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Datos excluyendo “TOTAL=0”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6A5A1C-9E37-44D0-8845-4FEBEF1BF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2" y="2033587"/>
            <a:ext cx="3571875" cy="27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A74E29-87C3-40F1-BC84-D4037BF6F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245" y="2033587"/>
            <a:ext cx="3571875" cy="27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B7A9800D-2F15-4C78-904A-FEAD0DA7D867}"/>
              </a:ext>
            </a:extLst>
          </p:cNvPr>
          <p:cNvSpPr/>
          <p:nvPr/>
        </p:nvSpPr>
        <p:spPr>
          <a:xfrm>
            <a:off x="5695408" y="3294016"/>
            <a:ext cx="844731" cy="269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CA81BC-15C0-43D8-80C4-09B2C6041A8B}"/>
              </a:ext>
            </a:extLst>
          </p:cNvPr>
          <p:cNvSpPr txBox="1"/>
          <p:nvPr/>
        </p:nvSpPr>
        <p:spPr>
          <a:xfrm>
            <a:off x="1800542" y="1501447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Datos Originales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D40847B8-D208-4019-85CC-0A5871228E27}"/>
              </a:ext>
            </a:extLst>
          </p:cNvPr>
          <p:cNvSpPr/>
          <p:nvPr/>
        </p:nvSpPr>
        <p:spPr>
          <a:xfrm>
            <a:off x="4206240" y="2084387"/>
            <a:ext cx="162560" cy="333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978B9C72-8F11-4791-B224-7FEF577F6621}"/>
              </a:ext>
            </a:extLst>
          </p:cNvPr>
          <p:cNvSpPr/>
          <p:nvPr/>
        </p:nvSpPr>
        <p:spPr>
          <a:xfrm>
            <a:off x="9662160" y="2084387"/>
            <a:ext cx="162560" cy="333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585F88B-6E67-4C14-B179-6DF76E54A450}"/>
              </a:ext>
            </a:extLst>
          </p:cNvPr>
          <p:cNvSpPr/>
          <p:nvPr/>
        </p:nvSpPr>
        <p:spPr>
          <a:xfrm>
            <a:off x="4013200" y="2418080"/>
            <a:ext cx="518160" cy="229616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A31CEEC-256D-48B8-8E47-16D0F4AF1D63}"/>
              </a:ext>
            </a:extLst>
          </p:cNvPr>
          <p:cNvSpPr/>
          <p:nvPr/>
        </p:nvSpPr>
        <p:spPr>
          <a:xfrm>
            <a:off x="9464040" y="2418080"/>
            <a:ext cx="518160" cy="229616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934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649</Words>
  <Application>Microsoft Office PowerPoint</Application>
  <PresentationFormat>Panorámica</PresentationFormat>
  <Paragraphs>97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Corazza,Henry</dc:creator>
  <cp:lastModifiedBy>Corazza,Henry</cp:lastModifiedBy>
  <cp:revision>45</cp:revision>
  <dcterms:created xsi:type="dcterms:W3CDTF">2020-11-17T19:00:22Z</dcterms:created>
  <dcterms:modified xsi:type="dcterms:W3CDTF">2020-11-19T14:38:50Z</dcterms:modified>
</cp:coreProperties>
</file>