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87" r:id="rId2"/>
    <p:sldId id="266" r:id="rId3"/>
    <p:sldId id="289" r:id="rId4"/>
    <p:sldId id="269" r:id="rId5"/>
    <p:sldId id="290" r:id="rId6"/>
    <p:sldId id="262" r:id="rId7"/>
    <p:sldId id="264" r:id="rId8"/>
    <p:sldId id="295" r:id="rId9"/>
    <p:sldId id="298" r:id="rId10"/>
    <p:sldId id="301" r:id="rId11"/>
    <p:sldId id="299" r:id="rId12"/>
    <p:sldId id="302" r:id="rId13"/>
    <p:sldId id="300" r:id="rId14"/>
    <p:sldId id="303" r:id="rId15"/>
    <p:sldId id="267" r:id="rId16"/>
    <p:sldId id="291" r:id="rId17"/>
    <p:sldId id="292" r:id="rId18"/>
    <p:sldId id="293" r:id="rId19"/>
    <p:sldId id="294" r:id="rId20"/>
    <p:sldId id="270" r:id="rId21"/>
    <p:sldId id="271" r:id="rId22"/>
    <p:sldId id="272" r:id="rId23"/>
    <p:sldId id="304" r:id="rId24"/>
    <p:sldId id="305" r:id="rId25"/>
    <p:sldId id="273" r:id="rId26"/>
    <p:sldId id="274" r:id="rId27"/>
    <p:sldId id="275" r:id="rId28"/>
    <p:sldId id="279" r:id="rId29"/>
    <p:sldId id="276" r:id="rId30"/>
    <p:sldId id="282" r:id="rId31"/>
    <p:sldId id="277" r:id="rId32"/>
    <p:sldId id="306" r:id="rId33"/>
    <p:sldId id="307" r:id="rId34"/>
    <p:sldId id="308" r:id="rId35"/>
    <p:sldId id="285" r:id="rId36"/>
    <p:sldId id="309" r:id="rId37"/>
    <p:sldId id="286" r:id="rId38"/>
    <p:sldId id="258" r:id="rId39"/>
    <p:sldId id="288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 snapToGrid="0">
      <p:cViewPr>
        <p:scale>
          <a:sx n="100" d="100"/>
          <a:sy n="10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F9D6-85A3-484E-B275-9E51CFF63B06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178CF-CB66-4547-9354-B2D04153D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44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7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895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96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66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13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437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262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539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777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106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3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627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66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866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869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42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348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267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180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102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029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70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17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282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47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277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19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92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42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68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90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0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95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51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88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06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C30BE-7B4A-40EE-9C9D-FA75E848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605C8E-E9DB-43AC-9D74-34BF752D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C24FF3-15E4-44A2-A65C-3DC48B23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99E46-CB6E-46E5-9EB3-7DE7A7B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1A9433-8896-4F03-9EBD-24FB56EA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16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615F0-1836-4AD9-AB0D-B8C28FE1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7E9C5B-4CF5-4CE9-BE5A-0557650CD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6E0A80-43D8-46FA-8DFF-6D06BD73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6C9799-4307-4D20-A880-3BE22E18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B89AF-C841-4232-8980-A19E83CC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002C6D-94CA-41E8-A515-DF1A12509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34226E-1E79-4310-B0EA-DECEDA080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36DC2-9EFB-482A-A7DB-4087387C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58B9B-6986-4DB0-A29F-2782BB79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E922B-4D48-4EB1-BB8A-2A3D6ACF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03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80976-1DFE-4F68-9B0F-49C72472C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049AE5-1846-44A1-993E-838CDFE9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FB9E4-BFD2-4385-B20A-45207006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85A-26BF-473F-BF73-6E75167C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2BACF-5EBA-4214-9196-C65CFE6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6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AEBA2-F772-4B9D-8A80-0EC255E5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84125-4CC2-41AD-9207-17D1FEF9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283F9-EE58-439C-AB47-6A27FCAA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F17D53-05DE-496E-A5BB-5842CF73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02B4E-D8A6-4203-862A-E67B491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49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68F05-0EA5-4625-9C94-3D86F9A0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3397C3-060D-4072-BF0A-7D39C574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23424-3EC6-4247-A922-58485A9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6B179-5EA0-46E9-9EE7-6CC0639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ABAF2D-AD10-4CEB-8090-6DE7F0D8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54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90E1A-E262-47A3-A7DA-63C0A525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29650-F6E6-433B-9D62-D4888C23B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FD7106-4132-4BCA-BA8B-CF381CEE6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DF163-7E9F-40F6-84D8-D76997E3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A55E76-6FCB-4220-9393-C384E1CD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9722A-4117-423C-BB89-96560B56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77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61990-0833-4AF9-B2C0-08A3A4BA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3AE7E-6289-41DF-AD39-B29599F1C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A59BDA-F090-4F20-B604-53ED7C7DD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E1DA98-4FFD-44D9-9DC5-22255D7C1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3F15ED-48A7-4C2F-9E28-355B86A1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DD24D8-336B-4B25-8CCF-855C28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BA4BA5-D9DC-4A40-B116-73BF91E9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FDC2A9-84C6-4671-A7CE-02981B46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9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57046-5A0B-4CE6-A6D1-8B94610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DC4357-E478-4A32-89C4-BF45C116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C5A1B6-457A-427B-80AC-18821596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DA5011-E21C-40CE-85B3-58E39519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56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DF1FE1-BF39-488B-BECC-C72FE0D6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DE4990-0B19-4344-9E26-E34C4967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B50839-A847-4FE0-BCC5-F20AE927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0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AA12E-926F-4998-8DAF-493067DD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BD20-84DD-4A8B-A0C5-F5CA7027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19FEE3-05A0-4BED-B459-B168FD26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10981B-277D-4B8F-8D1F-1B5E473B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21D8AB-19EE-4381-991C-9E5621F9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22BE4C-209A-49DF-A957-A89E033F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8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8ED3A-DD94-4DDD-AEB0-1EF4232B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EA1936-2D35-47E8-96A3-86D41DBE2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A6C4A-092E-4051-8DA1-82AE8A71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C7DEB-F375-4539-A481-BE5B2821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4B552A-4CB4-4618-B30B-28A441A5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971D6-2ECF-494B-8194-B374642F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5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DECC2C-7824-40F3-8BF1-86ECB8F2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68BAA1-504C-4B60-B48E-AC35E38A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417D4-9FC0-472A-8F9A-B027C3B31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240BF-77F1-408B-99EB-4E774ABC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BE76-F8E5-4918-A8B2-D7863E8B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86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iddenfolks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AFB949B-CDF8-408D-A1A8-00C06B812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2"/>
            <a:ext cx="12192000" cy="68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0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10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01" y="251067"/>
            <a:ext cx="6099756" cy="5654433"/>
          </a:xfrm>
          <a:prstGeom prst="rect">
            <a:avLst/>
          </a:prstGeom>
        </p:spPr>
      </p:pic>
      <p:sp>
        <p:nvSpPr>
          <p:cNvPr id="31" name="L-Form 30">
            <a:extLst>
              <a:ext uri="{FF2B5EF4-FFF2-40B4-BE49-F238E27FC236}">
                <a16:creationId xmlns:a16="http://schemas.microsoft.com/office/drawing/2014/main" id="{43786584-9B60-4AED-97E2-220397F89457}"/>
              </a:ext>
            </a:extLst>
          </p:cNvPr>
          <p:cNvSpPr/>
          <p:nvPr/>
        </p:nvSpPr>
        <p:spPr>
          <a:xfrm rot="18531757">
            <a:off x="3770480" y="720132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19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94689" y="-24437733"/>
            <a:ext cx="111091489" cy="102981067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11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A98CF35-8C2F-495E-913A-A3706C297901}"/>
              </a:ext>
            </a:extLst>
          </p:cNvPr>
          <p:cNvSpPr/>
          <p:nvPr/>
        </p:nvSpPr>
        <p:spPr>
          <a:xfrm>
            <a:off x="752473" y="2055178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Frequenz</a:t>
            </a:r>
            <a:endParaRPr lang="de-DE" sz="2800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CDC57A5-0B8D-47C0-9760-16334BFBA2E9}"/>
              </a:ext>
            </a:extLst>
          </p:cNvPr>
          <p:cNvSpPr/>
          <p:nvPr/>
        </p:nvSpPr>
        <p:spPr>
          <a:xfrm>
            <a:off x="6624637" y="2055179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Amplitude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733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12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01" y="251067"/>
            <a:ext cx="6099756" cy="5654433"/>
          </a:xfrm>
          <a:prstGeom prst="rect">
            <a:avLst/>
          </a:prstGeom>
        </p:spPr>
      </p:pic>
      <p:sp>
        <p:nvSpPr>
          <p:cNvPr id="31" name="L-Form 30">
            <a:extLst>
              <a:ext uri="{FF2B5EF4-FFF2-40B4-BE49-F238E27FC236}">
                <a16:creationId xmlns:a16="http://schemas.microsoft.com/office/drawing/2014/main" id="{C88AE635-61AC-47EE-8486-EFB07D2C593D}"/>
              </a:ext>
            </a:extLst>
          </p:cNvPr>
          <p:cNvSpPr/>
          <p:nvPr/>
        </p:nvSpPr>
        <p:spPr>
          <a:xfrm rot="18531757">
            <a:off x="7798554" y="175835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>
            <a:extLst>
              <a:ext uri="{FF2B5EF4-FFF2-40B4-BE49-F238E27FC236}">
                <a16:creationId xmlns:a16="http://schemas.microsoft.com/office/drawing/2014/main" id="{9C3BD28C-6F64-48B0-AE7F-1F6A32C3EF9F}"/>
              </a:ext>
            </a:extLst>
          </p:cNvPr>
          <p:cNvSpPr/>
          <p:nvPr/>
        </p:nvSpPr>
        <p:spPr>
          <a:xfrm rot="18531757">
            <a:off x="3770480" y="720132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8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97366" y="-90376133"/>
            <a:ext cx="111091489" cy="102981067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13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DA82298-8C6B-4F6C-8BDA-9F6510C0B3B7}"/>
              </a:ext>
            </a:extLst>
          </p:cNvPr>
          <p:cNvSpPr/>
          <p:nvPr/>
        </p:nvSpPr>
        <p:spPr>
          <a:xfrm>
            <a:off x="490537" y="937579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Spannung</a:t>
            </a:r>
            <a:endParaRPr lang="de-DE" sz="2800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DBC97F67-EE90-42ED-ACF1-929723E25C4C}"/>
              </a:ext>
            </a:extLst>
          </p:cNvPr>
          <p:cNvSpPr/>
          <p:nvPr/>
        </p:nvSpPr>
        <p:spPr>
          <a:xfrm>
            <a:off x="6722689" y="937579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Material</a:t>
            </a:r>
            <a:endParaRPr lang="de-DE" sz="2800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3317C7AA-AE5A-430B-9163-C387D8E632B8}"/>
              </a:ext>
            </a:extLst>
          </p:cNvPr>
          <p:cNvSpPr/>
          <p:nvPr/>
        </p:nvSpPr>
        <p:spPr>
          <a:xfrm>
            <a:off x="3804866" y="3429000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Feuchtigkeit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833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14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01" y="251067"/>
            <a:ext cx="6099756" cy="5654433"/>
          </a:xfrm>
          <a:prstGeom prst="rect">
            <a:avLst/>
          </a:prstGeom>
        </p:spPr>
      </p:pic>
      <p:sp>
        <p:nvSpPr>
          <p:cNvPr id="31" name="L-Form 30">
            <a:extLst>
              <a:ext uri="{FF2B5EF4-FFF2-40B4-BE49-F238E27FC236}">
                <a16:creationId xmlns:a16="http://schemas.microsoft.com/office/drawing/2014/main" id="{C2FE9037-9EED-452D-8EA1-4095F077DA1F}"/>
              </a:ext>
            </a:extLst>
          </p:cNvPr>
          <p:cNvSpPr/>
          <p:nvPr/>
        </p:nvSpPr>
        <p:spPr>
          <a:xfrm rot="18531757">
            <a:off x="5873483" y="5231772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>
            <a:extLst>
              <a:ext uri="{FF2B5EF4-FFF2-40B4-BE49-F238E27FC236}">
                <a16:creationId xmlns:a16="http://schemas.microsoft.com/office/drawing/2014/main" id="{0C4637C4-CAE5-43EF-B205-716EE11015F2}"/>
              </a:ext>
            </a:extLst>
          </p:cNvPr>
          <p:cNvSpPr/>
          <p:nvPr/>
        </p:nvSpPr>
        <p:spPr>
          <a:xfrm rot="18531757">
            <a:off x="3770480" y="720132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>
            <a:extLst>
              <a:ext uri="{FF2B5EF4-FFF2-40B4-BE49-F238E27FC236}">
                <a16:creationId xmlns:a16="http://schemas.microsoft.com/office/drawing/2014/main" id="{056C76CD-5723-4151-A480-85773ABFA329}"/>
              </a:ext>
            </a:extLst>
          </p:cNvPr>
          <p:cNvSpPr/>
          <p:nvPr/>
        </p:nvSpPr>
        <p:spPr>
          <a:xfrm rot="18531757">
            <a:off x="7798554" y="175835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18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29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15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L-Form 17">
            <a:extLst>
              <a:ext uri="{FF2B5EF4-FFF2-40B4-BE49-F238E27FC236}">
                <a16:creationId xmlns:a16="http://schemas.microsoft.com/office/drawing/2014/main" id="{DB289EF2-3F55-4B93-8625-CB8ED70BD6C8}"/>
              </a:ext>
            </a:extLst>
          </p:cNvPr>
          <p:cNvSpPr/>
          <p:nvPr/>
        </p:nvSpPr>
        <p:spPr>
          <a:xfrm rot="18531757">
            <a:off x="2346723" y="4065243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>
            <a:extLst>
              <a:ext uri="{FF2B5EF4-FFF2-40B4-BE49-F238E27FC236}">
                <a16:creationId xmlns:a16="http://schemas.microsoft.com/office/drawing/2014/main" id="{15C2A47B-C8CC-4480-80D5-287EA2290227}"/>
              </a:ext>
            </a:extLst>
          </p:cNvPr>
          <p:cNvSpPr/>
          <p:nvPr/>
        </p:nvSpPr>
        <p:spPr>
          <a:xfrm rot="18531757">
            <a:off x="7995047" y="1038220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32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19014" y="-72135994"/>
            <a:ext cx="204813186" cy="9806119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16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6" name="Picture 2" descr="Bildergebnis für hidden folks">
            <a:extLst>
              <a:ext uri="{FF2B5EF4-FFF2-40B4-BE49-F238E27FC236}">
                <a16:creationId xmlns:a16="http://schemas.microsoft.com/office/drawing/2014/main" id="{B0FE3ECD-D8FB-4659-B512-C51071174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9"/>
          <a:stretch/>
        </p:blipFill>
        <p:spPr bwMode="auto">
          <a:xfrm>
            <a:off x="-57151" y="0"/>
            <a:ext cx="12392021" cy="62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44FD8939-5CEF-4D17-8FD1-CC1592765A4C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2: Übersichtlichkeitsproblem</a:t>
            </a:r>
          </a:p>
        </p:txBody>
      </p:sp>
    </p:spTree>
    <p:extLst>
      <p:ext uri="{BB962C8B-B14F-4D97-AF65-F5344CB8AC3E}">
        <p14:creationId xmlns:p14="http://schemas.microsoft.com/office/powerpoint/2010/main" val="1267528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19014" y="-72135994"/>
            <a:ext cx="204813186" cy="98061193"/>
          </a:xfrm>
          <a:prstGeom prst="rect">
            <a:avLst/>
          </a:prstGeom>
        </p:spPr>
      </p:pic>
      <p:pic>
        <p:nvPicPr>
          <p:cNvPr id="1026" name="Picture 2" descr="Bildergebnis für hidden folks">
            <a:extLst>
              <a:ext uri="{FF2B5EF4-FFF2-40B4-BE49-F238E27FC236}">
                <a16:creationId xmlns:a16="http://schemas.microsoft.com/office/drawing/2014/main" id="{B0FE3ECD-D8FB-4659-B512-C51071174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9"/>
          <a:stretch/>
        </p:blipFill>
        <p:spPr bwMode="auto">
          <a:xfrm>
            <a:off x="-133351" y="-2173868"/>
            <a:ext cx="32213551" cy="162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17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44FD8939-5CEF-4D17-8FD1-CC1592765A4C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2: Übersichtlichkeitsproblem</a:t>
            </a:r>
          </a:p>
        </p:txBody>
      </p:sp>
    </p:spTree>
    <p:extLst>
      <p:ext uri="{BB962C8B-B14F-4D97-AF65-F5344CB8AC3E}">
        <p14:creationId xmlns:p14="http://schemas.microsoft.com/office/powerpoint/2010/main" val="3402770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19014" y="-72135994"/>
            <a:ext cx="204813186" cy="98061193"/>
          </a:xfrm>
          <a:prstGeom prst="rect">
            <a:avLst/>
          </a:prstGeom>
        </p:spPr>
      </p:pic>
      <p:pic>
        <p:nvPicPr>
          <p:cNvPr id="1026" name="Picture 2" descr="Bildergebnis für hidden folks">
            <a:extLst>
              <a:ext uri="{FF2B5EF4-FFF2-40B4-BE49-F238E27FC236}">
                <a16:creationId xmlns:a16="http://schemas.microsoft.com/office/drawing/2014/main" id="{B0FE3ECD-D8FB-4659-B512-C51071174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9"/>
          <a:stretch/>
        </p:blipFill>
        <p:spPr bwMode="auto">
          <a:xfrm>
            <a:off x="-20021561" y="-1879392"/>
            <a:ext cx="32213551" cy="162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18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44FD8939-5CEF-4D17-8FD1-CC1592765A4C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2: Übersichtlichkeitsproblem</a:t>
            </a:r>
          </a:p>
        </p:txBody>
      </p:sp>
    </p:spTree>
    <p:extLst>
      <p:ext uri="{BB962C8B-B14F-4D97-AF65-F5344CB8AC3E}">
        <p14:creationId xmlns:p14="http://schemas.microsoft.com/office/powerpoint/2010/main" val="1255517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19014" y="-72135994"/>
            <a:ext cx="204813186" cy="98061193"/>
          </a:xfrm>
          <a:prstGeom prst="rect">
            <a:avLst/>
          </a:prstGeom>
        </p:spPr>
      </p:pic>
      <p:pic>
        <p:nvPicPr>
          <p:cNvPr id="1026" name="Picture 2" descr="Bildergebnis für hidden folks">
            <a:extLst>
              <a:ext uri="{FF2B5EF4-FFF2-40B4-BE49-F238E27FC236}">
                <a16:creationId xmlns:a16="http://schemas.microsoft.com/office/drawing/2014/main" id="{B0FE3ECD-D8FB-4659-B512-C51071174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9"/>
          <a:stretch/>
        </p:blipFill>
        <p:spPr bwMode="auto">
          <a:xfrm>
            <a:off x="-14516101" y="-7275086"/>
            <a:ext cx="32213551" cy="162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19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44FD8939-5CEF-4D17-8FD1-CC1592765A4C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2: Übersichtlichkeitsproblem</a:t>
            </a:r>
          </a:p>
        </p:txBody>
      </p:sp>
    </p:spTree>
    <p:extLst>
      <p:ext uri="{BB962C8B-B14F-4D97-AF65-F5344CB8AC3E}">
        <p14:creationId xmlns:p14="http://schemas.microsoft.com/office/powerpoint/2010/main" val="1403343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29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3597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19014" y="-72135994"/>
            <a:ext cx="204813186" cy="9806119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20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B47B1388-723B-444A-B648-98233C8C22E8}"/>
              </a:ext>
            </a:extLst>
          </p:cNvPr>
          <p:cNvGrpSpPr/>
          <p:nvPr/>
        </p:nvGrpSpPr>
        <p:grpSpPr>
          <a:xfrm>
            <a:off x="509009" y="420121"/>
            <a:ext cx="1642212" cy="1095730"/>
            <a:chOff x="509009" y="420121"/>
            <a:chExt cx="1642212" cy="1095730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EBA512EC-DCD7-43AF-8D59-25E1F6168C84}"/>
                </a:ext>
              </a:extLst>
            </p:cNvPr>
            <p:cNvSpPr/>
            <p:nvPr/>
          </p:nvSpPr>
          <p:spPr>
            <a:xfrm>
              <a:off x="509009" y="420121"/>
              <a:ext cx="1642212" cy="9094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Ziel</a:t>
              </a:r>
              <a:endParaRPr lang="de-DE" sz="2800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7AA4103-1C49-4029-BBEF-7B4F327480A6}"/>
                </a:ext>
              </a:extLst>
            </p:cNvPr>
            <p:cNvSpPr/>
            <p:nvPr/>
          </p:nvSpPr>
          <p:spPr>
            <a:xfrm>
              <a:off x="1143808" y="1143238"/>
              <a:ext cx="372613" cy="372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?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BBE968-9C45-4B02-A84B-1B1361EAA621}"/>
              </a:ext>
            </a:extLst>
          </p:cNvPr>
          <p:cNvGrpSpPr/>
          <p:nvPr/>
        </p:nvGrpSpPr>
        <p:grpSpPr>
          <a:xfrm>
            <a:off x="1900351" y="2246553"/>
            <a:ext cx="4496174" cy="2055430"/>
            <a:chOff x="2685676" y="1403865"/>
            <a:chExt cx="4496174" cy="2055430"/>
          </a:xfrm>
        </p:grpSpPr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14A34968-4BB0-4FFF-ADE9-5A9D0ED33310}"/>
                </a:ext>
              </a:extLst>
            </p:cNvPr>
            <p:cNvSpPr/>
            <p:nvPr/>
          </p:nvSpPr>
          <p:spPr>
            <a:xfrm>
              <a:off x="2685676" y="1403865"/>
              <a:ext cx="4496174" cy="182494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Weiterleiten von Informationen ohne das Ermüdung auftritt</a:t>
              </a:r>
              <a:endParaRPr lang="de-DE" sz="4000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1375FA9-C31A-4078-A9B2-877B06DBB901}"/>
                </a:ext>
              </a:extLst>
            </p:cNvPr>
            <p:cNvSpPr/>
            <p:nvPr/>
          </p:nvSpPr>
          <p:spPr>
            <a:xfrm>
              <a:off x="4733577" y="3058923"/>
              <a:ext cx="400372" cy="40037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!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AA1BE6E-3FC9-4EA6-A3BC-E68833FFB72D}"/>
              </a:ext>
            </a:extLst>
          </p:cNvPr>
          <p:cNvGrpSpPr/>
          <p:nvPr/>
        </p:nvGrpSpPr>
        <p:grpSpPr>
          <a:xfrm>
            <a:off x="7063276" y="204669"/>
            <a:ext cx="4619715" cy="2833070"/>
            <a:chOff x="7063276" y="303035"/>
            <a:chExt cx="4619715" cy="2833070"/>
          </a:xfrm>
        </p:grpSpPr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BB75308E-3505-4A79-95A3-06FA136812EA}"/>
                </a:ext>
              </a:extLst>
            </p:cNvPr>
            <p:cNvSpPr/>
            <p:nvPr/>
          </p:nvSpPr>
          <p:spPr>
            <a:xfrm>
              <a:off x="7063276" y="303035"/>
              <a:ext cx="4619715" cy="255830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Verteilung</a:t>
              </a:r>
              <a:r>
                <a:rPr lang="en-US" sz="2800" dirty="0"/>
                <a:t> der </a:t>
              </a:r>
              <a:r>
                <a:rPr lang="en-US" sz="2800" dirty="0" err="1"/>
                <a:t>Informationen</a:t>
              </a:r>
              <a:r>
                <a:rPr lang="en-US" sz="2800" dirty="0"/>
                <a:t> auf </a:t>
              </a:r>
              <a:r>
                <a:rPr lang="en-US" sz="2800" dirty="0" err="1"/>
                <a:t>einem</a:t>
              </a:r>
              <a:r>
                <a:rPr lang="en-US" sz="2800" dirty="0"/>
                <a:t> </a:t>
              </a:r>
              <a:r>
                <a:rPr lang="en-US" sz="2800" dirty="0" err="1"/>
                <a:t>Relevanz</a:t>
              </a:r>
              <a:r>
                <a:rPr lang="en-US" sz="2800" dirty="0"/>
                <a:t>-Spektrum </a:t>
              </a:r>
              <a:endParaRPr lang="de-DE" sz="2800" dirty="0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B4A6B6A-D9EA-48F0-A97B-C2BCF5101F3B}"/>
                </a:ext>
              </a:extLst>
            </p:cNvPr>
            <p:cNvGrpSpPr/>
            <p:nvPr/>
          </p:nvGrpSpPr>
          <p:grpSpPr>
            <a:xfrm>
              <a:off x="9132314" y="2645359"/>
              <a:ext cx="490746" cy="490746"/>
              <a:chOff x="4700480" y="1015599"/>
              <a:chExt cx="490746" cy="490746"/>
            </a:xfrm>
          </p:grpSpPr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90179A13-1B40-4BC8-8492-C6B714398D1F}"/>
                  </a:ext>
                </a:extLst>
              </p:cNvPr>
              <p:cNvSpPr/>
              <p:nvPr/>
            </p:nvSpPr>
            <p:spPr>
              <a:xfrm>
                <a:off x="4700480" y="1015599"/>
                <a:ext cx="490746" cy="49074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Pfeil: nach unten 43">
                <a:extLst>
                  <a:ext uri="{FF2B5EF4-FFF2-40B4-BE49-F238E27FC236}">
                    <a16:creationId xmlns:a16="http://schemas.microsoft.com/office/drawing/2014/main" id="{2DA4D09F-0205-411F-BB98-5D68ABE5AA1F}"/>
                  </a:ext>
                </a:extLst>
              </p:cNvPr>
              <p:cNvSpPr/>
              <p:nvPr/>
            </p:nvSpPr>
            <p:spPr>
              <a:xfrm rot="16200000">
                <a:off x="4821242" y="1060742"/>
                <a:ext cx="272875" cy="400458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0E6ADC83-E625-41EC-A4DE-ADB118B0DF12}"/>
              </a:ext>
            </a:extLst>
          </p:cNvPr>
          <p:cNvCxnSpPr>
            <a:cxnSpLocks/>
            <a:stCxn id="36" idx="4"/>
            <a:endCxn id="38" idx="1"/>
          </p:cNvCxnSpPr>
          <p:nvPr/>
        </p:nvCxnSpPr>
        <p:spPr>
          <a:xfrm rot="16200000" flipH="1">
            <a:off x="793645" y="2052321"/>
            <a:ext cx="1643177" cy="57023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DA60E69A-BF7B-4EE8-8992-C76E962674ED}"/>
              </a:ext>
            </a:extLst>
          </p:cNvPr>
          <p:cNvSpPr/>
          <p:nvPr/>
        </p:nvSpPr>
        <p:spPr>
          <a:xfrm>
            <a:off x="7142651" y="4024838"/>
            <a:ext cx="2858600" cy="158303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Mitteilen</a:t>
            </a:r>
            <a:r>
              <a:rPr lang="en-US" sz="2800" dirty="0"/>
              <a:t> </a:t>
            </a:r>
            <a:r>
              <a:rPr lang="en-US" sz="2800" dirty="0" err="1"/>
              <a:t>dieser</a:t>
            </a:r>
            <a:r>
              <a:rPr lang="en-US" sz="2800" dirty="0"/>
              <a:t> </a:t>
            </a:r>
            <a:r>
              <a:rPr lang="en-US" sz="2800" dirty="0" err="1"/>
              <a:t>Informationen</a:t>
            </a:r>
            <a:endParaRPr lang="de-DE" sz="2800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E13EB5-B8CE-43AA-B608-72BBEDD7A6F3}"/>
              </a:ext>
            </a:extLst>
          </p:cNvPr>
          <p:cNvSpPr/>
          <p:nvPr/>
        </p:nvSpPr>
        <p:spPr>
          <a:xfrm>
            <a:off x="8355294" y="5362499"/>
            <a:ext cx="490746" cy="4907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ln w="12700">
                <a:solidFill>
                  <a:schemeClr val="tx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62" name="Pfeil: nach unten 61">
            <a:extLst>
              <a:ext uri="{FF2B5EF4-FFF2-40B4-BE49-F238E27FC236}">
                <a16:creationId xmlns:a16="http://schemas.microsoft.com/office/drawing/2014/main" id="{2868106F-B768-47AA-A423-F7BF9CBA293D}"/>
              </a:ext>
            </a:extLst>
          </p:cNvPr>
          <p:cNvSpPr/>
          <p:nvPr/>
        </p:nvSpPr>
        <p:spPr>
          <a:xfrm rot="16200000">
            <a:off x="8480250" y="5393891"/>
            <a:ext cx="272875" cy="40045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B6D0A42-FE16-4D49-B403-5E6B914C0E70}"/>
              </a:ext>
            </a:extLst>
          </p:cNvPr>
          <p:cNvCxnSpPr>
            <a:cxnSpLocks/>
            <a:stCxn id="39" idx="4"/>
            <a:endCxn id="41" idx="1"/>
          </p:cNvCxnSpPr>
          <p:nvPr/>
        </p:nvCxnSpPr>
        <p:spPr>
          <a:xfrm rot="5400000" flipH="1" flipV="1">
            <a:off x="4196776" y="1435483"/>
            <a:ext cx="2818162" cy="2914838"/>
          </a:xfrm>
          <a:prstGeom prst="bentConnector4">
            <a:avLst>
              <a:gd name="adj1" fmla="val -8112"/>
              <a:gd name="adj2" fmla="val 8317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B61A8D4-C9B0-4E9E-8F6A-B4F6DACA911F}"/>
              </a:ext>
            </a:extLst>
          </p:cNvPr>
          <p:cNvCxnSpPr>
            <a:cxnSpLocks/>
            <a:stCxn id="43" idx="4"/>
            <a:endCxn id="54" idx="0"/>
          </p:cNvCxnSpPr>
          <p:nvPr/>
        </p:nvCxnSpPr>
        <p:spPr>
          <a:xfrm rot="5400000">
            <a:off x="8481270" y="3128420"/>
            <a:ext cx="987099" cy="80573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56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29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21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L-Form 30">
            <a:extLst>
              <a:ext uri="{FF2B5EF4-FFF2-40B4-BE49-F238E27FC236}">
                <a16:creationId xmlns:a16="http://schemas.microsoft.com/office/drawing/2014/main" id="{F989679A-E1D5-410B-8E98-99605B809F21}"/>
              </a:ext>
            </a:extLst>
          </p:cNvPr>
          <p:cNvSpPr/>
          <p:nvPr/>
        </p:nvSpPr>
        <p:spPr>
          <a:xfrm rot="18531757">
            <a:off x="7995047" y="1038220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>
            <a:extLst>
              <a:ext uri="{FF2B5EF4-FFF2-40B4-BE49-F238E27FC236}">
                <a16:creationId xmlns:a16="http://schemas.microsoft.com/office/drawing/2014/main" id="{AE63B88E-486C-4073-9273-374798AF5211}"/>
              </a:ext>
            </a:extLst>
          </p:cNvPr>
          <p:cNvSpPr/>
          <p:nvPr/>
        </p:nvSpPr>
        <p:spPr>
          <a:xfrm rot="18531757">
            <a:off x="8990082" y="4203545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>
            <a:extLst>
              <a:ext uri="{FF2B5EF4-FFF2-40B4-BE49-F238E27FC236}">
                <a16:creationId xmlns:a16="http://schemas.microsoft.com/office/drawing/2014/main" id="{2844689D-3922-4403-9B3D-889EC7CF5DD9}"/>
              </a:ext>
            </a:extLst>
          </p:cNvPr>
          <p:cNvSpPr/>
          <p:nvPr/>
        </p:nvSpPr>
        <p:spPr>
          <a:xfrm rot="18531757">
            <a:off x="2346723" y="4065243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79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079010" y="-76583274"/>
            <a:ext cx="298156727" cy="142752548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22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55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29017" y="-1887413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23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Sinneswiederherstellung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271BADA4-6E7E-4F71-BAC8-B231D14994DB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3: Übersicht der Anwendungen von haptischen Geräten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09D8DBE-BDA2-4D7E-ABF4-87EE9E237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51" y="60567"/>
            <a:ext cx="5909169" cy="56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6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29017" y="-1887413"/>
            <a:ext cx="220293017" cy="113420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09D8DBE-BDA2-4D7E-ABF4-87EE9E237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" y="917713"/>
            <a:ext cx="11899108" cy="1142668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C9F5FC6-822B-4C7F-9176-0ACA9AF19AA1}"/>
              </a:ext>
            </a:extLst>
          </p:cNvPr>
          <p:cNvSpPr/>
          <p:nvPr/>
        </p:nvSpPr>
        <p:spPr>
          <a:xfrm>
            <a:off x="61910" y="3294743"/>
            <a:ext cx="11899109" cy="9390743"/>
          </a:xfrm>
          <a:prstGeom prst="rect">
            <a:avLst/>
          </a:prstGeom>
          <a:solidFill>
            <a:schemeClr val="bg1">
              <a:alpha val="90000"/>
            </a:schemeClr>
          </a:solidFill>
          <a:ln w="984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F7C4A23-C52A-4807-B8AB-AC343F7B0783}"/>
              </a:ext>
            </a:extLst>
          </p:cNvPr>
          <p:cNvSpPr/>
          <p:nvPr/>
        </p:nvSpPr>
        <p:spPr>
          <a:xfrm>
            <a:off x="76200" y="2305050"/>
            <a:ext cx="11899109" cy="989693"/>
          </a:xfrm>
          <a:prstGeom prst="rect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24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Sinneswiederherstellung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271BADA4-6E7E-4F71-BAC8-B231D14994DB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3: Übersicht der Anwendungen von haptischen Geräten</a:t>
            </a:r>
          </a:p>
        </p:txBody>
      </p:sp>
    </p:spTree>
    <p:extLst>
      <p:ext uri="{BB962C8B-B14F-4D97-AF65-F5344CB8AC3E}">
        <p14:creationId xmlns:p14="http://schemas.microsoft.com/office/powerpoint/2010/main" val="3070079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29017" y="-1887413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25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Sinneswiederherstellung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2F321CFC-DCBC-457F-B735-7E3A1404D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151" y="304800"/>
            <a:ext cx="4673913" cy="549910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71BADA4-6E7E-4F71-BAC8-B231D14994DB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4: </a:t>
            </a:r>
            <a:r>
              <a:rPr lang="de-DE" dirty="0" err="1">
                <a:solidFill>
                  <a:schemeClr val="bg1"/>
                </a:solidFill>
              </a:rPr>
              <a:t>Optacon</a:t>
            </a:r>
            <a:r>
              <a:rPr lang="de-DE" dirty="0">
                <a:solidFill>
                  <a:schemeClr val="bg1"/>
                </a:solidFill>
              </a:rPr>
              <a:t> in Verwendung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E38866-A067-4B62-BA25-4889503C0CC0}"/>
              </a:ext>
            </a:extLst>
          </p:cNvPr>
          <p:cNvSpPr/>
          <p:nvPr/>
        </p:nvSpPr>
        <p:spPr>
          <a:xfrm>
            <a:off x="3784151" y="304781"/>
            <a:ext cx="4673913" cy="5499119"/>
          </a:xfrm>
          <a:prstGeom prst="rect">
            <a:avLst/>
          </a:prstGeom>
          <a:noFill/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66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26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  <p:sp>
        <p:nvSpPr>
          <p:cNvPr id="17" name="L-Form 16">
            <a:extLst>
              <a:ext uri="{FF2B5EF4-FFF2-40B4-BE49-F238E27FC236}">
                <a16:creationId xmlns:a16="http://schemas.microsoft.com/office/drawing/2014/main" id="{D90AD937-3542-4813-BA78-304F30B8D0F7}"/>
              </a:ext>
            </a:extLst>
          </p:cNvPr>
          <p:cNvSpPr/>
          <p:nvPr/>
        </p:nvSpPr>
        <p:spPr>
          <a:xfrm rot="18531757">
            <a:off x="7342355" y="2057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42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77817" y="-40698613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27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Zwischenmenschliche</a:t>
                    </a:r>
                    <a:r>
                      <a:rPr lang="en-US" b="1" dirty="0"/>
                      <a:t> </a:t>
                    </a:r>
                    <a:r>
                      <a:rPr lang="en-US" b="1" dirty="0" err="1"/>
                      <a:t>Kommunikation</a:t>
                    </a:r>
                    <a:endParaRPr lang="en-US" b="1" dirty="0"/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5119E6-FE24-40FA-B71E-59058D425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281112"/>
            <a:ext cx="7200900" cy="4295775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6645A6E-80C6-4B1B-B484-4CE2F3F492A5}"/>
              </a:ext>
            </a:extLst>
          </p:cNvPr>
          <p:cNvSpPr/>
          <p:nvPr/>
        </p:nvSpPr>
        <p:spPr>
          <a:xfrm>
            <a:off x="2495550" y="1281112"/>
            <a:ext cx="7200891" cy="4295775"/>
          </a:xfrm>
          <a:prstGeom prst="rect">
            <a:avLst/>
          </a:prstGeom>
          <a:noFill/>
          <a:ln w="984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C0204ED-363D-4723-8800-6E84C3116A49}"/>
              </a:ext>
            </a:extLst>
          </p:cNvPr>
          <p:cNvSpPr/>
          <p:nvPr/>
        </p:nvSpPr>
        <p:spPr>
          <a:xfrm>
            <a:off x="464350" y="103670"/>
            <a:ext cx="11168057" cy="92868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Tact</a:t>
            </a:r>
            <a:r>
              <a:rPr lang="en-US" sz="4800" dirty="0"/>
              <a:t>ile Ic</a:t>
            </a:r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ons</a:t>
            </a:r>
            <a:endParaRPr lang="de-DE" sz="28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4248593-F178-4E10-AF83-CFCCAAB1ECD2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5: Beispielanwendung von </a:t>
            </a:r>
            <a:r>
              <a:rPr lang="de-DE" dirty="0" err="1">
                <a:solidFill>
                  <a:schemeClr val="bg1"/>
                </a:solidFill>
              </a:rPr>
              <a:t>Tactons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8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28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  <p:sp>
        <p:nvSpPr>
          <p:cNvPr id="17" name="L-Form 16">
            <a:extLst>
              <a:ext uri="{FF2B5EF4-FFF2-40B4-BE49-F238E27FC236}">
                <a16:creationId xmlns:a16="http://schemas.microsoft.com/office/drawing/2014/main" id="{D90AD937-3542-4813-BA78-304F30B8D0F7}"/>
              </a:ext>
            </a:extLst>
          </p:cNvPr>
          <p:cNvSpPr/>
          <p:nvPr/>
        </p:nvSpPr>
        <p:spPr>
          <a:xfrm rot="18531757">
            <a:off x="7342355" y="2057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-Form 17">
            <a:extLst>
              <a:ext uri="{FF2B5EF4-FFF2-40B4-BE49-F238E27FC236}">
                <a16:creationId xmlns:a16="http://schemas.microsoft.com/office/drawing/2014/main" id="{E6F40DC3-CAE3-472B-BF94-B5A17569C385}"/>
              </a:ext>
            </a:extLst>
          </p:cNvPr>
          <p:cNvSpPr/>
          <p:nvPr/>
        </p:nvSpPr>
        <p:spPr>
          <a:xfrm rot="18531757">
            <a:off x="11220908" y="219650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54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904217" y="-92209813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29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Leistungssteigerung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0427FC0B-27A7-4583-9EE6-D17452FC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14" y="1282434"/>
            <a:ext cx="9526329" cy="3810532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FC51760-C365-445C-BEEB-268414447EC7}"/>
              </a:ext>
            </a:extLst>
          </p:cNvPr>
          <p:cNvSpPr/>
          <p:nvPr/>
        </p:nvSpPr>
        <p:spPr>
          <a:xfrm>
            <a:off x="1277611" y="1298296"/>
            <a:ext cx="9533920" cy="3840116"/>
          </a:xfrm>
          <a:prstGeom prst="rect">
            <a:avLst/>
          </a:prstGeom>
          <a:noFill/>
          <a:ln w="984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A879CCF-07B3-4A4C-B307-085C57ED9DD3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6: Aufbau eines Experiments zur Vermittlung von Fähigkeiten über haptische Schnittstellen</a:t>
            </a:r>
          </a:p>
        </p:txBody>
      </p:sp>
    </p:spTree>
    <p:extLst>
      <p:ext uri="{BB962C8B-B14F-4D97-AF65-F5344CB8AC3E}">
        <p14:creationId xmlns:p14="http://schemas.microsoft.com/office/powerpoint/2010/main" val="18485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9186" y="-70611994"/>
            <a:ext cx="204813186" cy="98061193"/>
          </a:xfrm>
          <a:prstGeom prst="rect">
            <a:avLst/>
          </a:prstGeom>
        </p:spPr>
      </p:pic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99F3BF16-670E-488C-B73D-B0717537027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333397" y="3427390"/>
            <a:ext cx="2367350" cy="880390"/>
          </a:xfrm>
          <a:prstGeom prst="bentConnector3">
            <a:avLst>
              <a:gd name="adj1" fmla="val -33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71769B6-8388-4F2D-9DD1-ABD5FF81DF99}"/>
              </a:ext>
            </a:extLst>
          </p:cNvPr>
          <p:cNvGrpSpPr/>
          <p:nvPr/>
        </p:nvGrpSpPr>
        <p:grpSpPr>
          <a:xfrm>
            <a:off x="509009" y="420121"/>
            <a:ext cx="1642212" cy="1095730"/>
            <a:chOff x="509009" y="420121"/>
            <a:chExt cx="1642212" cy="1095730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065F50E1-1731-43AC-89E0-60FC3E1D469D}"/>
                </a:ext>
              </a:extLst>
            </p:cNvPr>
            <p:cNvSpPr/>
            <p:nvPr/>
          </p:nvSpPr>
          <p:spPr>
            <a:xfrm>
              <a:off x="509009" y="420121"/>
              <a:ext cx="1642212" cy="9094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Warum</a:t>
              </a:r>
              <a:endParaRPr lang="de-DE" sz="2800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8B194F3-ED13-4B96-AB39-B85ED282D706}"/>
                </a:ext>
              </a:extLst>
            </p:cNvPr>
            <p:cNvSpPr/>
            <p:nvPr/>
          </p:nvSpPr>
          <p:spPr>
            <a:xfrm>
              <a:off x="1143808" y="1143238"/>
              <a:ext cx="372613" cy="372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?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012C494-26A3-4EA4-A216-97441FEF283B}"/>
              </a:ext>
            </a:extLst>
          </p:cNvPr>
          <p:cNvGrpSpPr/>
          <p:nvPr/>
        </p:nvGrpSpPr>
        <p:grpSpPr>
          <a:xfrm>
            <a:off x="2685676" y="1403865"/>
            <a:ext cx="3295443" cy="2025135"/>
            <a:chOff x="2685676" y="1403865"/>
            <a:chExt cx="3295443" cy="2025135"/>
          </a:xfrm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D8CC0BE-B17B-4DB0-AD71-C712F7A8F2A2}"/>
                </a:ext>
              </a:extLst>
            </p:cNvPr>
            <p:cNvSpPr/>
            <p:nvPr/>
          </p:nvSpPr>
          <p:spPr>
            <a:xfrm>
              <a:off x="2685676" y="1403865"/>
              <a:ext cx="3295443" cy="182494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Begrenztheit</a:t>
              </a:r>
              <a:r>
                <a:rPr lang="en-US" sz="2800" dirty="0"/>
                <a:t> </a:t>
              </a:r>
              <a:r>
                <a:rPr lang="en-US" sz="2800" dirty="0" err="1"/>
                <a:t>menschlicher</a:t>
              </a:r>
              <a:r>
                <a:rPr lang="en-US" sz="2800" dirty="0"/>
                <a:t> </a:t>
              </a:r>
              <a:r>
                <a:rPr lang="en-US" sz="2800" dirty="0" err="1"/>
                <a:t>Arbeitskraft</a:t>
              </a:r>
              <a:endParaRPr lang="de-DE" sz="2800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B25D54D-2F49-4740-A750-2D7D98B0EFFA}"/>
                </a:ext>
              </a:extLst>
            </p:cNvPr>
            <p:cNvSpPr/>
            <p:nvPr/>
          </p:nvSpPr>
          <p:spPr>
            <a:xfrm>
              <a:off x="4135026" y="3028628"/>
              <a:ext cx="400372" cy="40037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!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B277843-FC58-4D69-AE1B-7DA62EC2FEEA}"/>
              </a:ext>
            </a:extLst>
          </p:cNvPr>
          <p:cNvGrpSpPr/>
          <p:nvPr/>
        </p:nvGrpSpPr>
        <p:grpSpPr>
          <a:xfrm>
            <a:off x="6700747" y="3028628"/>
            <a:ext cx="4619715" cy="2803677"/>
            <a:chOff x="6700747" y="3028628"/>
            <a:chExt cx="4619715" cy="280367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E6BFAD86-0EF4-472A-9D98-D6FD6AB382AA}"/>
                </a:ext>
              </a:extLst>
            </p:cNvPr>
            <p:cNvSpPr/>
            <p:nvPr/>
          </p:nvSpPr>
          <p:spPr>
            <a:xfrm>
              <a:off x="6700747" y="3028628"/>
              <a:ext cx="4619715" cy="255830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Wichtigkeit</a:t>
              </a:r>
              <a:r>
                <a:rPr lang="en-US" sz="2800" dirty="0"/>
                <a:t> </a:t>
              </a:r>
              <a:r>
                <a:rPr lang="en-US" sz="2800" dirty="0" err="1"/>
                <a:t>einer</a:t>
              </a:r>
              <a:r>
                <a:rPr lang="en-US" sz="2800" dirty="0"/>
                <a:t> Aufgabe </a:t>
              </a:r>
              <a:r>
                <a:rPr lang="en-US" sz="2800" dirty="0" err="1"/>
                <a:t>sollte</a:t>
              </a:r>
              <a:r>
                <a:rPr lang="en-US" sz="2800" dirty="0"/>
                <a:t> </a:t>
              </a:r>
              <a:r>
                <a:rPr lang="en-US" sz="2800" dirty="0" err="1"/>
                <a:t>sich</a:t>
              </a:r>
              <a:r>
                <a:rPr lang="en-US" sz="2800" dirty="0"/>
                <a:t> in </a:t>
              </a:r>
              <a:r>
                <a:rPr lang="en-US" sz="2800" dirty="0" err="1"/>
                <a:t>investierter</a:t>
              </a:r>
              <a:r>
                <a:rPr lang="en-US" sz="2800" dirty="0"/>
                <a:t> Zeit und </a:t>
              </a:r>
              <a:r>
                <a:rPr lang="en-US" sz="2800" dirty="0" err="1"/>
                <a:t>Energie</a:t>
              </a:r>
              <a:r>
                <a:rPr lang="en-US" sz="2800" dirty="0"/>
                <a:t> </a:t>
              </a:r>
              <a:r>
                <a:rPr lang="en-US" sz="2800" dirty="0" err="1"/>
                <a:t>widerspiegeln</a:t>
              </a:r>
              <a:endParaRPr lang="de-DE" sz="2800" dirty="0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0C492E1B-328B-457A-9EC7-56C8702BFA7F}"/>
                </a:ext>
              </a:extLst>
            </p:cNvPr>
            <p:cNvGrpSpPr/>
            <p:nvPr/>
          </p:nvGrpSpPr>
          <p:grpSpPr>
            <a:xfrm>
              <a:off x="8765231" y="5341559"/>
              <a:ext cx="490746" cy="490746"/>
              <a:chOff x="4333397" y="3711799"/>
              <a:chExt cx="490746" cy="490746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3A0265E-FF5B-4865-A180-E466AD01DD6B}"/>
                  </a:ext>
                </a:extLst>
              </p:cNvPr>
              <p:cNvSpPr/>
              <p:nvPr/>
            </p:nvSpPr>
            <p:spPr>
              <a:xfrm>
                <a:off x="4333397" y="3711799"/>
                <a:ext cx="490746" cy="49074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Pfeil: nach unten 11">
                <a:extLst>
                  <a:ext uri="{FF2B5EF4-FFF2-40B4-BE49-F238E27FC236}">
                    <a16:creationId xmlns:a16="http://schemas.microsoft.com/office/drawing/2014/main" id="{10008B56-2C59-4847-BDB0-F55E946CBBC7}"/>
                  </a:ext>
                </a:extLst>
              </p:cNvPr>
              <p:cNvSpPr/>
              <p:nvPr/>
            </p:nvSpPr>
            <p:spPr>
              <a:xfrm rot="16200000">
                <a:off x="4442333" y="3759736"/>
                <a:ext cx="272875" cy="400458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BD15FC2C-5273-47C7-B447-7089AFBBE212}"/>
              </a:ext>
            </a:extLst>
          </p:cNvPr>
          <p:cNvCxnSpPr>
            <a:cxnSpLocks/>
            <a:stCxn id="7" idx="4"/>
            <a:endCxn id="32" idx="1"/>
          </p:cNvCxnSpPr>
          <p:nvPr/>
        </p:nvCxnSpPr>
        <p:spPr>
          <a:xfrm rot="16200000" flipH="1">
            <a:off x="1607651" y="1238314"/>
            <a:ext cx="800489" cy="135556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68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30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  <p:sp>
        <p:nvSpPr>
          <p:cNvPr id="17" name="L-Form 16">
            <a:extLst>
              <a:ext uri="{FF2B5EF4-FFF2-40B4-BE49-F238E27FC236}">
                <a16:creationId xmlns:a16="http://schemas.microsoft.com/office/drawing/2014/main" id="{D90AD937-3542-4813-BA78-304F30B8D0F7}"/>
              </a:ext>
            </a:extLst>
          </p:cNvPr>
          <p:cNvSpPr/>
          <p:nvPr/>
        </p:nvSpPr>
        <p:spPr>
          <a:xfrm rot="18531757">
            <a:off x="7342355" y="2057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-Form 17">
            <a:extLst>
              <a:ext uri="{FF2B5EF4-FFF2-40B4-BE49-F238E27FC236}">
                <a16:creationId xmlns:a16="http://schemas.microsoft.com/office/drawing/2014/main" id="{E6F40DC3-CAE3-472B-BF94-B5A17569C385}"/>
              </a:ext>
            </a:extLst>
          </p:cNvPr>
          <p:cNvSpPr/>
          <p:nvPr/>
        </p:nvSpPr>
        <p:spPr>
          <a:xfrm rot="18531757">
            <a:off x="11220908" y="219650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-Form 18">
            <a:extLst>
              <a:ext uri="{FF2B5EF4-FFF2-40B4-BE49-F238E27FC236}">
                <a16:creationId xmlns:a16="http://schemas.microsoft.com/office/drawing/2014/main" id="{DE377884-8B03-4145-8028-CB8D3BB0DB09}"/>
              </a:ext>
            </a:extLst>
          </p:cNvPr>
          <p:cNvSpPr/>
          <p:nvPr/>
        </p:nvSpPr>
        <p:spPr>
          <a:xfrm rot="18531757">
            <a:off x="10897058" y="50825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941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9017" y="-94479105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31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96003" y="6195163"/>
                    <a:ext cx="4505322" cy="571499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Erweiterung</a:t>
                    </a:r>
                    <a:r>
                      <a:rPr lang="en-US" b="1" dirty="0"/>
                      <a:t> des </a:t>
                    </a:r>
                    <a:r>
                      <a:rPr lang="en-US" b="1" dirty="0" err="1"/>
                      <a:t>Wahrnehmungsspektrums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A117A69-F6D3-4A1F-829E-DE0F1770E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8" y="1314155"/>
            <a:ext cx="5906324" cy="422969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A1B8406-856A-4A98-9265-C3A9C04E4785}"/>
              </a:ext>
            </a:extLst>
          </p:cNvPr>
          <p:cNvSpPr/>
          <p:nvPr/>
        </p:nvSpPr>
        <p:spPr>
          <a:xfrm>
            <a:off x="3142838" y="1314137"/>
            <a:ext cx="5906324" cy="4229689"/>
          </a:xfrm>
          <a:prstGeom prst="rect">
            <a:avLst/>
          </a:prstGeom>
          <a:noFill/>
          <a:ln w="984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17F67DF-D22A-4E25-B9AF-F5F53EDAF7FD}"/>
              </a:ext>
            </a:extLst>
          </p:cNvPr>
          <p:cNvSpPr/>
          <p:nvPr/>
        </p:nvSpPr>
        <p:spPr>
          <a:xfrm>
            <a:off x="464350" y="103670"/>
            <a:ext cx="11168057" cy="6837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“</a:t>
            </a:r>
            <a:r>
              <a:rPr lang="en-US" sz="4400" b="1" dirty="0" err="1">
                <a:solidFill>
                  <a:schemeClr val="bg1"/>
                </a:solidFill>
              </a:rPr>
              <a:t>Hüpfender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Hase</a:t>
            </a:r>
            <a:r>
              <a:rPr lang="en-US" sz="4400" b="1" dirty="0">
                <a:solidFill>
                  <a:schemeClr val="bg1"/>
                </a:solidFill>
              </a:rPr>
              <a:t>”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2696732-C117-4614-8AE2-2C7D7703F914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7: Darstellung des „Hüpfender Hase“ Phänomens</a:t>
            </a:r>
          </a:p>
        </p:txBody>
      </p:sp>
    </p:spTree>
    <p:extLst>
      <p:ext uri="{BB962C8B-B14F-4D97-AF65-F5344CB8AC3E}">
        <p14:creationId xmlns:p14="http://schemas.microsoft.com/office/powerpoint/2010/main" val="303808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9017" y="-94479105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32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96003" y="6195163"/>
                    <a:ext cx="4505322" cy="571499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Erweiterung</a:t>
                    </a:r>
                    <a:r>
                      <a:rPr lang="en-US" b="1" dirty="0"/>
                      <a:t> des </a:t>
                    </a:r>
                    <a:r>
                      <a:rPr lang="en-US" b="1" dirty="0" err="1"/>
                      <a:t>Wahrnehmungsspektrums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Natur enthält.&#10;&#10;Automatisch generierte Beschreibung">
            <a:extLst>
              <a:ext uri="{FF2B5EF4-FFF2-40B4-BE49-F238E27FC236}">
                <a16:creationId xmlns:a16="http://schemas.microsoft.com/office/drawing/2014/main" id="{A4A7328B-8620-48C8-A19D-BA2F715E8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4504" b="16887"/>
          <a:stretch/>
        </p:blipFill>
        <p:spPr>
          <a:xfrm>
            <a:off x="3305175" y="1229500"/>
            <a:ext cx="5257800" cy="4398999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A1B8406-856A-4A98-9265-C3A9C04E4785}"/>
              </a:ext>
            </a:extLst>
          </p:cNvPr>
          <p:cNvSpPr/>
          <p:nvPr/>
        </p:nvSpPr>
        <p:spPr>
          <a:xfrm>
            <a:off x="3305176" y="1228722"/>
            <a:ext cx="5257800" cy="4398999"/>
          </a:xfrm>
          <a:prstGeom prst="rect">
            <a:avLst/>
          </a:prstGeom>
          <a:noFill/>
          <a:ln w="984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17F67DF-D22A-4E25-B9AF-F5F53EDAF7FD}"/>
              </a:ext>
            </a:extLst>
          </p:cNvPr>
          <p:cNvSpPr/>
          <p:nvPr/>
        </p:nvSpPr>
        <p:spPr>
          <a:xfrm>
            <a:off x="464350" y="103670"/>
            <a:ext cx="11168057" cy="6837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Navigationssystem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2696732-C117-4614-8AE2-2C7D7703F914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8: 3x3 Matrix von haptischen Aktuatoren zur Darstellung der Himmelsrichtungen</a:t>
            </a:r>
          </a:p>
        </p:txBody>
      </p:sp>
    </p:spTree>
    <p:extLst>
      <p:ext uri="{BB962C8B-B14F-4D97-AF65-F5344CB8AC3E}">
        <p14:creationId xmlns:p14="http://schemas.microsoft.com/office/powerpoint/2010/main" val="2040504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9017" y="-94479105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33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96003" y="6195163"/>
                    <a:ext cx="4505322" cy="571499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Erweiterung</a:t>
                    </a:r>
                    <a:r>
                      <a:rPr lang="en-US" b="1" dirty="0"/>
                      <a:t> des </a:t>
                    </a:r>
                    <a:r>
                      <a:rPr lang="en-US" b="1" dirty="0" err="1"/>
                      <a:t>Wahrnehmungsspektrums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Natur enthält.&#10;&#10;Automatisch generierte Beschreibung">
            <a:extLst>
              <a:ext uri="{FF2B5EF4-FFF2-40B4-BE49-F238E27FC236}">
                <a16:creationId xmlns:a16="http://schemas.microsoft.com/office/drawing/2014/main" id="{A4A7328B-8620-48C8-A19D-BA2F715E8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4504" b="16887"/>
          <a:stretch/>
        </p:blipFill>
        <p:spPr>
          <a:xfrm>
            <a:off x="3305175" y="1229500"/>
            <a:ext cx="5257800" cy="4398999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A1B8406-856A-4A98-9265-C3A9C04E4785}"/>
              </a:ext>
            </a:extLst>
          </p:cNvPr>
          <p:cNvSpPr/>
          <p:nvPr/>
        </p:nvSpPr>
        <p:spPr>
          <a:xfrm>
            <a:off x="3305176" y="1228722"/>
            <a:ext cx="5257800" cy="4398999"/>
          </a:xfrm>
          <a:prstGeom prst="rect">
            <a:avLst/>
          </a:prstGeom>
          <a:noFill/>
          <a:ln w="984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17F67DF-D22A-4E25-B9AF-F5F53EDAF7FD}"/>
              </a:ext>
            </a:extLst>
          </p:cNvPr>
          <p:cNvSpPr/>
          <p:nvPr/>
        </p:nvSpPr>
        <p:spPr>
          <a:xfrm>
            <a:off x="464350" y="103670"/>
            <a:ext cx="11168057" cy="6837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Navigationssystem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2696732-C117-4614-8AE2-2C7D7703F914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8: 3x3 Matrix von haptischen Aktuatoren zur Darstellung der Himmelsrichtungen</a:t>
            </a:r>
          </a:p>
        </p:txBody>
      </p:sp>
      <p:sp>
        <p:nvSpPr>
          <p:cNvPr id="2" name="Pfeil: nach unten 1">
            <a:extLst>
              <a:ext uri="{FF2B5EF4-FFF2-40B4-BE49-F238E27FC236}">
                <a16:creationId xmlns:a16="http://schemas.microsoft.com/office/drawing/2014/main" id="{F9F994D6-7838-48B1-AB3A-4E3CB5284B56}"/>
              </a:ext>
            </a:extLst>
          </p:cNvPr>
          <p:cNvSpPr/>
          <p:nvPr/>
        </p:nvSpPr>
        <p:spPr>
          <a:xfrm>
            <a:off x="5667376" y="1511372"/>
            <a:ext cx="381002" cy="3714750"/>
          </a:xfrm>
          <a:prstGeom prst="downArrow">
            <a:avLst/>
          </a:prstGeom>
          <a:solidFill>
            <a:srgbClr val="FF000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8D2A282-121E-4929-BDE0-6BE1FB260081}"/>
              </a:ext>
            </a:extLst>
          </p:cNvPr>
          <p:cNvSpPr/>
          <p:nvPr/>
        </p:nvSpPr>
        <p:spPr>
          <a:xfrm>
            <a:off x="5033958" y="3879297"/>
            <a:ext cx="633417" cy="6837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</a:t>
            </a:r>
            <a:endParaRPr lang="de-DE" sz="2800" b="1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19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9017" y="-94479105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34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96003" y="6195163"/>
                    <a:ext cx="4505322" cy="571499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Erweiterung</a:t>
                    </a:r>
                    <a:r>
                      <a:rPr lang="en-US" b="1" dirty="0"/>
                      <a:t> des </a:t>
                    </a:r>
                    <a:r>
                      <a:rPr lang="en-US" b="1" dirty="0" err="1"/>
                      <a:t>Wahrnehmungsspektrums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Natur enthält.&#10;&#10;Automatisch generierte Beschreibung">
            <a:extLst>
              <a:ext uri="{FF2B5EF4-FFF2-40B4-BE49-F238E27FC236}">
                <a16:creationId xmlns:a16="http://schemas.microsoft.com/office/drawing/2014/main" id="{A4A7328B-8620-48C8-A19D-BA2F715E8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4504" b="16887"/>
          <a:stretch/>
        </p:blipFill>
        <p:spPr>
          <a:xfrm>
            <a:off x="3305175" y="1229500"/>
            <a:ext cx="5257800" cy="4398999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A1B8406-856A-4A98-9265-C3A9C04E4785}"/>
              </a:ext>
            </a:extLst>
          </p:cNvPr>
          <p:cNvSpPr/>
          <p:nvPr/>
        </p:nvSpPr>
        <p:spPr>
          <a:xfrm>
            <a:off x="3305176" y="1228722"/>
            <a:ext cx="5257800" cy="4398999"/>
          </a:xfrm>
          <a:prstGeom prst="rect">
            <a:avLst/>
          </a:prstGeom>
          <a:noFill/>
          <a:ln w="984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17F67DF-D22A-4E25-B9AF-F5F53EDAF7FD}"/>
              </a:ext>
            </a:extLst>
          </p:cNvPr>
          <p:cNvSpPr/>
          <p:nvPr/>
        </p:nvSpPr>
        <p:spPr>
          <a:xfrm>
            <a:off x="464350" y="103670"/>
            <a:ext cx="11168057" cy="6837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Navigationssystem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2696732-C117-4614-8AE2-2C7D7703F914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8: 3x3 Matrix von haptischen Aktuatoren zur Darstellung der Himmelsrichtungen</a:t>
            </a:r>
          </a:p>
        </p:txBody>
      </p: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E1315453-2E70-4F17-98E8-A1B0795F3EE3}"/>
              </a:ext>
            </a:extLst>
          </p:cNvPr>
          <p:cNvSpPr/>
          <p:nvPr/>
        </p:nvSpPr>
        <p:spPr>
          <a:xfrm rot="16200000">
            <a:off x="5710239" y="1635123"/>
            <a:ext cx="381002" cy="3495678"/>
          </a:xfrm>
          <a:prstGeom prst="downArrow">
            <a:avLst/>
          </a:prstGeom>
          <a:solidFill>
            <a:srgbClr val="FF000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3444CF8-4503-473E-BBB6-58626763B50C}"/>
              </a:ext>
            </a:extLst>
          </p:cNvPr>
          <p:cNvSpPr/>
          <p:nvPr/>
        </p:nvSpPr>
        <p:spPr>
          <a:xfrm>
            <a:off x="6267446" y="2499791"/>
            <a:ext cx="633417" cy="6837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O</a:t>
            </a:r>
            <a:endParaRPr lang="de-DE" sz="2800" b="1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7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35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  <p:sp>
        <p:nvSpPr>
          <p:cNvPr id="17" name="L-Form 16">
            <a:extLst>
              <a:ext uri="{FF2B5EF4-FFF2-40B4-BE49-F238E27FC236}">
                <a16:creationId xmlns:a16="http://schemas.microsoft.com/office/drawing/2014/main" id="{D90AD937-3542-4813-BA78-304F30B8D0F7}"/>
              </a:ext>
            </a:extLst>
          </p:cNvPr>
          <p:cNvSpPr/>
          <p:nvPr/>
        </p:nvSpPr>
        <p:spPr>
          <a:xfrm rot="18531757">
            <a:off x="7342355" y="2057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-Form 17">
            <a:extLst>
              <a:ext uri="{FF2B5EF4-FFF2-40B4-BE49-F238E27FC236}">
                <a16:creationId xmlns:a16="http://schemas.microsoft.com/office/drawing/2014/main" id="{E6F40DC3-CAE3-472B-BF94-B5A17569C385}"/>
              </a:ext>
            </a:extLst>
          </p:cNvPr>
          <p:cNvSpPr/>
          <p:nvPr/>
        </p:nvSpPr>
        <p:spPr>
          <a:xfrm rot="18531757">
            <a:off x="11220908" y="219650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-Form 18">
            <a:extLst>
              <a:ext uri="{FF2B5EF4-FFF2-40B4-BE49-F238E27FC236}">
                <a16:creationId xmlns:a16="http://schemas.microsoft.com/office/drawing/2014/main" id="{DE377884-8B03-4145-8028-CB8D3BB0DB09}"/>
              </a:ext>
            </a:extLst>
          </p:cNvPr>
          <p:cNvSpPr/>
          <p:nvPr/>
        </p:nvSpPr>
        <p:spPr>
          <a:xfrm rot="18531757">
            <a:off x="10897058" y="50825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>
            <a:extLst>
              <a:ext uri="{FF2B5EF4-FFF2-40B4-BE49-F238E27FC236}">
                <a16:creationId xmlns:a16="http://schemas.microsoft.com/office/drawing/2014/main" id="{81E3CF1B-E3BA-4388-BC27-8F65D62FAA2A}"/>
              </a:ext>
            </a:extLst>
          </p:cNvPr>
          <p:cNvSpPr/>
          <p:nvPr/>
        </p:nvSpPr>
        <p:spPr>
          <a:xfrm rot="18531757">
            <a:off x="1043311" y="4844455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9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22617" y="-27423105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36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Zuverlässigkeit</a:t>
                    </a:r>
                    <a:r>
                      <a:rPr lang="en-US" b="1" dirty="0"/>
                      <a:t> </a:t>
                    </a:r>
                    <a:r>
                      <a:rPr lang="en-US" b="1" dirty="0" err="1"/>
                      <a:t>Erzeugung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31ECFE-16EB-438E-9E06-8FAC4CEA9360}"/>
              </a:ext>
            </a:extLst>
          </p:cNvPr>
          <p:cNvGrpSpPr/>
          <p:nvPr/>
        </p:nvGrpSpPr>
        <p:grpSpPr>
          <a:xfrm>
            <a:off x="972860" y="660642"/>
            <a:ext cx="10296495" cy="4844912"/>
            <a:chOff x="-438120" y="60567"/>
            <a:chExt cx="12401515" cy="583540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26BE37C-C5CD-448F-9A20-F19A5AC5EFE3}"/>
                </a:ext>
              </a:extLst>
            </p:cNvPr>
            <p:cNvSpPr/>
            <p:nvPr/>
          </p:nvSpPr>
          <p:spPr>
            <a:xfrm>
              <a:off x="-438120" y="60567"/>
              <a:ext cx="12401515" cy="5835408"/>
            </a:xfrm>
            <a:prstGeom prst="rect">
              <a:avLst/>
            </a:prstGeom>
            <a:solidFill>
              <a:schemeClr val="bg1"/>
            </a:solidFill>
            <a:ln w="984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F0FA0B17-2B54-40BF-8142-0B9F21C7F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5275" y="424687"/>
              <a:ext cx="12192000" cy="5227575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813B1B2-BE7F-4530-8055-656B435F58FB}"/>
              </a:ext>
            </a:extLst>
          </p:cNvPr>
          <p:cNvGrpSpPr/>
          <p:nvPr/>
        </p:nvGrpSpPr>
        <p:grpSpPr>
          <a:xfrm>
            <a:off x="3392315" y="2244853"/>
            <a:ext cx="4987300" cy="1527047"/>
            <a:chOff x="3392315" y="2244853"/>
            <a:chExt cx="4987300" cy="1527047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25AC6CE-4E0F-47DB-998C-CF0E3A10E8CA}"/>
                </a:ext>
              </a:extLst>
            </p:cNvPr>
            <p:cNvSpPr/>
            <p:nvPr/>
          </p:nvSpPr>
          <p:spPr>
            <a:xfrm>
              <a:off x="4155276" y="2647308"/>
              <a:ext cx="4224339" cy="1124592"/>
            </a:xfrm>
            <a:prstGeom prst="rect">
              <a:avLst/>
            </a:prstGeom>
            <a:noFill/>
            <a:ln w="984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4294925A-6ECB-47CC-8FEB-EB66248A732D}"/>
                </a:ext>
              </a:extLst>
            </p:cNvPr>
            <p:cNvSpPr/>
            <p:nvPr/>
          </p:nvSpPr>
          <p:spPr>
            <a:xfrm>
              <a:off x="3392315" y="2244853"/>
              <a:ext cx="1407324" cy="6837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Ziel</a:t>
              </a:r>
              <a:endParaRPr lang="de-DE" sz="16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77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37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  <p:sp>
        <p:nvSpPr>
          <p:cNvPr id="17" name="L-Form 16">
            <a:extLst>
              <a:ext uri="{FF2B5EF4-FFF2-40B4-BE49-F238E27FC236}">
                <a16:creationId xmlns:a16="http://schemas.microsoft.com/office/drawing/2014/main" id="{D90AD937-3542-4813-BA78-304F30B8D0F7}"/>
              </a:ext>
            </a:extLst>
          </p:cNvPr>
          <p:cNvSpPr/>
          <p:nvPr/>
        </p:nvSpPr>
        <p:spPr>
          <a:xfrm rot="18531757">
            <a:off x="7342355" y="2057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-Form 17">
            <a:extLst>
              <a:ext uri="{FF2B5EF4-FFF2-40B4-BE49-F238E27FC236}">
                <a16:creationId xmlns:a16="http://schemas.microsoft.com/office/drawing/2014/main" id="{E6F40DC3-CAE3-472B-BF94-B5A17569C385}"/>
              </a:ext>
            </a:extLst>
          </p:cNvPr>
          <p:cNvSpPr/>
          <p:nvPr/>
        </p:nvSpPr>
        <p:spPr>
          <a:xfrm rot="18531757">
            <a:off x="11220908" y="219650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-Form 18">
            <a:extLst>
              <a:ext uri="{FF2B5EF4-FFF2-40B4-BE49-F238E27FC236}">
                <a16:creationId xmlns:a16="http://schemas.microsoft.com/office/drawing/2014/main" id="{DE377884-8B03-4145-8028-CB8D3BB0DB09}"/>
              </a:ext>
            </a:extLst>
          </p:cNvPr>
          <p:cNvSpPr/>
          <p:nvPr/>
        </p:nvSpPr>
        <p:spPr>
          <a:xfrm rot="18531757">
            <a:off x="10897058" y="50825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>
            <a:extLst>
              <a:ext uri="{FF2B5EF4-FFF2-40B4-BE49-F238E27FC236}">
                <a16:creationId xmlns:a16="http://schemas.microsoft.com/office/drawing/2014/main" id="{81E3CF1B-E3BA-4388-BC27-8F65D62FAA2A}"/>
              </a:ext>
            </a:extLst>
          </p:cNvPr>
          <p:cNvSpPr/>
          <p:nvPr/>
        </p:nvSpPr>
        <p:spPr>
          <a:xfrm rot="18531757">
            <a:off x="1043311" y="4844455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>
            <a:extLst>
              <a:ext uri="{FF2B5EF4-FFF2-40B4-BE49-F238E27FC236}">
                <a16:creationId xmlns:a16="http://schemas.microsoft.com/office/drawing/2014/main" id="{62EA89EC-D461-4ACA-A27E-B41E75E27036}"/>
              </a:ext>
            </a:extLst>
          </p:cNvPr>
          <p:cNvSpPr/>
          <p:nvPr/>
        </p:nvSpPr>
        <p:spPr>
          <a:xfrm rot="18531757">
            <a:off x="802574" y="1482130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27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0803450-99F5-4156-9EE8-9DFDCDF8DAC3}"/>
              </a:ext>
            </a:extLst>
          </p:cNvPr>
          <p:cNvSpPr/>
          <p:nvPr/>
        </p:nvSpPr>
        <p:spPr>
          <a:xfrm>
            <a:off x="-12356" y="0"/>
            <a:ext cx="1220435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 err="1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Fazitfolie</a:t>
            </a:r>
            <a:endParaRPr lang="de-DE" sz="10000" b="1" dirty="0">
              <a:ln w="25400">
                <a:solidFill>
                  <a:schemeClr val="tx1"/>
                </a:solidFill>
              </a:ln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42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5918B2-0122-48EA-9D03-0AD8CC56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2922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Abbildungsquellen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554938-E84C-4967-8ADD-EC80A734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66760"/>
            <a:ext cx="5157787" cy="823912"/>
          </a:xfrm>
        </p:spPr>
        <p:txBody>
          <a:bodyPr/>
          <a:lstStyle/>
          <a:p>
            <a:r>
              <a:rPr lang="en-US" dirty="0" err="1"/>
              <a:t>Abbildungsbezeichnung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89AD7C-5C2E-433C-90EC-8501E711F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90672"/>
            <a:ext cx="5157787" cy="368458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1800" dirty="0"/>
              <a:t>Kapazitäts-Modell</a:t>
            </a:r>
            <a:r>
              <a:rPr lang="en-US" sz="1800" dirty="0"/>
              <a:t> der </a:t>
            </a:r>
            <a:r>
              <a:rPr lang="en-US" sz="1800" dirty="0" err="1"/>
              <a:t>Aufmerksamkeit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Übersichtlichkeitsproblem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Übersicht der Anwendungen von haptischen Geräten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 err="1"/>
              <a:t>Optacon</a:t>
            </a:r>
            <a:r>
              <a:rPr lang="de-DE" sz="1800" dirty="0"/>
              <a:t> in Verwendung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Beispielanwendung von </a:t>
            </a:r>
            <a:r>
              <a:rPr lang="de-DE" sz="1800" dirty="0" err="1"/>
              <a:t>Tactons</a:t>
            </a:r>
            <a:endParaRPr lang="de-DE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Aufbau eines Experiments zur Vermittlung von Fähigkeiten über haptische Schnittstellen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Darstellung des „Hüpfender Hase“ Phänomens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3x3 Matrix von haptischen Aktuatoren zur Darstellung der Himmelsrichtungen</a:t>
            </a:r>
          </a:p>
          <a:p>
            <a:pPr marL="514350" indent="-514350">
              <a:buFont typeface="+mj-lt"/>
              <a:buAutoNum type="arabicPeriod"/>
            </a:pPr>
            <a:endParaRPr lang="de-DE" sz="1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1FC5E6A-C369-4E51-824A-DE4AB3A4F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66760"/>
            <a:ext cx="5183188" cy="823912"/>
          </a:xfrm>
        </p:spPr>
        <p:txBody>
          <a:bodyPr/>
          <a:lstStyle/>
          <a:p>
            <a:r>
              <a:rPr lang="en-US" dirty="0"/>
              <a:t>Quelle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BEF54B-88C8-4EB4-8D0E-422941B0E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90672"/>
            <a:ext cx="5183188" cy="3684588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Daniel </a:t>
            </a:r>
            <a:r>
              <a:rPr lang="de-DE" sz="1800" dirty="0" err="1"/>
              <a:t>Kahneman</a:t>
            </a:r>
            <a:r>
              <a:rPr lang="de-DE" sz="1800" dirty="0"/>
              <a:t>. Attention and </a:t>
            </a:r>
            <a:r>
              <a:rPr lang="de-DE" sz="1800" dirty="0" err="1"/>
              <a:t>eort</a:t>
            </a:r>
            <a:r>
              <a:rPr lang="de-DE" sz="1800" dirty="0"/>
              <a:t>, </a:t>
            </a:r>
            <a:r>
              <a:rPr lang="de-DE" sz="1800" dirty="0" err="1"/>
              <a:t>volume</a:t>
            </a:r>
            <a:r>
              <a:rPr lang="de-DE" sz="1800" dirty="0"/>
              <a:t> 1063. </a:t>
            </a:r>
            <a:r>
              <a:rPr lang="de-DE" sz="1800" dirty="0" err="1"/>
              <a:t>Citeseer</a:t>
            </a:r>
            <a:r>
              <a:rPr lang="de-DE" sz="1800" dirty="0"/>
              <a:t>, 1973.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https://hiddenfolks.com/</a:t>
            </a:r>
            <a:endParaRPr lang="de-DE" sz="1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Lynette A. Jones and Nadine B. </a:t>
            </a:r>
            <a:r>
              <a:rPr lang="en-US" sz="1800" dirty="0" err="1"/>
              <a:t>Sarter</a:t>
            </a:r>
            <a:r>
              <a:rPr lang="en-US" sz="1800" dirty="0"/>
              <a:t>. Tactile displays: Guidance for their design and application. Human Factors, 50(1):90{111, 2008. PMID: 18354974.</a:t>
            </a:r>
            <a:endParaRPr lang="de-DE" sz="1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J. C. Bliss, M. H. </a:t>
            </a:r>
            <a:r>
              <a:rPr lang="en-US" sz="1800" dirty="0" err="1"/>
              <a:t>Katcher</a:t>
            </a:r>
            <a:r>
              <a:rPr lang="en-US" sz="1800" dirty="0"/>
              <a:t>, C. H. Rogers, and R. P. Shepard. Optical-to-tactile image conversion for the blind. IEEE Transactions on Man-Machine Systems, </a:t>
            </a:r>
            <a:r>
              <a:rPr lang="de-DE" sz="1800" dirty="0"/>
              <a:t>11(1):58-65, March 1970.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Stephen Brewster and Lorna M. Brown. </a:t>
            </a:r>
            <a:r>
              <a:rPr lang="en-US" sz="1800" dirty="0" err="1"/>
              <a:t>Tactons</a:t>
            </a:r>
            <a:r>
              <a:rPr lang="en-US" sz="1800" dirty="0"/>
              <a:t>: Structured tactile messages for non-visual information display. In Proceedings of the Fifth Conference on </a:t>
            </a:r>
            <a:r>
              <a:rPr lang="en-US" sz="1800" dirty="0" err="1"/>
              <a:t>Australa</a:t>
            </a:r>
            <a:r>
              <a:rPr lang="de-DE" sz="1800" dirty="0" err="1"/>
              <a:t>sian</a:t>
            </a:r>
            <a:r>
              <a:rPr lang="de-DE" sz="1800" dirty="0"/>
              <a:t> User Interface - Volume 28, AUIC '04, </a:t>
            </a:r>
            <a:r>
              <a:rPr lang="de-DE" sz="1800" dirty="0" err="1"/>
              <a:t>pages</a:t>
            </a:r>
            <a:r>
              <a:rPr lang="de-DE" sz="1800" dirty="0"/>
              <a:t> 15{23, Darlinghurst, Australia, </a:t>
            </a:r>
            <a:r>
              <a:rPr lang="it-IT" sz="1800" dirty="0"/>
              <a:t>Australia, 2004. </a:t>
            </a:r>
            <a:r>
              <a:rPr lang="it-IT" sz="1800" dirty="0" err="1"/>
              <a:t>Australian</a:t>
            </a:r>
            <a:r>
              <a:rPr lang="it-IT" sz="1800" dirty="0"/>
              <a:t> Computer Society, </a:t>
            </a:r>
            <a:r>
              <a:rPr lang="it-IT" sz="1800" dirty="0" err="1"/>
              <a:t>Inc</a:t>
            </a:r>
            <a:r>
              <a:rPr lang="it-IT" sz="1800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Je Lieberman and Cynthia </a:t>
            </a:r>
            <a:r>
              <a:rPr lang="de-DE" sz="1800" dirty="0" err="1"/>
              <a:t>Breazeal</a:t>
            </a:r>
            <a:r>
              <a:rPr lang="de-DE" sz="1800" dirty="0"/>
              <a:t>. Development </a:t>
            </a:r>
            <a:r>
              <a:rPr lang="de-DE" sz="1800" dirty="0" err="1"/>
              <a:t>of</a:t>
            </a:r>
            <a:r>
              <a:rPr lang="de-DE" sz="1800" dirty="0"/>
              <a:t> a </a:t>
            </a:r>
            <a:r>
              <a:rPr lang="de-DE" sz="1800" dirty="0" err="1"/>
              <a:t>wearable</a:t>
            </a:r>
            <a:r>
              <a:rPr lang="de-DE" sz="1800" dirty="0"/>
              <a:t> </a:t>
            </a:r>
            <a:r>
              <a:rPr lang="de-DE" sz="1800" dirty="0" err="1"/>
              <a:t>vibrotactile</a:t>
            </a:r>
            <a:r>
              <a:rPr lang="de-DE" sz="1800" dirty="0"/>
              <a:t> </a:t>
            </a:r>
            <a:r>
              <a:rPr lang="de-DE" sz="1800" dirty="0" err="1"/>
              <a:t>feedback</a:t>
            </a:r>
            <a:r>
              <a:rPr lang="de-DE" sz="1800" dirty="0"/>
              <a:t> </a:t>
            </a:r>
            <a:r>
              <a:rPr lang="de-DE" sz="1800" dirty="0" err="1"/>
              <a:t>suit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accelerated</a:t>
            </a:r>
            <a:r>
              <a:rPr lang="de-DE" sz="1800" dirty="0"/>
              <a:t> human </a:t>
            </a:r>
            <a:r>
              <a:rPr lang="de-DE" sz="1800" dirty="0" err="1"/>
              <a:t>motor</a:t>
            </a:r>
            <a:r>
              <a:rPr lang="de-DE" sz="1800" dirty="0"/>
              <a:t> </a:t>
            </a:r>
            <a:r>
              <a:rPr lang="de-DE" sz="1800" dirty="0" err="1"/>
              <a:t>learning</a:t>
            </a:r>
            <a:r>
              <a:rPr lang="de-DE" sz="1800" dirty="0"/>
              <a:t>. In Proceedings 2007 IEEE International Conference on Robotics and Automation, </a:t>
            </a:r>
            <a:r>
              <a:rPr lang="de-DE" sz="1800" dirty="0" err="1"/>
              <a:t>pages</a:t>
            </a:r>
            <a:r>
              <a:rPr lang="de-DE" sz="1800" dirty="0"/>
              <a:t> 4001{4006. IEEE, 2007.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Hong Z. Tan and Alex Pentland. Tactual displays for sensory substitution and wearable computers. In ACM SIGGRAPH 2005 Courses, SIGGRAPH '05, New York, NY, USA, 2005. ACM.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InProceedings</a:t>
            </a:r>
            <a:r>
              <a:rPr lang="en-US" sz="1800" dirty="0"/>
              <a:t> (Tan:2005:TDS:1198555.1198611) Tan, H. Z. &amp; Pentland, A. Tactual Displays for Sensory Substitution and Wearable Computers ACM SIGGRAPH 2005 Courses, ACM, 2005</a:t>
            </a:r>
            <a:endParaRPr lang="de-DE" sz="1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1308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9186" y="-70611994"/>
            <a:ext cx="204813186" cy="9806119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4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76D7986-A06B-4EF1-85F6-27B38A949A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1"/>
          <a:stretch/>
        </p:blipFill>
        <p:spPr>
          <a:xfrm>
            <a:off x="3189585" y="373986"/>
            <a:ext cx="5552477" cy="529021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F5909E1-CB59-4443-8763-430B3D1BC1EF}"/>
              </a:ext>
            </a:extLst>
          </p:cNvPr>
          <p:cNvSpPr/>
          <p:nvPr/>
        </p:nvSpPr>
        <p:spPr>
          <a:xfrm>
            <a:off x="-1" y="5969000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1: Kapazitäts-Modell der Aufmerksamkeit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7AE792-5CA8-4F11-AB5C-55E2E9B412F8}"/>
              </a:ext>
            </a:extLst>
          </p:cNvPr>
          <p:cNvSpPr/>
          <p:nvPr/>
        </p:nvSpPr>
        <p:spPr>
          <a:xfrm>
            <a:off x="3190875" y="352425"/>
            <a:ext cx="5553075" cy="5324475"/>
          </a:xfrm>
          <a:prstGeom prst="rect">
            <a:avLst/>
          </a:prstGeom>
          <a:noFill/>
          <a:ln w="63500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DBED57F-D070-4F1A-A31F-B0C7578EFDC3}"/>
              </a:ext>
            </a:extLst>
          </p:cNvPr>
          <p:cNvSpPr/>
          <p:nvPr/>
        </p:nvSpPr>
        <p:spPr>
          <a:xfrm>
            <a:off x="509009" y="420121"/>
            <a:ext cx="1642212" cy="90942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Beginn</a:t>
            </a:r>
            <a:endParaRPr lang="de-DE" sz="2800" dirty="0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F78F0E7A-C7F6-4A13-833A-2F9E329A29B6}"/>
              </a:ext>
            </a:extLst>
          </p:cNvPr>
          <p:cNvSpPr/>
          <p:nvPr/>
        </p:nvSpPr>
        <p:spPr>
          <a:xfrm>
            <a:off x="1192002" y="1356052"/>
            <a:ext cx="276225" cy="3348169"/>
          </a:xfrm>
          <a:prstGeom prst="downArrow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466D4E43-A326-4DB8-B408-84C69A6B763E}"/>
              </a:ext>
            </a:extLst>
          </p:cNvPr>
          <p:cNvSpPr/>
          <p:nvPr/>
        </p:nvSpPr>
        <p:spPr>
          <a:xfrm>
            <a:off x="509009" y="4704221"/>
            <a:ext cx="1642212" cy="90942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Ende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6408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9186" y="-70611994"/>
            <a:ext cx="204813186" cy="9806119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5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7F5909E1-CB59-4443-8763-430B3D1BC1EF}"/>
              </a:ext>
            </a:extLst>
          </p:cNvPr>
          <p:cNvSpPr/>
          <p:nvPr/>
        </p:nvSpPr>
        <p:spPr>
          <a:xfrm>
            <a:off x="-1" y="5969000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1: Kapazitäts-Modell der Aufmerksamkeit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23DD7F87-B303-4041-B402-18F3D1CC1E0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942997" y="3427390"/>
            <a:ext cx="2367350" cy="880390"/>
          </a:xfrm>
          <a:prstGeom prst="bentConnector3">
            <a:avLst>
              <a:gd name="adj1" fmla="val -33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F1EB03B-5192-45D3-9759-F91BDF31AEAD}"/>
              </a:ext>
            </a:extLst>
          </p:cNvPr>
          <p:cNvGrpSpPr/>
          <p:nvPr/>
        </p:nvGrpSpPr>
        <p:grpSpPr>
          <a:xfrm>
            <a:off x="509009" y="420121"/>
            <a:ext cx="1642212" cy="1095730"/>
            <a:chOff x="509009" y="420121"/>
            <a:chExt cx="1642212" cy="1095730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350DFFE1-0110-4646-B01E-78DFB761CD10}"/>
                </a:ext>
              </a:extLst>
            </p:cNvPr>
            <p:cNvSpPr/>
            <p:nvPr/>
          </p:nvSpPr>
          <p:spPr>
            <a:xfrm>
              <a:off x="509009" y="420121"/>
              <a:ext cx="1642212" cy="9094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Wie</a:t>
              </a:r>
              <a:endParaRPr lang="de-DE" sz="2800" dirty="0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E03BADA-C69F-49BD-B2A7-9596CB7E534B}"/>
                </a:ext>
              </a:extLst>
            </p:cNvPr>
            <p:cNvSpPr/>
            <p:nvPr/>
          </p:nvSpPr>
          <p:spPr>
            <a:xfrm>
              <a:off x="1143808" y="1143238"/>
              <a:ext cx="372613" cy="372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?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9C79D34D-CA9B-4393-9891-7DE6C84D0ED5}"/>
              </a:ext>
            </a:extLst>
          </p:cNvPr>
          <p:cNvGrpSpPr/>
          <p:nvPr/>
        </p:nvGrpSpPr>
        <p:grpSpPr>
          <a:xfrm>
            <a:off x="2685676" y="1403865"/>
            <a:ext cx="4496174" cy="2055430"/>
            <a:chOff x="2685676" y="1403865"/>
            <a:chExt cx="4496174" cy="2055430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D77CBEDE-10A7-4B9E-92C9-7D765B23BFC9}"/>
                </a:ext>
              </a:extLst>
            </p:cNvPr>
            <p:cNvSpPr/>
            <p:nvPr/>
          </p:nvSpPr>
          <p:spPr>
            <a:xfrm>
              <a:off x="2685676" y="1403865"/>
              <a:ext cx="4496174" cy="182494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Aufmerskamkeitssteuerung</a:t>
              </a:r>
              <a:r>
                <a:rPr lang="en-US" sz="2800" dirty="0"/>
                <a:t> </a:t>
              </a:r>
              <a:r>
                <a:rPr lang="en-US" sz="2800" dirty="0" err="1"/>
                <a:t>über</a:t>
              </a:r>
              <a:r>
                <a:rPr lang="en-US" sz="2800" dirty="0"/>
                <a:t> </a:t>
              </a:r>
              <a:r>
                <a:rPr lang="en-US" sz="2800" dirty="0" err="1"/>
                <a:t>Sinne</a:t>
              </a:r>
              <a:endParaRPr lang="de-DE" sz="2800" dirty="0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5446E31-69DD-4319-96E6-6D79671D1392}"/>
                </a:ext>
              </a:extLst>
            </p:cNvPr>
            <p:cNvSpPr/>
            <p:nvPr/>
          </p:nvSpPr>
          <p:spPr>
            <a:xfrm>
              <a:off x="4733577" y="3058923"/>
              <a:ext cx="400372" cy="40037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!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81C51AF-290D-4B57-A90C-746D048A079C}"/>
              </a:ext>
            </a:extLst>
          </p:cNvPr>
          <p:cNvGrpSpPr/>
          <p:nvPr/>
        </p:nvGrpSpPr>
        <p:grpSpPr>
          <a:xfrm>
            <a:off x="7310347" y="3028628"/>
            <a:ext cx="4619715" cy="2803677"/>
            <a:chOff x="6700747" y="3028628"/>
            <a:chExt cx="4619715" cy="2803677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42BA7193-997E-4E63-BECD-77CD0A43A04C}"/>
                </a:ext>
              </a:extLst>
            </p:cNvPr>
            <p:cNvSpPr/>
            <p:nvPr/>
          </p:nvSpPr>
          <p:spPr>
            <a:xfrm>
              <a:off x="6700747" y="3028628"/>
              <a:ext cx="4619715" cy="255830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Verwende</a:t>
              </a:r>
              <a:r>
                <a:rPr lang="en-US" sz="2800" dirty="0"/>
                <a:t> die </a:t>
              </a:r>
              <a:r>
                <a:rPr lang="en-US" sz="2800" dirty="0" err="1"/>
                <a:t>Vorteile</a:t>
              </a:r>
              <a:r>
                <a:rPr lang="en-US" sz="2800" dirty="0"/>
                <a:t>, die </a:t>
              </a:r>
              <a:r>
                <a:rPr lang="en-US" sz="2800" dirty="0" err="1"/>
                <a:t>haptischer</a:t>
              </a:r>
              <a:r>
                <a:rPr lang="en-US" sz="2800" dirty="0"/>
                <a:t> Sinn </a:t>
              </a:r>
              <a:r>
                <a:rPr lang="en-US" sz="2800" dirty="0" err="1"/>
                <a:t>bietet</a:t>
              </a:r>
              <a:endParaRPr lang="de-DE" sz="2800" dirty="0"/>
            </a:p>
          </p:txBody>
        </p: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1ACFCB66-FAA2-446F-9323-8C1907B1EF09}"/>
                </a:ext>
              </a:extLst>
            </p:cNvPr>
            <p:cNvGrpSpPr/>
            <p:nvPr/>
          </p:nvGrpSpPr>
          <p:grpSpPr>
            <a:xfrm>
              <a:off x="8765231" y="5341559"/>
              <a:ext cx="490746" cy="490746"/>
              <a:chOff x="4333397" y="3711799"/>
              <a:chExt cx="490746" cy="490746"/>
            </a:xfrm>
          </p:grpSpPr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47914FFB-763F-494C-A6B4-DE61A2700369}"/>
                  </a:ext>
                </a:extLst>
              </p:cNvPr>
              <p:cNvSpPr/>
              <p:nvPr/>
            </p:nvSpPr>
            <p:spPr>
              <a:xfrm>
                <a:off x="4333397" y="3711799"/>
                <a:ext cx="490746" cy="49074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endParaRPr>
              </a:p>
            </p:txBody>
          </p:sp>
          <p:sp>
            <p:nvSpPr>
              <p:cNvPr id="61" name="Pfeil: nach unten 60">
                <a:extLst>
                  <a:ext uri="{FF2B5EF4-FFF2-40B4-BE49-F238E27FC236}">
                    <a16:creationId xmlns:a16="http://schemas.microsoft.com/office/drawing/2014/main" id="{7812DC98-503E-4767-BFE5-5BFDCFE1E0C6}"/>
                  </a:ext>
                </a:extLst>
              </p:cNvPr>
              <p:cNvSpPr/>
              <p:nvPr/>
            </p:nvSpPr>
            <p:spPr>
              <a:xfrm rot="16200000">
                <a:off x="4442333" y="3759736"/>
                <a:ext cx="272875" cy="400458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515E54B8-6705-4B36-B96D-EE40764D912D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 rot="16200000" flipH="1">
            <a:off x="1607651" y="1238314"/>
            <a:ext cx="800489" cy="135556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3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29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6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L-Form 40">
            <a:extLst>
              <a:ext uri="{FF2B5EF4-FFF2-40B4-BE49-F238E27FC236}">
                <a16:creationId xmlns:a16="http://schemas.microsoft.com/office/drawing/2014/main" id="{FFFA33F3-7D33-48CA-A614-ECD66521DC49}"/>
              </a:ext>
            </a:extLst>
          </p:cNvPr>
          <p:cNvSpPr/>
          <p:nvPr/>
        </p:nvSpPr>
        <p:spPr>
          <a:xfrm rot="18531757">
            <a:off x="2346723" y="4065243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68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7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481137"/>
            <a:ext cx="84772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8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01" y="251067"/>
            <a:ext cx="6099756" cy="56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6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92289" y="-29416133"/>
            <a:ext cx="111091489" cy="102981067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9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439A2F4-98F6-4599-A042-7F66E41E7917}"/>
              </a:ext>
            </a:extLst>
          </p:cNvPr>
          <p:cNvSpPr/>
          <p:nvPr/>
        </p:nvSpPr>
        <p:spPr>
          <a:xfrm>
            <a:off x="465137" y="785180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Position</a:t>
            </a:r>
            <a:endParaRPr lang="de-DE" sz="2800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BB5E363-E514-4122-B983-9C7F5422003E}"/>
              </a:ext>
            </a:extLst>
          </p:cNvPr>
          <p:cNvSpPr/>
          <p:nvPr/>
        </p:nvSpPr>
        <p:spPr>
          <a:xfrm>
            <a:off x="5880103" y="785180"/>
            <a:ext cx="5440359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Berührungsfläche</a:t>
            </a:r>
            <a:endParaRPr lang="de-DE" sz="4800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E17F1869-4B85-41D8-BFD1-6380F006DDF3}"/>
              </a:ext>
            </a:extLst>
          </p:cNvPr>
          <p:cNvSpPr/>
          <p:nvPr/>
        </p:nvSpPr>
        <p:spPr>
          <a:xfrm>
            <a:off x="3304992" y="3335397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Dauer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20756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1193</Words>
  <Application>Microsoft Office PowerPoint</Application>
  <PresentationFormat>Breitbild</PresentationFormat>
  <Paragraphs>291</Paragraphs>
  <Slides>39</Slides>
  <Notes>39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Century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Abbildungsquellen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Tricuper</dc:creator>
  <cp:lastModifiedBy>Tricuper</cp:lastModifiedBy>
  <cp:revision>198</cp:revision>
  <dcterms:created xsi:type="dcterms:W3CDTF">2019-06-21T03:13:42Z</dcterms:created>
  <dcterms:modified xsi:type="dcterms:W3CDTF">2019-08-12T23:06:38Z</dcterms:modified>
</cp:coreProperties>
</file>