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handoutMasterIdLst>
    <p:handoutMasterId r:id="rId19"/>
  </p:handoutMasterIdLst>
  <p:sldIdLst>
    <p:sldId id="256" r:id="rId2"/>
    <p:sldId id="311"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29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30-01-2022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Keys in DBMS</a:t>
            </a:r>
          </a:p>
        </p:txBody>
      </p:sp>
      <p:sp>
        <p:nvSpPr>
          <p:cNvPr id="3" name="Subtitle 2"/>
          <p:cNvSpPr>
            <a:spLocks noGrp="1"/>
          </p:cNvSpPr>
          <p:nvPr>
            <p:ph type="subTitle" idx="1"/>
          </p:nvPr>
        </p:nvSpPr>
        <p:spPr/>
        <p:txBody>
          <a:bodyPr/>
          <a:lstStyle/>
          <a:p>
            <a:endParaRPr lang="en-US" dirty="0"/>
          </a:p>
          <a:p>
            <a:r>
              <a:rPr lang="en-US" dirty="0"/>
              <a:t>10.1 and 10.2</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Primary Key (PK) [Unique + Not Null)</a:t>
            </a:r>
            <a:endParaRPr lang="en-IN" dirty="0"/>
          </a:p>
        </p:txBody>
      </p:sp>
      <p:sp>
        <p:nvSpPr>
          <p:cNvPr id="6" name="Content Placeholder 5">
            <a:extLst>
              <a:ext uri="{FF2B5EF4-FFF2-40B4-BE49-F238E27FC236}">
                <a16:creationId xmlns:a16="http://schemas.microsoft.com/office/drawing/2014/main" id="{7D5CA22C-A0F2-494B-A4DD-054593DBFE88}"/>
              </a:ext>
            </a:extLst>
          </p:cNvPr>
          <p:cNvSpPr>
            <a:spLocks noGrp="1"/>
          </p:cNvSpPr>
          <p:nvPr>
            <p:ph idx="1"/>
          </p:nvPr>
        </p:nvSpPr>
        <p:spPr/>
        <p:txBody>
          <a:bodyPr>
            <a:normAutofit/>
          </a:bodyPr>
          <a:lstStyle/>
          <a:p>
            <a:pPr algn="just"/>
            <a:endParaRPr lang="en-US" dirty="0"/>
          </a:p>
          <a:p>
            <a:pPr algn="just"/>
            <a:endParaRPr lang="en-IN" dirty="0"/>
          </a:p>
        </p:txBody>
      </p:sp>
      <p:graphicFrame>
        <p:nvGraphicFramePr>
          <p:cNvPr id="3" name="Table 3">
            <a:extLst>
              <a:ext uri="{FF2B5EF4-FFF2-40B4-BE49-F238E27FC236}">
                <a16:creationId xmlns:a16="http://schemas.microsoft.com/office/drawing/2014/main" id="{F039FE98-7AAE-409A-B284-5499B195BA2C}"/>
              </a:ext>
            </a:extLst>
          </p:cNvPr>
          <p:cNvGraphicFramePr>
            <a:graphicFrameLocks noGrp="1"/>
          </p:cNvGraphicFramePr>
          <p:nvPr/>
        </p:nvGraphicFramePr>
        <p:xfrm>
          <a:off x="143555" y="1197405"/>
          <a:ext cx="4428445" cy="1854200"/>
        </p:xfrm>
        <a:graphic>
          <a:graphicData uri="http://schemas.openxmlformats.org/drawingml/2006/table">
            <a:tbl>
              <a:tblPr firstRow="1" bandRow="1">
                <a:tableStyleId>{5C22544A-7EE6-4342-B048-85BDC9FD1C3A}</a:tableStyleId>
              </a:tblPr>
              <a:tblGrid>
                <a:gridCol w="1380445">
                  <a:extLst>
                    <a:ext uri="{9D8B030D-6E8A-4147-A177-3AD203B41FA5}">
                      <a16:colId xmlns:a16="http://schemas.microsoft.com/office/drawing/2014/main" val="1961758222"/>
                    </a:ext>
                  </a:extLst>
                </a:gridCol>
                <a:gridCol w="1524000">
                  <a:extLst>
                    <a:ext uri="{9D8B030D-6E8A-4147-A177-3AD203B41FA5}">
                      <a16:colId xmlns:a16="http://schemas.microsoft.com/office/drawing/2014/main" val="3142368796"/>
                    </a:ext>
                  </a:extLst>
                </a:gridCol>
                <a:gridCol w="1524000">
                  <a:extLst>
                    <a:ext uri="{9D8B030D-6E8A-4147-A177-3AD203B41FA5}">
                      <a16:colId xmlns:a16="http://schemas.microsoft.com/office/drawing/2014/main" val="2420528979"/>
                    </a:ext>
                  </a:extLst>
                </a:gridCol>
              </a:tblGrid>
              <a:tr h="370840">
                <a:tc>
                  <a:txBody>
                    <a:bodyPr/>
                    <a:lstStyle/>
                    <a:p>
                      <a:r>
                        <a:rPr lang="en-US" dirty="0">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8757826"/>
                  </a:ext>
                </a:extLst>
              </a:tr>
              <a:tr h="370840">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8397294"/>
                  </a:ext>
                </a:extLst>
              </a:tr>
              <a:tr h="370840">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9091069"/>
                  </a:ext>
                </a:extLst>
              </a:tr>
              <a:tr h="370840">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8645400"/>
                  </a:ext>
                </a:extLst>
              </a:tr>
              <a:tr h="370840">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9258024"/>
                  </a:ext>
                </a:extLst>
              </a:tr>
            </a:tbl>
          </a:graphicData>
        </a:graphic>
      </p:graphicFrame>
      <p:sp>
        <p:nvSpPr>
          <p:cNvPr id="4" name="Rectangle 3">
            <a:extLst>
              <a:ext uri="{FF2B5EF4-FFF2-40B4-BE49-F238E27FC236}">
                <a16:creationId xmlns:a16="http://schemas.microsoft.com/office/drawing/2014/main" id="{CC78E0FC-DCCC-4A39-9024-8F5DF120E74A}"/>
              </a:ext>
            </a:extLst>
          </p:cNvPr>
          <p:cNvSpPr/>
          <p:nvPr/>
        </p:nvSpPr>
        <p:spPr>
          <a:xfrm>
            <a:off x="296260" y="3204310"/>
            <a:ext cx="5039265" cy="1798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SK: A, AB, AC, ABC, BC</a:t>
            </a:r>
          </a:p>
          <a:p>
            <a:pPr algn="ctr"/>
            <a:r>
              <a:rPr lang="en-US" dirty="0">
                <a:latin typeface="Times New Roman" panose="02020603050405020304" pitchFamily="18" charset="0"/>
                <a:cs typeface="Times New Roman" panose="02020603050405020304" pitchFamily="18" charset="0"/>
              </a:rPr>
              <a:t>CK: A, BC</a:t>
            </a:r>
          </a:p>
          <a:p>
            <a:pPr algn="ctr"/>
            <a:r>
              <a:rPr lang="en-US" dirty="0">
                <a:latin typeface="Times New Roman" panose="02020603050405020304" pitchFamily="18" charset="0"/>
                <a:cs typeface="Times New Roman" panose="02020603050405020304" pitchFamily="18" charset="0"/>
              </a:rPr>
              <a:t>PK: A</a:t>
            </a:r>
          </a:p>
          <a:p>
            <a:pPr algn="ctr"/>
            <a:r>
              <a:rPr lang="en-US" dirty="0">
                <a:latin typeface="Times New Roman" panose="02020603050405020304" pitchFamily="18" charset="0"/>
                <a:cs typeface="Times New Roman" panose="02020603050405020304" pitchFamily="18" charset="0"/>
              </a:rPr>
              <a:t>AK: BC  </a:t>
            </a:r>
          </a:p>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4258BF4-49A0-489B-B6ED-DE6D8DB47FF9}"/>
              </a:ext>
            </a:extLst>
          </p:cNvPr>
          <p:cNvSpPr/>
          <p:nvPr/>
        </p:nvSpPr>
        <p:spPr>
          <a:xfrm>
            <a:off x="6251755" y="1350110"/>
            <a:ext cx="2892245" cy="379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 primary key is a column or attribute in the table or relation whose purpose is to uniquely identify records in the table along with there must be some value associated with it So it should be selected in the manner such that it is unique and not null. The primary key is chosen or selected from the candidate key. There is only one PK for a single table. Other remaining keys are called alternate keys. PK is CK. May be the  combination of attributes.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18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603B-BA8C-4749-8A75-2177B2F5A095}"/>
              </a:ext>
            </a:extLst>
          </p:cNvPr>
          <p:cNvSpPr>
            <a:spLocks noGrp="1"/>
          </p:cNvSpPr>
          <p:nvPr>
            <p:ph type="title"/>
          </p:nvPr>
        </p:nvSpPr>
        <p:spPr/>
        <p:txBody>
          <a:bodyPr/>
          <a:lstStyle/>
          <a:p>
            <a:r>
              <a:rPr lang="en-US" dirty="0"/>
              <a:t>Foreign Key (FK)</a:t>
            </a:r>
            <a:endParaRPr lang="en-IN" dirty="0"/>
          </a:p>
        </p:txBody>
      </p:sp>
      <p:sp>
        <p:nvSpPr>
          <p:cNvPr id="3" name="Content Placeholder 2">
            <a:extLst>
              <a:ext uri="{FF2B5EF4-FFF2-40B4-BE49-F238E27FC236}">
                <a16:creationId xmlns:a16="http://schemas.microsoft.com/office/drawing/2014/main" id="{2533399B-ED13-4588-B652-D01D59EC629C}"/>
              </a:ext>
            </a:extLst>
          </p:cNvPr>
          <p:cNvSpPr>
            <a:spLocks noGrp="1"/>
          </p:cNvSpPr>
          <p:nvPr>
            <p:ph idx="1"/>
          </p:nvPr>
        </p:nvSpPr>
        <p:spPr/>
        <p:txBody>
          <a:bodyPr>
            <a:normAutofit fontScale="62500" lnSpcReduction="20000"/>
          </a:bodyPr>
          <a:lstStyle/>
          <a:p>
            <a:pPr algn="just"/>
            <a:r>
              <a:rPr lang="en-US" dirty="0"/>
              <a:t>A foreign key is different from a super key, candidate key or primary key because a foreign key is the one that is used to link two tables together or create connectivity between the two.</a:t>
            </a:r>
          </a:p>
          <a:p>
            <a:pPr marL="0" indent="0" algn="just">
              <a:buNone/>
            </a:pPr>
            <a:endParaRPr lang="en-US" dirty="0"/>
          </a:p>
          <a:p>
            <a:pPr algn="just"/>
            <a:r>
              <a:rPr lang="en-US" dirty="0"/>
              <a:t>A foreign key is the one that is used to link two tables together via the primary key. It means the columns of one table points to the primary key attribute of the other table. It further means that if any attribute is set as a primary key attribute will work in another table as a foreign key attribute. But one should know that a foreign key has nothing to do with the primary key.</a:t>
            </a:r>
          </a:p>
          <a:p>
            <a:pPr algn="just"/>
            <a:endParaRPr lang="en-US" dirty="0"/>
          </a:p>
          <a:p>
            <a:pPr algn="just"/>
            <a:r>
              <a:rPr lang="en-US" dirty="0"/>
              <a:t>The use of a foreign key is simply to link the attributes of two tables together with the help of a primary key attribute. Thus, it is used for creating and maintaining the relationship between the two relations.</a:t>
            </a:r>
            <a:endParaRPr lang="en-IN" dirty="0"/>
          </a:p>
        </p:txBody>
      </p:sp>
    </p:spTree>
    <p:extLst>
      <p:ext uri="{BB962C8B-B14F-4D97-AF65-F5344CB8AC3E}">
        <p14:creationId xmlns:p14="http://schemas.microsoft.com/office/powerpoint/2010/main" val="29364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603B-BA8C-4749-8A75-2177B2F5A095}"/>
              </a:ext>
            </a:extLst>
          </p:cNvPr>
          <p:cNvSpPr>
            <a:spLocks noGrp="1"/>
          </p:cNvSpPr>
          <p:nvPr>
            <p:ph type="title"/>
          </p:nvPr>
        </p:nvSpPr>
        <p:spPr/>
        <p:txBody>
          <a:bodyPr/>
          <a:lstStyle/>
          <a:p>
            <a:r>
              <a:rPr lang="en-US" dirty="0"/>
              <a:t>Example</a:t>
            </a:r>
            <a:endParaRPr lang="en-IN" dirty="0"/>
          </a:p>
        </p:txBody>
      </p:sp>
      <p:pic>
        <p:nvPicPr>
          <p:cNvPr id="1026" name="Picture 2" descr="Foreign Key in DBMS">
            <a:extLst>
              <a:ext uri="{FF2B5EF4-FFF2-40B4-BE49-F238E27FC236}">
                <a16:creationId xmlns:a16="http://schemas.microsoft.com/office/drawing/2014/main" id="{9057AC2D-896C-4E2E-A2ED-F13D504226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7" y="1053699"/>
            <a:ext cx="4129892" cy="22956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eign Key in DBMS">
            <a:extLst>
              <a:ext uri="{FF2B5EF4-FFF2-40B4-BE49-F238E27FC236}">
                <a16:creationId xmlns:a16="http://schemas.microsoft.com/office/drawing/2014/main" id="{ECCE57EC-7E98-4A3B-9D95-F5691895F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90" y="1030271"/>
            <a:ext cx="4762500" cy="22956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90121C-86E4-41DA-B886-F08ECACF2AE5}"/>
              </a:ext>
            </a:extLst>
          </p:cNvPr>
          <p:cNvSpPr txBox="1"/>
          <p:nvPr/>
        </p:nvSpPr>
        <p:spPr>
          <a:xfrm>
            <a:off x="201062" y="3349355"/>
            <a:ext cx="8885534" cy="1754326"/>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In the tables, one attribute, you can see, is common, that is </a:t>
            </a:r>
            <a:r>
              <a:rPr lang="en-US" b="1" i="0" dirty="0" err="1">
                <a:effectLst/>
                <a:latin typeface="Times New Roman" panose="02020603050405020304" pitchFamily="18" charset="0"/>
                <a:cs typeface="Times New Roman" panose="02020603050405020304" pitchFamily="18" charset="0"/>
              </a:rPr>
              <a:t>Stud_Id</a:t>
            </a:r>
            <a:r>
              <a:rPr lang="en-US" b="0" i="0" dirty="0">
                <a:solidFill>
                  <a:srgbClr val="000000"/>
                </a:solidFill>
                <a:effectLst/>
                <a:latin typeface="Times New Roman" panose="02020603050405020304" pitchFamily="18" charset="0"/>
                <a:cs typeface="Times New Roman" panose="02020603050405020304" pitchFamily="18" charset="0"/>
              </a:rPr>
              <a:t>, but it has different key constraints for both tables. In the Student table, the field </a:t>
            </a:r>
            <a:r>
              <a:rPr lang="en-US" b="0" i="0" dirty="0" err="1">
                <a:solidFill>
                  <a:srgbClr val="000000"/>
                </a:solidFill>
                <a:effectLst/>
                <a:latin typeface="Times New Roman" panose="02020603050405020304" pitchFamily="18" charset="0"/>
                <a:cs typeface="Times New Roman" panose="02020603050405020304" pitchFamily="18" charset="0"/>
              </a:rPr>
              <a:t>Stud_Id</a:t>
            </a:r>
            <a:r>
              <a:rPr lang="en-US" b="0" i="0" dirty="0">
                <a:solidFill>
                  <a:srgbClr val="000000"/>
                </a:solidFill>
                <a:effectLst/>
                <a:latin typeface="Times New Roman" panose="02020603050405020304" pitchFamily="18" charset="0"/>
                <a:cs typeface="Times New Roman" panose="02020603050405020304" pitchFamily="18" charset="0"/>
              </a:rPr>
              <a:t> is a </a:t>
            </a:r>
            <a:r>
              <a:rPr lang="en-US" b="1" i="0" dirty="0">
                <a:effectLst/>
                <a:latin typeface="Times New Roman" panose="02020603050405020304" pitchFamily="18" charset="0"/>
                <a:cs typeface="Times New Roman" panose="02020603050405020304" pitchFamily="18" charset="0"/>
              </a:rPr>
              <a:t>primary key</a:t>
            </a:r>
            <a:r>
              <a:rPr lang="en-US" b="0" i="0" dirty="0">
                <a:solidFill>
                  <a:srgbClr val="000000"/>
                </a:solidFill>
                <a:effectLst/>
                <a:latin typeface="Times New Roman" panose="02020603050405020304" pitchFamily="18" charset="0"/>
                <a:cs typeface="Times New Roman" panose="02020603050405020304" pitchFamily="18" charset="0"/>
              </a:rPr>
              <a:t> because it is uniquely identifying all other fields of the Student table. On the other hand, </a:t>
            </a:r>
            <a:r>
              <a:rPr lang="en-US" b="0" i="0" dirty="0" err="1">
                <a:solidFill>
                  <a:srgbClr val="000000"/>
                </a:solidFill>
                <a:effectLst/>
                <a:latin typeface="Times New Roman" panose="02020603050405020304" pitchFamily="18" charset="0"/>
                <a:cs typeface="Times New Roman" panose="02020603050405020304" pitchFamily="18" charset="0"/>
              </a:rPr>
              <a:t>Stud_Id</a:t>
            </a:r>
            <a:r>
              <a:rPr lang="en-US" b="0" i="0" dirty="0">
                <a:solidFill>
                  <a:srgbClr val="000000"/>
                </a:solidFill>
                <a:effectLst/>
                <a:latin typeface="Times New Roman" panose="02020603050405020304" pitchFamily="18" charset="0"/>
                <a:cs typeface="Times New Roman" panose="02020603050405020304" pitchFamily="18" charset="0"/>
              </a:rPr>
              <a:t> is a </a:t>
            </a:r>
            <a:r>
              <a:rPr lang="en-US" b="1" i="0" dirty="0">
                <a:effectLst/>
                <a:latin typeface="Times New Roman" panose="02020603050405020304" pitchFamily="18" charset="0"/>
                <a:cs typeface="Times New Roman" panose="02020603050405020304" pitchFamily="18" charset="0"/>
              </a:rPr>
              <a:t>foreign key</a:t>
            </a:r>
            <a:r>
              <a:rPr lang="en-US" b="0" i="0" dirty="0">
                <a:solidFill>
                  <a:srgbClr val="000000"/>
                </a:solidFill>
                <a:effectLst/>
                <a:latin typeface="Times New Roman" panose="02020603050405020304" pitchFamily="18" charset="0"/>
                <a:cs typeface="Times New Roman" panose="02020603050405020304" pitchFamily="18" charset="0"/>
              </a:rPr>
              <a:t> attribute for the Department table because it is acting as a primary key attribute for the Student table. It means that both the Student and Department table are linked with one another because of the </a:t>
            </a:r>
            <a:r>
              <a:rPr lang="en-US" b="0" i="0" dirty="0" err="1">
                <a:solidFill>
                  <a:srgbClr val="000000"/>
                </a:solidFill>
                <a:effectLst/>
                <a:latin typeface="Times New Roman" panose="02020603050405020304" pitchFamily="18" charset="0"/>
                <a:cs typeface="Times New Roman" panose="02020603050405020304" pitchFamily="18" charset="0"/>
              </a:rPr>
              <a:t>Stud_Id</a:t>
            </a:r>
            <a:r>
              <a:rPr lang="en-US" b="0" i="0" dirty="0">
                <a:solidFill>
                  <a:srgbClr val="000000"/>
                </a:solidFill>
                <a:effectLst/>
                <a:latin typeface="Times New Roman" panose="02020603050405020304" pitchFamily="18" charset="0"/>
                <a:cs typeface="Times New Roman" panose="02020603050405020304" pitchFamily="18" charset="0"/>
              </a:rPr>
              <a:t> attribute.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84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603B-BA8C-4749-8A75-2177B2F5A095}"/>
              </a:ext>
            </a:extLst>
          </p:cNvPr>
          <p:cNvSpPr>
            <a:spLocks noGrp="1"/>
          </p:cNvSpPr>
          <p:nvPr>
            <p:ph type="title"/>
          </p:nvPr>
        </p:nvSpPr>
        <p:spPr>
          <a:xfrm>
            <a:off x="448965" y="281175"/>
            <a:ext cx="8551480" cy="763526"/>
          </a:xfrm>
        </p:spPr>
        <p:txBody>
          <a:bodyPr>
            <a:noAutofit/>
          </a:bodyPr>
          <a:lstStyle/>
          <a:p>
            <a:r>
              <a:rPr lang="en-US" sz="1400" dirty="0"/>
              <a:t>Referential Integrity in DBMS is developed from the concept of the foreign key. It is clear that a primary key is an alone existing key and a foreign key always reference to a primary key in some other table, in which the table that contains the primary key is known as the referenced table or parent table for the other table that is having the foreign key.</a:t>
            </a:r>
            <a:endParaRPr lang="en-IN" sz="1400" dirty="0"/>
          </a:p>
        </p:txBody>
      </p:sp>
      <p:pic>
        <p:nvPicPr>
          <p:cNvPr id="2050" name="Picture 2" descr="Foreign Key in DBMS">
            <a:extLst>
              <a:ext uri="{FF2B5EF4-FFF2-40B4-BE49-F238E27FC236}">
                <a16:creationId xmlns:a16="http://schemas.microsoft.com/office/drawing/2014/main" id="{BC71C9E3-29FC-4813-9146-CBFE11E4EF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197406"/>
            <a:ext cx="7620000" cy="18324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ifference between foreign key and primary key">
            <a:extLst>
              <a:ext uri="{FF2B5EF4-FFF2-40B4-BE49-F238E27FC236}">
                <a16:creationId xmlns:a16="http://schemas.microsoft.com/office/drawing/2014/main" id="{5BEB6235-0EAE-4A5F-902F-D267AD241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4" y="3059940"/>
            <a:ext cx="6224622" cy="20446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0103A72-4C2B-4536-89BE-29387FC278F0}"/>
              </a:ext>
            </a:extLst>
          </p:cNvPr>
          <p:cNvSpPr/>
          <p:nvPr/>
        </p:nvSpPr>
        <p:spPr>
          <a:xfrm>
            <a:off x="6557165" y="3029866"/>
            <a:ext cx="2559701" cy="204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 foreign key value must match an existing value in the parent table or be null. It means we only insert those value which are present in base table. If we delete the baser table automatically primary key and foreign key relationship is broken.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05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6689-C6A3-4426-B1BA-12C486BBFF3E}"/>
              </a:ext>
            </a:extLst>
          </p:cNvPr>
          <p:cNvSpPr>
            <a:spLocks noGrp="1"/>
          </p:cNvSpPr>
          <p:nvPr>
            <p:ph type="title"/>
          </p:nvPr>
        </p:nvSpPr>
        <p:spPr/>
        <p:txBody>
          <a:bodyPr/>
          <a:lstStyle/>
          <a:p>
            <a:r>
              <a:rPr lang="en-US" dirty="0"/>
              <a:t>Compound key</a:t>
            </a:r>
            <a:endParaRPr lang="en-IN" dirty="0"/>
          </a:p>
        </p:txBody>
      </p:sp>
      <p:sp>
        <p:nvSpPr>
          <p:cNvPr id="3" name="Content Placeholder 2">
            <a:extLst>
              <a:ext uri="{FF2B5EF4-FFF2-40B4-BE49-F238E27FC236}">
                <a16:creationId xmlns:a16="http://schemas.microsoft.com/office/drawing/2014/main" id="{74A987C6-6A0F-4661-B2CF-74A592B6ABF0}"/>
              </a:ext>
            </a:extLst>
          </p:cNvPr>
          <p:cNvSpPr>
            <a:spLocks noGrp="1"/>
          </p:cNvSpPr>
          <p:nvPr>
            <p:ph idx="1"/>
          </p:nvPr>
        </p:nvSpPr>
        <p:spPr/>
        <p:txBody>
          <a:bodyPr/>
          <a:lstStyle/>
          <a:p>
            <a:r>
              <a:rPr lang="en-US" dirty="0"/>
              <a:t>It is a key that consist of two or more attributes or columns.</a:t>
            </a:r>
            <a:endParaRPr lang="en-IN" dirty="0"/>
          </a:p>
        </p:txBody>
      </p:sp>
    </p:spTree>
    <p:extLst>
      <p:ext uri="{BB962C8B-B14F-4D97-AF65-F5344CB8AC3E}">
        <p14:creationId xmlns:p14="http://schemas.microsoft.com/office/powerpoint/2010/main" val="268368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1143-BCD8-41AC-9DE5-2CA2D8B77320}"/>
              </a:ext>
            </a:extLst>
          </p:cNvPr>
          <p:cNvSpPr>
            <a:spLocks noGrp="1"/>
          </p:cNvSpPr>
          <p:nvPr>
            <p:ph type="title"/>
          </p:nvPr>
        </p:nvSpPr>
        <p:spPr/>
        <p:txBody>
          <a:bodyPr/>
          <a:lstStyle/>
          <a:p>
            <a:r>
              <a:rPr lang="en-US" dirty="0"/>
              <a:t>Natural Key vs. surrogate key</a:t>
            </a:r>
            <a:endParaRPr lang="en-IN" dirty="0"/>
          </a:p>
        </p:txBody>
      </p:sp>
      <p:sp>
        <p:nvSpPr>
          <p:cNvPr id="3" name="Content Placeholder 2">
            <a:extLst>
              <a:ext uri="{FF2B5EF4-FFF2-40B4-BE49-F238E27FC236}">
                <a16:creationId xmlns:a16="http://schemas.microsoft.com/office/drawing/2014/main" id="{0565477D-FC32-4368-86A3-239F94CCC232}"/>
              </a:ext>
            </a:extLst>
          </p:cNvPr>
          <p:cNvSpPr>
            <a:spLocks noGrp="1"/>
          </p:cNvSpPr>
          <p:nvPr>
            <p:ph idx="1"/>
          </p:nvPr>
        </p:nvSpPr>
        <p:spPr/>
        <p:txBody>
          <a:bodyPr>
            <a:normAutofit fontScale="47500" lnSpcReduction="20000"/>
          </a:bodyPr>
          <a:lstStyle/>
          <a:p>
            <a:pPr algn="just"/>
            <a:r>
              <a:rPr lang="en-US" dirty="0"/>
              <a:t>When you design tables with SQL Server, a table typically has a column or a number of columns that are known as the primary key. The primary key is a unique value that identifies each record.  Sometimes the primary key is made up of real data and these are normally referred to as natural keys, while other times the key is generated when a new record is inserted into a table.   When a primary key is generated at runtime, it is called a surrogate key.   A surrogate key is typically a numeric value.  Within SQL Server, Microsoft allows you to define a column with an identity property to help generate surrogate key values. </a:t>
            </a:r>
          </a:p>
          <a:p>
            <a:endParaRPr lang="en-US" dirty="0"/>
          </a:p>
          <a:p>
            <a:pPr algn="just"/>
            <a:r>
              <a:rPr lang="en-US" dirty="0"/>
              <a:t>A natural key is a single column or set of columns that uniquely identifies a single record in a table, where the key columns are made up of real data.  When I say “real data” I mean data that has meaning and occurs naturally in the world of data.  A natural key is a column value that has a relationship with the rest of the column values in a given data record.   Here are some examples of natural keys values: Social Security Number, ISBN, and </a:t>
            </a:r>
            <a:r>
              <a:rPr lang="en-US" dirty="0" err="1"/>
              <a:t>TaxId</a:t>
            </a:r>
            <a:r>
              <a:rPr lang="en-US" dirty="0"/>
              <a:t>.</a:t>
            </a:r>
          </a:p>
          <a:p>
            <a:endParaRPr lang="en-US" dirty="0"/>
          </a:p>
          <a:p>
            <a:pPr algn="just"/>
            <a:r>
              <a:rPr lang="en-US" dirty="0"/>
              <a:t>A surrogate key like a natural key is a column that uniquely identifies a single record in a table.  But this is where the similarity stops.  Surrogate keys are similar to surrogate mothers.   They are keys that don’t have a natural relationship with the rest of the columns in a table.  The surrogate key is just a value that is generated and then stored with the rest of the columns in a record.  The key value is typically generated at run time right before the record is inserted into a table.   It is sometimes also referred to as a dumb key, because there is no meaning associated with the value.  Surrogate keys are commonly a numeric number. </a:t>
            </a:r>
            <a:endParaRPr lang="en-IN" dirty="0"/>
          </a:p>
        </p:txBody>
      </p:sp>
    </p:spTree>
    <p:extLst>
      <p:ext uri="{BB962C8B-B14F-4D97-AF65-F5344CB8AC3E}">
        <p14:creationId xmlns:p14="http://schemas.microsoft.com/office/powerpoint/2010/main" val="221656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fontScale="92500" lnSpcReduction="10000"/>
          </a:bodyPr>
          <a:lstStyle/>
          <a:p>
            <a:r>
              <a:rPr lang="en-US" dirty="0">
                <a:solidFill>
                  <a:schemeClr val="tx2">
                    <a:lumMod val="75000"/>
                  </a:schemeClr>
                </a:solidFill>
              </a:rPr>
              <a:t>Super Key</a:t>
            </a:r>
          </a:p>
          <a:p>
            <a:r>
              <a:rPr lang="en-US" dirty="0">
                <a:solidFill>
                  <a:schemeClr val="tx2">
                    <a:lumMod val="75000"/>
                  </a:schemeClr>
                </a:solidFill>
                <a:latin typeface="Times New Roman" panose="02020603050405020304" pitchFamily="18" charset="0"/>
                <a:cs typeface="Times New Roman" panose="02020603050405020304" pitchFamily="18" charset="0"/>
              </a:rPr>
              <a:t>Candidate Key</a:t>
            </a:r>
          </a:p>
          <a:p>
            <a:r>
              <a:rPr lang="en-US" dirty="0">
                <a:solidFill>
                  <a:schemeClr val="tx2">
                    <a:lumMod val="75000"/>
                  </a:schemeClr>
                </a:solidFill>
              </a:rPr>
              <a:t>Primary Key</a:t>
            </a:r>
          </a:p>
          <a:p>
            <a:r>
              <a:rPr lang="en-US" dirty="0">
                <a:solidFill>
                  <a:schemeClr val="tx2">
                    <a:lumMod val="75000"/>
                  </a:schemeClr>
                </a:solidFill>
                <a:latin typeface="Times New Roman" panose="02020603050405020304" pitchFamily="18" charset="0"/>
                <a:cs typeface="Times New Roman" panose="02020603050405020304" pitchFamily="18" charset="0"/>
              </a:rPr>
              <a:t>Alternate Key</a:t>
            </a:r>
          </a:p>
          <a:p>
            <a:r>
              <a:rPr lang="en-US" dirty="0">
                <a:solidFill>
                  <a:schemeClr val="tx2">
                    <a:lumMod val="75000"/>
                  </a:schemeClr>
                </a:solidFill>
              </a:rPr>
              <a:t>Foreign Key</a:t>
            </a:r>
          </a:p>
          <a:p>
            <a:r>
              <a:rPr lang="en-US" dirty="0">
                <a:solidFill>
                  <a:schemeClr val="tx2">
                    <a:lumMod val="75000"/>
                  </a:schemeClr>
                </a:solidFill>
                <a:latin typeface="Times New Roman" panose="02020603050405020304" pitchFamily="18" charset="0"/>
                <a:cs typeface="Times New Roman" panose="02020603050405020304" pitchFamily="18" charset="0"/>
              </a:rPr>
              <a:t>Compound Key or Composite Key or Concatenated Key</a:t>
            </a:r>
          </a:p>
          <a:p>
            <a:r>
              <a:rPr lang="en-US" dirty="0">
                <a:solidFill>
                  <a:schemeClr val="tx2">
                    <a:lumMod val="75000"/>
                  </a:schemeClr>
                </a:solidFill>
              </a:rPr>
              <a:t>Natural Key or Semantic Key</a:t>
            </a:r>
          </a:p>
          <a:p>
            <a:r>
              <a:rPr lang="en-US" dirty="0">
                <a:solidFill>
                  <a:schemeClr val="tx2">
                    <a:lumMod val="75000"/>
                  </a:schemeClr>
                </a:solidFill>
                <a:latin typeface="Times New Roman" panose="02020603050405020304" pitchFamily="18" charset="0"/>
                <a:cs typeface="Times New Roman" panose="02020603050405020304" pitchFamily="18" charset="0"/>
              </a:rPr>
              <a:t>Technical Key or Surrogate Key or Artificial Key</a:t>
            </a:r>
          </a:p>
          <a:p>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Key</a:t>
            </a:r>
            <a:endParaRPr lang="en-IN" dirty="0"/>
          </a:p>
        </p:txBody>
      </p:sp>
      <p:graphicFrame>
        <p:nvGraphicFramePr>
          <p:cNvPr id="4" name="Table 4">
            <a:extLst>
              <a:ext uri="{FF2B5EF4-FFF2-40B4-BE49-F238E27FC236}">
                <a16:creationId xmlns:a16="http://schemas.microsoft.com/office/drawing/2014/main" id="{327DB734-E105-4AC8-A4C1-AC8C3C31A0D7}"/>
              </a:ext>
            </a:extLst>
          </p:cNvPr>
          <p:cNvGraphicFramePr>
            <a:graphicFrameLocks noGrp="1"/>
          </p:cNvGraphicFramePr>
          <p:nvPr>
            <p:ph idx="1"/>
            <p:extLst>
              <p:ext uri="{D42A27DB-BD31-4B8C-83A1-F6EECF244321}">
                <p14:modId xmlns:p14="http://schemas.microsoft.com/office/powerpoint/2010/main" val="314098694"/>
              </p:ext>
            </p:extLst>
          </p:nvPr>
        </p:nvGraphicFramePr>
        <p:xfrm>
          <a:off x="449263" y="1350110"/>
          <a:ext cx="4122735" cy="2595145"/>
        </p:xfrm>
        <a:graphic>
          <a:graphicData uri="http://schemas.openxmlformats.org/drawingml/2006/table">
            <a:tbl>
              <a:tblPr firstRow="1" bandRow="1">
                <a:tableStyleId>{5C22544A-7EE6-4342-B048-85BDC9FD1C3A}</a:tableStyleId>
              </a:tblPr>
              <a:tblGrid>
                <a:gridCol w="1374245">
                  <a:extLst>
                    <a:ext uri="{9D8B030D-6E8A-4147-A177-3AD203B41FA5}">
                      <a16:colId xmlns:a16="http://schemas.microsoft.com/office/drawing/2014/main" val="2463692869"/>
                    </a:ext>
                  </a:extLst>
                </a:gridCol>
                <a:gridCol w="1374245">
                  <a:extLst>
                    <a:ext uri="{9D8B030D-6E8A-4147-A177-3AD203B41FA5}">
                      <a16:colId xmlns:a16="http://schemas.microsoft.com/office/drawing/2014/main" val="2190083593"/>
                    </a:ext>
                  </a:extLst>
                </a:gridCol>
                <a:gridCol w="1374245">
                  <a:extLst>
                    <a:ext uri="{9D8B030D-6E8A-4147-A177-3AD203B41FA5}">
                      <a16:colId xmlns:a16="http://schemas.microsoft.com/office/drawing/2014/main" val="3142246564"/>
                    </a:ext>
                  </a:extLst>
                </a:gridCol>
              </a:tblGrid>
              <a:tr h="370105">
                <a:tc>
                  <a:txBody>
                    <a:bodyPr/>
                    <a:lstStyle/>
                    <a:p>
                      <a:pPr algn="ctr"/>
                      <a:r>
                        <a:rPr lang="en-US" dirty="0" err="1">
                          <a:latin typeface="Times New Roman" panose="02020603050405020304" pitchFamily="18" charset="0"/>
                          <a:cs typeface="Times New Roman" panose="02020603050405020304" pitchFamily="18" charset="0"/>
                        </a:rPr>
                        <a:t>Sname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1100737"/>
                  </a:ext>
                </a:extLst>
              </a:tr>
              <a:tr h="370840">
                <a:tc>
                  <a:txBody>
                    <a:bodyPr/>
                    <a:lstStyle/>
                    <a:p>
                      <a:r>
                        <a:rPr lang="en-US" dirty="0">
                          <a:latin typeface="Times New Roman" panose="02020603050405020304" pitchFamily="18" charset="0"/>
                          <a:cs typeface="Times New Roman" panose="02020603050405020304" pitchFamily="18" charset="0"/>
                        </a:rPr>
                        <a:t>Amit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Bhopal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5918514"/>
                  </a:ext>
                </a:extLst>
              </a:tr>
              <a:tr h="370840">
                <a:tc>
                  <a:txBody>
                    <a:bodyPr/>
                    <a:lstStyle/>
                    <a:p>
                      <a:r>
                        <a:rPr lang="en-US" dirty="0">
                          <a:latin typeface="Times New Roman" panose="02020603050405020304" pitchFamily="18" charset="0"/>
                          <a:cs typeface="Times New Roman" panose="02020603050405020304" pitchFamily="18" charset="0"/>
                        </a:rPr>
                        <a:t>Pushkar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Pinjore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2271627"/>
                  </a:ext>
                </a:extLst>
              </a:tr>
              <a:tr h="370840">
                <a:tc>
                  <a:txBody>
                    <a:bodyPr/>
                    <a:lstStyle/>
                    <a:p>
                      <a:r>
                        <a:rPr lang="en-US" dirty="0">
                          <a:latin typeface="Times New Roman" panose="02020603050405020304" pitchFamily="18" charset="0"/>
                          <a:cs typeface="Times New Roman" panose="02020603050405020304" pitchFamily="18" charset="0"/>
                        </a:rPr>
                        <a:t>Amit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Bhopal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5382942"/>
                  </a:ext>
                </a:extLst>
              </a:tr>
              <a:tr h="370840">
                <a:tc>
                  <a:txBody>
                    <a:bodyPr/>
                    <a:lstStyle/>
                    <a:p>
                      <a:r>
                        <a:rPr lang="en-US" dirty="0" err="1">
                          <a:latin typeface="Times New Roman" panose="02020603050405020304" pitchFamily="18" charset="0"/>
                          <a:cs typeface="Times New Roman" panose="02020603050405020304" pitchFamily="18" charset="0"/>
                        </a:rPr>
                        <a:t>Manik</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Chandigarh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9164654"/>
                  </a:ext>
                </a:extLst>
              </a:tr>
              <a:tr h="370840">
                <a:tc>
                  <a:txBody>
                    <a:bodyPr/>
                    <a:lstStyle/>
                    <a:p>
                      <a:r>
                        <a:rPr lang="en-US" dirty="0" err="1">
                          <a:latin typeface="Times New Roman" panose="02020603050405020304" pitchFamily="18" charset="0"/>
                          <a:cs typeface="Times New Roman" panose="02020603050405020304" pitchFamily="18" charset="0"/>
                        </a:rPr>
                        <a:t>Gurteg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Baddi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9507201"/>
                  </a:ext>
                </a:extLst>
              </a:tr>
              <a:tr h="370840">
                <a:tc>
                  <a:txBody>
                    <a:bodyPr/>
                    <a:lstStyle/>
                    <a:p>
                      <a:r>
                        <a:rPr lang="en-US" dirty="0">
                          <a:latin typeface="Times New Roman" panose="02020603050405020304" pitchFamily="18" charset="0"/>
                          <a:cs typeface="Times New Roman" panose="02020603050405020304" pitchFamily="18" charset="0"/>
                        </a:rPr>
                        <a:t>Pushkar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Pinjore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0520194"/>
                  </a:ext>
                </a:extLst>
              </a:tr>
            </a:tbl>
          </a:graphicData>
        </a:graphic>
      </p:graphicFrame>
    </p:spTree>
    <p:extLst>
      <p:ext uri="{BB962C8B-B14F-4D97-AF65-F5344CB8AC3E}">
        <p14:creationId xmlns:p14="http://schemas.microsoft.com/office/powerpoint/2010/main" val="195287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Key</a:t>
            </a:r>
            <a:endParaRPr lang="en-IN" dirty="0"/>
          </a:p>
        </p:txBody>
      </p:sp>
      <p:graphicFrame>
        <p:nvGraphicFramePr>
          <p:cNvPr id="6" name="Table 6">
            <a:extLst>
              <a:ext uri="{FF2B5EF4-FFF2-40B4-BE49-F238E27FC236}">
                <a16:creationId xmlns:a16="http://schemas.microsoft.com/office/drawing/2014/main" id="{37696D5C-3EAE-432B-8847-20D53CBD60C2}"/>
              </a:ext>
            </a:extLst>
          </p:cNvPr>
          <p:cNvGraphicFramePr>
            <a:graphicFrameLocks noGrp="1"/>
          </p:cNvGraphicFramePr>
          <p:nvPr>
            <p:ph idx="1"/>
            <p:extLst>
              <p:ext uri="{D42A27DB-BD31-4B8C-83A1-F6EECF244321}">
                <p14:modId xmlns:p14="http://schemas.microsoft.com/office/powerpoint/2010/main" val="2181290425"/>
              </p:ext>
            </p:extLst>
          </p:nvPr>
        </p:nvGraphicFramePr>
        <p:xfrm>
          <a:off x="372762" y="1044701"/>
          <a:ext cx="7558748" cy="2590800"/>
        </p:xfrm>
        <a:graphic>
          <a:graphicData uri="http://schemas.openxmlformats.org/drawingml/2006/table">
            <a:tbl>
              <a:tblPr firstRow="1" bandRow="1">
                <a:tableStyleId>{5C22544A-7EE6-4342-B048-85BDC9FD1C3A}</a:tableStyleId>
              </a:tblPr>
              <a:tblGrid>
                <a:gridCol w="2061368">
                  <a:extLst>
                    <a:ext uri="{9D8B030D-6E8A-4147-A177-3AD203B41FA5}">
                      <a16:colId xmlns:a16="http://schemas.microsoft.com/office/drawing/2014/main" val="85948916"/>
                    </a:ext>
                  </a:extLst>
                </a:gridCol>
                <a:gridCol w="2061368">
                  <a:extLst>
                    <a:ext uri="{9D8B030D-6E8A-4147-A177-3AD203B41FA5}">
                      <a16:colId xmlns:a16="http://schemas.microsoft.com/office/drawing/2014/main" val="3586918753"/>
                    </a:ext>
                  </a:extLst>
                </a:gridCol>
                <a:gridCol w="2061368">
                  <a:extLst>
                    <a:ext uri="{9D8B030D-6E8A-4147-A177-3AD203B41FA5}">
                      <a16:colId xmlns:a16="http://schemas.microsoft.com/office/drawing/2014/main" val="3342273456"/>
                    </a:ext>
                  </a:extLst>
                </a:gridCol>
                <a:gridCol w="1374644">
                  <a:extLst>
                    <a:ext uri="{9D8B030D-6E8A-4147-A177-3AD203B41FA5}">
                      <a16:colId xmlns:a16="http://schemas.microsoft.com/office/drawing/2014/main" val="1191008664"/>
                    </a:ext>
                  </a:extLst>
                </a:gridCol>
              </a:tblGrid>
              <a:tr h="306145">
                <a:tc>
                  <a:txBody>
                    <a:bodyPr/>
                    <a:lstStyle/>
                    <a:p>
                      <a:r>
                        <a:rPr lang="en-US" dirty="0">
                          <a:latin typeface="Times New Roman" panose="02020603050405020304" pitchFamily="18" charset="0"/>
                          <a:cs typeface="Times New Roman" panose="02020603050405020304" pitchFamily="18" charset="0"/>
                        </a:rPr>
                        <a:t>SID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3864777"/>
                  </a:ext>
                </a:extLst>
              </a:tr>
              <a:tr h="370840">
                <a:tc>
                  <a:txBody>
                    <a:bodyPr/>
                    <a:lstStyle/>
                    <a:p>
                      <a:r>
                        <a:rPr lang="en-US" dirty="0">
                          <a:latin typeface="Times New Roman" panose="02020603050405020304" pitchFamily="18" charset="0"/>
                          <a:cs typeface="Times New Roman" panose="02020603050405020304" pitchFamily="18" charset="0"/>
                        </a:rPr>
                        <a:t>S101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Amit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Bhopal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9845870"/>
                  </a:ext>
                </a:extLst>
              </a:tr>
              <a:tr h="370840">
                <a:tc>
                  <a:txBody>
                    <a:bodyPr/>
                    <a:lstStyle/>
                    <a:p>
                      <a:r>
                        <a:rPr lang="en-US" dirty="0">
                          <a:latin typeface="Times New Roman" panose="02020603050405020304" pitchFamily="18" charset="0"/>
                          <a:cs typeface="Times New Roman" panose="02020603050405020304" pitchFamily="18" charset="0"/>
                        </a:rPr>
                        <a:t>S102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Pushkar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Pinjore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8652794"/>
                  </a:ext>
                </a:extLst>
              </a:tr>
              <a:tr h="370840">
                <a:tc>
                  <a:txBody>
                    <a:bodyPr/>
                    <a:lstStyle/>
                    <a:p>
                      <a:r>
                        <a:rPr lang="en-US" dirty="0">
                          <a:latin typeface="Times New Roman" panose="02020603050405020304" pitchFamily="18" charset="0"/>
                          <a:cs typeface="Times New Roman" panose="02020603050405020304" pitchFamily="18" charset="0"/>
                        </a:rPr>
                        <a:t>S103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Amit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Bhopal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1945345"/>
                  </a:ext>
                </a:extLst>
              </a:tr>
              <a:tr h="370840">
                <a:tc>
                  <a:txBody>
                    <a:bodyPr/>
                    <a:lstStyle/>
                    <a:p>
                      <a:r>
                        <a:rPr lang="en-US" dirty="0">
                          <a:latin typeface="Times New Roman" panose="02020603050405020304" pitchFamily="18" charset="0"/>
                          <a:cs typeface="Times New Roman" panose="02020603050405020304" pitchFamily="18" charset="0"/>
                        </a:rPr>
                        <a:t>S104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Manik</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Chandigarh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894242"/>
                  </a:ext>
                </a:extLst>
              </a:tr>
              <a:tr h="370840">
                <a:tc>
                  <a:txBody>
                    <a:bodyPr/>
                    <a:lstStyle/>
                    <a:p>
                      <a:r>
                        <a:rPr lang="en-US" dirty="0">
                          <a:latin typeface="Times New Roman" panose="02020603050405020304" pitchFamily="18" charset="0"/>
                          <a:cs typeface="Times New Roman" panose="02020603050405020304" pitchFamily="18" charset="0"/>
                        </a:rPr>
                        <a:t>S105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Gurteg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Baddi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2854794"/>
                  </a:ext>
                </a:extLst>
              </a:tr>
              <a:tr h="370840">
                <a:tc>
                  <a:txBody>
                    <a:bodyPr/>
                    <a:lstStyle/>
                    <a:p>
                      <a:r>
                        <a:rPr lang="en-US" dirty="0">
                          <a:latin typeface="Times New Roman" panose="02020603050405020304" pitchFamily="18" charset="0"/>
                          <a:cs typeface="Times New Roman" panose="02020603050405020304" pitchFamily="18" charset="0"/>
                        </a:rPr>
                        <a:t>S106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Pushkar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Pinjore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5539280"/>
                  </a:ext>
                </a:extLst>
              </a:tr>
            </a:tbl>
          </a:graphicData>
        </a:graphic>
      </p:graphicFrame>
      <p:sp>
        <p:nvSpPr>
          <p:cNvPr id="8" name="TextBox 7">
            <a:extLst>
              <a:ext uri="{FF2B5EF4-FFF2-40B4-BE49-F238E27FC236}">
                <a16:creationId xmlns:a16="http://schemas.microsoft.com/office/drawing/2014/main" id="{4C8B536A-77E7-461C-AE5D-36963CB9E8D6}"/>
              </a:ext>
            </a:extLst>
          </p:cNvPr>
          <p:cNvSpPr txBox="1"/>
          <p:nvPr/>
        </p:nvSpPr>
        <p:spPr>
          <a:xfrm>
            <a:off x="307137" y="3729913"/>
            <a:ext cx="839847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Any attribute can be a key or the combination of attributes can be a key which uniquely identify two tuples from the table. So we can say key can identify any row of data in a table uniquely. It is useful in maintaining integrity. It is helpful in identifying relationship and thus distinguish relationship from each other. </a:t>
            </a:r>
            <a:endParaRPr lang="en-IN"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2A906FC2-A524-455C-8AAB-3C41D3103151}"/>
              </a:ext>
            </a:extLst>
          </p:cNvPr>
          <p:cNvCxnSpPr>
            <a:cxnSpLocks/>
          </p:cNvCxnSpPr>
          <p:nvPr/>
        </p:nvCxnSpPr>
        <p:spPr>
          <a:xfrm>
            <a:off x="7736506" y="1655520"/>
            <a:ext cx="347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E902227-90D4-4301-AFF0-6DA0104DB888}"/>
              </a:ext>
            </a:extLst>
          </p:cNvPr>
          <p:cNvSpPr/>
          <p:nvPr/>
        </p:nvSpPr>
        <p:spPr>
          <a:xfrm>
            <a:off x="8087969" y="1163379"/>
            <a:ext cx="1056031" cy="1068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Row, Record, Tuple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36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Super Key/ Key (SK/K)</a:t>
            </a:r>
            <a:endParaRPr lang="en-IN" dirty="0"/>
          </a:p>
        </p:txBody>
      </p:sp>
      <p:sp>
        <p:nvSpPr>
          <p:cNvPr id="8" name="TextBox 7">
            <a:extLst>
              <a:ext uri="{FF2B5EF4-FFF2-40B4-BE49-F238E27FC236}">
                <a16:creationId xmlns:a16="http://schemas.microsoft.com/office/drawing/2014/main" id="{4C8B536A-77E7-461C-AE5D-36963CB9E8D6}"/>
              </a:ext>
            </a:extLst>
          </p:cNvPr>
          <p:cNvSpPr txBox="1"/>
          <p:nvPr/>
        </p:nvSpPr>
        <p:spPr>
          <a:xfrm>
            <a:off x="143554" y="3803942"/>
            <a:ext cx="8398474" cy="1169551"/>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No two records should exactly be the same. It should be different. Some of them can be same.</a:t>
            </a:r>
          </a:p>
          <a:p>
            <a:pPr algn="just"/>
            <a:r>
              <a:rPr lang="en-US" sz="1400" dirty="0">
                <a:latin typeface="Times New Roman" panose="02020603050405020304" pitchFamily="18" charset="0"/>
                <a:cs typeface="Times New Roman" panose="02020603050405020304" pitchFamily="18" charset="0"/>
              </a:rPr>
              <a:t>Here SID is key</a:t>
            </a:r>
          </a:p>
          <a:p>
            <a:pPr algn="just"/>
            <a:r>
              <a:rPr lang="en-US" sz="1400" dirty="0">
                <a:latin typeface="Times New Roman" panose="02020603050405020304" pitchFamily="18" charset="0"/>
                <a:cs typeface="Times New Roman" panose="02020603050405020304" pitchFamily="18" charset="0"/>
              </a:rPr>
              <a:t>{Department, Course}  key</a:t>
            </a:r>
          </a:p>
          <a:p>
            <a:pPr algn="just"/>
            <a:r>
              <a:rPr lang="en-US"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Sname</a:t>
            </a:r>
            <a:r>
              <a:rPr lang="en-IN" sz="1400" dirty="0">
                <a:latin typeface="Times New Roman" panose="02020603050405020304" pitchFamily="18" charset="0"/>
                <a:cs typeface="Times New Roman" panose="02020603050405020304" pitchFamily="18" charset="0"/>
              </a:rPr>
              <a:t>, Marks}  not key</a:t>
            </a:r>
          </a:p>
          <a:p>
            <a:pPr algn="just"/>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Sname</a:t>
            </a:r>
            <a:r>
              <a:rPr lang="en-IN" sz="1400" dirty="0">
                <a:latin typeface="Times New Roman" panose="02020603050405020304" pitchFamily="18" charset="0"/>
                <a:cs typeface="Times New Roman" panose="02020603050405020304" pitchFamily="18" charset="0"/>
              </a:rPr>
              <a:t>, Marks, Department, Course}  key</a:t>
            </a:r>
            <a:endParaRPr lang="en-US" sz="1400" dirty="0">
              <a:latin typeface="Times New Roman" panose="02020603050405020304" pitchFamily="18" charset="0"/>
              <a:cs typeface="Times New Roman" panose="02020603050405020304" pitchFamily="18" charset="0"/>
            </a:endParaRPr>
          </a:p>
        </p:txBody>
      </p:sp>
      <p:graphicFrame>
        <p:nvGraphicFramePr>
          <p:cNvPr id="7" name="Table 8">
            <a:extLst>
              <a:ext uri="{FF2B5EF4-FFF2-40B4-BE49-F238E27FC236}">
                <a16:creationId xmlns:a16="http://schemas.microsoft.com/office/drawing/2014/main" id="{2FEA5E24-9540-41A1-B7A2-1E906C338B09}"/>
              </a:ext>
            </a:extLst>
          </p:cNvPr>
          <p:cNvGraphicFramePr>
            <a:graphicFrameLocks noGrp="1"/>
          </p:cNvGraphicFramePr>
          <p:nvPr>
            <p:ph idx="1"/>
            <p:extLst>
              <p:ext uri="{D42A27DB-BD31-4B8C-83A1-F6EECF244321}">
                <p14:modId xmlns:p14="http://schemas.microsoft.com/office/powerpoint/2010/main" val="3084738964"/>
              </p:ext>
            </p:extLst>
          </p:nvPr>
        </p:nvGraphicFramePr>
        <p:xfrm>
          <a:off x="359928" y="1044701"/>
          <a:ext cx="8245475" cy="2595881"/>
        </p:xfrm>
        <a:graphic>
          <a:graphicData uri="http://schemas.openxmlformats.org/drawingml/2006/table">
            <a:tbl>
              <a:tblPr firstRow="1" bandRow="1">
                <a:tableStyleId>{5C22544A-7EE6-4342-B048-85BDC9FD1C3A}</a:tableStyleId>
              </a:tblPr>
              <a:tblGrid>
                <a:gridCol w="1649095">
                  <a:extLst>
                    <a:ext uri="{9D8B030D-6E8A-4147-A177-3AD203B41FA5}">
                      <a16:colId xmlns:a16="http://schemas.microsoft.com/office/drawing/2014/main" val="3808428051"/>
                    </a:ext>
                  </a:extLst>
                </a:gridCol>
                <a:gridCol w="1649095">
                  <a:extLst>
                    <a:ext uri="{9D8B030D-6E8A-4147-A177-3AD203B41FA5}">
                      <a16:colId xmlns:a16="http://schemas.microsoft.com/office/drawing/2014/main" val="2008693045"/>
                    </a:ext>
                  </a:extLst>
                </a:gridCol>
                <a:gridCol w="1649095">
                  <a:extLst>
                    <a:ext uri="{9D8B030D-6E8A-4147-A177-3AD203B41FA5}">
                      <a16:colId xmlns:a16="http://schemas.microsoft.com/office/drawing/2014/main" val="2843616275"/>
                    </a:ext>
                  </a:extLst>
                </a:gridCol>
                <a:gridCol w="1649095">
                  <a:extLst>
                    <a:ext uri="{9D8B030D-6E8A-4147-A177-3AD203B41FA5}">
                      <a16:colId xmlns:a16="http://schemas.microsoft.com/office/drawing/2014/main" val="3856259447"/>
                    </a:ext>
                  </a:extLst>
                </a:gridCol>
                <a:gridCol w="1649095">
                  <a:extLst>
                    <a:ext uri="{9D8B030D-6E8A-4147-A177-3AD203B41FA5}">
                      <a16:colId xmlns:a16="http://schemas.microsoft.com/office/drawing/2014/main" val="282572474"/>
                    </a:ext>
                  </a:extLst>
                </a:gridCol>
              </a:tblGrid>
              <a:tr h="370841">
                <a:tc>
                  <a:txBody>
                    <a:bodyPr/>
                    <a:lstStyle/>
                    <a:p>
                      <a:r>
                        <a:rPr lang="en-US" dirty="0">
                          <a:solidFill>
                            <a:srgbClr val="FF0000"/>
                          </a:solidFill>
                          <a:latin typeface="Times New Roman" panose="02020603050405020304" pitchFamily="18" charset="0"/>
                          <a:cs typeface="Times New Roman" panose="02020603050405020304" pitchFamily="18" charset="0"/>
                        </a:rPr>
                        <a:t>SID</a:t>
                      </a:r>
                      <a:endParaRPr lang="en-IN"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Marks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Department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Course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2970632"/>
                  </a:ext>
                </a:extLst>
              </a:tr>
              <a:tr h="370840">
                <a:tc>
                  <a:txBody>
                    <a:bodyPr/>
                    <a:lstStyle/>
                    <a:p>
                      <a:r>
                        <a:rPr lang="en-US" dirty="0">
                          <a:solidFill>
                            <a:srgbClr val="FF0000"/>
                          </a:solidFill>
                          <a:latin typeface="Times New Roman" panose="02020603050405020304" pitchFamily="18" charset="0"/>
                          <a:cs typeface="Times New Roman" panose="02020603050405020304" pitchFamily="18" charset="0"/>
                        </a:rPr>
                        <a:t>S101</a:t>
                      </a:r>
                      <a:endParaRPr lang="en-IN"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Amit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CSE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1377196"/>
                  </a:ext>
                </a:extLst>
              </a:tr>
              <a:tr h="370840">
                <a:tc>
                  <a:txBody>
                    <a:bodyPr/>
                    <a:lstStyle/>
                    <a:p>
                      <a:r>
                        <a:rPr lang="en-US" dirty="0">
                          <a:solidFill>
                            <a:srgbClr val="FF0000"/>
                          </a:solidFill>
                          <a:latin typeface="Times New Roman" panose="02020603050405020304" pitchFamily="18" charset="0"/>
                          <a:cs typeface="Times New Roman" panose="02020603050405020304" pitchFamily="18" charset="0"/>
                        </a:rPr>
                        <a:t>S102</a:t>
                      </a:r>
                      <a:endParaRPr lang="en-IN"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Pushkar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EC</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3858550"/>
                  </a:ext>
                </a:extLst>
              </a:tr>
              <a:tr h="370840">
                <a:tc>
                  <a:txBody>
                    <a:bodyPr/>
                    <a:lstStyle/>
                    <a:p>
                      <a:r>
                        <a:rPr lang="en-US" dirty="0">
                          <a:solidFill>
                            <a:srgbClr val="FF0000"/>
                          </a:solidFill>
                          <a:latin typeface="Times New Roman" panose="02020603050405020304" pitchFamily="18" charset="0"/>
                          <a:cs typeface="Times New Roman" panose="02020603050405020304" pitchFamily="18" charset="0"/>
                        </a:rPr>
                        <a:t>S103</a:t>
                      </a:r>
                      <a:endParaRPr lang="en-IN"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Amit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CSE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5121461"/>
                  </a:ext>
                </a:extLst>
              </a:tr>
              <a:tr h="370840">
                <a:tc>
                  <a:txBody>
                    <a:bodyPr/>
                    <a:lstStyle/>
                    <a:p>
                      <a:r>
                        <a:rPr lang="en-US" dirty="0">
                          <a:solidFill>
                            <a:srgbClr val="FF0000"/>
                          </a:solidFill>
                          <a:latin typeface="Times New Roman" panose="02020603050405020304" pitchFamily="18" charset="0"/>
                          <a:cs typeface="Times New Roman" panose="02020603050405020304" pitchFamily="18" charset="0"/>
                        </a:rPr>
                        <a:t>S104</a:t>
                      </a:r>
                      <a:endParaRPr lang="en-IN"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Manik</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6784097"/>
                  </a:ext>
                </a:extLst>
              </a:tr>
              <a:tr h="370840">
                <a:tc>
                  <a:txBody>
                    <a:bodyPr/>
                    <a:lstStyle/>
                    <a:p>
                      <a:r>
                        <a:rPr lang="en-US" dirty="0">
                          <a:solidFill>
                            <a:srgbClr val="FF0000"/>
                          </a:solidFill>
                          <a:latin typeface="Times New Roman" panose="02020603050405020304" pitchFamily="18" charset="0"/>
                          <a:cs typeface="Times New Roman" panose="02020603050405020304" pitchFamily="18" charset="0"/>
                        </a:rPr>
                        <a:t>S105</a:t>
                      </a:r>
                      <a:endParaRPr lang="en-IN"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Gurteg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8539999"/>
                  </a:ext>
                </a:extLst>
              </a:tr>
              <a:tr h="370840">
                <a:tc>
                  <a:txBody>
                    <a:bodyPr/>
                    <a:lstStyle/>
                    <a:p>
                      <a:r>
                        <a:rPr lang="en-US" dirty="0">
                          <a:solidFill>
                            <a:srgbClr val="FF0000"/>
                          </a:solidFill>
                          <a:latin typeface="Times New Roman" panose="02020603050405020304" pitchFamily="18" charset="0"/>
                          <a:cs typeface="Times New Roman" panose="02020603050405020304" pitchFamily="18" charset="0"/>
                        </a:rPr>
                        <a:t>S106</a:t>
                      </a:r>
                      <a:endParaRPr lang="en-IN"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Pushkar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EC</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5435971"/>
                  </a:ext>
                </a:extLst>
              </a:tr>
            </a:tbl>
          </a:graphicData>
        </a:graphic>
      </p:graphicFrame>
    </p:spTree>
    <p:extLst>
      <p:ext uri="{BB962C8B-B14F-4D97-AF65-F5344CB8AC3E}">
        <p14:creationId xmlns:p14="http://schemas.microsoft.com/office/powerpoint/2010/main" val="108498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Super Key/ Key (SK/K)</a:t>
            </a:r>
            <a:endParaRPr lang="en-IN" dirty="0"/>
          </a:p>
        </p:txBody>
      </p:sp>
      <p:sp>
        <p:nvSpPr>
          <p:cNvPr id="6" name="Content Placeholder 5">
            <a:extLst>
              <a:ext uri="{FF2B5EF4-FFF2-40B4-BE49-F238E27FC236}">
                <a16:creationId xmlns:a16="http://schemas.microsoft.com/office/drawing/2014/main" id="{7D5CA22C-A0F2-494B-A4DD-054593DBFE88}"/>
              </a:ext>
            </a:extLst>
          </p:cNvPr>
          <p:cNvSpPr>
            <a:spLocks noGrp="1"/>
          </p:cNvSpPr>
          <p:nvPr>
            <p:ph idx="1"/>
          </p:nvPr>
        </p:nvSpPr>
        <p:spPr/>
        <p:txBody>
          <a:bodyPr>
            <a:normAutofit fontScale="55000" lnSpcReduction="20000"/>
          </a:bodyPr>
          <a:lstStyle/>
          <a:p>
            <a:pPr algn="just"/>
            <a:r>
              <a:rPr lang="en-US" dirty="0"/>
              <a:t>So super key is nothing but a key. So super key/key is an attribute or set of attributes that uniquely identify each record of relation. So the only one condition in  super key is it can uniquely identify each record in the table. Super key is a theoretical concept.  </a:t>
            </a:r>
            <a:r>
              <a:rPr lang="en-US" sz="2800" dirty="0">
                <a:latin typeface="Times New Roman" panose="02020603050405020304" pitchFamily="18" charset="0"/>
                <a:cs typeface="Times New Roman" panose="02020603050405020304" pitchFamily="18" charset="0"/>
              </a:rPr>
              <a:t>Here SID is key, so the super keys can be</a:t>
            </a:r>
          </a:p>
          <a:p>
            <a:pPr algn="just"/>
            <a:r>
              <a:rPr lang="en-US" sz="2800" dirty="0">
                <a:latin typeface="Times New Roman" panose="02020603050405020304" pitchFamily="18" charset="0"/>
                <a:cs typeface="Times New Roman" panose="02020603050405020304" pitchFamily="18" charset="0"/>
              </a:rPr>
              <a:t>{SID}</a:t>
            </a:r>
          </a:p>
          <a:p>
            <a:pPr algn="just"/>
            <a:r>
              <a:rPr lang="en-US" dirty="0"/>
              <a:t>{SID, </a:t>
            </a:r>
            <a:r>
              <a:rPr lang="en-US" dirty="0" err="1"/>
              <a:t>Sname</a:t>
            </a:r>
            <a:r>
              <a:rPr lang="en-US" dirty="0"/>
              <a:t>}</a:t>
            </a:r>
          </a:p>
          <a:p>
            <a:pPr algn="just"/>
            <a:r>
              <a:rPr lang="en-US" dirty="0"/>
              <a:t>{SID, Marks}</a:t>
            </a:r>
          </a:p>
          <a:p>
            <a:pPr algn="just"/>
            <a:r>
              <a:rPr lang="en-US" dirty="0"/>
              <a:t>{SID, </a:t>
            </a:r>
            <a:r>
              <a:rPr lang="en-US" dirty="0" err="1"/>
              <a:t>Sname</a:t>
            </a:r>
            <a:r>
              <a:rPr lang="en-US" dirty="0"/>
              <a:t>, Marks}</a:t>
            </a:r>
          </a:p>
          <a:p>
            <a:pPr algn="just"/>
            <a:r>
              <a:rPr lang="en-US" dirty="0"/>
              <a:t>{SID, </a:t>
            </a:r>
            <a:r>
              <a:rPr lang="en-US" dirty="0" err="1"/>
              <a:t>Sname</a:t>
            </a:r>
            <a:r>
              <a:rPr lang="en-US" dirty="0"/>
              <a:t>, Marks, Department}</a:t>
            </a:r>
          </a:p>
          <a:p>
            <a:pPr algn="just"/>
            <a:r>
              <a:rPr lang="en-US" dirty="0"/>
              <a:t>{SID, </a:t>
            </a:r>
            <a:r>
              <a:rPr lang="en-US" dirty="0" err="1"/>
              <a:t>Sname</a:t>
            </a:r>
            <a:r>
              <a:rPr lang="en-US" dirty="0"/>
              <a:t>, Marks, Department, Course}</a:t>
            </a:r>
          </a:p>
          <a:p>
            <a:pPr algn="just"/>
            <a:r>
              <a:rPr lang="en-US" dirty="0"/>
              <a:t>{</a:t>
            </a:r>
            <a:r>
              <a:rPr lang="en-US" sz="2800" dirty="0">
                <a:latin typeface="Times New Roman" panose="02020603050405020304" pitchFamily="18" charset="0"/>
                <a:cs typeface="Times New Roman" panose="02020603050405020304" pitchFamily="18" charset="0"/>
              </a:rPr>
              <a:t>Department, Course</a:t>
            </a:r>
            <a:r>
              <a:rPr lang="en-US" dirty="0"/>
              <a:t>}</a:t>
            </a:r>
          </a:p>
          <a:p>
            <a:pPr algn="just"/>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Sname</a:t>
            </a:r>
            <a:r>
              <a:rPr lang="en-IN" sz="2800" dirty="0">
                <a:latin typeface="Times New Roman" panose="02020603050405020304" pitchFamily="18" charset="0"/>
                <a:cs typeface="Times New Roman" panose="02020603050405020304" pitchFamily="18" charset="0"/>
              </a:rPr>
              <a:t>, Marks, Department, Course}</a:t>
            </a:r>
          </a:p>
          <a:p>
            <a:pPr algn="just"/>
            <a:endParaRPr lang="en-IN" dirty="0"/>
          </a:p>
          <a:p>
            <a:pPr marL="0" indent="0" algn="just">
              <a:buNone/>
            </a:pPr>
            <a:r>
              <a:rPr lang="en-US" sz="2800" b="1" dirty="0">
                <a:solidFill>
                  <a:srgbClr val="FF0000"/>
                </a:solidFill>
              </a:rPr>
              <a:t>SK&lt;=Attributes</a:t>
            </a:r>
          </a:p>
          <a:p>
            <a:pPr marL="0" indent="0" algn="just">
              <a:buNone/>
            </a:pPr>
            <a:r>
              <a:rPr lang="en-US" sz="2800" b="1" dirty="0">
                <a:solidFill>
                  <a:srgbClr val="FF0000"/>
                </a:solidFill>
              </a:rPr>
              <a:t>Calculate how many maximum super key is possible in a relation:</a:t>
            </a:r>
          </a:p>
          <a:p>
            <a:pPr algn="just"/>
            <a:endParaRPr lang="en-US" dirty="0"/>
          </a:p>
          <a:p>
            <a:pPr algn="just"/>
            <a:endParaRPr lang="en-IN" dirty="0"/>
          </a:p>
        </p:txBody>
      </p:sp>
    </p:spTree>
    <p:extLst>
      <p:ext uri="{BB962C8B-B14F-4D97-AF65-F5344CB8AC3E}">
        <p14:creationId xmlns:p14="http://schemas.microsoft.com/office/powerpoint/2010/main" val="294048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Super Key/ Key (SK/K)</a:t>
            </a:r>
            <a:endParaRPr lang="en-IN" dirty="0"/>
          </a:p>
        </p:txBody>
      </p:sp>
      <p:sp>
        <p:nvSpPr>
          <p:cNvPr id="6" name="Content Placeholder 5">
            <a:extLst>
              <a:ext uri="{FF2B5EF4-FFF2-40B4-BE49-F238E27FC236}">
                <a16:creationId xmlns:a16="http://schemas.microsoft.com/office/drawing/2014/main" id="{7D5CA22C-A0F2-494B-A4DD-054593DBFE88}"/>
              </a:ext>
            </a:extLst>
          </p:cNvPr>
          <p:cNvSpPr>
            <a:spLocks noGrp="1"/>
          </p:cNvSpPr>
          <p:nvPr>
            <p:ph idx="1"/>
          </p:nvPr>
        </p:nvSpPr>
        <p:spPr>
          <a:xfrm>
            <a:off x="448965" y="1197405"/>
            <a:ext cx="8246070" cy="3512213"/>
          </a:xfrm>
        </p:spPr>
        <p:txBody>
          <a:bodyPr>
            <a:normAutofit/>
          </a:bodyPr>
          <a:lstStyle/>
          <a:p>
            <a:pPr marL="0" indent="0" algn="just">
              <a:buNone/>
            </a:pPr>
            <a:br>
              <a:rPr lang="en-US" dirty="0"/>
            </a:br>
            <a:endParaRPr lang="en-IN" dirty="0"/>
          </a:p>
        </p:txBody>
      </p:sp>
      <p:pic>
        <p:nvPicPr>
          <p:cNvPr id="7" name="Picture 6">
            <a:extLst>
              <a:ext uri="{FF2B5EF4-FFF2-40B4-BE49-F238E27FC236}">
                <a16:creationId xmlns:a16="http://schemas.microsoft.com/office/drawing/2014/main" id="{F0C12ACF-AC21-492B-BDA9-461334E6E8DC}"/>
              </a:ext>
            </a:extLst>
          </p:cNvPr>
          <p:cNvPicPr>
            <a:picLocks noChangeAspect="1"/>
          </p:cNvPicPr>
          <p:nvPr/>
        </p:nvPicPr>
        <p:blipFill>
          <a:blip r:embed="rId2"/>
          <a:stretch>
            <a:fillRect/>
          </a:stretch>
        </p:blipFill>
        <p:spPr>
          <a:xfrm>
            <a:off x="6478" y="1173171"/>
            <a:ext cx="9000445" cy="3970329"/>
          </a:xfrm>
          <a:prstGeom prst="rect">
            <a:avLst/>
          </a:prstGeom>
        </p:spPr>
      </p:pic>
    </p:spTree>
    <p:extLst>
      <p:ext uri="{BB962C8B-B14F-4D97-AF65-F5344CB8AC3E}">
        <p14:creationId xmlns:p14="http://schemas.microsoft.com/office/powerpoint/2010/main" val="2819726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Find out the super keys in this relation</a:t>
            </a:r>
            <a:endParaRPr lang="en-IN" dirty="0"/>
          </a:p>
        </p:txBody>
      </p:sp>
      <p:sp>
        <p:nvSpPr>
          <p:cNvPr id="6" name="Content Placeholder 5">
            <a:extLst>
              <a:ext uri="{FF2B5EF4-FFF2-40B4-BE49-F238E27FC236}">
                <a16:creationId xmlns:a16="http://schemas.microsoft.com/office/drawing/2014/main" id="{7D5CA22C-A0F2-494B-A4DD-054593DBFE88}"/>
              </a:ext>
            </a:extLst>
          </p:cNvPr>
          <p:cNvSpPr>
            <a:spLocks noGrp="1"/>
          </p:cNvSpPr>
          <p:nvPr>
            <p:ph idx="1"/>
          </p:nvPr>
        </p:nvSpPr>
        <p:spPr/>
        <p:txBody>
          <a:bodyPr>
            <a:normAutofit/>
          </a:bodyPr>
          <a:lstStyle/>
          <a:p>
            <a:pPr algn="just"/>
            <a:endParaRPr lang="en-US" dirty="0"/>
          </a:p>
          <a:p>
            <a:pPr algn="just"/>
            <a:endParaRPr lang="en-IN" dirty="0"/>
          </a:p>
        </p:txBody>
      </p:sp>
      <p:graphicFrame>
        <p:nvGraphicFramePr>
          <p:cNvPr id="3" name="Table 3">
            <a:extLst>
              <a:ext uri="{FF2B5EF4-FFF2-40B4-BE49-F238E27FC236}">
                <a16:creationId xmlns:a16="http://schemas.microsoft.com/office/drawing/2014/main" id="{F039FE98-7AAE-409A-B284-5499B195BA2C}"/>
              </a:ext>
            </a:extLst>
          </p:cNvPr>
          <p:cNvGraphicFramePr>
            <a:graphicFrameLocks noGrp="1"/>
          </p:cNvGraphicFramePr>
          <p:nvPr>
            <p:extLst>
              <p:ext uri="{D42A27DB-BD31-4B8C-83A1-F6EECF244321}">
                <p14:modId xmlns:p14="http://schemas.microsoft.com/office/powerpoint/2010/main" val="325807978"/>
              </p:ext>
            </p:extLst>
          </p:nvPr>
        </p:nvGraphicFramePr>
        <p:xfrm>
          <a:off x="0" y="1197405"/>
          <a:ext cx="6096000" cy="25958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61758222"/>
                    </a:ext>
                  </a:extLst>
                </a:gridCol>
                <a:gridCol w="1524000">
                  <a:extLst>
                    <a:ext uri="{9D8B030D-6E8A-4147-A177-3AD203B41FA5}">
                      <a16:colId xmlns:a16="http://schemas.microsoft.com/office/drawing/2014/main" val="3142368796"/>
                    </a:ext>
                  </a:extLst>
                </a:gridCol>
                <a:gridCol w="1524000">
                  <a:extLst>
                    <a:ext uri="{9D8B030D-6E8A-4147-A177-3AD203B41FA5}">
                      <a16:colId xmlns:a16="http://schemas.microsoft.com/office/drawing/2014/main" val="2420528979"/>
                    </a:ext>
                  </a:extLst>
                </a:gridCol>
                <a:gridCol w="1524000">
                  <a:extLst>
                    <a:ext uri="{9D8B030D-6E8A-4147-A177-3AD203B41FA5}">
                      <a16:colId xmlns:a16="http://schemas.microsoft.com/office/drawing/2014/main" val="1562741684"/>
                    </a:ext>
                  </a:extLst>
                </a:gridCol>
              </a:tblGrid>
              <a:tr h="370840">
                <a:tc>
                  <a:txBody>
                    <a:bodyPr/>
                    <a:lstStyle/>
                    <a:p>
                      <a:r>
                        <a:rPr lang="en-US" dirty="0">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8757826"/>
                  </a:ext>
                </a:extLst>
              </a:tr>
              <a:tr h="370840">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8397294"/>
                  </a:ext>
                </a:extLst>
              </a:tr>
              <a:tr h="370840">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9091069"/>
                  </a:ext>
                </a:extLst>
              </a:tr>
              <a:tr h="370840">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8645400"/>
                  </a:ext>
                </a:extLst>
              </a:tr>
              <a:tr h="370840">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9258024"/>
                  </a:ext>
                </a:extLst>
              </a:tr>
              <a:tr h="370840">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9261036"/>
                  </a:ext>
                </a:extLst>
              </a:tr>
              <a:tr h="370840">
                <a:tc>
                  <a:txBody>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7872037"/>
                  </a:ext>
                </a:extLst>
              </a:tr>
            </a:tbl>
          </a:graphicData>
        </a:graphic>
      </p:graphicFrame>
      <p:sp>
        <p:nvSpPr>
          <p:cNvPr id="4" name="Rectangle 3">
            <a:extLst>
              <a:ext uri="{FF2B5EF4-FFF2-40B4-BE49-F238E27FC236}">
                <a16:creationId xmlns:a16="http://schemas.microsoft.com/office/drawing/2014/main" id="{CC78E0FC-DCCC-4A39-9024-8F5DF120E74A}"/>
              </a:ext>
            </a:extLst>
          </p:cNvPr>
          <p:cNvSpPr/>
          <p:nvPr/>
        </p:nvSpPr>
        <p:spPr>
          <a:xfrm>
            <a:off x="296260" y="3946095"/>
            <a:ext cx="5039265" cy="1068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  {A,B}, {A,C}, {A,D}, {A,B,C}, {A,C,D},{A,B,D}, {A,B,C,D}</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4258BF4-49A0-489B-B6ED-DE6D8DB47FF9}"/>
              </a:ext>
            </a:extLst>
          </p:cNvPr>
          <p:cNvSpPr/>
          <p:nvPr/>
        </p:nvSpPr>
        <p:spPr>
          <a:xfrm>
            <a:off x="6251755" y="1350110"/>
            <a:ext cx="2892245" cy="379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{B,C,D}</a:t>
            </a:r>
          </a:p>
          <a:p>
            <a:pPr algn="ctr"/>
            <a:r>
              <a:rPr lang="en-US" dirty="0">
                <a:latin typeface="Times New Roman" panose="02020603050405020304" pitchFamily="18" charset="0"/>
                <a:cs typeface="Times New Roman" panose="02020603050405020304" pitchFamily="18" charset="0"/>
              </a:rPr>
              <a:t>{B}</a:t>
            </a:r>
          </a:p>
          <a:p>
            <a:pPr algn="ctr"/>
            <a:r>
              <a:rPr lang="en-US" dirty="0">
                <a:latin typeface="Times New Roman" panose="02020603050405020304" pitchFamily="18" charset="0"/>
                <a:cs typeface="Times New Roman" panose="02020603050405020304" pitchFamily="18" charset="0"/>
              </a:rPr>
              <a:t>{B,C}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8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Candidate Key (CK)</a:t>
            </a:r>
            <a:endParaRPr lang="en-IN" dirty="0"/>
          </a:p>
        </p:txBody>
      </p:sp>
      <p:sp>
        <p:nvSpPr>
          <p:cNvPr id="6" name="Content Placeholder 5">
            <a:extLst>
              <a:ext uri="{FF2B5EF4-FFF2-40B4-BE49-F238E27FC236}">
                <a16:creationId xmlns:a16="http://schemas.microsoft.com/office/drawing/2014/main" id="{7D5CA22C-A0F2-494B-A4DD-054593DBFE88}"/>
              </a:ext>
            </a:extLst>
          </p:cNvPr>
          <p:cNvSpPr>
            <a:spLocks noGrp="1"/>
          </p:cNvSpPr>
          <p:nvPr>
            <p:ph idx="1"/>
          </p:nvPr>
        </p:nvSpPr>
        <p:spPr/>
        <p:txBody>
          <a:bodyPr>
            <a:normAutofit/>
          </a:bodyPr>
          <a:lstStyle/>
          <a:p>
            <a:pPr algn="just"/>
            <a:endParaRPr lang="en-US" dirty="0"/>
          </a:p>
          <a:p>
            <a:pPr algn="just"/>
            <a:endParaRPr lang="en-IN" dirty="0"/>
          </a:p>
        </p:txBody>
      </p:sp>
      <p:graphicFrame>
        <p:nvGraphicFramePr>
          <p:cNvPr id="3" name="Table 3">
            <a:extLst>
              <a:ext uri="{FF2B5EF4-FFF2-40B4-BE49-F238E27FC236}">
                <a16:creationId xmlns:a16="http://schemas.microsoft.com/office/drawing/2014/main" id="{F039FE98-7AAE-409A-B284-5499B195BA2C}"/>
              </a:ext>
            </a:extLst>
          </p:cNvPr>
          <p:cNvGraphicFramePr>
            <a:graphicFrameLocks noGrp="1"/>
          </p:cNvGraphicFramePr>
          <p:nvPr>
            <p:extLst>
              <p:ext uri="{D42A27DB-BD31-4B8C-83A1-F6EECF244321}">
                <p14:modId xmlns:p14="http://schemas.microsoft.com/office/powerpoint/2010/main" val="2055852663"/>
              </p:ext>
            </p:extLst>
          </p:nvPr>
        </p:nvGraphicFramePr>
        <p:xfrm>
          <a:off x="143555" y="1197405"/>
          <a:ext cx="4428445" cy="1854200"/>
        </p:xfrm>
        <a:graphic>
          <a:graphicData uri="http://schemas.openxmlformats.org/drawingml/2006/table">
            <a:tbl>
              <a:tblPr firstRow="1" bandRow="1">
                <a:tableStyleId>{5C22544A-7EE6-4342-B048-85BDC9FD1C3A}</a:tableStyleId>
              </a:tblPr>
              <a:tblGrid>
                <a:gridCol w="1380445">
                  <a:extLst>
                    <a:ext uri="{9D8B030D-6E8A-4147-A177-3AD203B41FA5}">
                      <a16:colId xmlns:a16="http://schemas.microsoft.com/office/drawing/2014/main" val="1961758222"/>
                    </a:ext>
                  </a:extLst>
                </a:gridCol>
                <a:gridCol w="1524000">
                  <a:extLst>
                    <a:ext uri="{9D8B030D-6E8A-4147-A177-3AD203B41FA5}">
                      <a16:colId xmlns:a16="http://schemas.microsoft.com/office/drawing/2014/main" val="3142368796"/>
                    </a:ext>
                  </a:extLst>
                </a:gridCol>
                <a:gridCol w="1524000">
                  <a:extLst>
                    <a:ext uri="{9D8B030D-6E8A-4147-A177-3AD203B41FA5}">
                      <a16:colId xmlns:a16="http://schemas.microsoft.com/office/drawing/2014/main" val="2420528979"/>
                    </a:ext>
                  </a:extLst>
                </a:gridCol>
              </a:tblGrid>
              <a:tr h="370840">
                <a:tc>
                  <a:txBody>
                    <a:bodyPr/>
                    <a:lstStyle/>
                    <a:p>
                      <a:r>
                        <a:rPr lang="en-US" dirty="0">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8757826"/>
                  </a:ext>
                </a:extLst>
              </a:tr>
              <a:tr h="370840">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8397294"/>
                  </a:ext>
                </a:extLst>
              </a:tr>
              <a:tr h="370840">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9091069"/>
                  </a:ext>
                </a:extLst>
              </a:tr>
              <a:tr h="370840">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8645400"/>
                  </a:ext>
                </a:extLst>
              </a:tr>
              <a:tr h="370840">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9258024"/>
                  </a:ext>
                </a:extLst>
              </a:tr>
            </a:tbl>
          </a:graphicData>
        </a:graphic>
      </p:graphicFrame>
      <p:sp>
        <p:nvSpPr>
          <p:cNvPr id="4" name="Rectangle 3">
            <a:extLst>
              <a:ext uri="{FF2B5EF4-FFF2-40B4-BE49-F238E27FC236}">
                <a16:creationId xmlns:a16="http://schemas.microsoft.com/office/drawing/2014/main" id="{CC78E0FC-DCCC-4A39-9024-8F5DF120E74A}"/>
              </a:ext>
            </a:extLst>
          </p:cNvPr>
          <p:cNvSpPr/>
          <p:nvPr/>
        </p:nvSpPr>
        <p:spPr>
          <a:xfrm>
            <a:off x="296260" y="3946095"/>
            <a:ext cx="5039265" cy="1068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SK: A, AB, AC, ABC, BC</a:t>
            </a:r>
          </a:p>
          <a:p>
            <a:pPr algn="ctr"/>
            <a:r>
              <a:rPr lang="en-US" dirty="0">
                <a:latin typeface="Times New Roman" panose="02020603050405020304" pitchFamily="18" charset="0"/>
                <a:cs typeface="Times New Roman" panose="02020603050405020304" pitchFamily="18" charset="0"/>
              </a:rPr>
              <a:t>CK: A, BC  </a:t>
            </a:r>
          </a:p>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4258BF4-49A0-489B-B6ED-DE6D8DB47FF9}"/>
              </a:ext>
            </a:extLst>
          </p:cNvPr>
          <p:cNvSpPr/>
          <p:nvPr/>
        </p:nvSpPr>
        <p:spPr>
          <a:xfrm>
            <a:off x="6251755" y="1350110"/>
            <a:ext cx="2892245" cy="379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Candidate key is a super key but it is a minimal super key. Candidate key is a super key such that whose proper subset will not be key or super key. Every CK is a SK but not every SK is a CK.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449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1479</Words>
  <Application>Microsoft Office PowerPoint</Application>
  <PresentationFormat>On-screen Show (16:9)</PresentationFormat>
  <Paragraphs>212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  Keys in DBMS</vt:lpstr>
      <vt:lpstr>Index</vt:lpstr>
      <vt:lpstr>Key</vt:lpstr>
      <vt:lpstr>Key</vt:lpstr>
      <vt:lpstr>Super Key/ Key (SK/K)</vt:lpstr>
      <vt:lpstr>Super Key/ Key (SK/K)</vt:lpstr>
      <vt:lpstr>Super Key/ Key (SK/K)</vt:lpstr>
      <vt:lpstr>Find out the super keys in this relation</vt:lpstr>
      <vt:lpstr>Candidate Key (CK)</vt:lpstr>
      <vt:lpstr>Primary Key (PK) [Unique + Not Null)</vt:lpstr>
      <vt:lpstr>Foreign Key (FK)</vt:lpstr>
      <vt:lpstr>Example</vt:lpstr>
      <vt:lpstr>Referential Integrity in DBMS is developed from the concept of the foreign key. It is clear that a primary key is an alone existing key and a foreign key always reference to a primary key in some other table, in which the table that contains the primary key is known as the referenced table or parent table for the other table that is having the foreign key.</vt:lpstr>
      <vt:lpstr>Compound key</vt:lpstr>
      <vt:lpstr>Natural Key vs. surrogate key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2022-01-30T14:26:41Z</dcterms:modified>
</cp:coreProperties>
</file>