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311" r:id="rId3"/>
    <p:sldId id="319" r:id="rId4"/>
    <p:sldId id="321" r:id="rId5"/>
    <p:sldId id="322" r:id="rId6"/>
    <p:sldId id="320" r:id="rId7"/>
    <p:sldId id="323" r:id="rId8"/>
    <p:sldId id="325" r:id="rId9"/>
    <p:sldId id="324"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10-02-2021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Degree of Relationship in DBMS</a:t>
            </a:r>
          </a:p>
        </p:txBody>
      </p:sp>
      <p:sp>
        <p:nvSpPr>
          <p:cNvPr id="3" name="Subtitle 2"/>
          <p:cNvSpPr>
            <a:spLocks noGrp="1"/>
          </p:cNvSpPr>
          <p:nvPr>
            <p:ph type="subTitle" idx="1"/>
          </p:nvPr>
        </p:nvSpPr>
        <p:spPr/>
        <p:txBody>
          <a:bodyPr/>
          <a:lstStyle/>
          <a:p>
            <a:endParaRPr lang="en-US" dirty="0"/>
          </a:p>
          <a:p>
            <a:r>
              <a:rPr lang="en-US" dirty="0"/>
              <a:t>10</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Type of attribute</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t>Relationship</a:t>
            </a:r>
          </a:p>
          <a:p>
            <a:r>
              <a:rPr lang="en-US" dirty="0"/>
              <a:t>Degree of relationship</a:t>
            </a:r>
          </a:p>
          <a:p>
            <a:pPr marL="0" indent="0">
              <a:buNone/>
            </a:pPr>
            <a:endParaRPr lang="en-IN" dirty="0"/>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id="{98DBEFA7-6B8C-43EA-974B-3CF35B68694F}"/>
              </a:ext>
            </a:extLst>
          </p:cNvPr>
          <p:cNvSpPr>
            <a:spLocks noGrp="1"/>
          </p:cNvSpPr>
          <p:nvPr>
            <p:ph idx="1"/>
          </p:nvPr>
        </p:nvSpPr>
        <p:spPr/>
        <p:txBody>
          <a:bodyPr>
            <a:normAutofit fontScale="85000" lnSpcReduction="20000"/>
          </a:bodyPr>
          <a:lstStyle/>
          <a:p>
            <a:pPr algn="just"/>
            <a:r>
              <a:rPr lang="en-US"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dirty="0"/>
          </a:p>
          <a:p>
            <a:r>
              <a:rPr lang="en-US" dirty="0"/>
              <a:t>A relationship represent an association between two or more entities. </a:t>
            </a:r>
            <a:endParaRPr lang="en-IN" dirty="0"/>
          </a:p>
        </p:txBody>
      </p:sp>
    </p:spTree>
    <p:extLst>
      <p:ext uri="{BB962C8B-B14F-4D97-AF65-F5344CB8AC3E}">
        <p14:creationId xmlns:p14="http://schemas.microsoft.com/office/powerpoint/2010/main" val="141324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id="{98DBEFA7-6B8C-43EA-974B-3CF35B68694F}"/>
              </a:ext>
            </a:extLst>
          </p:cNvPr>
          <p:cNvSpPr>
            <a:spLocks noGrp="1"/>
          </p:cNvSpPr>
          <p:nvPr>
            <p:ph idx="1"/>
          </p:nvPr>
        </p:nvSpPr>
        <p:spPr/>
        <p:txBody>
          <a:bodyPr>
            <a:normAutofit fontScale="62500" lnSpcReduction="20000"/>
          </a:bodyPr>
          <a:lstStyle/>
          <a:p>
            <a:pPr algn="just"/>
            <a:r>
              <a:rPr lang="en-US"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dirty="0"/>
          </a:p>
          <a:p>
            <a:pPr algn="just"/>
            <a:r>
              <a:rPr lang="en-US" dirty="0"/>
              <a:t>A relationship represent an association between two or more entities. Any association between two entity types is called a relationship. Entities take part in the relationship. It is represented by a diamond shape.</a:t>
            </a:r>
          </a:p>
          <a:p>
            <a:pPr algn="just"/>
            <a:endParaRPr lang="en-US" dirty="0"/>
          </a:p>
          <a:p>
            <a:pPr algn="just"/>
            <a:r>
              <a:rPr lang="en-US" dirty="0"/>
              <a:t>For example, A teacher teaches students. Here, "teaches" is a relationship and this is the relationship between a Teacher entity and a Student entity.</a:t>
            </a:r>
            <a:endParaRPr lang="en-IN" dirty="0"/>
          </a:p>
        </p:txBody>
      </p:sp>
    </p:spTree>
    <p:extLst>
      <p:ext uri="{BB962C8B-B14F-4D97-AF65-F5344CB8AC3E}">
        <p14:creationId xmlns:p14="http://schemas.microsoft.com/office/powerpoint/2010/main" val="205209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id="{98DBEFA7-6B8C-43EA-974B-3CF35B68694F}"/>
              </a:ext>
            </a:extLst>
          </p:cNvPr>
          <p:cNvSpPr>
            <a:spLocks noGrp="1"/>
          </p:cNvSpPr>
          <p:nvPr>
            <p:ph idx="1"/>
          </p:nvPr>
        </p:nvSpPr>
        <p:spPr>
          <a:xfrm>
            <a:off x="448966" y="1350110"/>
            <a:ext cx="4886559" cy="3512213"/>
          </a:xfrm>
        </p:spPr>
        <p:txBody>
          <a:bodyPr>
            <a:normAutofit fontScale="62500" lnSpcReduction="20000"/>
          </a:bodyPr>
          <a:lstStyle/>
          <a:p>
            <a:pPr algn="just"/>
            <a:r>
              <a:rPr lang="en-US" sz="2200"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sz="2200" dirty="0"/>
          </a:p>
          <a:p>
            <a:pPr algn="just"/>
            <a:r>
              <a:rPr lang="en-US" sz="2200" dirty="0"/>
              <a:t>A relationship represent an association between two or more entities. Any association between two entity types is called a relationship. Entities take part in the relationship. It is represented by a diamond shape.</a:t>
            </a:r>
          </a:p>
          <a:p>
            <a:pPr algn="just"/>
            <a:endParaRPr lang="en-US" sz="2200" dirty="0"/>
          </a:p>
          <a:p>
            <a:pPr algn="just"/>
            <a:r>
              <a:rPr lang="en-US" sz="2200" dirty="0"/>
              <a:t>For example, A teacher teaches students. Here, "teach/teaches" is a relationship and this is the relationship between a Teacher entity and a Student entity.</a:t>
            </a:r>
          </a:p>
          <a:p>
            <a:pPr algn="just"/>
            <a:endParaRPr lang="en-US" dirty="0"/>
          </a:p>
          <a:p>
            <a:pPr algn="just"/>
            <a:endParaRPr lang="en-US" dirty="0"/>
          </a:p>
          <a:p>
            <a:pPr algn="just"/>
            <a:endParaRPr lang="en-IN" dirty="0"/>
          </a:p>
        </p:txBody>
      </p:sp>
      <p:pic>
        <p:nvPicPr>
          <p:cNvPr id="7170" name="Picture 2">
            <a:extLst>
              <a:ext uri="{FF2B5EF4-FFF2-40B4-BE49-F238E27FC236}">
                <a16:creationId xmlns:a16="http://schemas.microsoft.com/office/drawing/2014/main" id="{78E804F1-3643-4300-B646-AF832A1E7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230" y="1808225"/>
            <a:ext cx="3480354" cy="6241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03A585-9B36-400B-8173-DDC8CD95E074}"/>
              </a:ext>
            </a:extLst>
          </p:cNvPr>
          <p:cNvPicPr>
            <a:picLocks noChangeAspect="1"/>
          </p:cNvPicPr>
          <p:nvPr/>
        </p:nvPicPr>
        <p:blipFill>
          <a:blip r:embed="rId3"/>
          <a:stretch>
            <a:fillRect/>
          </a:stretch>
        </p:blipFill>
        <p:spPr>
          <a:xfrm>
            <a:off x="5373404" y="3029864"/>
            <a:ext cx="3770596" cy="1840955"/>
          </a:xfrm>
          <a:prstGeom prst="rect">
            <a:avLst/>
          </a:prstGeom>
        </p:spPr>
      </p:pic>
    </p:spTree>
    <p:extLst>
      <p:ext uri="{BB962C8B-B14F-4D97-AF65-F5344CB8AC3E}">
        <p14:creationId xmlns:p14="http://schemas.microsoft.com/office/powerpoint/2010/main" val="205174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D9F3-7429-4A9F-A7CA-650576BD4CF0}"/>
              </a:ext>
            </a:extLst>
          </p:cNvPr>
          <p:cNvSpPr>
            <a:spLocks noGrp="1"/>
          </p:cNvSpPr>
          <p:nvPr>
            <p:ph type="title"/>
          </p:nvPr>
        </p:nvSpPr>
        <p:spPr/>
        <p:txBody>
          <a:bodyPr/>
          <a:lstStyle/>
          <a:p>
            <a:r>
              <a:rPr lang="en-US" dirty="0"/>
              <a:t>Relationship</a:t>
            </a:r>
            <a:endParaRPr lang="en-IN" dirty="0"/>
          </a:p>
        </p:txBody>
      </p:sp>
      <p:pic>
        <p:nvPicPr>
          <p:cNvPr id="11" name="Content Placeholder 10">
            <a:extLst>
              <a:ext uri="{FF2B5EF4-FFF2-40B4-BE49-F238E27FC236}">
                <a16:creationId xmlns:a16="http://schemas.microsoft.com/office/drawing/2014/main" id="{79AA6B85-F519-4106-92F8-0978E032587E}"/>
              </a:ext>
            </a:extLst>
          </p:cNvPr>
          <p:cNvPicPr>
            <a:picLocks noGrp="1" noChangeAspect="1"/>
          </p:cNvPicPr>
          <p:nvPr>
            <p:ph idx="1"/>
          </p:nvPr>
        </p:nvPicPr>
        <p:blipFill>
          <a:blip r:embed="rId2"/>
          <a:stretch>
            <a:fillRect/>
          </a:stretch>
        </p:blipFill>
        <p:spPr>
          <a:xfrm>
            <a:off x="895080" y="1349375"/>
            <a:ext cx="7353841" cy="3513138"/>
          </a:xfrm>
        </p:spPr>
      </p:pic>
    </p:spTree>
    <p:extLst>
      <p:ext uri="{BB962C8B-B14F-4D97-AF65-F5344CB8AC3E}">
        <p14:creationId xmlns:p14="http://schemas.microsoft.com/office/powerpoint/2010/main" val="1699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D9F3-7429-4A9F-A7CA-650576BD4CF0}"/>
              </a:ext>
            </a:extLst>
          </p:cNvPr>
          <p:cNvSpPr>
            <a:spLocks noGrp="1"/>
          </p:cNvSpPr>
          <p:nvPr>
            <p:ph type="title"/>
          </p:nvPr>
        </p:nvSpPr>
        <p:spPr/>
        <p:txBody>
          <a:bodyPr/>
          <a:lstStyle/>
          <a:p>
            <a:r>
              <a:rPr lang="en-US" dirty="0"/>
              <a:t>Degree of Relationship</a:t>
            </a:r>
            <a:endParaRPr lang="en-IN" dirty="0"/>
          </a:p>
        </p:txBody>
      </p:sp>
      <p:sp>
        <p:nvSpPr>
          <p:cNvPr id="4" name="Content Placeholder 3">
            <a:extLst>
              <a:ext uri="{FF2B5EF4-FFF2-40B4-BE49-F238E27FC236}">
                <a16:creationId xmlns:a16="http://schemas.microsoft.com/office/drawing/2014/main" id="{A2689979-5ED9-4CB4-8D1D-13026C252A78}"/>
              </a:ext>
            </a:extLst>
          </p:cNvPr>
          <p:cNvSpPr>
            <a:spLocks noGrp="1"/>
          </p:cNvSpPr>
          <p:nvPr>
            <p:ph idx="1"/>
          </p:nvPr>
        </p:nvSpPr>
        <p:spPr>
          <a:xfrm>
            <a:off x="448966" y="1350110"/>
            <a:ext cx="4733854" cy="3512213"/>
          </a:xfrm>
        </p:spPr>
        <p:txBody>
          <a:bodyPr>
            <a:normAutofit fontScale="92500" lnSpcReduction="10000"/>
          </a:bodyPr>
          <a:lstStyle/>
          <a:p>
            <a:pPr algn="just"/>
            <a:r>
              <a:rPr lang="en-US" dirty="0"/>
              <a:t>The degree of a relationship is the number of entities associated with the relationship. The n-array relationship is the general form for degree n.</a:t>
            </a:r>
            <a:r>
              <a:rPr lang="en-IN" dirty="0"/>
              <a:t> Special cases are the binary and ternary where the degree is 2 and 3 respectively.</a:t>
            </a:r>
            <a:endParaRPr lang="en-US" dirty="0"/>
          </a:p>
        </p:txBody>
      </p:sp>
      <p:pic>
        <p:nvPicPr>
          <p:cNvPr id="6" name="Picture 5">
            <a:extLst>
              <a:ext uri="{FF2B5EF4-FFF2-40B4-BE49-F238E27FC236}">
                <a16:creationId xmlns:a16="http://schemas.microsoft.com/office/drawing/2014/main" id="{9CBF5D43-4516-40E5-A0DB-FE3FB2605136}"/>
              </a:ext>
            </a:extLst>
          </p:cNvPr>
          <p:cNvPicPr>
            <a:picLocks noChangeAspect="1"/>
          </p:cNvPicPr>
          <p:nvPr/>
        </p:nvPicPr>
        <p:blipFill>
          <a:blip r:embed="rId2"/>
          <a:stretch>
            <a:fillRect/>
          </a:stretch>
        </p:blipFill>
        <p:spPr>
          <a:xfrm>
            <a:off x="5324168" y="1808224"/>
            <a:ext cx="3676278" cy="2749727"/>
          </a:xfrm>
          <a:prstGeom prst="rect">
            <a:avLst/>
          </a:prstGeom>
        </p:spPr>
      </p:pic>
      <p:sp>
        <p:nvSpPr>
          <p:cNvPr id="7" name="Rectangle 6">
            <a:extLst>
              <a:ext uri="{FF2B5EF4-FFF2-40B4-BE49-F238E27FC236}">
                <a16:creationId xmlns:a16="http://schemas.microsoft.com/office/drawing/2014/main" id="{47E46C16-2926-4CDC-8255-52D8C74BB76C}"/>
              </a:ext>
            </a:extLst>
          </p:cNvPr>
          <p:cNvSpPr/>
          <p:nvPr/>
        </p:nvSpPr>
        <p:spPr>
          <a:xfrm>
            <a:off x="5488230"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Unary Relationship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D9F3-7429-4A9F-A7CA-650576BD4CF0}"/>
              </a:ext>
            </a:extLst>
          </p:cNvPr>
          <p:cNvSpPr>
            <a:spLocks noGrp="1"/>
          </p:cNvSpPr>
          <p:nvPr>
            <p:ph type="title"/>
          </p:nvPr>
        </p:nvSpPr>
        <p:spPr/>
        <p:txBody>
          <a:bodyPr/>
          <a:lstStyle/>
          <a:p>
            <a:r>
              <a:rPr lang="en-US" dirty="0"/>
              <a:t>Degree of Relationship</a:t>
            </a:r>
            <a:endParaRPr lang="en-IN" dirty="0"/>
          </a:p>
        </p:txBody>
      </p:sp>
      <p:sp>
        <p:nvSpPr>
          <p:cNvPr id="7" name="Rectangle 6">
            <a:extLst>
              <a:ext uri="{FF2B5EF4-FFF2-40B4-BE49-F238E27FC236}">
                <a16:creationId xmlns:a16="http://schemas.microsoft.com/office/drawing/2014/main" id="{47E46C16-2926-4CDC-8255-52D8C74BB76C}"/>
              </a:ext>
            </a:extLst>
          </p:cNvPr>
          <p:cNvSpPr/>
          <p:nvPr/>
        </p:nvSpPr>
        <p:spPr>
          <a:xfrm>
            <a:off x="5488230"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Ternary Relationship</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014F0B6-6D2D-47D0-827F-612CDC8C4DAE}"/>
              </a:ext>
            </a:extLst>
          </p:cNvPr>
          <p:cNvSpPr/>
          <p:nvPr/>
        </p:nvSpPr>
        <p:spPr>
          <a:xfrm>
            <a:off x="754375"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Binary Relationship</a:t>
            </a:r>
            <a:endParaRPr lang="en-IN" dirty="0">
              <a:latin typeface="Times New Roman" panose="02020603050405020304" pitchFamily="18" charset="0"/>
              <a:cs typeface="Times New Roman" panose="02020603050405020304" pitchFamily="18" charset="0"/>
            </a:endParaRPr>
          </a:p>
        </p:txBody>
      </p:sp>
      <p:pic>
        <p:nvPicPr>
          <p:cNvPr id="11" name="Content Placeholder 4">
            <a:extLst>
              <a:ext uri="{FF2B5EF4-FFF2-40B4-BE49-F238E27FC236}">
                <a16:creationId xmlns:a16="http://schemas.microsoft.com/office/drawing/2014/main" id="{5136EC45-2D83-4682-AD53-86B07B71BE0C}"/>
              </a:ext>
            </a:extLst>
          </p:cNvPr>
          <p:cNvPicPr>
            <a:picLocks noGrp="1" noChangeAspect="1"/>
          </p:cNvPicPr>
          <p:nvPr>
            <p:ph idx="1"/>
          </p:nvPr>
        </p:nvPicPr>
        <p:blipFill>
          <a:blip r:embed="rId2"/>
          <a:stretch>
            <a:fillRect/>
          </a:stretch>
        </p:blipFill>
        <p:spPr>
          <a:xfrm>
            <a:off x="5335525" y="1808225"/>
            <a:ext cx="3836558" cy="2552700"/>
          </a:xfrm>
        </p:spPr>
      </p:pic>
      <p:pic>
        <p:nvPicPr>
          <p:cNvPr id="12" name="Picture 2">
            <a:extLst>
              <a:ext uri="{FF2B5EF4-FFF2-40B4-BE49-F238E27FC236}">
                <a16:creationId xmlns:a16="http://schemas.microsoft.com/office/drawing/2014/main" id="{7A645928-0BD1-4790-A004-2637C52E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37" y="2113635"/>
            <a:ext cx="3480354" cy="62419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3A73B7A-DAC7-4B53-B690-EB30058F54A9}"/>
              </a:ext>
            </a:extLst>
          </p:cNvPr>
          <p:cNvSpPr/>
          <p:nvPr/>
        </p:nvSpPr>
        <p:spPr>
          <a:xfrm>
            <a:off x="754375" y="2815779"/>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Quaternary Relationship</a:t>
            </a: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7049CEE-E32E-4C7F-9CC0-204274463F37}"/>
              </a:ext>
            </a:extLst>
          </p:cNvPr>
          <p:cNvPicPr>
            <a:picLocks noChangeAspect="1"/>
          </p:cNvPicPr>
          <p:nvPr/>
        </p:nvPicPr>
        <p:blipFill>
          <a:blip r:embed="rId4"/>
          <a:stretch>
            <a:fillRect/>
          </a:stretch>
        </p:blipFill>
        <p:spPr>
          <a:xfrm>
            <a:off x="525318" y="3335274"/>
            <a:ext cx="3970330" cy="1679755"/>
          </a:xfrm>
          <a:prstGeom prst="rect">
            <a:avLst/>
          </a:prstGeom>
        </p:spPr>
      </p:pic>
    </p:spTree>
    <p:extLst>
      <p:ext uri="{BB962C8B-B14F-4D97-AF65-F5344CB8AC3E}">
        <p14:creationId xmlns:p14="http://schemas.microsoft.com/office/powerpoint/2010/main" val="294525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AADA-D784-429F-AF49-721DEAC3030F}"/>
              </a:ext>
            </a:extLst>
          </p:cNvPr>
          <p:cNvSpPr>
            <a:spLocks noGrp="1"/>
          </p:cNvSpPr>
          <p:nvPr>
            <p:ph type="title"/>
          </p:nvPr>
        </p:nvSpPr>
        <p:spPr/>
        <p:txBody>
          <a:bodyPr/>
          <a:lstStyle/>
          <a:p>
            <a:r>
              <a:rPr lang="en-US" dirty="0"/>
              <a:t>Direction, Type and Existence</a:t>
            </a:r>
            <a:endParaRPr lang="en-IN" dirty="0"/>
          </a:p>
        </p:txBody>
      </p:sp>
      <p:sp>
        <p:nvSpPr>
          <p:cNvPr id="3" name="Content Placeholder 2">
            <a:extLst>
              <a:ext uri="{FF2B5EF4-FFF2-40B4-BE49-F238E27FC236}">
                <a16:creationId xmlns:a16="http://schemas.microsoft.com/office/drawing/2014/main" id="{C8581672-9E23-4DE0-A251-62ACD0C126DF}"/>
              </a:ext>
            </a:extLst>
          </p:cNvPr>
          <p:cNvSpPr>
            <a:spLocks noGrp="1"/>
          </p:cNvSpPr>
          <p:nvPr>
            <p:ph idx="1"/>
          </p:nvPr>
        </p:nvSpPr>
        <p:spPr/>
        <p:txBody>
          <a:bodyPr>
            <a:normAutofit fontScale="77500" lnSpcReduction="20000"/>
          </a:bodyPr>
          <a:lstStyle/>
          <a:p>
            <a:r>
              <a:rPr lang="en-US" dirty="0"/>
              <a:t>Direction: The direction of a relationship indicates the originating entity of a binary relationship. The entity from which a relationship indicates the originating entity of a binary relationship. The entity from which a relationship originates is the parent entity. The entity where the relationship terminates is the child entity.</a:t>
            </a:r>
            <a:r>
              <a:rPr lang="en-IN" dirty="0"/>
              <a:t> The direction of a relationship is determined by its connectivity.</a:t>
            </a:r>
          </a:p>
          <a:p>
            <a:pPr algn="just"/>
            <a:r>
              <a:rPr lang="en-IN" dirty="0"/>
              <a:t>Type: An identifying relationship is one in which one of the child entity is also a dependent entity. A non-identifying relationship is one in which both entities are independent.</a:t>
            </a:r>
          </a:p>
          <a:p>
            <a:pPr algn="just"/>
            <a:r>
              <a:rPr lang="en-IN" dirty="0"/>
              <a:t>Existence: Existence denotes whether the existence of an entity instance is dependent upon the existence of another related entity instance. It is either mandatory or optional. </a:t>
            </a:r>
          </a:p>
          <a:p>
            <a:endParaRPr lang="en-US" dirty="0"/>
          </a:p>
        </p:txBody>
      </p:sp>
    </p:spTree>
    <p:extLst>
      <p:ext uri="{BB962C8B-B14F-4D97-AF65-F5344CB8AC3E}">
        <p14:creationId xmlns:p14="http://schemas.microsoft.com/office/powerpoint/2010/main" val="79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Degree of Relationship in DBMS</vt:lpstr>
      <vt:lpstr>Type of attribute</vt:lpstr>
      <vt:lpstr>Relationship </vt:lpstr>
      <vt:lpstr>Relationship </vt:lpstr>
      <vt:lpstr>Relationship </vt:lpstr>
      <vt:lpstr>Relationship</vt:lpstr>
      <vt:lpstr>Degree of Relationship</vt:lpstr>
      <vt:lpstr>Degree of Relationship</vt:lpstr>
      <vt:lpstr>Direction, Type and Existence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2021-02-10T16:11:37Z</dcterms:modified>
</cp:coreProperties>
</file>