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2"/>
  </p:notesMasterIdLst>
  <p:handoutMasterIdLst>
    <p:handoutMasterId r:id="rId13"/>
  </p:handoutMasterIdLst>
  <p:sldIdLst>
    <p:sldId id="256" r:id="rId2"/>
    <p:sldId id="311" r:id="rId3"/>
    <p:sldId id="335" r:id="rId4"/>
    <p:sldId id="329" r:id="rId5"/>
    <p:sldId id="334" r:id="rId6"/>
    <p:sldId id="330" r:id="rId7"/>
    <p:sldId id="331" r:id="rId8"/>
    <p:sldId id="332" r:id="rId9"/>
    <p:sldId id="333" r:id="rId10"/>
    <p:sldId id="293" r:id="rId1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a:srgbClr val="C79E37"/>
    <a:srgbClr val="5EEC3C"/>
    <a:srgbClr val="FE9202"/>
    <a:srgbClr val="990099"/>
    <a:srgbClr val="FF2549"/>
    <a:srgbClr val="6C1A00"/>
    <a:srgbClr val="202E54"/>
    <a:srgbClr val="1D3A00"/>
    <a:srgbClr val="007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730" y="62"/>
      </p:cViewPr>
      <p:guideLst>
        <p:guide orient="horz" pos="1620"/>
        <p:guide pos="2880"/>
      </p:guideLst>
    </p:cSldViewPr>
  </p:slideViewPr>
  <p:notesTextViewPr>
    <p:cViewPr>
      <p:scale>
        <a:sx n="1" d="1"/>
        <a:sy n="1" d="1"/>
      </p:scale>
      <p:origin x="0" y="0"/>
    </p:cViewPr>
  </p:notesTextViewPr>
  <p:notesViewPr>
    <p:cSldViewPr>
      <p:cViewPr varScale="1">
        <p:scale>
          <a:sx n="65" d="100"/>
          <a:sy n="65" d="100"/>
        </p:scale>
        <p:origin x="3154" y="67"/>
      </p:cViewPr>
      <p:guideLst/>
    </p:cSldViewPr>
  </p:notes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9FB99D-41E8-464C-A268-F009253FA9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F3C106C1-A278-4CDE-A5CA-BF57AC1FCFD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E8C46AE-D80C-41B8-9D6A-DB80D87570FC}" type="datetimeFigureOut">
              <a:rPr lang="en-IN" smtClean="0"/>
              <a:t>19-03-2021</a:t>
            </a:fld>
            <a:endParaRPr lang="en-IN"/>
          </a:p>
        </p:txBody>
      </p:sp>
      <p:sp>
        <p:nvSpPr>
          <p:cNvPr id="4" name="Footer Placeholder 3">
            <a:extLst>
              <a:ext uri="{FF2B5EF4-FFF2-40B4-BE49-F238E27FC236}">
                <a16:creationId xmlns:a16="http://schemas.microsoft.com/office/drawing/2014/main" id="{C123E369-7992-4C69-9B3B-43FD110AA27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3C6A9E23-D4A1-4F5F-B8B7-1C4719C4E1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5AE779F-4EE3-423A-BC30-B0BE8DEC5884}" type="slidenum">
              <a:rPr lang="en-IN" smtClean="0"/>
              <a:t>‹#›</a:t>
            </a:fld>
            <a:endParaRPr lang="en-IN"/>
          </a:p>
        </p:txBody>
      </p:sp>
    </p:spTree>
    <p:extLst>
      <p:ext uri="{BB962C8B-B14F-4D97-AF65-F5344CB8AC3E}">
        <p14:creationId xmlns:p14="http://schemas.microsoft.com/office/powerpoint/2010/main" val="9877933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3/19/2021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2877160"/>
            <a:ext cx="8246070" cy="1374345"/>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5" y="3029865"/>
            <a:ext cx="8231372" cy="1374345"/>
          </a:xfrm>
        </p:spPr>
        <p:txBody>
          <a:bodyPr>
            <a:normAutofit/>
          </a:bodyPr>
          <a:lstStyle>
            <a:lvl1pPr marL="0" indent="0" algn="r">
              <a:buNone/>
              <a:defRPr sz="2800" b="0" i="0">
                <a:solidFill>
                  <a:srgbClr val="6C1A00"/>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p>
          <a:p>
            <a:r>
              <a:rPr lang="en-US" dirty="0"/>
              <a:t>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3/19/2021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763526"/>
          </a:xfrm>
        </p:spPr>
        <p:txBody>
          <a:bodyPr>
            <a:normAutofit/>
          </a:bodyPr>
          <a:lstStyle>
            <a:lvl1pPr algn="l">
              <a:defRPr sz="3600" baseline="0">
                <a:solidFill>
                  <a:srgbClr val="6C1A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448966" y="1350110"/>
            <a:ext cx="8246070" cy="3512213"/>
          </a:xfrm>
        </p:spPr>
        <p:txBody>
          <a:bodyPr/>
          <a:lstStyle>
            <a:lvl1pPr algn="l">
              <a:defRPr sz="2800">
                <a:solidFill>
                  <a:schemeClr val="tx1"/>
                </a:solidFill>
                <a:latin typeface="Times New Roman" panose="02020603050405020304" pitchFamily="18" charset="0"/>
                <a:cs typeface="Times New Roman" panose="02020603050405020304" pitchFamily="18" charset="0"/>
              </a:defRPr>
            </a:lvl1pPr>
            <a:lvl2pPr algn="l">
              <a:defRPr>
                <a:solidFill>
                  <a:schemeClr val="tx1"/>
                </a:solidFill>
                <a:latin typeface="Times New Roman" panose="02020603050405020304" pitchFamily="18" charset="0"/>
                <a:cs typeface="Times New Roman" panose="02020603050405020304" pitchFamily="18" charset="0"/>
              </a:defRPr>
            </a:lvl2pPr>
            <a:lvl3pPr algn="l">
              <a:defRPr>
                <a:solidFill>
                  <a:schemeClr val="tx1"/>
                </a:solidFill>
                <a:latin typeface="Times New Roman" panose="02020603050405020304" pitchFamily="18" charset="0"/>
                <a:cs typeface="Times New Roman" panose="02020603050405020304" pitchFamily="18" charset="0"/>
              </a:defRPr>
            </a:lvl3pPr>
            <a:lvl4pPr algn="l">
              <a:defRPr>
                <a:solidFill>
                  <a:schemeClr val="tx1"/>
                </a:solidFill>
                <a:latin typeface="Times New Roman" panose="02020603050405020304" pitchFamily="18" charset="0"/>
                <a:cs typeface="Times New Roman" panose="02020603050405020304" pitchFamily="18" charset="0"/>
              </a:defRPr>
            </a:lvl4pPr>
            <a:lvl5pPr algn="l">
              <a:defRPr>
                <a:solidFill>
                  <a:schemeClr val="tx1"/>
                </a:solidFill>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0"/>
            <a:ext cx="6413609" cy="725349"/>
          </a:xfrm>
        </p:spPr>
        <p:txBody>
          <a:bodyPr>
            <a:normAutofit/>
          </a:bodyPr>
          <a:lstStyle>
            <a:lvl1pPr algn="l">
              <a:defRPr sz="3600">
                <a:solidFill>
                  <a:srgbClr val="6C1A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448965" y="1197405"/>
            <a:ext cx="6413609" cy="3511061"/>
          </a:xfrm>
        </p:spPr>
        <p:txBody>
          <a:bodyPr/>
          <a:lstStyle>
            <a:lvl1pPr>
              <a:defRPr sz="2800">
                <a:solidFill>
                  <a:schemeClr val="tx1"/>
                </a:solidFill>
                <a:latin typeface="Times New Roman" panose="02020603050405020304" pitchFamily="18" charset="0"/>
                <a:cs typeface="Times New Roman" panose="02020603050405020304" pitchFamily="18" charset="0"/>
              </a:defRPr>
            </a:lvl1pPr>
            <a:lvl2pPr>
              <a:defRPr>
                <a:solidFill>
                  <a:schemeClr val="tx1"/>
                </a:solidFill>
                <a:latin typeface="Times New Roman" panose="02020603050405020304" pitchFamily="18" charset="0"/>
                <a:cs typeface="Times New Roman" panose="02020603050405020304" pitchFamily="18" charset="0"/>
              </a:defRPr>
            </a:lvl2pPr>
            <a:lvl3pPr>
              <a:defRPr>
                <a:solidFill>
                  <a:schemeClr val="tx1"/>
                </a:solidFill>
                <a:latin typeface="Times New Roman" panose="02020603050405020304" pitchFamily="18" charset="0"/>
                <a:cs typeface="Times New Roman" panose="02020603050405020304" pitchFamily="18" charset="0"/>
              </a:defRPr>
            </a:lvl3pPr>
            <a:lvl4pPr>
              <a:defRPr>
                <a:solidFill>
                  <a:schemeClr val="tx1"/>
                </a:solidFill>
                <a:latin typeface="Times New Roman" panose="02020603050405020304" pitchFamily="18" charset="0"/>
                <a:cs typeface="Times New Roman" panose="02020603050405020304" pitchFamily="18" charset="0"/>
              </a:defRPr>
            </a:lvl4pPr>
            <a:lvl5pPr>
              <a:defRPr>
                <a:solidFill>
                  <a:schemeClr val="tx1"/>
                </a:solidFill>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3/19/2021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3/19/2021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7" y="281175"/>
            <a:ext cx="8093365" cy="763525"/>
          </a:xfrm>
        </p:spPr>
        <p:txBody>
          <a:bodyPr>
            <a:normAutofit/>
          </a:bodyPr>
          <a:lstStyle>
            <a:lvl1pPr algn="l">
              <a:defRPr sz="3600" baseline="0">
                <a:solidFill>
                  <a:srgbClr val="6C1A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19"/>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27916"/>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19"/>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27916"/>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3/19/2021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3/19/2021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3/19/2021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3/19/2021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877160"/>
            <a:ext cx="7778805" cy="1374345"/>
          </a:xfrm>
        </p:spPr>
        <p:txBody>
          <a:bodyPr>
            <a:normAutofit/>
          </a:bodyPr>
          <a:lstStyle/>
          <a:p>
            <a:r>
              <a:rPr lang="en-US" dirty="0"/>
              <a:t> </a:t>
            </a:r>
            <a:br>
              <a:rPr lang="en-US" dirty="0"/>
            </a:br>
            <a:r>
              <a:rPr lang="en-US" dirty="0">
                <a:solidFill>
                  <a:schemeClr val="tx2">
                    <a:lumMod val="75000"/>
                  </a:schemeClr>
                </a:solidFill>
                <a:latin typeface="Times New Roman" panose="02020603050405020304" pitchFamily="18" charset="0"/>
                <a:cs typeface="Times New Roman" panose="02020603050405020304" pitchFamily="18" charset="0"/>
              </a:rPr>
              <a:t>ER-3</a:t>
            </a:r>
          </a:p>
        </p:txBody>
      </p:sp>
      <p:sp>
        <p:nvSpPr>
          <p:cNvPr id="3" name="Subtitle 2"/>
          <p:cNvSpPr>
            <a:spLocks noGrp="1"/>
          </p:cNvSpPr>
          <p:nvPr>
            <p:ph type="subTitle" idx="1"/>
          </p:nvPr>
        </p:nvSpPr>
        <p:spPr/>
        <p:txBody>
          <a:bodyPr/>
          <a:lstStyle/>
          <a:p>
            <a:endParaRPr lang="en-US" dirty="0"/>
          </a:p>
          <a:p>
            <a:r>
              <a:rPr lang="en-US" dirty="0"/>
              <a:t>13.3</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4130" y="1655520"/>
            <a:ext cx="4419894" cy="1527050"/>
          </a:xfrm>
        </p:spPr>
      </p:pic>
    </p:spTree>
    <p:extLst>
      <p:ext uri="{BB962C8B-B14F-4D97-AF65-F5344CB8AC3E}">
        <p14:creationId xmlns:p14="http://schemas.microsoft.com/office/powerpoint/2010/main" val="1369535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8E663-9A9B-4C3A-8D02-A5AD58ED0061}"/>
              </a:ext>
            </a:extLst>
          </p:cNvPr>
          <p:cNvSpPr>
            <a:spLocks noGrp="1"/>
          </p:cNvSpPr>
          <p:nvPr>
            <p:ph type="title"/>
          </p:nvPr>
        </p:nvSpPr>
        <p:spPr/>
        <p:txBody>
          <a:bodyPr/>
          <a:lstStyle/>
          <a:p>
            <a:r>
              <a:rPr lang="en-US" dirty="0">
                <a:solidFill>
                  <a:schemeClr val="tx2">
                    <a:lumMod val="75000"/>
                  </a:schemeClr>
                </a:solidFill>
                <a:latin typeface="Times New Roman" panose="02020603050405020304" pitchFamily="18" charset="0"/>
                <a:cs typeface="Times New Roman" panose="02020603050405020304" pitchFamily="18" charset="0"/>
              </a:rPr>
              <a:t>Participation constraints in DBMS</a:t>
            </a:r>
            <a:endParaRPr lang="en-IN" dirty="0"/>
          </a:p>
        </p:txBody>
      </p:sp>
      <p:sp>
        <p:nvSpPr>
          <p:cNvPr id="3" name="Content Placeholder 2">
            <a:extLst>
              <a:ext uri="{FF2B5EF4-FFF2-40B4-BE49-F238E27FC236}">
                <a16:creationId xmlns:a16="http://schemas.microsoft.com/office/drawing/2014/main" id="{FD90A91E-4040-4545-956C-E0A0D1A11770}"/>
              </a:ext>
            </a:extLst>
          </p:cNvPr>
          <p:cNvSpPr>
            <a:spLocks noGrp="1"/>
          </p:cNvSpPr>
          <p:nvPr>
            <p:ph idx="1"/>
          </p:nvPr>
        </p:nvSpPr>
        <p:spPr/>
        <p:txBody>
          <a:bodyPr>
            <a:normAutofit/>
          </a:bodyPr>
          <a:lstStyle/>
          <a:p>
            <a:r>
              <a:rPr lang="en-US" dirty="0">
                <a:solidFill>
                  <a:schemeClr val="tx2">
                    <a:lumMod val="75000"/>
                  </a:schemeClr>
                </a:solidFill>
                <a:latin typeface="Times New Roman" panose="02020603050405020304" pitchFamily="18" charset="0"/>
                <a:cs typeface="Times New Roman" panose="02020603050405020304" pitchFamily="18" charset="0"/>
              </a:rPr>
              <a:t>Total</a:t>
            </a:r>
          </a:p>
          <a:p>
            <a:r>
              <a:rPr lang="en-US" dirty="0">
                <a:solidFill>
                  <a:schemeClr val="tx2">
                    <a:lumMod val="75000"/>
                  </a:schemeClr>
                </a:solidFill>
              </a:rPr>
              <a:t>Partial</a:t>
            </a:r>
            <a:endParaRPr lang="en-IN" dirty="0"/>
          </a:p>
        </p:txBody>
      </p:sp>
    </p:spTree>
    <p:extLst>
      <p:ext uri="{BB962C8B-B14F-4D97-AF65-F5344CB8AC3E}">
        <p14:creationId xmlns:p14="http://schemas.microsoft.com/office/powerpoint/2010/main" val="277954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9F91B-D573-4BAE-BFF5-09E8EFE478CB}"/>
              </a:ext>
            </a:extLst>
          </p:cNvPr>
          <p:cNvSpPr>
            <a:spLocks noGrp="1"/>
          </p:cNvSpPr>
          <p:nvPr>
            <p:ph type="title"/>
          </p:nvPr>
        </p:nvSpPr>
        <p:spPr/>
        <p:txBody>
          <a:bodyPr/>
          <a:lstStyle/>
          <a:p>
            <a:r>
              <a:rPr lang="en-US" dirty="0"/>
              <a:t>Participation constraints</a:t>
            </a:r>
            <a:endParaRPr lang="en-IN" dirty="0"/>
          </a:p>
        </p:txBody>
      </p:sp>
      <p:sp>
        <p:nvSpPr>
          <p:cNvPr id="3" name="Content Placeholder 2">
            <a:extLst>
              <a:ext uri="{FF2B5EF4-FFF2-40B4-BE49-F238E27FC236}">
                <a16:creationId xmlns:a16="http://schemas.microsoft.com/office/drawing/2014/main" id="{FAFF6D5F-24DC-4333-A9F2-F764D5AC8256}"/>
              </a:ext>
            </a:extLst>
          </p:cNvPr>
          <p:cNvSpPr>
            <a:spLocks noGrp="1"/>
          </p:cNvSpPr>
          <p:nvPr>
            <p:ph idx="1"/>
          </p:nvPr>
        </p:nvSpPr>
        <p:spPr/>
        <p:txBody>
          <a:bodyPr>
            <a:normAutofit/>
          </a:bodyPr>
          <a:lstStyle/>
          <a:p>
            <a:pPr algn="just"/>
            <a:r>
              <a:rPr lang="en-US" sz="2000" dirty="0"/>
              <a:t>It specifies whether the existence of an entity depends on its being related to another entity via a relationship set. These constraints specify the minimum and maximum number of relationship instance that each entity can or must participate in. </a:t>
            </a:r>
          </a:p>
          <a:p>
            <a:pPr algn="just"/>
            <a:endParaRPr lang="en-US" sz="2000" dirty="0"/>
          </a:p>
          <a:p>
            <a:pPr algn="just"/>
            <a:r>
              <a:rPr lang="en-US" sz="2000" dirty="0"/>
              <a:t>Max Cardinality: It defines the maximum number of times an entity occurrence participating in a relationship.</a:t>
            </a:r>
          </a:p>
          <a:p>
            <a:pPr algn="just"/>
            <a:endParaRPr lang="en-US" sz="2000" dirty="0"/>
          </a:p>
          <a:p>
            <a:pPr algn="just"/>
            <a:r>
              <a:rPr lang="en-US" sz="2000" dirty="0"/>
              <a:t>Min Cardinality: It defines the minimum number of times or entity occurrence participating in a relationship.</a:t>
            </a:r>
          </a:p>
          <a:p>
            <a:pPr marL="0" indent="0">
              <a:buNone/>
            </a:pPr>
            <a:endParaRPr lang="en-IN" dirty="0"/>
          </a:p>
        </p:txBody>
      </p:sp>
    </p:spTree>
    <p:extLst>
      <p:ext uri="{BB962C8B-B14F-4D97-AF65-F5344CB8AC3E}">
        <p14:creationId xmlns:p14="http://schemas.microsoft.com/office/powerpoint/2010/main" val="1492852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9F91B-D573-4BAE-BFF5-09E8EFE478CB}"/>
              </a:ext>
            </a:extLst>
          </p:cNvPr>
          <p:cNvSpPr>
            <a:spLocks noGrp="1"/>
          </p:cNvSpPr>
          <p:nvPr>
            <p:ph type="title"/>
          </p:nvPr>
        </p:nvSpPr>
        <p:spPr/>
        <p:txBody>
          <a:bodyPr/>
          <a:lstStyle/>
          <a:p>
            <a:r>
              <a:rPr lang="en-US" dirty="0"/>
              <a:t>Participation constraints</a:t>
            </a:r>
            <a:endParaRPr lang="en-IN" dirty="0"/>
          </a:p>
        </p:txBody>
      </p:sp>
      <p:sp>
        <p:nvSpPr>
          <p:cNvPr id="3" name="Content Placeholder 2">
            <a:extLst>
              <a:ext uri="{FF2B5EF4-FFF2-40B4-BE49-F238E27FC236}">
                <a16:creationId xmlns:a16="http://schemas.microsoft.com/office/drawing/2014/main" id="{FAFF6D5F-24DC-4333-A9F2-F764D5AC8256}"/>
              </a:ext>
            </a:extLst>
          </p:cNvPr>
          <p:cNvSpPr>
            <a:spLocks noGrp="1"/>
          </p:cNvSpPr>
          <p:nvPr>
            <p:ph idx="1"/>
          </p:nvPr>
        </p:nvSpPr>
        <p:spPr/>
        <p:txBody>
          <a:bodyPr>
            <a:normAutofit/>
          </a:bodyPr>
          <a:lstStyle/>
          <a:p>
            <a:pPr marL="0" indent="0">
              <a:buNone/>
            </a:pPr>
            <a:endParaRPr lang="en-IN" dirty="0"/>
          </a:p>
        </p:txBody>
      </p:sp>
      <p:sp>
        <p:nvSpPr>
          <p:cNvPr id="4" name="Rectangle 3">
            <a:extLst>
              <a:ext uri="{FF2B5EF4-FFF2-40B4-BE49-F238E27FC236}">
                <a16:creationId xmlns:a16="http://schemas.microsoft.com/office/drawing/2014/main" id="{98321863-B1D3-4466-A239-94FAA557AAB4}"/>
              </a:ext>
            </a:extLst>
          </p:cNvPr>
          <p:cNvSpPr/>
          <p:nvPr/>
        </p:nvSpPr>
        <p:spPr>
          <a:xfrm>
            <a:off x="754375" y="1655520"/>
            <a:ext cx="1527050" cy="91623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Language Course</a:t>
            </a:r>
            <a:endParaRPr lang="en-IN" dirty="0">
              <a:latin typeface="Times New Roman" panose="02020603050405020304" pitchFamily="18" charset="0"/>
              <a:cs typeface="Times New Roman" panose="02020603050405020304" pitchFamily="18" charset="0"/>
            </a:endParaRPr>
          </a:p>
        </p:txBody>
      </p:sp>
      <p:cxnSp>
        <p:nvCxnSpPr>
          <p:cNvPr id="6" name="Straight Connector 5">
            <a:extLst>
              <a:ext uri="{FF2B5EF4-FFF2-40B4-BE49-F238E27FC236}">
                <a16:creationId xmlns:a16="http://schemas.microsoft.com/office/drawing/2014/main" id="{A1F99BC3-BBC1-4F47-8D78-C14FD911A66E}"/>
              </a:ext>
            </a:extLst>
          </p:cNvPr>
          <p:cNvCxnSpPr>
            <a:stCxn id="4" idx="3"/>
          </p:cNvCxnSpPr>
          <p:nvPr/>
        </p:nvCxnSpPr>
        <p:spPr>
          <a:xfrm>
            <a:off x="2281425" y="2113635"/>
            <a:ext cx="152705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Diamond 6">
            <a:extLst>
              <a:ext uri="{FF2B5EF4-FFF2-40B4-BE49-F238E27FC236}">
                <a16:creationId xmlns:a16="http://schemas.microsoft.com/office/drawing/2014/main" id="{19E4DE90-62EA-4B78-A4E7-B03E2C343991}"/>
              </a:ext>
            </a:extLst>
          </p:cNvPr>
          <p:cNvSpPr/>
          <p:nvPr/>
        </p:nvSpPr>
        <p:spPr>
          <a:xfrm>
            <a:off x="3808475" y="1655520"/>
            <a:ext cx="1832460" cy="916230"/>
          </a:xfrm>
          <a:prstGeom prst="diamond">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R</a:t>
            </a:r>
            <a:endParaRPr lang="en-IN" dirty="0">
              <a:latin typeface="Times New Roman" panose="02020603050405020304" pitchFamily="18" charset="0"/>
              <a:cs typeface="Times New Roman" panose="02020603050405020304" pitchFamily="18" charset="0"/>
            </a:endParaRPr>
          </a:p>
        </p:txBody>
      </p:sp>
      <p:cxnSp>
        <p:nvCxnSpPr>
          <p:cNvPr id="9" name="Straight Connector 8">
            <a:extLst>
              <a:ext uri="{FF2B5EF4-FFF2-40B4-BE49-F238E27FC236}">
                <a16:creationId xmlns:a16="http://schemas.microsoft.com/office/drawing/2014/main" id="{A64BBADF-329A-49CB-BD26-8CF78FDC9118}"/>
              </a:ext>
            </a:extLst>
          </p:cNvPr>
          <p:cNvCxnSpPr/>
          <p:nvPr/>
        </p:nvCxnSpPr>
        <p:spPr>
          <a:xfrm>
            <a:off x="5640935" y="2113635"/>
            <a:ext cx="152705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6EF9F6BD-56EF-44C3-AD77-FBFE867EDE4F}"/>
              </a:ext>
            </a:extLst>
          </p:cNvPr>
          <p:cNvSpPr/>
          <p:nvPr/>
        </p:nvSpPr>
        <p:spPr>
          <a:xfrm>
            <a:off x="7167985" y="1655520"/>
            <a:ext cx="1527050" cy="91623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Student</a:t>
            </a:r>
            <a:endParaRPr lang="en-IN" dirty="0">
              <a:latin typeface="Times New Roman" panose="02020603050405020304" pitchFamily="18" charset="0"/>
              <a:cs typeface="Times New Roman" panose="02020603050405020304" pitchFamily="18" charset="0"/>
            </a:endParaRPr>
          </a:p>
        </p:txBody>
      </p:sp>
      <p:sp>
        <p:nvSpPr>
          <p:cNvPr id="8" name="Oval 7">
            <a:extLst>
              <a:ext uri="{FF2B5EF4-FFF2-40B4-BE49-F238E27FC236}">
                <a16:creationId xmlns:a16="http://schemas.microsoft.com/office/drawing/2014/main" id="{9101EF66-3945-4169-B060-2018D47261EF}"/>
              </a:ext>
            </a:extLst>
          </p:cNvPr>
          <p:cNvSpPr/>
          <p:nvPr/>
        </p:nvSpPr>
        <p:spPr>
          <a:xfrm>
            <a:off x="2663165" y="2685664"/>
            <a:ext cx="916230" cy="15270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LC1</a:t>
            </a:r>
          </a:p>
          <a:p>
            <a:pPr algn="ctr"/>
            <a:r>
              <a:rPr lang="en-US" dirty="0">
                <a:latin typeface="Times New Roman" panose="02020603050405020304" pitchFamily="18" charset="0"/>
                <a:cs typeface="Times New Roman" panose="02020603050405020304" pitchFamily="18" charset="0"/>
              </a:rPr>
              <a:t>LC2</a:t>
            </a:r>
          </a:p>
          <a:p>
            <a:pPr algn="ctr"/>
            <a:r>
              <a:rPr lang="en-US" dirty="0">
                <a:latin typeface="Times New Roman" panose="02020603050405020304" pitchFamily="18" charset="0"/>
                <a:cs typeface="Times New Roman" panose="02020603050405020304" pitchFamily="18" charset="0"/>
              </a:rPr>
              <a:t>LC3</a:t>
            </a:r>
          </a:p>
          <a:p>
            <a:pPr algn="ctr"/>
            <a:r>
              <a:rPr lang="en-US" dirty="0">
                <a:latin typeface="Times New Roman" panose="02020603050405020304" pitchFamily="18" charset="0"/>
                <a:cs typeface="Times New Roman" panose="02020603050405020304" pitchFamily="18" charset="0"/>
              </a:rPr>
              <a:t>..</a:t>
            </a:r>
          </a:p>
          <a:p>
            <a:pPr algn="ctr"/>
            <a:r>
              <a:rPr lang="en-US" dirty="0" err="1">
                <a:latin typeface="Times New Roman" panose="02020603050405020304" pitchFamily="18" charset="0"/>
                <a:cs typeface="Times New Roman" panose="02020603050405020304" pitchFamily="18" charset="0"/>
              </a:rPr>
              <a:t>LCn</a:t>
            </a:r>
            <a:endParaRPr lang="en-US" dirty="0">
              <a:latin typeface="Times New Roman" panose="02020603050405020304" pitchFamily="18" charset="0"/>
              <a:cs typeface="Times New Roman" panose="02020603050405020304" pitchFamily="18" charset="0"/>
            </a:endParaRPr>
          </a:p>
        </p:txBody>
      </p:sp>
      <p:sp>
        <p:nvSpPr>
          <p:cNvPr id="12" name="Oval 11">
            <a:extLst>
              <a:ext uri="{FF2B5EF4-FFF2-40B4-BE49-F238E27FC236}">
                <a16:creationId xmlns:a16="http://schemas.microsoft.com/office/drawing/2014/main" id="{DC245229-F929-4A98-A4D2-BCA1762896F8}"/>
              </a:ext>
            </a:extLst>
          </p:cNvPr>
          <p:cNvSpPr/>
          <p:nvPr/>
        </p:nvSpPr>
        <p:spPr>
          <a:xfrm>
            <a:off x="5801482" y="2756548"/>
            <a:ext cx="916230" cy="15270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S1</a:t>
            </a:r>
          </a:p>
          <a:p>
            <a:pPr algn="ctr"/>
            <a:r>
              <a:rPr lang="en-US" dirty="0">
                <a:latin typeface="Times New Roman" panose="02020603050405020304" pitchFamily="18" charset="0"/>
                <a:cs typeface="Times New Roman" panose="02020603050405020304" pitchFamily="18" charset="0"/>
              </a:rPr>
              <a:t>S2</a:t>
            </a:r>
          </a:p>
          <a:p>
            <a:pPr algn="ctr"/>
            <a:r>
              <a:rPr lang="en-US" dirty="0">
                <a:latin typeface="Times New Roman" panose="02020603050405020304" pitchFamily="18" charset="0"/>
                <a:cs typeface="Times New Roman" panose="02020603050405020304" pitchFamily="18" charset="0"/>
              </a:rPr>
              <a:t>S3</a:t>
            </a:r>
          </a:p>
          <a:p>
            <a:pPr algn="ctr"/>
            <a:r>
              <a:rPr lang="en-US" dirty="0">
                <a:latin typeface="Times New Roman" panose="02020603050405020304" pitchFamily="18" charset="0"/>
                <a:cs typeface="Times New Roman" panose="02020603050405020304" pitchFamily="18" charset="0"/>
              </a:rPr>
              <a:t>..</a:t>
            </a:r>
          </a:p>
          <a:p>
            <a:pPr algn="ctr"/>
            <a:r>
              <a:rPr lang="en-US" dirty="0">
                <a:latin typeface="Times New Roman" panose="02020603050405020304" pitchFamily="18" charset="0"/>
                <a:cs typeface="Times New Roman" panose="02020603050405020304" pitchFamily="18" charset="0"/>
              </a:rPr>
              <a:t>Sn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2876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9F91B-D573-4BAE-BFF5-09E8EFE478CB}"/>
              </a:ext>
            </a:extLst>
          </p:cNvPr>
          <p:cNvSpPr>
            <a:spLocks noGrp="1"/>
          </p:cNvSpPr>
          <p:nvPr>
            <p:ph type="title"/>
          </p:nvPr>
        </p:nvSpPr>
        <p:spPr/>
        <p:txBody>
          <a:bodyPr/>
          <a:lstStyle/>
          <a:p>
            <a:r>
              <a:rPr lang="en-US" dirty="0"/>
              <a:t>Participation constraints</a:t>
            </a:r>
            <a:endParaRPr lang="en-IN" dirty="0"/>
          </a:p>
        </p:txBody>
      </p:sp>
      <p:sp>
        <p:nvSpPr>
          <p:cNvPr id="3" name="Content Placeholder 2">
            <a:extLst>
              <a:ext uri="{FF2B5EF4-FFF2-40B4-BE49-F238E27FC236}">
                <a16:creationId xmlns:a16="http://schemas.microsoft.com/office/drawing/2014/main" id="{FAFF6D5F-24DC-4333-A9F2-F764D5AC8256}"/>
              </a:ext>
            </a:extLst>
          </p:cNvPr>
          <p:cNvSpPr>
            <a:spLocks noGrp="1"/>
          </p:cNvSpPr>
          <p:nvPr>
            <p:ph idx="1"/>
          </p:nvPr>
        </p:nvSpPr>
        <p:spPr/>
        <p:txBody>
          <a:bodyPr>
            <a:normAutofit/>
          </a:bodyPr>
          <a:lstStyle/>
          <a:p>
            <a:r>
              <a:rPr lang="en-US" sz="1800" dirty="0"/>
              <a:t>There are two ways by which an entity can participate in a relationship:</a:t>
            </a:r>
          </a:p>
          <a:p>
            <a:pPr marL="0" indent="0">
              <a:buNone/>
            </a:pPr>
            <a:endParaRPr lang="en-IN" dirty="0"/>
          </a:p>
        </p:txBody>
      </p:sp>
      <p:pic>
        <p:nvPicPr>
          <p:cNvPr id="1026" name="Picture 2">
            <a:extLst>
              <a:ext uri="{FF2B5EF4-FFF2-40B4-BE49-F238E27FC236}">
                <a16:creationId xmlns:a16="http://schemas.microsoft.com/office/drawing/2014/main" id="{A24049DB-8E90-4E30-A96E-694D4EFBB1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6835" y="2122398"/>
            <a:ext cx="4724400" cy="1518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5209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68DA0-5C79-4FCD-8760-7DD9249C116A}"/>
              </a:ext>
            </a:extLst>
          </p:cNvPr>
          <p:cNvSpPr>
            <a:spLocks noGrp="1"/>
          </p:cNvSpPr>
          <p:nvPr>
            <p:ph type="title"/>
          </p:nvPr>
        </p:nvSpPr>
        <p:spPr/>
        <p:txBody>
          <a:bodyPr/>
          <a:lstStyle/>
          <a:p>
            <a:r>
              <a:rPr lang="en-IN" dirty="0"/>
              <a:t>Total Participation (TP)</a:t>
            </a:r>
          </a:p>
        </p:txBody>
      </p:sp>
      <p:sp>
        <p:nvSpPr>
          <p:cNvPr id="3" name="Content Placeholder 2">
            <a:extLst>
              <a:ext uri="{FF2B5EF4-FFF2-40B4-BE49-F238E27FC236}">
                <a16:creationId xmlns:a16="http://schemas.microsoft.com/office/drawing/2014/main" id="{9F3A5480-1130-44DC-94A2-36042FBA9382}"/>
              </a:ext>
            </a:extLst>
          </p:cNvPr>
          <p:cNvSpPr>
            <a:spLocks noGrp="1"/>
          </p:cNvSpPr>
          <p:nvPr>
            <p:ph idx="1"/>
          </p:nvPr>
        </p:nvSpPr>
        <p:spPr/>
        <p:txBody>
          <a:bodyPr/>
          <a:lstStyle/>
          <a:p>
            <a:pPr algn="just"/>
            <a:r>
              <a:rPr lang="en-US" dirty="0"/>
              <a:t>It specifies that each entity in the entity set must compulsorily participate in at least one relationship instance in that relationship set. That is why, it is also called as mandatory participation. Total participation is represented using a double line between the entity set and relationship set.</a:t>
            </a:r>
          </a:p>
          <a:p>
            <a:pPr marL="0" indent="0" algn="just">
              <a:buNone/>
            </a:pPr>
            <a:endParaRPr lang="en-IN" dirty="0"/>
          </a:p>
        </p:txBody>
      </p:sp>
      <p:pic>
        <p:nvPicPr>
          <p:cNvPr id="2050" name="Picture 2">
            <a:extLst>
              <a:ext uri="{FF2B5EF4-FFF2-40B4-BE49-F238E27FC236}">
                <a16:creationId xmlns:a16="http://schemas.microsoft.com/office/drawing/2014/main" id="{841AA8F7-A929-4402-B7D0-C6AD24C9A1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2820" y="3793390"/>
            <a:ext cx="3257550" cy="1200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6711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68DA0-5C79-4FCD-8760-7DD9249C116A}"/>
              </a:ext>
            </a:extLst>
          </p:cNvPr>
          <p:cNvSpPr>
            <a:spLocks noGrp="1"/>
          </p:cNvSpPr>
          <p:nvPr>
            <p:ph type="title"/>
          </p:nvPr>
        </p:nvSpPr>
        <p:spPr/>
        <p:txBody>
          <a:bodyPr/>
          <a:lstStyle/>
          <a:p>
            <a:r>
              <a:rPr lang="en-IN" dirty="0"/>
              <a:t>Example</a:t>
            </a:r>
          </a:p>
        </p:txBody>
      </p:sp>
      <p:pic>
        <p:nvPicPr>
          <p:cNvPr id="3074" name="Picture 2">
            <a:extLst>
              <a:ext uri="{FF2B5EF4-FFF2-40B4-BE49-F238E27FC236}">
                <a16:creationId xmlns:a16="http://schemas.microsoft.com/office/drawing/2014/main" id="{9778456F-C9D7-4DA9-B63B-C5975AF4DC8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17900" y="1502815"/>
            <a:ext cx="6115050" cy="78105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ECDB5063-21A0-4CD1-840F-C56189FC6A23}"/>
              </a:ext>
            </a:extLst>
          </p:cNvPr>
          <p:cNvSpPr txBox="1"/>
          <p:nvPr/>
        </p:nvSpPr>
        <p:spPr>
          <a:xfrm>
            <a:off x="1059785" y="2714478"/>
            <a:ext cx="7320000" cy="1200329"/>
          </a:xfrm>
          <a:prstGeom prst="rect">
            <a:avLst/>
          </a:prstGeom>
          <a:noFill/>
        </p:spPr>
        <p:txBody>
          <a:bodyPr wrap="square">
            <a:spAutoFit/>
          </a:bodyPr>
          <a:lstStyle/>
          <a:p>
            <a:pPr algn="just"/>
            <a:r>
              <a:rPr lang="en-IN" dirty="0">
                <a:latin typeface="Times New Roman" panose="02020603050405020304" pitchFamily="18" charset="0"/>
                <a:cs typeface="Times New Roman" panose="02020603050405020304" pitchFamily="18" charset="0"/>
              </a:rPr>
              <a:t>Here, </a:t>
            </a:r>
            <a:r>
              <a:rPr lang="en-US" dirty="0">
                <a:latin typeface="Times New Roman" panose="02020603050405020304" pitchFamily="18" charset="0"/>
                <a:cs typeface="Times New Roman" panose="02020603050405020304" pitchFamily="18" charset="0"/>
              </a:rPr>
              <a:t>Double line between the entity set “Student” and relationship set “Enrolled in” signifies total participation.</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It specifies that each student must be enrolled in at least one course.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5650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C66DD-CA3C-4B63-BEEA-D5A1BB7F82B1}"/>
              </a:ext>
            </a:extLst>
          </p:cNvPr>
          <p:cNvSpPr>
            <a:spLocks noGrp="1"/>
          </p:cNvSpPr>
          <p:nvPr>
            <p:ph type="title"/>
          </p:nvPr>
        </p:nvSpPr>
        <p:spPr/>
        <p:txBody>
          <a:bodyPr/>
          <a:lstStyle/>
          <a:p>
            <a:r>
              <a:rPr lang="en-IN" dirty="0"/>
              <a:t>Partial Participation (PP)</a:t>
            </a:r>
          </a:p>
        </p:txBody>
      </p:sp>
      <p:sp>
        <p:nvSpPr>
          <p:cNvPr id="3" name="Content Placeholder 2">
            <a:extLst>
              <a:ext uri="{FF2B5EF4-FFF2-40B4-BE49-F238E27FC236}">
                <a16:creationId xmlns:a16="http://schemas.microsoft.com/office/drawing/2014/main" id="{25155690-E4BE-4B83-ADAA-70D90545233A}"/>
              </a:ext>
            </a:extLst>
          </p:cNvPr>
          <p:cNvSpPr>
            <a:spLocks noGrp="1"/>
          </p:cNvSpPr>
          <p:nvPr>
            <p:ph idx="1"/>
          </p:nvPr>
        </p:nvSpPr>
        <p:spPr/>
        <p:txBody>
          <a:bodyPr>
            <a:normAutofit/>
          </a:bodyPr>
          <a:lstStyle/>
          <a:p>
            <a:pPr algn="just"/>
            <a:r>
              <a:rPr lang="en-US" sz="2400" dirty="0"/>
              <a:t>It specifies that each entity in the entity set may or may not participate in the relationship instance in that relationship set.</a:t>
            </a:r>
          </a:p>
          <a:p>
            <a:pPr algn="just"/>
            <a:r>
              <a:rPr lang="en-US" sz="2400" dirty="0"/>
              <a:t>That is why, it is also called as optional participation.</a:t>
            </a:r>
          </a:p>
          <a:p>
            <a:pPr algn="just"/>
            <a:r>
              <a:rPr lang="en-US" sz="2400" dirty="0"/>
              <a:t>Partial participation is represented using a single line between the entity set and relationship set.</a:t>
            </a:r>
            <a:endParaRPr lang="en-IN" sz="2400" dirty="0"/>
          </a:p>
        </p:txBody>
      </p:sp>
      <p:pic>
        <p:nvPicPr>
          <p:cNvPr id="4098" name="Picture 2">
            <a:extLst>
              <a:ext uri="{FF2B5EF4-FFF2-40B4-BE49-F238E27FC236}">
                <a16:creationId xmlns:a16="http://schemas.microsoft.com/office/drawing/2014/main" id="{BA36E700-21BC-403D-B2BD-636E75AA0F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5525" y="3487980"/>
            <a:ext cx="3067050" cy="1152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660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68DA0-5C79-4FCD-8760-7DD9249C116A}"/>
              </a:ext>
            </a:extLst>
          </p:cNvPr>
          <p:cNvSpPr>
            <a:spLocks noGrp="1"/>
          </p:cNvSpPr>
          <p:nvPr>
            <p:ph type="title"/>
          </p:nvPr>
        </p:nvSpPr>
        <p:spPr/>
        <p:txBody>
          <a:bodyPr/>
          <a:lstStyle/>
          <a:p>
            <a:r>
              <a:rPr lang="en-IN" dirty="0"/>
              <a:t>Example</a:t>
            </a:r>
          </a:p>
        </p:txBody>
      </p:sp>
      <p:pic>
        <p:nvPicPr>
          <p:cNvPr id="5124" name="Picture 4">
            <a:extLst>
              <a:ext uri="{FF2B5EF4-FFF2-40B4-BE49-F238E27FC236}">
                <a16:creationId xmlns:a16="http://schemas.microsoft.com/office/drawing/2014/main" id="{A3378D9C-A9FD-48CE-AAC4-06A7E018427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3555" y="1208047"/>
            <a:ext cx="4123035" cy="78105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2F2F088B-F862-4C57-A4D0-2DD34A1A9F9F}"/>
              </a:ext>
            </a:extLst>
          </p:cNvPr>
          <p:cNvSpPr txBox="1"/>
          <p:nvPr/>
        </p:nvSpPr>
        <p:spPr>
          <a:xfrm>
            <a:off x="296260" y="1971585"/>
            <a:ext cx="8398775" cy="1569660"/>
          </a:xfrm>
          <a:prstGeom prst="rect">
            <a:avLst/>
          </a:prstGeom>
          <a:noFill/>
        </p:spPr>
        <p:txBody>
          <a:bodyPr wrap="square">
            <a:spAutoFit/>
          </a:bodyPr>
          <a:lstStyle/>
          <a:p>
            <a:pPr algn="l" fontAlgn="base"/>
            <a:r>
              <a:rPr lang="en-US" sz="1600" b="0" i="0" dirty="0">
                <a:solidFill>
                  <a:srgbClr val="303030"/>
                </a:solidFill>
                <a:effectLst/>
                <a:latin typeface="Times New Roman" panose="02020603050405020304" pitchFamily="18" charset="0"/>
                <a:cs typeface="Times New Roman" panose="02020603050405020304" pitchFamily="18" charset="0"/>
              </a:rPr>
              <a:t>Here,</a:t>
            </a:r>
          </a:p>
          <a:p>
            <a:pPr algn="l" fontAlgn="base">
              <a:buFont typeface="Arial" panose="020B0604020202020204" pitchFamily="34" charset="0"/>
              <a:buChar char="•"/>
            </a:pPr>
            <a:r>
              <a:rPr lang="en-US" sz="1600" b="0" i="0" dirty="0">
                <a:solidFill>
                  <a:srgbClr val="303030"/>
                </a:solidFill>
                <a:effectLst/>
                <a:latin typeface="Times New Roman" panose="02020603050405020304" pitchFamily="18" charset="0"/>
                <a:cs typeface="Times New Roman" panose="02020603050405020304" pitchFamily="18" charset="0"/>
              </a:rPr>
              <a:t>Single line between the entity set “Course” and relationship set “Enrolled in” signifies partial participation.</a:t>
            </a:r>
          </a:p>
          <a:p>
            <a:pPr algn="l" fontAlgn="base">
              <a:buFont typeface="Arial" panose="020B0604020202020204" pitchFamily="34" charset="0"/>
              <a:buChar char="•"/>
            </a:pPr>
            <a:r>
              <a:rPr lang="en-US" sz="1600" b="0" i="0" dirty="0">
                <a:solidFill>
                  <a:srgbClr val="303030"/>
                </a:solidFill>
                <a:effectLst/>
                <a:latin typeface="Times New Roman" panose="02020603050405020304" pitchFamily="18" charset="0"/>
                <a:cs typeface="Times New Roman" panose="02020603050405020304" pitchFamily="18" charset="0"/>
              </a:rPr>
              <a:t>It specifies that there might exist some courses for which no enrollments are made.</a:t>
            </a:r>
          </a:p>
          <a:p>
            <a:pPr algn="l" fontAlgn="base">
              <a:buFont typeface="Arial" panose="020B0604020202020204" pitchFamily="34" charset="0"/>
              <a:buChar char="•"/>
            </a:pPr>
            <a:r>
              <a:rPr lang="en-US" sz="1600" b="0" i="0" dirty="0">
                <a:solidFill>
                  <a:srgbClr val="303030"/>
                </a:solidFill>
                <a:effectLst/>
                <a:latin typeface="Times New Roman" panose="02020603050405020304" pitchFamily="18" charset="0"/>
                <a:cs typeface="Times New Roman" panose="02020603050405020304" pitchFamily="18" charset="0"/>
              </a:rPr>
              <a:t>Every student in Student Entity set is participating in relationship but there exists a course C4 which is not taking part in the relationship.</a:t>
            </a:r>
          </a:p>
        </p:txBody>
      </p:sp>
      <p:sp>
        <p:nvSpPr>
          <p:cNvPr id="12" name="TextBox 11">
            <a:extLst>
              <a:ext uri="{FF2B5EF4-FFF2-40B4-BE49-F238E27FC236}">
                <a16:creationId xmlns:a16="http://schemas.microsoft.com/office/drawing/2014/main" id="{4CD4AAD1-5CAE-4D77-963B-4E2DB9170B5C}"/>
              </a:ext>
            </a:extLst>
          </p:cNvPr>
          <p:cNvSpPr txBox="1"/>
          <p:nvPr/>
        </p:nvSpPr>
        <p:spPr>
          <a:xfrm>
            <a:off x="296260" y="3643063"/>
            <a:ext cx="8551480" cy="1323439"/>
          </a:xfrm>
          <a:prstGeom prst="rect">
            <a:avLst/>
          </a:prstGeom>
          <a:noFill/>
        </p:spPr>
        <p:txBody>
          <a:bodyPr wrap="square">
            <a:spAutoFit/>
          </a:bodyPr>
          <a:lstStyle/>
          <a:p>
            <a:pPr algn="just" fontAlgn="base"/>
            <a:r>
              <a:rPr lang="en-US" sz="1600" b="1" i="0" u="sng" dirty="0">
                <a:solidFill>
                  <a:srgbClr val="303030"/>
                </a:solidFill>
                <a:effectLst/>
                <a:latin typeface="Times New Roman" panose="02020603050405020304" pitchFamily="18" charset="0"/>
                <a:cs typeface="Times New Roman" panose="02020603050405020304" pitchFamily="18" charset="0"/>
              </a:rPr>
              <a:t>Relationship between Cardinality and Participation Constraints-</a:t>
            </a:r>
            <a:endParaRPr lang="en-US" sz="1600" b="1" i="0" dirty="0">
              <a:solidFill>
                <a:srgbClr val="303030"/>
              </a:solidFill>
              <a:effectLst/>
              <a:latin typeface="Times New Roman" panose="02020603050405020304" pitchFamily="18" charset="0"/>
              <a:cs typeface="Times New Roman" panose="02020603050405020304" pitchFamily="18" charset="0"/>
            </a:endParaRPr>
          </a:p>
          <a:p>
            <a:pPr algn="just" fontAlgn="base"/>
            <a:r>
              <a:rPr lang="en-US" sz="1600" b="0" i="0" dirty="0">
                <a:solidFill>
                  <a:srgbClr val="303030"/>
                </a:solidFill>
                <a:effectLst/>
                <a:latin typeface="Times New Roman" panose="02020603050405020304" pitchFamily="18" charset="0"/>
                <a:cs typeface="Times New Roman" panose="02020603050405020304" pitchFamily="18" charset="0"/>
              </a:rPr>
              <a:t> Minimum cardinality tells whether the participation is partial or total.</a:t>
            </a:r>
          </a:p>
          <a:p>
            <a:pPr algn="just" fontAlgn="base">
              <a:buFont typeface="Arial" panose="020B0604020202020204" pitchFamily="34" charset="0"/>
              <a:buChar char="•"/>
            </a:pPr>
            <a:r>
              <a:rPr lang="en-US" sz="1600" b="0" i="0" dirty="0">
                <a:solidFill>
                  <a:srgbClr val="303030"/>
                </a:solidFill>
                <a:effectLst/>
                <a:latin typeface="Times New Roman" panose="02020603050405020304" pitchFamily="18" charset="0"/>
                <a:cs typeface="Times New Roman" panose="02020603050405020304" pitchFamily="18" charset="0"/>
              </a:rPr>
              <a:t>If minimum cardinality = 0, then it signifies partial participation.</a:t>
            </a:r>
          </a:p>
          <a:p>
            <a:pPr algn="just" fontAlgn="base">
              <a:buFont typeface="Arial" panose="020B0604020202020204" pitchFamily="34" charset="0"/>
              <a:buChar char="•"/>
            </a:pPr>
            <a:r>
              <a:rPr lang="en-US" sz="1600" b="0" i="0" dirty="0">
                <a:solidFill>
                  <a:srgbClr val="303030"/>
                </a:solidFill>
                <a:effectLst/>
                <a:latin typeface="Times New Roman" panose="02020603050405020304" pitchFamily="18" charset="0"/>
                <a:cs typeface="Times New Roman" panose="02020603050405020304" pitchFamily="18" charset="0"/>
              </a:rPr>
              <a:t>If minimum cardinality = 1, then it signifies total participation.</a:t>
            </a:r>
          </a:p>
          <a:p>
            <a:pPr algn="just" fontAlgn="base"/>
            <a:r>
              <a:rPr lang="en-US" sz="1600" b="0" i="0" dirty="0">
                <a:solidFill>
                  <a:srgbClr val="303030"/>
                </a:solidFill>
                <a:effectLst/>
                <a:latin typeface="Times New Roman" panose="02020603050405020304" pitchFamily="18" charset="0"/>
                <a:cs typeface="Times New Roman" panose="02020603050405020304" pitchFamily="18" charset="0"/>
              </a:rPr>
              <a:t>Maximum cardinality tells the maximum number of entities that participates in a relationship set.</a:t>
            </a:r>
          </a:p>
        </p:txBody>
      </p:sp>
      <p:pic>
        <p:nvPicPr>
          <p:cNvPr id="1026" name="Picture 2" descr="Participation Constraints">
            <a:extLst>
              <a:ext uri="{FF2B5EF4-FFF2-40B4-BE49-F238E27FC236}">
                <a16:creationId xmlns:a16="http://schemas.microsoft.com/office/drawing/2014/main" id="{96166F7F-376F-4DEF-AA28-22C05C5B1B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0360" y="123120"/>
            <a:ext cx="5267325" cy="94081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33333">
            <a:extLst>
              <a:ext uri="{FF2B5EF4-FFF2-40B4-BE49-F238E27FC236}">
                <a16:creationId xmlns:a16="http://schemas.microsoft.com/office/drawing/2014/main" id="{8A3D8333-C038-4B6A-9FC8-653E3ECF74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3560" y="1202756"/>
            <a:ext cx="3664920" cy="1073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08998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390</Words>
  <Application>Microsoft Office PowerPoint</Application>
  <PresentationFormat>On-screen Show (16:9)</PresentationFormat>
  <Paragraphs>48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Times New Roman</vt:lpstr>
      <vt:lpstr>Office Theme</vt:lpstr>
      <vt:lpstr>  ER-3</vt:lpstr>
      <vt:lpstr>Participation constraints in DBMS</vt:lpstr>
      <vt:lpstr>Participation constraints</vt:lpstr>
      <vt:lpstr>Participation constraints</vt:lpstr>
      <vt:lpstr>Participation constraints</vt:lpstr>
      <vt:lpstr>Total Participation (TP)</vt:lpstr>
      <vt:lpstr>Example</vt:lpstr>
      <vt:lpstr>Partial Participation (PP)</vt:lpstr>
      <vt:lpstr>Example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2021-03-19T05:08:44Z</dcterms:modified>
</cp:coreProperties>
</file>