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handoutMasterIdLst>
    <p:handoutMasterId r:id="rId18"/>
  </p:handoutMasterIdLst>
  <p:sldIdLst>
    <p:sldId id="256" r:id="rId2"/>
    <p:sldId id="311" r:id="rId3"/>
    <p:sldId id="313" r:id="rId4"/>
    <p:sldId id="314" r:id="rId5"/>
    <p:sldId id="316" r:id="rId6"/>
    <p:sldId id="319" r:id="rId7"/>
    <p:sldId id="317" r:id="rId8"/>
    <p:sldId id="318" r:id="rId9"/>
    <p:sldId id="320" r:id="rId10"/>
    <p:sldId id="321" r:id="rId11"/>
    <p:sldId id="322" r:id="rId12"/>
    <p:sldId id="323" r:id="rId13"/>
    <p:sldId id="324" r:id="rId14"/>
    <p:sldId id="325" r:id="rId15"/>
    <p:sldId id="29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31-03-2021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a:br>
            <a:r>
              <a:rPr lang="en-US">
                <a:solidFill>
                  <a:schemeClr val="tx2">
                    <a:lumMod val="75000"/>
                  </a:schemeClr>
                </a:solidFill>
                <a:latin typeface="Times New Roman" panose="02020603050405020304" pitchFamily="18" charset="0"/>
                <a:cs typeface="Times New Roman" panose="02020603050405020304" pitchFamily="18" charset="0"/>
              </a:rPr>
              <a:t>Data Model</a:t>
            </a:r>
            <a:r>
              <a:rPr lang="en-US" dirty="0">
                <a:solidFill>
                  <a:schemeClr val="tx2">
                    <a:lumMod val="75000"/>
                  </a:schemeClr>
                </a:solidFill>
                <a:latin typeface="Times New Roman" panose="02020603050405020304" pitchFamily="18" charset="0"/>
                <a:cs typeface="Times New Roman" panose="02020603050405020304" pitchFamily="18" charset="0"/>
              </a:rPr>
              <a:t>s</a:t>
            </a:r>
          </a:p>
        </p:txBody>
      </p:sp>
      <p:sp>
        <p:nvSpPr>
          <p:cNvPr id="3" name="Subtitle 2"/>
          <p:cNvSpPr>
            <a:spLocks noGrp="1"/>
          </p:cNvSpPr>
          <p:nvPr>
            <p:ph type="subTitle" idx="1"/>
          </p:nvPr>
        </p:nvSpPr>
        <p:spPr/>
        <p:txBody>
          <a:bodyPr/>
          <a:lstStyle/>
          <a:p>
            <a:endParaRPr lang="en-US" dirty="0"/>
          </a:p>
          <a:p>
            <a:r>
              <a:rPr lang="en-US" dirty="0"/>
              <a:t>15</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Need of Object Oriented Data Model </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normAutofit fontScale="77500" lnSpcReduction="20000"/>
          </a:bodyPr>
          <a:lstStyle/>
          <a:p>
            <a:pPr algn="just"/>
            <a:r>
              <a:rPr lang="en-US" dirty="0"/>
              <a:t>To represent the complex real world problems there was a need for a data model that is closely related to real world. Object Oriented Data Model represents the real world problems easily.</a:t>
            </a:r>
          </a:p>
          <a:p>
            <a:pPr algn="just"/>
            <a:r>
              <a:rPr lang="en-US" dirty="0"/>
              <a:t>In Object Oriented Data Model, data and their relationships are contained in a single structure which is referred as object in this data model. In this, real world problems are represented as objects with different attributes. All objects have multiple relationships between them. Basically, it is combination of Object Oriented programming and Relational Database Model</a:t>
            </a:r>
          </a:p>
          <a:p>
            <a:pPr marL="0" indent="0" algn="just">
              <a:buNone/>
            </a:pPr>
            <a:r>
              <a:rPr lang="en-US" dirty="0">
                <a:solidFill>
                  <a:srgbClr val="FF0000"/>
                </a:solidFill>
              </a:rPr>
              <a:t>Object Oriented Data Model </a:t>
            </a:r>
          </a:p>
          <a:p>
            <a:pPr algn="just"/>
            <a:r>
              <a:rPr lang="en-US" dirty="0">
                <a:solidFill>
                  <a:srgbClr val="FF0000"/>
                </a:solidFill>
              </a:rPr>
              <a:t>= Combination of Object Oriented Programming + Relational database model</a:t>
            </a:r>
            <a:endParaRPr lang="en-IN" dirty="0">
              <a:solidFill>
                <a:srgbClr val="FF0000"/>
              </a:solidFill>
            </a:endParaRPr>
          </a:p>
        </p:txBody>
      </p:sp>
    </p:spTree>
    <p:extLst>
      <p:ext uri="{BB962C8B-B14F-4D97-AF65-F5344CB8AC3E}">
        <p14:creationId xmlns:p14="http://schemas.microsoft.com/office/powerpoint/2010/main" val="5132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Need of Object Oriented Data Model </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normAutofit/>
          </a:bodyPr>
          <a:lstStyle/>
          <a:p>
            <a:pPr algn="just"/>
            <a:r>
              <a:rPr lang="en-US" dirty="0"/>
              <a:t>In the object oriented data model (OODM), both data and their relationships are contained in a single structure known as an object.</a:t>
            </a:r>
          </a:p>
          <a:p>
            <a:pPr algn="just"/>
            <a:endParaRPr lang="en-US" dirty="0"/>
          </a:p>
          <a:p>
            <a:pPr algn="just"/>
            <a:r>
              <a:rPr lang="en-US" dirty="0"/>
              <a:t>In turn, the OODM is the basis for the object-oriented database management system (OODBMS).</a:t>
            </a:r>
            <a:endParaRPr lang="en-IN" dirty="0">
              <a:solidFill>
                <a:srgbClr val="FF0000"/>
              </a:solidFill>
            </a:endParaRPr>
          </a:p>
        </p:txBody>
      </p:sp>
    </p:spTree>
    <p:extLst>
      <p:ext uri="{BB962C8B-B14F-4D97-AF65-F5344CB8AC3E}">
        <p14:creationId xmlns:p14="http://schemas.microsoft.com/office/powerpoint/2010/main" val="42279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Notes</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normAutofit fontScale="40000" lnSpcReduction="20000"/>
          </a:bodyPr>
          <a:lstStyle/>
          <a:p>
            <a:pPr algn="just"/>
            <a:r>
              <a:rPr lang="en-US" dirty="0">
                <a:solidFill>
                  <a:srgbClr val="FF0000"/>
                </a:solidFill>
              </a:rPr>
              <a:t>An object is an abstraction of a real-world entity. In general terms, an object may be considered equivalent to an ER model’s entity. More precisely, an object represents only one occurrence of an entity. (The object’s semantic content is defined through several of the items in this list.)</a:t>
            </a:r>
          </a:p>
          <a:p>
            <a:pPr algn="just"/>
            <a:endParaRPr lang="en-US" dirty="0">
              <a:solidFill>
                <a:srgbClr val="FF0000"/>
              </a:solidFill>
            </a:endParaRPr>
          </a:p>
          <a:p>
            <a:pPr algn="just"/>
            <a:r>
              <a:rPr lang="en-US" dirty="0">
                <a:solidFill>
                  <a:srgbClr val="FF0000"/>
                </a:solidFill>
              </a:rPr>
              <a:t>Attributes describe the properties of an object. For example, a PERSON object includes the attributes Name, Social Security Number, and Date of Birth.</a:t>
            </a:r>
          </a:p>
          <a:p>
            <a:pPr algn="just"/>
            <a:endParaRPr lang="en-US" dirty="0">
              <a:solidFill>
                <a:srgbClr val="FF0000"/>
              </a:solidFill>
            </a:endParaRPr>
          </a:p>
          <a:p>
            <a:pPr algn="just"/>
            <a:r>
              <a:rPr lang="en-US" dirty="0">
                <a:solidFill>
                  <a:srgbClr val="FF0000"/>
                </a:solidFill>
              </a:rPr>
              <a:t>Objects that share similar characteristics are grouped in classes. A class is a collection of similar objects with shared structure (attributes) and behavior (methods). In a general sense, a class resembles the ER model’s entity set. However, a class is different from an entity set in that it contains a set of procedures known as methods. A class’s method represents a real-world action such as finding a selected PERSON’s name, changing a PERSON’s name, or printing a PERSON’s address. In other words, methods are the equivalent of procedures in traditional programming languages. In OO terms, methods define an object’s behavior.</a:t>
            </a:r>
          </a:p>
          <a:p>
            <a:pPr algn="just"/>
            <a:endParaRPr lang="en-US" dirty="0">
              <a:solidFill>
                <a:srgbClr val="FF0000"/>
              </a:solidFill>
            </a:endParaRPr>
          </a:p>
          <a:p>
            <a:pPr algn="just"/>
            <a:r>
              <a:rPr lang="en-US" dirty="0">
                <a:solidFill>
                  <a:srgbClr val="FF0000"/>
                </a:solidFill>
              </a:rPr>
              <a:t>Classes are organized in a class hierarchy. The class hierarchy resembles an upside-down tree in which each class has only one parent. For example, the CUSTOMER class and the EMPLOYEE class share a parent PERSON class. (Note the similarity to the hierarchical data model in this respect.)</a:t>
            </a:r>
          </a:p>
          <a:p>
            <a:pPr algn="just"/>
            <a:endParaRPr lang="en-US" dirty="0">
              <a:solidFill>
                <a:srgbClr val="FF0000"/>
              </a:solidFill>
            </a:endParaRPr>
          </a:p>
          <a:p>
            <a:pPr algn="just"/>
            <a:r>
              <a:rPr lang="en-US" dirty="0">
                <a:solidFill>
                  <a:srgbClr val="FF0000"/>
                </a:solidFill>
              </a:rPr>
              <a:t>Inheritance is the ability of an object within the class hierarchy to inherit the attributes and methods of the classes above it. For example, two classes, CUSTOMER and EMPLOYEE, can be created as subclasses from the class PERSON. In this case, CUSTOMER and EMPLOYEE will inherit all attributes and methods from PERSON.</a:t>
            </a:r>
            <a:endParaRPr lang="en-IN" dirty="0">
              <a:solidFill>
                <a:srgbClr val="FF0000"/>
              </a:solidFill>
            </a:endParaRPr>
          </a:p>
        </p:txBody>
      </p:sp>
    </p:spTree>
    <p:extLst>
      <p:ext uri="{BB962C8B-B14F-4D97-AF65-F5344CB8AC3E}">
        <p14:creationId xmlns:p14="http://schemas.microsoft.com/office/powerpoint/2010/main" val="158436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Notes</a:t>
            </a:r>
            <a:endParaRPr lang="en-IN" dirty="0"/>
          </a:p>
        </p:txBody>
      </p:sp>
      <p:pic>
        <p:nvPicPr>
          <p:cNvPr id="4098" name="Picture 2" descr="The Object-Oriented (OO) Model">
            <a:extLst>
              <a:ext uri="{FF2B5EF4-FFF2-40B4-BE49-F238E27FC236}">
                <a16:creationId xmlns:a16="http://schemas.microsoft.com/office/drawing/2014/main" id="{DD8175D2-4FA9-4192-B383-3F19268125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525" y="1801019"/>
            <a:ext cx="53149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87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id="{18C2B687-4C8F-4EE6-B0EC-7F6A36203781}"/>
              </a:ext>
            </a:extLst>
          </p:cNvPr>
          <p:cNvSpPr>
            <a:spLocks noGrp="1"/>
          </p:cNvSpPr>
          <p:nvPr>
            <p:ph idx="1"/>
          </p:nvPr>
        </p:nvSpPr>
        <p:spPr/>
        <p:txBody>
          <a:bodyPr>
            <a:normAutofit/>
          </a:bodyPr>
          <a:lstStyle/>
          <a:p>
            <a:pPr marL="0" indent="0">
              <a:buNone/>
            </a:pPr>
            <a:r>
              <a:rPr lang="en-US" sz="2000" b="1" dirty="0"/>
              <a:t>Advantages of Object Oriented Data Model</a:t>
            </a:r>
          </a:p>
          <a:p>
            <a:r>
              <a:rPr lang="en-US" sz="1800" dirty="0"/>
              <a:t>Add semantic content</a:t>
            </a:r>
          </a:p>
          <a:p>
            <a:r>
              <a:rPr lang="en-US" sz="1800" dirty="0"/>
              <a:t>Visual presentation includes semantic content</a:t>
            </a:r>
          </a:p>
          <a:p>
            <a:r>
              <a:rPr lang="en-US" sz="1800" dirty="0"/>
              <a:t>Database integrity</a:t>
            </a:r>
          </a:p>
          <a:p>
            <a:r>
              <a:rPr lang="en-US" sz="1800" dirty="0"/>
              <a:t>Both structural and data independence</a:t>
            </a:r>
          </a:p>
          <a:p>
            <a:pPr marL="0" indent="0">
              <a:buNone/>
            </a:pPr>
            <a:r>
              <a:rPr lang="en-US" sz="2000" b="1" dirty="0"/>
              <a:t>Disadvantages of Object Oriented Data Model</a:t>
            </a:r>
          </a:p>
          <a:p>
            <a:r>
              <a:rPr lang="en-US" sz="1900" dirty="0"/>
              <a:t>Lack of OODM standards</a:t>
            </a:r>
          </a:p>
          <a:p>
            <a:r>
              <a:rPr lang="en-US" sz="1900" dirty="0"/>
              <a:t>Complex navigational data access</a:t>
            </a:r>
          </a:p>
          <a:p>
            <a:r>
              <a:rPr lang="en-US" sz="1900" dirty="0"/>
              <a:t>Steep learning curve</a:t>
            </a:r>
          </a:p>
          <a:p>
            <a:r>
              <a:rPr lang="en-US" sz="1900" dirty="0"/>
              <a:t>High system overhead slows transactions</a:t>
            </a:r>
            <a:endParaRPr lang="en-IN" sz="1900" dirty="0"/>
          </a:p>
        </p:txBody>
      </p:sp>
    </p:spTree>
    <p:extLst>
      <p:ext uri="{BB962C8B-B14F-4D97-AF65-F5344CB8AC3E}">
        <p14:creationId xmlns:p14="http://schemas.microsoft.com/office/powerpoint/2010/main" val="15364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rPr>
              <a:t>Data Models</a:t>
            </a:r>
          </a:p>
          <a:p>
            <a:r>
              <a:rPr lang="en-US" dirty="0">
                <a:solidFill>
                  <a:schemeClr val="tx2">
                    <a:lumMod val="75000"/>
                  </a:schemeClr>
                </a:solidFill>
                <a:latin typeface="Times New Roman" panose="02020603050405020304" pitchFamily="18" charset="0"/>
                <a:cs typeface="Times New Roman" panose="02020603050405020304" pitchFamily="18" charset="0"/>
              </a:rPr>
              <a:t>Object oriented model</a:t>
            </a: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IN" dirty="0"/>
              <a:t>Object oriented model</a:t>
            </a:r>
            <a:br>
              <a:rPr lang="en-IN" dirty="0"/>
            </a:b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lnSpcReduction="10000"/>
          </a:bodyPr>
          <a:lstStyle/>
          <a:p>
            <a:pPr algn="just"/>
            <a:r>
              <a:rPr lang="en-US" dirty="0"/>
              <a:t>In this both data and their relationship are </a:t>
            </a:r>
            <a:r>
              <a:rPr lang="en-US" dirty="0" err="1"/>
              <a:t>organised</a:t>
            </a:r>
            <a:r>
              <a:rPr lang="en-US" dirty="0"/>
              <a:t> or contained in a single structure known as object.</a:t>
            </a:r>
          </a:p>
          <a:p>
            <a:endParaRPr lang="en-US" dirty="0"/>
          </a:p>
          <a:p>
            <a:pPr algn="just"/>
            <a:r>
              <a:rPr lang="en-US" dirty="0"/>
              <a:t>Object includes information about relationship between the facts within the object, as well as information about relationship with other objects.</a:t>
            </a:r>
          </a:p>
          <a:p>
            <a:pPr algn="just"/>
            <a:endParaRPr lang="en-US" dirty="0"/>
          </a:p>
          <a:p>
            <a:pPr algn="just"/>
            <a:r>
              <a:rPr lang="en-US" dirty="0"/>
              <a:t>It is also said to be semantic data model.</a:t>
            </a:r>
            <a:endParaRPr lang="en-IN" dirty="0"/>
          </a:p>
        </p:txBody>
      </p:sp>
    </p:spTree>
    <p:extLst>
      <p:ext uri="{BB962C8B-B14F-4D97-AF65-F5344CB8AC3E}">
        <p14:creationId xmlns:p14="http://schemas.microsoft.com/office/powerpoint/2010/main" val="42477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t>Components of Object Oriented Data Model</a:t>
            </a: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algn="just"/>
            <a:r>
              <a:rPr lang="en-US" dirty="0"/>
              <a:t>An object is the abstraction of the real world entity and an object represents only one occurrence of entity.</a:t>
            </a:r>
          </a:p>
          <a:p>
            <a:pPr algn="just"/>
            <a:r>
              <a:rPr lang="en-US" dirty="0"/>
              <a:t>Attributes: It describes the property of an object.</a:t>
            </a:r>
          </a:p>
          <a:p>
            <a:pPr algn="just"/>
            <a:endParaRPr lang="en-US" dirty="0"/>
          </a:p>
          <a:p>
            <a:pPr algn="just"/>
            <a:r>
              <a:rPr lang="en-US" dirty="0"/>
              <a:t>Student : Object/Class</a:t>
            </a:r>
          </a:p>
          <a:p>
            <a:pPr algn="just"/>
            <a:r>
              <a:rPr lang="en-US" dirty="0"/>
              <a:t>SID, SNAME, SADD, Phone: Properties/ Attributes</a:t>
            </a:r>
            <a:endParaRPr lang="en-IN" dirty="0"/>
          </a:p>
        </p:txBody>
      </p:sp>
    </p:spTree>
    <p:extLst>
      <p:ext uri="{BB962C8B-B14F-4D97-AF65-F5344CB8AC3E}">
        <p14:creationId xmlns:p14="http://schemas.microsoft.com/office/powerpoint/2010/main" val="121478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t>Components of Object Oriented Data Model</a:t>
            </a: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fontScale="92500" lnSpcReduction="20000"/>
          </a:bodyPr>
          <a:lstStyle/>
          <a:p>
            <a:pPr algn="just"/>
            <a:r>
              <a:rPr lang="en-US" dirty="0"/>
              <a:t>Class: Objects that are similar in characteristics are grouped in class.</a:t>
            </a:r>
          </a:p>
          <a:p>
            <a:pPr algn="just"/>
            <a:endParaRPr lang="en-US" dirty="0"/>
          </a:p>
          <a:p>
            <a:pPr algn="just"/>
            <a:r>
              <a:rPr lang="en-US" dirty="0"/>
              <a:t>So large is a collection of similar objects with shared structure(attributes) and behavior (method).</a:t>
            </a:r>
          </a:p>
          <a:p>
            <a:pPr algn="just"/>
            <a:endParaRPr lang="en-US" dirty="0"/>
          </a:p>
          <a:p>
            <a:pPr algn="just"/>
            <a:r>
              <a:rPr lang="en-US" dirty="0"/>
              <a:t>Method: Method represent a real world action such as finding a selected student name, changing student name, or printing a student address.</a:t>
            </a:r>
            <a:endParaRPr lang="en-IN" dirty="0"/>
          </a:p>
        </p:txBody>
      </p:sp>
    </p:spTree>
    <p:extLst>
      <p:ext uri="{BB962C8B-B14F-4D97-AF65-F5344CB8AC3E}">
        <p14:creationId xmlns:p14="http://schemas.microsoft.com/office/powerpoint/2010/main" val="220598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t>Components of Object Oriented Data Model</a:t>
            </a:r>
            <a:endParaRPr lang="en-IN" dirty="0"/>
          </a:p>
        </p:txBody>
      </p:sp>
      <p:sp>
        <p:nvSpPr>
          <p:cNvPr id="3" name="Content Placeholder 2">
            <a:extLst>
              <a:ext uri="{FF2B5EF4-FFF2-40B4-BE49-F238E27FC236}">
                <a16:creationId xmlns:a16="http://schemas.microsoft.com/office/drawing/2014/main" id="{1B19CF09-37FF-43BB-AC5F-9D9385D26B5A}"/>
              </a:ext>
            </a:extLst>
          </p:cNvPr>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398959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t>Components of Object Oriented Data Model</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lstStyle/>
          <a:p>
            <a:pPr algn="just"/>
            <a:r>
              <a:rPr lang="en-US" dirty="0"/>
              <a:t>Classes are </a:t>
            </a:r>
            <a:r>
              <a:rPr lang="en-US" dirty="0" err="1"/>
              <a:t>organised</a:t>
            </a:r>
            <a:r>
              <a:rPr lang="en-US" dirty="0"/>
              <a:t> in a class hierarchy and it resembles an upside down tree in which class has only one parent(Head). </a:t>
            </a:r>
          </a:p>
          <a:p>
            <a:pPr algn="just"/>
            <a:endParaRPr lang="en-US" dirty="0"/>
          </a:p>
          <a:p>
            <a:pPr algn="just"/>
            <a:r>
              <a:rPr lang="en-US" dirty="0"/>
              <a:t>Inheritance: It is an object ability to inherit the attributes and methods (messages) of the class above it.</a:t>
            </a:r>
            <a:endParaRPr lang="en-IN" dirty="0"/>
          </a:p>
        </p:txBody>
      </p:sp>
    </p:spTree>
    <p:extLst>
      <p:ext uri="{BB962C8B-B14F-4D97-AF65-F5344CB8AC3E}">
        <p14:creationId xmlns:p14="http://schemas.microsoft.com/office/powerpoint/2010/main" val="332818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fontScale="90000"/>
          </a:bodyPr>
          <a:lstStyle/>
          <a:p>
            <a:r>
              <a:rPr lang="en-US" dirty="0"/>
              <a:t>Components of Object Oriented Data Model</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lstStyle/>
          <a:p>
            <a:pPr algn="just"/>
            <a:endParaRPr lang="en-IN" dirty="0"/>
          </a:p>
        </p:txBody>
      </p:sp>
    </p:spTree>
    <p:extLst>
      <p:ext uri="{BB962C8B-B14F-4D97-AF65-F5344CB8AC3E}">
        <p14:creationId xmlns:p14="http://schemas.microsoft.com/office/powerpoint/2010/main" val="275074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5ABC-64E9-48E1-A39E-5E1FE87EB8D4}"/>
              </a:ext>
            </a:extLst>
          </p:cNvPr>
          <p:cNvSpPr>
            <a:spLocks noGrp="1"/>
          </p:cNvSpPr>
          <p:nvPr>
            <p:ph type="title"/>
          </p:nvPr>
        </p:nvSpPr>
        <p:spPr/>
        <p:txBody>
          <a:bodyPr>
            <a:normAutofit/>
          </a:bodyPr>
          <a:lstStyle/>
          <a:p>
            <a:r>
              <a:rPr lang="en-US" dirty="0"/>
              <a:t>Need of Object Oriented Data Model </a:t>
            </a:r>
            <a:endParaRPr lang="en-IN" dirty="0"/>
          </a:p>
        </p:txBody>
      </p:sp>
      <p:sp>
        <p:nvSpPr>
          <p:cNvPr id="4" name="Content Placeholder 3">
            <a:extLst>
              <a:ext uri="{FF2B5EF4-FFF2-40B4-BE49-F238E27FC236}">
                <a16:creationId xmlns:a16="http://schemas.microsoft.com/office/drawing/2014/main" id="{60C7AB75-816D-461E-8DB9-C36F1BCE5E31}"/>
              </a:ext>
            </a:extLst>
          </p:cNvPr>
          <p:cNvSpPr>
            <a:spLocks noGrp="1"/>
          </p:cNvSpPr>
          <p:nvPr>
            <p:ph idx="1"/>
          </p:nvPr>
        </p:nvSpPr>
        <p:spPr/>
        <p:txBody>
          <a:bodyPr>
            <a:normAutofit fontScale="77500" lnSpcReduction="20000"/>
          </a:bodyPr>
          <a:lstStyle/>
          <a:p>
            <a:pPr algn="just"/>
            <a:r>
              <a:rPr lang="en-US" dirty="0"/>
              <a:t>To represent the complex real world problems there was a need for a data model that is closely related to real world. Object Oriented Data Model represents the real world problems easily.</a:t>
            </a:r>
          </a:p>
          <a:p>
            <a:pPr algn="just"/>
            <a:r>
              <a:rPr lang="en-US" dirty="0"/>
              <a:t>In Object Oriented Data Model, data and their relationships are contained in a single structure which is referred as object in this data model. In this, real world problems are represented as objects with different attributes. All objects have multiple relationships between them. Basically, it is combination of Object Oriented programming and Relational Database Model</a:t>
            </a:r>
          </a:p>
          <a:p>
            <a:pPr marL="0" indent="0" algn="just">
              <a:buNone/>
            </a:pPr>
            <a:r>
              <a:rPr lang="en-US" dirty="0">
                <a:solidFill>
                  <a:srgbClr val="FF0000"/>
                </a:solidFill>
              </a:rPr>
              <a:t>Object Oriented Data Model </a:t>
            </a:r>
          </a:p>
          <a:p>
            <a:pPr algn="just"/>
            <a:r>
              <a:rPr lang="en-US" dirty="0">
                <a:solidFill>
                  <a:srgbClr val="FF0000"/>
                </a:solidFill>
              </a:rPr>
              <a:t>= Combination of Object Oriented Programming + Relational database model</a:t>
            </a:r>
            <a:endParaRPr lang="en-IN" dirty="0">
              <a:solidFill>
                <a:srgbClr val="FF0000"/>
              </a:solidFill>
            </a:endParaRPr>
          </a:p>
        </p:txBody>
      </p:sp>
    </p:spTree>
    <p:extLst>
      <p:ext uri="{BB962C8B-B14F-4D97-AF65-F5344CB8AC3E}">
        <p14:creationId xmlns:p14="http://schemas.microsoft.com/office/powerpoint/2010/main" val="76318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  Data Models</vt:lpstr>
      <vt:lpstr>Contents</vt:lpstr>
      <vt:lpstr>Object oriented model </vt:lpstr>
      <vt:lpstr>Components of Object Oriented Data Model</vt:lpstr>
      <vt:lpstr>Components of Object Oriented Data Model</vt:lpstr>
      <vt:lpstr>Components of Object Oriented Data Model</vt:lpstr>
      <vt:lpstr>Components of Object Oriented Data Model</vt:lpstr>
      <vt:lpstr>Components of Object Oriented Data Model</vt:lpstr>
      <vt:lpstr>Need of Object Oriented Data Model </vt:lpstr>
      <vt:lpstr>Need of Object Oriented Data Model </vt:lpstr>
      <vt:lpstr>Need of Object Oriented Data Model </vt:lpstr>
      <vt:lpstr>Notes</vt:lpstr>
      <vt:lpstr>Notes</vt:lpstr>
      <vt:lpstr>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2021-03-31T04:11:24Z</dcterms:modified>
</cp:coreProperties>
</file>