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handoutMasterIdLst>
    <p:handoutMasterId r:id="rId25"/>
  </p:handoutMasterIdLst>
  <p:sldIdLst>
    <p:sldId id="256" r:id="rId2"/>
    <p:sldId id="311" r:id="rId3"/>
    <p:sldId id="313" r:id="rId4"/>
    <p:sldId id="314" r:id="rId5"/>
    <p:sldId id="315" r:id="rId6"/>
    <p:sldId id="316" r:id="rId7"/>
    <p:sldId id="317" r:id="rId8"/>
    <p:sldId id="318" r:id="rId9"/>
    <p:sldId id="319" r:id="rId10"/>
    <p:sldId id="320" r:id="rId11"/>
    <p:sldId id="321" r:id="rId12"/>
    <p:sldId id="323" r:id="rId13"/>
    <p:sldId id="322" r:id="rId14"/>
    <p:sldId id="324" r:id="rId15"/>
    <p:sldId id="325" r:id="rId16"/>
    <p:sldId id="326" r:id="rId17"/>
    <p:sldId id="327" r:id="rId18"/>
    <p:sldId id="328" r:id="rId19"/>
    <p:sldId id="329" r:id="rId20"/>
    <p:sldId id="330" r:id="rId21"/>
    <p:sldId id="331" r:id="rId22"/>
    <p:sldId id="293"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6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02-04-2021</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4/2/2021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Record based logical models</a:t>
            </a:r>
          </a:p>
        </p:txBody>
      </p:sp>
      <p:sp>
        <p:nvSpPr>
          <p:cNvPr id="3" name="Subtitle 2"/>
          <p:cNvSpPr>
            <a:spLocks noGrp="1"/>
          </p:cNvSpPr>
          <p:nvPr>
            <p:ph type="subTitle" idx="1"/>
          </p:nvPr>
        </p:nvSpPr>
        <p:spPr/>
        <p:txBody>
          <a:bodyPr/>
          <a:lstStyle/>
          <a:p>
            <a:endParaRPr lang="en-US" dirty="0"/>
          </a:p>
          <a:p>
            <a:r>
              <a:rPr lang="en-US" dirty="0"/>
              <a:t>16</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Network Model</a:t>
            </a:r>
            <a:br>
              <a:rPr lang="en-IN" dirty="0"/>
            </a:br>
            <a:endParaRPr lang="en-IN" dirty="0"/>
          </a:p>
        </p:txBody>
      </p:sp>
      <p:sp>
        <p:nvSpPr>
          <p:cNvPr id="4" name="Content Placeholder 3">
            <a:extLst>
              <a:ext uri="{FF2B5EF4-FFF2-40B4-BE49-F238E27FC236}">
                <a16:creationId xmlns:a16="http://schemas.microsoft.com/office/drawing/2014/main" id="{990DA9D5-D198-4EA9-89F8-5D6275412C89}"/>
              </a:ext>
            </a:extLst>
          </p:cNvPr>
          <p:cNvSpPr>
            <a:spLocks noGrp="1"/>
          </p:cNvSpPr>
          <p:nvPr>
            <p:ph idx="1"/>
          </p:nvPr>
        </p:nvSpPr>
        <p:spPr/>
        <p:txBody>
          <a:bodyPr>
            <a:normAutofit fontScale="70000" lnSpcReduction="20000"/>
          </a:bodyPr>
          <a:lstStyle/>
          <a:p>
            <a:pPr marL="0" indent="0" algn="just">
              <a:buNone/>
            </a:pPr>
            <a:r>
              <a:rPr lang="en-US" dirty="0"/>
              <a:t>Charles Bachman was the original inventor of the network model. In 1969, the Conference on Data Systems Languages (CODASYL) Consortium developed the network model into a standard specification. A second publication was introduced in 1971, which later turned into the basis for virtually all implementations. It was widely supplanted by the Relational Model later on because of its higher-level, more declarative interface.</a:t>
            </a:r>
          </a:p>
          <a:p>
            <a:pPr marL="0" indent="0" algn="just">
              <a:buNone/>
            </a:pPr>
            <a:endParaRPr lang="en-US" dirty="0"/>
          </a:p>
          <a:p>
            <a:pPr marL="0" indent="0" algn="just">
              <a:buNone/>
            </a:pPr>
            <a:r>
              <a:rPr lang="en-US" dirty="0"/>
              <a:t>The main advantage of the network model is the ability to address the lack of flexibility of the hierarchical model, of which it is supposed to be a direct evolution. In the network model, each child (called “member”) can have more than one parent (called “owner”) to generate more complex, many-to-many relationships.</a:t>
            </a:r>
            <a:endParaRPr lang="en-IN" dirty="0"/>
          </a:p>
        </p:txBody>
      </p:sp>
    </p:spTree>
    <p:extLst>
      <p:ext uri="{BB962C8B-B14F-4D97-AF65-F5344CB8AC3E}">
        <p14:creationId xmlns:p14="http://schemas.microsoft.com/office/powerpoint/2010/main" val="2379744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Network Model</a:t>
            </a:r>
            <a:br>
              <a:rPr lang="en-IN" dirty="0"/>
            </a:br>
            <a:endParaRPr lang="en-IN" dirty="0"/>
          </a:p>
        </p:txBody>
      </p:sp>
      <p:pic>
        <p:nvPicPr>
          <p:cNvPr id="1026" name="Picture 2" descr="Network Model of database">
            <a:extLst>
              <a:ext uri="{FF2B5EF4-FFF2-40B4-BE49-F238E27FC236}">
                <a16:creationId xmlns:a16="http://schemas.microsoft.com/office/drawing/2014/main" id="{88242355-4217-4AD7-9429-5926CD06C6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7475" y="1667669"/>
            <a:ext cx="3829050"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063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Network Model</a:t>
            </a:r>
            <a:br>
              <a:rPr lang="en-IN" dirty="0"/>
            </a:br>
            <a:endParaRPr lang="en-IN" dirty="0"/>
          </a:p>
        </p:txBody>
      </p:sp>
      <p:sp>
        <p:nvSpPr>
          <p:cNvPr id="4" name="Content Placeholder 3">
            <a:extLst>
              <a:ext uri="{FF2B5EF4-FFF2-40B4-BE49-F238E27FC236}">
                <a16:creationId xmlns:a16="http://schemas.microsoft.com/office/drawing/2014/main" id="{990DA9D5-D198-4EA9-89F8-5D6275412C89}"/>
              </a:ext>
            </a:extLst>
          </p:cNvPr>
          <p:cNvSpPr>
            <a:spLocks noGrp="1"/>
          </p:cNvSpPr>
          <p:nvPr>
            <p:ph idx="1"/>
          </p:nvPr>
        </p:nvSpPr>
        <p:spPr/>
        <p:txBody>
          <a:bodyPr>
            <a:normAutofit/>
          </a:bodyPr>
          <a:lstStyle/>
          <a:p>
            <a:pPr marL="0" indent="0" algn="just">
              <a:buNone/>
            </a:pPr>
            <a:r>
              <a:rPr lang="en-US" dirty="0"/>
              <a:t>In the relational model the data and the relationships among data are represented by a collection of tables. The network model differs from the relational model in which data are represented by collection of records and relationships among data are represented by links.</a:t>
            </a:r>
            <a:endParaRPr lang="en-IN" dirty="0"/>
          </a:p>
        </p:txBody>
      </p:sp>
    </p:spTree>
    <p:extLst>
      <p:ext uri="{BB962C8B-B14F-4D97-AF65-F5344CB8AC3E}">
        <p14:creationId xmlns:p14="http://schemas.microsoft.com/office/powerpoint/2010/main" val="263768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Network Model</a:t>
            </a:r>
            <a:br>
              <a:rPr lang="en-IN" dirty="0"/>
            </a:br>
            <a:endParaRPr lang="en-IN" dirty="0"/>
          </a:p>
        </p:txBody>
      </p:sp>
      <p:sp>
        <p:nvSpPr>
          <p:cNvPr id="4" name="Content Placeholder 3">
            <a:extLst>
              <a:ext uri="{FF2B5EF4-FFF2-40B4-BE49-F238E27FC236}">
                <a16:creationId xmlns:a16="http://schemas.microsoft.com/office/drawing/2014/main" id="{990DA9D5-D198-4EA9-89F8-5D6275412C89}"/>
              </a:ext>
            </a:extLst>
          </p:cNvPr>
          <p:cNvSpPr>
            <a:spLocks noGrp="1"/>
          </p:cNvSpPr>
          <p:nvPr>
            <p:ph idx="1"/>
          </p:nvPr>
        </p:nvSpPr>
        <p:spPr/>
        <p:txBody>
          <a:bodyPr>
            <a:normAutofit fontScale="62500" lnSpcReduction="20000"/>
          </a:bodyPr>
          <a:lstStyle/>
          <a:p>
            <a:pPr marL="0" indent="0" algn="just">
              <a:buNone/>
            </a:pPr>
            <a:r>
              <a:rPr lang="en-US" b="1" dirty="0"/>
              <a:t>Network database</a:t>
            </a:r>
          </a:p>
          <a:p>
            <a:pPr marL="0" indent="0" algn="just">
              <a:buNone/>
            </a:pPr>
            <a:r>
              <a:rPr lang="en-US" dirty="0"/>
              <a:t>It consists of a collection of records connected to one another through links. A record is in many respects similar to an entity in the ER model. Each record is a collection of attributes, each of which contain only one data value.</a:t>
            </a:r>
          </a:p>
          <a:p>
            <a:pPr marL="0" indent="0" algn="just">
              <a:buNone/>
            </a:pPr>
            <a:r>
              <a:rPr lang="en-IN" b="1" dirty="0"/>
              <a:t>Data-Structure Diagrams</a:t>
            </a:r>
            <a:endParaRPr lang="en-US" b="1" dirty="0"/>
          </a:p>
          <a:p>
            <a:pPr marL="0" indent="0" algn="just">
              <a:buNone/>
            </a:pPr>
            <a:r>
              <a:rPr lang="en-US" dirty="0"/>
              <a:t>A data-structure diagram is a schema representing the design of a network database.</a:t>
            </a:r>
          </a:p>
          <a:p>
            <a:pPr marL="0" indent="0" algn="just">
              <a:buNone/>
            </a:pPr>
            <a:r>
              <a:rPr lang="en-US" dirty="0"/>
              <a:t>Such a diagram consists of two basic components:</a:t>
            </a:r>
          </a:p>
          <a:p>
            <a:pPr marL="0" indent="0" algn="just">
              <a:buNone/>
            </a:pPr>
            <a:r>
              <a:rPr lang="en-US" dirty="0"/>
              <a:t>1. Boxes, which correspond to record types</a:t>
            </a:r>
          </a:p>
          <a:p>
            <a:pPr marL="0" indent="0" algn="just">
              <a:buNone/>
            </a:pPr>
            <a:r>
              <a:rPr lang="en-US" dirty="0"/>
              <a:t>2. Lines, which correspond to links</a:t>
            </a:r>
          </a:p>
          <a:p>
            <a:pPr marL="0" indent="0" algn="just">
              <a:buNone/>
            </a:pPr>
            <a:r>
              <a:rPr lang="en-US" dirty="0"/>
              <a:t>A data-structure diagram serves the same purpose as an E-R diagram; namely, it specifies the overall logical structure of the database. So that you will understand how such diagrams are structured, we shall show how to transform E-R diagrams into their corresponding data-structure diagrams</a:t>
            </a:r>
          </a:p>
          <a:p>
            <a:pPr marL="0" indent="0" algn="just">
              <a:buNone/>
            </a:pPr>
            <a:endParaRPr lang="en-IN" dirty="0"/>
          </a:p>
        </p:txBody>
      </p:sp>
    </p:spTree>
    <p:extLst>
      <p:ext uri="{BB962C8B-B14F-4D97-AF65-F5344CB8AC3E}">
        <p14:creationId xmlns:p14="http://schemas.microsoft.com/office/powerpoint/2010/main" val="4233954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Network Model</a:t>
            </a:r>
            <a:br>
              <a:rPr lang="en-IN" dirty="0"/>
            </a:br>
            <a:endParaRPr lang="en-IN" dirty="0"/>
          </a:p>
        </p:txBody>
      </p:sp>
      <p:pic>
        <p:nvPicPr>
          <p:cNvPr id="5" name="Content Placeholder 4">
            <a:extLst>
              <a:ext uri="{FF2B5EF4-FFF2-40B4-BE49-F238E27FC236}">
                <a16:creationId xmlns:a16="http://schemas.microsoft.com/office/drawing/2014/main" id="{E8B99F82-CDE6-4F2A-A55B-916104495F0D}"/>
              </a:ext>
            </a:extLst>
          </p:cNvPr>
          <p:cNvPicPr>
            <a:picLocks noGrp="1" noChangeAspect="1"/>
          </p:cNvPicPr>
          <p:nvPr>
            <p:ph idx="1"/>
          </p:nvPr>
        </p:nvPicPr>
        <p:blipFill>
          <a:blip r:embed="rId2"/>
          <a:stretch>
            <a:fillRect/>
          </a:stretch>
        </p:blipFill>
        <p:spPr>
          <a:xfrm>
            <a:off x="2124261" y="859590"/>
            <a:ext cx="4343776" cy="1021168"/>
          </a:xfrm>
        </p:spPr>
      </p:pic>
      <p:pic>
        <p:nvPicPr>
          <p:cNvPr id="7" name="Picture 6">
            <a:extLst>
              <a:ext uri="{FF2B5EF4-FFF2-40B4-BE49-F238E27FC236}">
                <a16:creationId xmlns:a16="http://schemas.microsoft.com/office/drawing/2014/main" id="{3EF18808-3932-443B-8BCF-8C411F7FD214}"/>
              </a:ext>
            </a:extLst>
          </p:cNvPr>
          <p:cNvPicPr>
            <a:picLocks noChangeAspect="1"/>
          </p:cNvPicPr>
          <p:nvPr/>
        </p:nvPicPr>
        <p:blipFill>
          <a:blip r:embed="rId3"/>
          <a:stretch>
            <a:fillRect/>
          </a:stretch>
        </p:blipFill>
        <p:spPr>
          <a:xfrm>
            <a:off x="2124261" y="2113635"/>
            <a:ext cx="4214225" cy="1013548"/>
          </a:xfrm>
          <a:prstGeom prst="rect">
            <a:avLst/>
          </a:prstGeom>
        </p:spPr>
      </p:pic>
      <p:pic>
        <p:nvPicPr>
          <p:cNvPr id="9" name="Picture 8">
            <a:extLst>
              <a:ext uri="{FF2B5EF4-FFF2-40B4-BE49-F238E27FC236}">
                <a16:creationId xmlns:a16="http://schemas.microsoft.com/office/drawing/2014/main" id="{A5923A13-0C12-49B7-92C1-38A8B0185280}"/>
              </a:ext>
            </a:extLst>
          </p:cNvPr>
          <p:cNvPicPr>
            <a:picLocks noChangeAspect="1"/>
          </p:cNvPicPr>
          <p:nvPr/>
        </p:nvPicPr>
        <p:blipFill>
          <a:blip r:embed="rId4"/>
          <a:stretch>
            <a:fillRect/>
          </a:stretch>
        </p:blipFill>
        <p:spPr>
          <a:xfrm>
            <a:off x="1517900" y="3414195"/>
            <a:ext cx="5972175" cy="1729305"/>
          </a:xfrm>
          <a:prstGeom prst="rect">
            <a:avLst/>
          </a:prstGeom>
        </p:spPr>
      </p:pic>
    </p:spTree>
    <p:extLst>
      <p:ext uri="{BB962C8B-B14F-4D97-AF65-F5344CB8AC3E}">
        <p14:creationId xmlns:p14="http://schemas.microsoft.com/office/powerpoint/2010/main" val="3412980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Advantages</a:t>
            </a:r>
            <a:endParaRPr lang="en-IN" dirty="0"/>
          </a:p>
        </p:txBody>
      </p:sp>
      <p:sp>
        <p:nvSpPr>
          <p:cNvPr id="4" name="Content Placeholder 3">
            <a:extLst>
              <a:ext uri="{FF2B5EF4-FFF2-40B4-BE49-F238E27FC236}">
                <a16:creationId xmlns:a16="http://schemas.microsoft.com/office/drawing/2014/main" id="{990DA9D5-D198-4EA9-89F8-5D6275412C89}"/>
              </a:ext>
            </a:extLst>
          </p:cNvPr>
          <p:cNvSpPr>
            <a:spLocks noGrp="1"/>
          </p:cNvSpPr>
          <p:nvPr>
            <p:ph idx="1"/>
          </p:nvPr>
        </p:nvSpPr>
        <p:spPr/>
        <p:txBody>
          <a:bodyPr>
            <a:normAutofit fontScale="55000" lnSpcReduction="20000"/>
          </a:bodyPr>
          <a:lstStyle/>
          <a:p>
            <a:pPr marL="0" indent="0" algn="just">
              <a:buNone/>
            </a:pPr>
            <a:r>
              <a:rPr lang="en-US" b="1" dirty="0"/>
              <a:t>Simple Concept: </a:t>
            </a:r>
            <a:r>
              <a:rPr lang="en-US" dirty="0"/>
              <a:t>Similar to the hierarchical model, this model is simple and the implementation is effortless.</a:t>
            </a:r>
          </a:p>
          <a:p>
            <a:pPr marL="0" indent="0" algn="just">
              <a:buNone/>
            </a:pPr>
            <a:endParaRPr lang="en-US" dirty="0"/>
          </a:p>
          <a:p>
            <a:pPr marL="0" indent="0" algn="just">
              <a:buNone/>
            </a:pPr>
            <a:r>
              <a:rPr lang="en-US" b="1" dirty="0"/>
              <a:t>Ability to Manage More Relationship Types: </a:t>
            </a:r>
            <a:r>
              <a:rPr lang="en-US" dirty="0"/>
              <a:t>The network model has the ability to manage one-to-one (1:1) as well as many-to-many (N: N) relationships.</a:t>
            </a:r>
          </a:p>
          <a:p>
            <a:pPr marL="0" indent="0" algn="just">
              <a:buNone/>
            </a:pPr>
            <a:endParaRPr lang="en-US" dirty="0"/>
          </a:p>
          <a:p>
            <a:pPr marL="0" indent="0" algn="just">
              <a:buNone/>
            </a:pPr>
            <a:r>
              <a:rPr lang="en-US" b="1" dirty="0"/>
              <a:t>Easy Access to Data: </a:t>
            </a:r>
            <a:r>
              <a:rPr lang="en-US" dirty="0"/>
              <a:t>Accessing the data is simpler when compared to the hierarchical model.</a:t>
            </a:r>
          </a:p>
          <a:p>
            <a:pPr marL="0" indent="0" algn="just">
              <a:buNone/>
            </a:pPr>
            <a:endParaRPr lang="en-US" dirty="0"/>
          </a:p>
          <a:p>
            <a:pPr marL="0" indent="0" algn="just">
              <a:buNone/>
            </a:pPr>
            <a:r>
              <a:rPr lang="en-US" b="1" dirty="0"/>
              <a:t>Data Integrity: </a:t>
            </a:r>
            <a:r>
              <a:rPr lang="en-US" dirty="0"/>
              <a:t>In a network model, there's always a connection between the parent and the child segments because it depends on the parent-child relationship.</a:t>
            </a:r>
          </a:p>
          <a:p>
            <a:pPr marL="0" indent="0" algn="just">
              <a:buNone/>
            </a:pPr>
            <a:endParaRPr lang="en-US" dirty="0"/>
          </a:p>
          <a:p>
            <a:pPr marL="0" indent="0" algn="just">
              <a:buNone/>
            </a:pPr>
            <a:r>
              <a:rPr lang="en-US" b="1" dirty="0"/>
              <a:t>Data Independence: </a:t>
            </a:r>
            <a:r>
              <a:rPr lang="en-US" dirty="0"/>
              <a:t>Data independence is better in network models as opposed to the hierarchical models.</a:t>
            </a:r>
            <a:endParaRPr lang="en-IN" dirty="0"/>
          </a:p>
        </p:txBody>
      </p:sp>
    </p:spTree>
    <p:extLst>
      <p:ext uri="{BB962C8B-B14F-4D97-AF65-F5344CB8AC3E}">
        <p14:creationId xmlns:p14="http://schemas.microsoft.com/office/powerpoint/2010/main" val="1453014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Disadvantages</a:t>
            </a:r>
            <a:br>
              <a:rPr lang="en-IN" dirty="0"/>
            </a:br>
            <a:endParaRPr lang="en-IN" dirty="0"/>
          </a:p>
        </p:txBody>
      </p:sp>
      <p:sp>
        <p:nvSpPr>
          <p:cNvPr id="4" name="Content Placeholder 3">
            <a:extLst>
              <a:ext uri="{FF2B5EF4-FFF2-40B4-BE49-F238E27FC236}">
                <a16:creationId xmlns:a16="http://schemas.microsoft.com/office/drawing/2014/main" id="{990DA9D5-D198-4EA9-89F8-5D6275412C89}"/>
              </a:ext>
            </a:extLst>
          </p:cNvPr>
          <p:cNvSpPr>
            <a:spLocks noGrp="1"/>
          </p:cNvSpPr>
          <p:nvPr>
            <p:ph idx="1"/>
          </p:nvPr>
        </p:nvSpPr>
        <p:spPr/>
        <p:txBody>
          <a:bodyPr>
            <a:normAutofit fontScale="70000" lnSpcReduction="20000"/>
          </a:bodyPr>
          <a:lstStyle/>
          <a:p>
            <a:pPr marL="0" indent="0" algn="just">
              <a:buNone/>
            </a:pPr>
            <a:r>
              <a:rPr lang="en-US" b="1" dirty="0"/>
              <a:t>System Complexity: </a:t>
            </a:r>
            <a:r>
              <a:rPr lang="en-US" dirty="0"/>
              <a:t>Each and every record has to be maintained with the help of pointers, which makes the database structure more complex.</a:t>
            </a:r>
          </a:p>
          <a:p>
            <a:pPr marL="0" indent="0" algn="just">
              <a:buNone/>
            </a:pPr>
            <a:endParaRPr lang="en-US" dirty="0"/>
          </a:p>
          <a:p>
            <a:pPr marL="0" indent="0" algn="just">
              <a:buNone/>
            </a:pPr>
            <a:r>
              <a:rPr lang="en-US" b="1" dirty="0"/>
              <a:t>Functional Flaws: </a:t>
            </a:r>
            <a:r>
              <a:rPr lang="en-US" dirty="0"/>
              <a:t>Because a great number of pointers is essential, insertion, updates, and deletion become more complex.</a:t>
            </a:r>
          </a:p>
          <a:p>
            <a:pPr marL="0" indent="0" algn="just">
              <a:buNone/>
            </a:pPr>
            <a:endParaRPr lang="en-US" b="1" dirty="0"/>
          </a:p>
          <a:p>
            <a:pPr marL="0" indent="0" algn="just">
              <a:buNone/>
            </a:pPr>
            <a:r>
              <a:rPr lang="en-US" b="1" dirty="0"/>
              <a:t>Lack of Structural Independence: </a:t>
            </a:r>
            <a:r>
              <a:rPr lang="en-US" dirty="0"/>
              <a:t>A change in structure demands a change in the application as well, which leads to lack of structural independence.</a:t>
            </a:r>
          </a:p>
          <a:p>
            <a:pPr marL="0" indent="0" algn="just">
              <a:buNone/>
            </a:pPr>
            <a:endParaRPr lang="en-US" b="1" dirty="0"/>
          </a:p>
          <a:p>
            <a:pPr marL="0" indent="0" algn="just">
              <a:buNone/>
            </a:pPr>
            <a:r>
              <a:rPr lang="en-US" b="1" dirty="0"/>
              <a:t>Incomplete Flexibility: </a:t>
            </a:r>
            <a:r>
              <a:rPr lang="en-US" dirty="0"/>
              <a:t>It is more flexible than the hierarchical model, the network one still cannot satisfy all relations by assigning another owner.</a:t>
            </a:r>
            <a:endParaRPr lang="en-IN" dirty="0"/>
          </a:p>
        </p:txBody>
      </p:sp>
    </p:spTree>
    <p:extLst>
      <p:ext uri="{BB962C8B-B14F-4D97-AF65-F5344CB8AC3E}">
        <p14:creationId xmlns:p14="http://schemas.microsoft.com/office/powerpoint/2010/main" val="430433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Hierarchical model</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4" name="Content Placeholder 3">
            <a:extLst>
              <a:ext uri="{FF2B5EF4-FFF2-40B4-BE49-F238E27FC236}">
                <a16:creationId xmlns:a16="http://schemas.microsoft.com/office/drawing/2014/main" id="{990DA9D5-D198-4EA9-89F8-5D6275412C89}"/>
              </a:ext>
            </a:extLst>
          </p:cNvPr>
          <p:cNvSpPr>
            <a:spLocks noGrp="1"/>
          </p:cNvSpPr>
          <p:nvPr>
            <p:ph idx="1"/>
          </p:nvPr>
        </p:nvSpPr>
        <p:spPr/>
        <p:txBody>
          <a:bodyPr>
            <a:normAutofit/>
          </a:bodyPr>
          <a:lstStyle/>
          <a:p>
            <a:pPr marL="0" indent="0" algn="just">
              <a:buNone/>
            </a:pPr>
            <a:r>
              <a:rPr lang="en-US" dirty="0"/>
              <a:t>In hierarchical model, data is organized into a tree like structure with each record is having one parent record and many children. The main drawback of this model is that, it can have only one to many relationships between nodes.</a:t>
            </a:r>
          </a:p>
          <a:p>
            <a:pPr marL="0" indent="0" algn="just">
              <a:buNone/>
            </a:pPr>
            <a:endParaRPr lang="en-US" dirty="0"/>
          </a:p>
          <a:p>
            <a:pPr marL="0" indent="0" algn="just">
              <a:buNone/>
            </a:pPr>
            <a:r>
              <a:rPr lang="en-US" dirty="0"/>
              <a:t>Hierarchical models are rarely used now.</a:t>
            </a:r>
            <a:endParaRPr lang="en-IN" dirty="0"/>
          </a:p>
        </p:txBody>
      </p:sp>
    </p:spTree>
    <p:extLst>
      <p:ext uri="{BB962C8B-B14F-4D97-AF65-F5344CB8AC3E}">
        <p14:creationId xmlns:p14="http://schemas.microsoft.com/office/powerpoint/2010/main" val="796616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Hierarchical model</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4" name="Content Placeholder 3">
            <a:extLst>
              <a:ext uri="{FF2B5EF4-FFF2-40B4-BE49-F238E27FC236}">
                <a16:creationId xmlns:a16="http://schemas.microsoft.com/office/drawing/2014/main" id="{990DA9D5-D198-4EA9-89F8-5D6275412C89}"/>
              </a:ext>
            </a:extLst>
          </p:cNvPr>
          <p:cNvSpPr>
            <a:spLocks noGrp="1"/>
          </p:cNvSpPr>
          <p:nvPr>
            <p:ph idx="1"/>
          </p:nvPr>
        </p:nvSpPr>
        <p:spPr/>
        <p:txBody>
          <a:bodyPr>
            <a:normAutofit/>
          </a:bodyPr>
          <a:lstStyle/>
          <a:p>
            <a:pPr marL="0" indent="0" algn="just">
              <a:buNone/>
            </a:pPr>
            <a:r>
              <a:rPr lang="en-US" sz="2000" dirty="0"/>
              <a:t>Lets say we have few students and few courses and a course can be assigned to a single student only, however a student take any number of courses so this relationship becomes one to many.</a:t>
            </a:r>
          </a:p>
          <a:p>
            <a:pPr marL="0" indent="0" algn="just">
              <a:buNone/>
            </a:pPr>
            <a:endParaRPr lang="en-US" sz="2000" dirty="0"/>
          </a:p>
          <a:p>
            <a:pPr marL="0" indent="0" algn="just">
              <a:buNone/>
            </a:pPr>
            <a:endParaRPr lang="en-US" sz="2000" dirty="0"/>
          </a:p>
        </p:txBody>
      </p:sp>
      <p:pic>
        <p:nvPicPr>
          <p:cNvPr id="2050" name="Picture 2" descr="Hierarchical_Model_Diagram">
            <a:extLst>
              <a:ext uri="{FF2B5EF4-FFF2-40B4-BE49-F238E27FC236}">
                <a16:creationId xmlns:a16="http://schemas.microsoft.com/office/drawing/2014/main" id="{697757E4-08CB-4B7E-9532-E11FEB361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60" y="2571750"/>
            <a:ext cx="4762500" cy="24432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B14CD99-DACF-4F14-A97D-41C666C3A50D}"/>
              </a:ext>
            </a:extLst>
          </p:cNvPr>
          <p:cNvPicPr>
            <a:picLocks noChangeAspect="1"/>
          </p:cNvPicPr>
          <p:nvPr/>
        </p:nvPicPr>
        <p:blipFill>
          <a:blip r:embed="rId3"/>
          <a:stretch>
            <a:fillRect/>
          </a:stretch>
        </p:blipFill>
        <p:spPr>
          <a:xfrm>
            <a:off x="5332427" y="2113635"/>
            <a:ext cx="3313409" cy="1214743"/>
          </a:xfrm>
          <a:prstGeom prst="rect">
            <a:avLst/>
          </a:prstGeom>
        </p:spPr>
      </p:pic>
      <p:pic>
        <p:nvPicPr>
          <p:cNvPr id="7" name="Picture 6">
            <a:extLst>
              <a:ext uri="{FF2B5EF4-FFF2-40B4-BE49-F238E27FC236}">
                <a16:creationId xmlns:a16="http://schemas.microsoft.com/office/drawing/2014/main" id="{B66E2732-49C6-40D6-B0C1-705A81F2C5F5}"/>
              </a:ext>
            </a:extLst>
          </p:cNvPr>
          <p:cNvPicPr>
            <a:picLocks noChangeAspect="1"/>
          </p:cNvPicPr>
          <p:nvPr/>
        </p:nvPicPr>
        <p:blipFill>
          <a:blip r:embed="rId4"/>
          <a:stretch>
            <a:fillRect/>
          </a:stretch>
        </p:blipFill>
        <p:spPr>
          <a:xfrm>
            <a:off x="5327665" y="3458490"/>
            <a:ext cx="3318171" cy="1266825"/>
          </a:xfrm>
          <a:prstGeom prst="rect">
            <a:avLst/>
          </a:prstGeom>
        </p:spPr>
      </p:pic>
    </p:spTree>
    <p:extLst>
      <p:ext uri="{BB962C8B-B14F-4D97-AF65-F5344CB8AC3E}">
        <p14:creationId xmlns:p14="http://schemas.microsoft.com/office/powerpoint/2010/main" val="1762544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Hierarchical model</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4" name="Content Placeholder 3">
            <a:extLst>
              <a:ext uri="{FF2B5EF4-FFF2-40B4-BE49-F238E27FC236}">
                <a16:creationId xmlns:a16="http://schemas.microsoft.com/office/drawing/2014/main" id="{990DA9D5-D198-4EA9-89F8-5D6275412C89}"/>
              </a:ext>
            </a:extLst>
          </p:cNvPr>
          <p:cNvSpPr>
            <a:spLocks noGrp="1"/>
          </p:cNvSpPr>
          <p:nvPr>
            <p:ph idx="1"/>
          </p:nvPr>
        </p:nvSpPr>
        <p:spPr/>
        <p:txBody>
          <a:bodyPr>
            <a:normAutofit/>
          </a:bodyPr>
          <a:lstStyle/>
          <a:p>
            <a:pPr marL="0" indent="0" algn="just">
              <a:buNone/>
            </a:pPr>
            <a:r>
              <a:rPr lang="en-US" sz="2000" dirty="0"/>
              <a:t>A hierarchical database consists of a collection of records that are connected to</a:t>
            </a:r>
          </a:p>
          <a:p>
            <a:pPr marL="0" indent="0" algn="just">
              <a:buNone/>
            </a:pPr>
            <a:r>
              <a:rPr lang="en-US" sz="2000" dirty="0"/>
              <a:t>each other through links. A record is similar to a record in the network model.</a:t>
            </a:r>
          </a:p>
          <a:p>
            <a:pPr marL="0" indent="0" algn="just">
              <a:buNone/>
            </a:pPr>
            <a:r>
              <a:rPr lang="en-US" sz="2000" dirty="0"/>
              <a:t>Each record is a collection of fields (attributes), each of which contains only one data value. A link is an association between precisely two records. Thus, a link here is similar to a link in the network model.</a:t>
            </a:r>
          </a:p>
          <a:p>
            <a:pPr marL="0" indent="0" algn="just">
              <a:buNone/>
            </a:pPr>
            <a:endParaRPr lang="en-US" sz="2000" dirty="0"/>
          </a:p>
        </p:txBody>
      </p:sp>
      <p:pic>
        <p:nvPicPr>
          <p:cNvPr id="6" name="Picture 5">
            <a:extLst>
              <a:ext uri="{FF2B5EF4-FFF2-40B4-BE49-F238E27FC236}">
                <a16:creationId xmlns:a16="http://schemas.microsoft.com/office/drawing/2014/main" id="{661636F7-4FE3-4B20-91B9-ACC13C7B91D7}"/>
              </a:ext>
            </a:extLst>
          </p:cNvPr>
          <p:cNvPicPr>
            <a:picLocks noChangeAspect="1"/>
          </p:cNvPicPr>
          <p:nvPr/>
        </p:nvPicPr>
        <p:blipFill>
          <a:blip r:embed="rId2"/>
          <a:stretch>
            <a:fillRect/>
          </a:stretch>
        </p:blipFill>
        <p:spPr>
          <a:xfrm>
            <a:off x="0" y="3071927"/>
            <a:ext cx="8896350" cy="2095805"/>
          </a:xfrm>
          <a:prstGeom prst="rect">
            <a:avLst/>
          </a:prstGeom>
        </p:spPr>
      </p:pic>
    </p:spTree>
    <p:extLst>
      <p:ext uri="{BB962C8B-B14F-4D97-AF65-F5344CB8AC3E}">
        <p14:creationId xmlns:p14="http://schemas.microsoft.com/office/powerpoint/2010/main" val="3076011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FD90A91E-4040-4545-956C-E0A0D1A11770}"/>
              </a:ext>
            </a:extLst>
          </p:cNvPr>
          <p:cNvSpPr>
            <a:spLocks noGrp="1"/>
          </p:cNvSpPr>
          <p:nvPr>
            <p:ph idx="1"/>
          </p:nvPr>
        </p:nvSpPr>
        <p:spPr/>
        <p:txBody>
          <a:bodyPr>
            <a:normAutofit/>
          </a:bodyPr>
          <a:lstStyle/>
          <a:p>
            <a:r>
              <a:rPr lang="en-US" dirty="0">
                <a:solidFill>
                  <a:schemeClr val="tx2">
                    <a:lumMod val="75000"/>
                  </a:schemeClr>
                </a:solidFill>
              </a:rPr>
              <a:t>Relational model</a:t>
            </a:r>
          </a:p>
          <a:p>
            <a:r>
              <a:rPr lang="en-US" dirty="0">
                <a:solidFill>
                  <a:schemeClr val="tx2">
                    <a:lumMod val="75000"/>
                  </a:schemeClr>
                </a:solidFill>
                <a:latin typeface="Times New Roman" panose="02020603050405020304" pitchFamily="18" charset="0"/>
                <a:cs typeface="Times New Roman" panose="02020603050405020304" pitchFamily="18" charset="0"/>
              </a:rPr>
              <a:t>Network model</a:t>
            </a:r>
          </a:p>
          <a:p>
            <a:r>
              <a:rPr lang="en-US" dirty="0">
                <a:solidFill>
                  <a:schemeClr val="tx2">
                    <a:lumMod val="75000"/>
                  </a:schemeClr>
                </a:solidFill>
              </a:rPr>
              <a:t>Hierarchical model</a:t>
            </a: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5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Advantages</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4" name="Content Placeholder 3">
            <a:extLst>
              <a:ext uri="{FF2B5EF4-FFF2-40B4-BE49-F238E27FC236}">
                <a16:creationId xmlns:a16="http://schemas.microsoft.com/office/drawing/2014/main" id="{990DA9D5-D198-4EA9-89F8-5D6275412C89}"/>
              </a:ext>
            </a:extLst>
          </p:cNvPr>
          <p:cNvSpPr>
            <a:spLocks noGrp="1"/>
          </p:cNvSpPr>
          <p:nvPr>
            <p:ph idx="1"/>
          </p:nvPr>
        </p:nvSpPr>
        <p:spPr/>
        <p:txBody>
          <a:bodyPr>
            <a:normAutofit fontScale="92500" lnSpcReduction="20000"/>
          </a:bodyPr>
          <a:lstStyle/>
          <a:p>
            <a:pPr algn="just"/>
            <a:r>
              <a:rPr lang="en-US" sz="2000" dirty="0"/>
              <a:t>Data can be retrieved easily due to the explicit links present between the table structures.</a:t>
            </a:r>
          </a:p>
          <a:p>
            <a:pPr algn="just"/>
            <a:r>
              <a:rPr lang="en-US" sz="2000" dirty="0"/>
              <a:t>Referential integrity is always maintained i.e. any changes made in the parent table are automatically updated in a child table.</a:t>
            </a:r>
          </a:p>
          <a:p>
            <a:pPr algn="just"/>
            <a:r>
              <a:rPr lang="en-US" sz="2000" dirty="0"/>
              <a:t>Promotes data sharing.</a:t>
            </a:r>
          </a:p>
          <a:p>
            <a:pPr algn="just"/>
            <a:r>
              <a:rPr lang="en-US" sz="2000" dirty="0"/>
              <a:t>It is conceptually simple due to the parent-child relationship.</a:t>
            </a:r>
          </a:p>
          <a:p>
            <a:pPr algn="just"/>
            <a:r>
              <a:rPr lang="en-US" sz="2000" dirty="0"/>
              <a:t>Database security is enforced.</a:t>
            </a:r>
          </a:p>
          <a:p>
            <a:pPr algn="just"/>
            <a:r>
              <a:rPr lang="en-US" sz="2000" dirty="0"/>
              <a:t>Efficient with 1: N relationships.</a:t>
            </a:r>
          </a:p>
          <a:p>
            <a:pPr algn="just"/>
            <a:r>
              <a:rPr lang="en-US" sz="2000" dirty="0"/>
              <a:t>A clear chain of command or authority.</a:t>
            </a:r>
          </a:p>
          <a:p>
            <a:pPr algn="just"/>
            <a:r>
              <a:rPr lang="en-US" sz="2000" dirty="0"/>
              <a:t>Increases specialization.</a:t>
            </a:r>
          </a:p>
          <a:p>
            <a:pPr algn="just"/>
            <a:r>
              <a:rPr lang="en-US" sz="2000" dirty="0"/>
              <a:t>High performance.</a:t>
            </a:r>
          </a:p>
          <a:p>
            <a:pPr algn="just"/>
            <a:r>
              <a:rPr lang="en-US" sz="2000" dirty="0"/>
              <a:t>Clear results.</a:t>
            </a:r>
          </a:p>
        </p:txBody>
      </p:sp>
    </p:spTree>
    <p:extLst>
      <p:ext uri="{BB962C8B-B14F-4D97-AF65-F5344CB8AC3E}">
        <p14:creationId xmlns:p14="http://schemas.microsoft.com/office/powerpoint/2010/main" val="820393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Disadvantages</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4" name="Content Placeholder 3">
            <a:extLst>
              <a:ext uri="{FF2B5EF4-FFF2-40B4-BE49-F238E27FC236}">
                <a16:creationId xmlns:a16="http://schemas.microsoft.com/office/drawing/2014/main" id="{990DA9D5-D198-4EA9-89F8-5D6275412C89}"/>
              </a:ext>
            </a:extLst>
          </p:cNvPr>
          <p:cNvSpPr>
            <a:spLocks noGrp="1"/>
          </p:cNvSpPr>
          <p:nvPr>
            <p:ph idx="1"/>
          </p:nvPr>
        </p:nvSpPr>
        <p:spPr/>
        <p:txBody>
          <a:bodyPr>
            <a:normAutofit fontScale="85000" lnSpcReduction="10000"/>
          </a:bodyPr>
          <a:lstStyle/>
          <a:p>
            <a:pPr algn="just"/>
            <a:r>
              <a:rPr lang="en-US" sz="2000" dirty="0"/>
              <a:t>If the parent table and child table are unrelated then adding a new entry in the child table is difficult because additional entry must be added in the parent table.</a:t>
            </a:r>
          </a:p>
          <a:p>
            <a:pPr algn="just"/>
            <a:r>
              <a:rPr lang="en-US" sz="2000" dirty="0"/>
              <a:t>Complex relationships are not supported.</a:t>
            </a:r>
          </a:p>
          <a:p>
            <a:pPr algn="just"/>
            <a:r>
              <a:rPr lang="en-US" sz="2000" dirty="0"/>
              <a:t>Redundancy which results in inaccurate information.</a:t>
            </a:r>
          </a:p>
          <a:p>
            <a:pPr algn="just"/>
            <a:r>
              <a:rPr lang="en-US" sz="2000" dirty="0"/>
              <a:t>Change in structure leads to change in all application programs.</a:t>
            </a:r>
          </a:p>
          <a:p>
            <a:pPr algn="just"/>
            <a:r>
              <a:rPr lang="en-US" sz="2000" dirty="0"/>
              <a:t>M: N relationship is not supported.</a:t>
            </a:r>
          </a:p>
          <a:p>
            <a:pPr algn="just"/>
            <a:r>
              <a:rPr lang="en-US" sz="2000" dirty="0"/>
              <a:t>No data manipulation or data definition language.</a:t>
            </a:r>
          </a:p>
          <a:p>
            <a:pPr algn="just"/>
            <a:r>
              <a:rPr lang="en-US" sz="2000" dirty="0"/>
              <a:t>Lack of standards.</a:t>
            </a:r>
          </a:p>
          <a:p>
            <a:pPr algn="just"/>
            <a:r>
              <a:rPr lang="en-US" sz="2000" dirty="0"/>
              <a:t>Poor flexibility</a:t>
            </a:r>
          </a:p>
          <a:p>
            <a:pPr algn="just"/>
            <a:r>
              <a:rPr lang="en-US" sz="2000" dirty="0"/>
              <a:t>Communication barriers</a:t>
            </a:r>
          </a:p>
          <a:p>
            <a:pPr algn="just"/>
            <a:r>
              <a:rPr lang="en-US" sz="2000" dirty="0"/>
              <a:t>Organizational Disunity.</a:t>
            </a:r>
          </a:p>
          <a:p>
            <a:pPr algn="just"/>
            <a:r>
              <a:rPr lang="en-US" sz="2000" dirty="0"/>
              <a:t>Rigid structure</a:t>
            </a:r>
          </a:p>
        </p:txBody>
      </p:sp>
    </p:spTree>
    <p:extLst>
      <p:ext uri="{BB962C8B-B14F-4D97-AF65-F5344CB8AC3E}">
        <p14:creationId xmlns:p14="http://schemas.microsoft.com/office/powerpoint/2010/main" val="2782291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Record based logical models</a:t>
            </a:r>
            <a:br>
              <a:rPr lang="en-IN" dirty="0"/>
            </a:b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lnSpcReduction="10000"/>
          </a:bodyPr>
          <a:lstStyle/>
          <a:p>
            <a:pPr algn="just"/>
            <a:r>
              <a:rPr lang="en-US" dirty="0"/>
              <a:t>Record based models used in describing data at the logical and view levels. But in contrast to the object-based data models, they revolve around the records of the database and specify the overall structure of the database with the help of values.</a:t>
            </a:r>
          </a:p>
          <a:p>
            <a:pPr algn="just"/>
            <a:r>
              <a:rPr lang="en-US" dirty="0"/>
              <a:t>The three most widely accepted models are</a:t>
            </a:r>
          </a:p>
          <a:p>
            <a:pPr algn="just"/>
            <a:r>
              <a:rPr lang="en-US" dirty="0"/>
              <a:t>(a) Relational model (b)Network model (c) Hierarchical model</a:t>
            </a:r>
            <a:endParaRPr lang="en-IN" dirty="0"/>
          </a:p>
        </p:txBody>
      </p:sp>
    </p:spTree>
    <p:extLst>
      <p:ext uri="{BB962C8B-B14F-4D97-AF65-F5344CB8AC3E}">
        <p14:creationId xmlns:p14="http://schemas.microsoft.com/office/powerpoint/2010/main" val="424775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Relational model</a:t>
            </a:r>
            <a:br>
              <a:rPr lang="en-IN" dirty="0"/>
            </a:b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fontScale="85000" lnSpcReduction="20000"/>
          </a:bodyPr>
          <a:lstStyle/>
          <a:p>
            <a:pPr algn="just"/>
            <a:r>
              <a:rPr lang="en-US" dirty="0"/>
              <a:t>Relational Model (RM) represents the database as a collection of relations. A relation is nothing but a table of values. Every row in the table represents a collection of related data values. These rows in the table denote a real-world entity or relationship.</a:t>
            </a:r>
          </a:p>
          <a:p>
            <a:pPr algn="just"/>
            <a:endParaRPr lang="en-US" dirty="0"/>
          </a:p>
          <a:p>
            <a:pPr algn="just"/>
            <a:r>
              <a:rPr lang="en-US" dirty="0"/>
              <a:t>The table name and column names are helpful to interpret the meaning of values in each row. The data are represented as a set of relations. In the relational model, data are stored as tables. However, the physical storage of the data is independent of the way the data are logically organized.</a:t>
            </a:r>
            <a:endParaRPr lang="en-IN" dirty="0"/>
          </a:p>
        </p:txBody>
      </p:sp>
    </p:spTree>
    <p:extLst>
      <p:ext uri="{BB962C8B-B14F-4D97-AF65-F5344CB8AC3E}">
        <p14:creationId xmlns:p14="http://schemas.microsoft.com/office/powerpoint/2010/main" val="2683606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Relational model</a:t>
            </a:r>
            <a:br>
              <a:rPr lang="en-IN" dirty="0"/>
            </a:br>
            <a:endParaRPr lang="en-IN" dirty="0"/>
          </a:p>
        </p:txBody>
      </p:sp>
      <p:pic>
        <p:nvPicPr>
          <p:cNvPr id="5" name="Content Placeholder 4">
            <a:extLst>
              <a:ext uri="{FF2B5EF4-FFF2-40B4-BE49-F238E27FC236}">
                <a16:creationId xmlns:a16="http://schemas.microsoft.com/office/drawing/2014/main" id="{6102ECD1-F93A-4F61-B08E-F1D6E2C610D4}"/>
              </a:ext>
            </a:extLst>
          </p:cNvPr>
          <p:cNvPicPr>
            <a:picLocks noGrp="1" noChangeAspect="1"/>
          </p:cNvPicPr>
          <p:nvPr>
            <p:ph idx="1"/>
          </p:nvPr>
        </p:nvPicPr>
        <p:blipFill>
          <a:blip r:embed="rId2"/>
          <a:stretch>
            <a:fillRect/>
          </a:stretch>
        </p:blipFill>
        <p:spPr>
          <a:xfrm>
            <a:off x="828493" y="1349375"/>
            <a:ext cx="7487015" cy="3513138"/>
          </a:xfrm>
        </p:spPr>
      </p:pic>
    </p:spTree>
    <p:extLst>
      <p:ext uri="{BB962C8B-B14F-4D97-AF65-F5344CB8AC3E}">
        <p14:creationId xmlns:p14="http://schemas.microsoft.com/office/powerpoint/2010/main" val="9337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Relational model</a:t>
            </a:r>
            <a:br>
              <a:rPr lang="en-IN" dirty="0"/>
            </a:br>
            <a:endParaRPr lang="en-IN" dirty="0"/>
          </a:p>
        </p:txBody>
      </p:sp>
      <p:sp>
        <p:nvSpPr>
          <p:cNvPr id="4" name="Content Placeholder 3">
            <a:extLst>
              <a:ext uri="{FF2B5EF4-FFF2-40B4-BE49-F238E27FC236}">
                <a16:creationId xmlns:a16="http://schemas.microsoft.com/office/drawing/2014/main" id="{990DA9D5-D198-4EA9-89F8-5D6275412C89}"/>
              </a:ext>
            </a:extLst>
          </p:cNvPr>
          <p:cNvSpPr>
            <a:spLocks noGrp="1"/>
          </p:cNvSpPr>
          <p:nvPr>
            <p:ph idx="1"/>
          </p:nvPr>
        </p:nvSpPr>
        <p:spPr/>
        <p:txBody>
          <a:bodyPr>
            <a:normAutofit fontScale="55000" lnSpcReduction="20000"/>
          </a:bodyPr>
          <a:lstStyle/>
          <a:p>
            <a:pPr algn="l">
              <a:buFont typeface="+mj-lt"/>
              <a:buAutoNum type="arabicPeriod"/>
            </a:pPr>
            <a:r>
              <a:rPr lang="en-US" b="1" i="0" dirty="0">
                <a:solidFill>
                  <a:srgbClr val="222222"/>
                </a:solidFill>
                <a:effectLst/>
                <a:latin typeface="Source Sans Pro" panose="020B0503030403020204" pitchFamily="34" charset="0"/>
              </a:rPr>
              <a:t>Attribute:</a:t>
            </a:r>
            <a:r>
              <a:rPr lang="en-US" b="0" i="0" dirty="0">
                <a:solidFill>
                  <a:srgbClr val="222222"/>
                </a:solidFill>
                <a:effectLst/>
                <a:latin typeface="Source Sans Pro" panose="020B0503030403020204" pitchFamily="34" charset="0"/>
              </a:rPr>
              <a:t> Each column in a Table. Attributes are the properties which define a relation. e.g., </a:t>
            </a:r>
            <a:r>
              <a:rPr lang="en-US" b="0" i="0" dirty="0" err="1">
                <a:solidFill>
                  <a:srgbClr val="222222"/>
                </a:solidFill>
                <a:effectLst/>
                <a:latin typeface="Source Sans Pro" panose="020B0503030403020204" pitchFamily="34" charset="0"/>
              </a:rPr>
              <a:t>Student_Rollno</a:t>
            </a:r>
            <a:r>
              <a:rPr lang="en-US" b="0" i="0" dirty="0">
                <a:solidFill>
                  <a:srgbClr val="222222"/>
                </a:solidFill>
                <a:effectLst/>
                <a:latin typeface="Source Sans Pro" panose="020B0503030403020204" pitchFamily="34" charset="0"/>
              </a:rPr>
              <a:t>, </a:t>
            </a:r>
            <a:r>
              <a:rPr lang="en-US" b="0" i="0" dirty="0" err="1">
                <a:solidFill>
                  <a:srgbClr val="222222"/>
                </a:solidFill>
                <a:effectLst/>
                <a:latin typeface="Source Sans Pro" panose="020B0503030403020204" pitchFamily="34" charset="0"/>
              </a:rPr>
              <a:t>NAME,etc</a:t>
            </a:r>
            <a:r>
              <a:rPr lang="en-US" b="0" i="0" dirty="0">
                <a:solidFill>
                  <a:srgbClr val="222222"/>
                </a:solidFill>
                <a:effectLst/>
                <a:latin typeface="Source Sans Pro" panose="020B0503030403020204" pitchFamily="34" charset="0"/>
              </a:rPr>
              <a:t>.</a:t>
            </a:r>
          </a:p>
          <a:p>
            <a:pPr algn="l">
              <a:buFont typeface="+mj-lt"/>
              <a:buAutoNum type="arabicPeriod"/>
            </a:pPr>
            <a:r>
              <a:rPr lang="en-US" b="1" i="0" dirty="0">
                <a:solidFill>
                  <a:srgbClr val="222222"/>
                </a:solidFill>
                <a:effectLst/>
                <a:latin typeface="Source Sans Pro" panose="020B0503030403020204" pitchFamily="34" charset="0"/>
              </a:rPr>
              <a:t>Tables</a:t>
            </a:r>
            <a:r>
              <a:rPr lang="en-US" b="0" i="0" dirty="0">
                <a:solidFill>
                  <a:srgbClr val="222222"/>
                </a:solidFill>
                <a:effectLst/>
                <a:latin typeface="Source Sans Pro" panose="020B0503030403020204" pitchFamily="34" charset="0"/>
              </a:rPr>
              <a:t> – In the Relational model the, relations are saved in the table format. It is stored along with its entities. A table has two properties rows and columns. Rows represent records and columns represent attributes.</a:t>
            </a:r>
          </a:p>
          <a:p>
            <a:pPr algn="l">
              <a:buFont typeface="+mj-lt"/>
              <a:buAutoNum type="arabicPeriod"/>
            </a:pPr>
            <a:r>
              <a:rPr lang="en-US" b="1" i="0" dirty="0">
                <a:solidFill>
                  <a:srgbClr val="222222"/>
                </a:solidFill>
                <a:effectLst/>
                <a:latin typeface="Source Sans Pro" panose="020B0503030403020204" pitchFamily="34" charset="0"/>
              </a:rPr>
              <a:t>Tuple</a:t>
            </a:r>
            <a:r>
              <a:rPr lang="en-US" b="0" i="0" dirty="0">
                <a:solidFill>
                  <a:srgbClr val="222222"/>
                </a:solidFill>
                <a:effectLst/>
                <a:latin typeface="Source Sans Pro" panose="020B0503030403020204" pitchFamily="34" charset="0"/>
              </a:rPr>
              <a:t> – It is nothing but a single row of a table, which contains a single record.</a:t>
            </a:r>
          </a:p>
          <a:p>
            <a:pPr algn="l">
              <a:buFont typeface="+mj-lt"/>
              <a:buAutoNum type="arabicPeriod"/>
            </a:pPr>
            <a:r>
              <a:rPr lang="en-US" b="1" i="0" dirty="0">
                <a:solidFill>
                  <a:srgbClr val="222222"/>
                </a:solidFill>
                <a:effectLst/>
                <a:latin typeface="Source Sans Pro" panose="020B0503030403020204" pitchFamily="34" charset="0"/>
              </a:rPr>
              <a:t>Relation Schema:</a:t>
            </a:r>
            <a:r>
              <a:rPr lang="en-US" b="0" i="0" dirty="0">
                <a:solidFill>
                  <a:srgbClr val="222222"/>
                </a:solidFill>
                <a:effectLst/>
                <a:latin typeface="Source Sans Pro" panose="020B0503030403020204" pitchFamily="34" charset="0"/>
              </a:rPr>
              <a:t> A relation schema represents the name of the relation with its attributes.</a:t>
            </a:r>
          </a:p>
          <a:p>
            <a:pPr algn="l">
              <a:buFont typeface="+mj-lt"/>
              <a:buAutoNum type="arabicPeriod"/>
            </a:pPr>
            <a:r>
              <a:rPr lang="en-US" b="1" i="0" dirty="0">
                <a:solidFill>
                  <a:srgbClr val="222222"/>
                </a:solidFill>
                <a:effectLst/>
                <a:latin typeface="Source Sans Pro" panose="020B0503030403020204" pitchFamily="34" charset="0"/>
              </a:rPr>
              <a:t>Degree:</a:t>
            </a:r>
            <a:r>
              <a:rPr lang="en-US" b="0" i="0" dirty="0">
                <a:solidFill>
                  <a:srgbClr val="222222"/>
                </a:solidFill>
                <a:effectLst/>
                <a:latin typeface="Source Sans Pro" panose="020B0503030403020204" pitchFamily="34" charset="0"/>
              </a:rPr>
              <a:t> The total number of attributes which in the relation is called the degree of the relation.</a:t>
            </a:r>
          </a:p>
          <a:p>
            <a:pPr algn="l">
              <a:buFont typeface="+mj-lt"/>
              <a:buAutoNum type="arabicPeriod"/>
            </a:pPr>
            <a:r>
              <a:rPr lang="en-US" b="1" i="0" dirty="0">
                <a:solidFill>
                  <a:srgbClr val="222222"/>
                </a:solidFill>
                <a:effectLst/>
                <a:latin typeface="Source Sans Pro" panose="020B0503030403020204" pitchFamily="34" charset="0"/>
              </a:rPr>
              <a:t>Cardinality: </a:t>
            </a:r>
            <a:r>
              <a:rPr lang="en-US" b="0" i="0" dirty="0">
                <a:solidFill>
                  <a:srgbClr val="222222"/>
                </a:solidFill>
                <a:effectLst/>
                <a:latin typeface="Source Sans Pro" panose="020B0503030403020204" pitchFamily="34" charset="0"/>
              </a:rPr>
              <a:t>Total number of rows present in the Table.</a:t>
            </a:r>
          </a:p>
          <a:p>
            <a:pPr algn="l">
              <a:buFont typeface="+mj-lt"/>
              <a:buAutoNum type="arabicPeriod"/>
            </a:pPr>
            <a:r>
              <a:rPr lang="en-US" b="1" i="0" dirty="0">
                <a:solidFill>
                  <a:srgbClr val="222222"/>
                </a:solidFill>
                <a:effectLst/>
                <a:latin typeface="Source Sans Pro" panose="020B0503030403020204" pitchFamily="34" charset="0"/>
              </a:rPr>
              <a:t>Column:</a:t>
            </a:r>
            <a:r>
              <a:rPr lang="en-US" b="0" i="0" dirty="0">
                <a:solidFill>
                  <a:srgbClr val="222222"/>
                </a:solidFill>
                <a:effectLst/>
                <a:latin typeface="Source Sans Pro" panose="020B0503030403020204" pitchFamily="34" charset="0"/>
              </a:rPr>
              <a:t> The column represents the set of values for a specific attribute.</a:t>
            </a:r>
          </a:p>
          <a:p>
            <a:pPr algn="l">
              <a:buFont typeface="+mj-lt"/>
              <a:buAutoNum type="arabicPeriod"/>
            </a:pPr>
            <a:r>
              <a:rPr lang="en-US" b="1" i="0" dirty="0">
                <a:solidFill>
                  <a:srgbClr val="222222"/>
                </a:solidFill>
                <a:effectLst/>
                <a:latin typeface="Source Sans Pro" panose="020B0503030403020204" pitchFamily="34" charset="0"/>
              </a:rPr>
              <a:t>Relation instance</a:t>
            </a:r>
            <a:r>
              <a:rPr lang="en-US" b="0" i="0" dirty="0">
                <a:solidFill>
                  <a:srgbClr val="222222"/>
                </a:solidFill>
                <a:effectLst/>
                <a:latin typeface="Source Sans Pro" panose="020B0503030403020204" pitchFamily="34" charset="0"/>
              </a:rPr>
              <a:t> – Relation instance is a finite set of tuples in the RDBMS system. Relation instances never have duplicate tuples.</a:t>
            </a:r>
          </a:p>
          <a:p>
            <a:pPr algn="l">
              <a:buFont typeface="+mj-lt"/>
              <a:buAutoNum type="arabicPeriod"/>
            </a:pPr>
            <a:r>
              <a:rPr lang="en-US" b="1" i="0" dirty="0">
                <a:solidFill>
                  <a:srgbClr val="222222"/>
                </a:solidFill>
                <a:effectLst/>
                <a:latin typeface="Source Sans Pro" panose="020B0503030403020204" pitchFamily="34" charset="0"/>
              </a:rPr>
              <a:t>Relation key</a:t>
            </a:r>
            <a:r>
              <a:rPr lang="en-US" b="0" i="0" dirty="0">
                <a:solidFill>
                  <a:srgbClr val="222222"/>
                </a:solidFill>
                <a:effectLst/>
                <a:latin typeface="Source Sans Pro" panose="020B0503030403020204" pitchFamily="34" charset="0"/>
              </a:rPr>
              <a:t> - Every row has one, two or multiple attributes, which is called relation key.</a:t>
            </a:r>
          </a:p>
          <a:p>
            <a:pPr algn="l">
              <a:buFont typeface="+mj-lt"/>
              <a:buAutoNum type="arabicPeriod"/>
            </a:pPr>
            <a:r>
              <a:rPr lang="en-US" b="1" i="0" dirty="0">
                <a:solidFill>
                  <a:srgbClr val="222222"/>
                </a:solidFill>
                <a:effectLst/>
                <a:latin typeface="Source Sans Pro" panose="020B0503030403020204" pitchFamily="34" charset="0"/>
              </a:rPr>
              <a:t>Attribute domain</a:t>
            </a:r>
            <a:r>
              <a:rPr lang="en-US" b="0" i="0" dirty="0">
                <a:solidFill>
                  <a:srgbClr val="222222"/>
                </a:solidFill>
                <a:effectLst/>
                <a:latin typeface="Source Sans Pro" panose="020B0503030403020204" pitchFamily="34" charset="0"/>
              </a:rPr>
              <a:t> – Every attribute has some pre-defined value and scope which is known as attribute domain</a:t>
            </a:r>
          </a:p>
          <a:p>
            <a:endParaRPr lang="en-IN" dirty="0"/>
          </a:p>
        </p:txBody>
      </p:sp>
    </p:spTree>
    <p:extLst>
      <p:ext uri="{BB962C8B-B14F-4D97-AF65-F5344CB8AC3E}">
        <p14:creationId xmlns:p14="http://schemas.microsoft.com/office/powerpoint/2010/main" val="401488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Advantages and Disadvantages</a:t>
            </a:r>
            <a:br>
              <a:rPr lang="en-IN" dirty="0"/>
            </a:br>
            <a:endParaRPr lang="en-IN" dirty="0"/>
          </a:p>
        </p:txBody>
      </p:sp>
      <p:sp>
        <p:nvSpPr>
          <p:cNvPr id="4" name="Content Placeholder 3">
            <a:extLst>
              <a:ext uri="{FF2B5EF4-FFF2-40B4-BE49-F238E27FC236}">
                <a16:creationId xmlns:a16="http://schemas.microsoft.com/office/drawing/2014/main" id="{990DA9D5-D198-4EA9-89F8-5D6275412C89}"/>
              </a:ext>
            </a:extLst>
          </p:cNvPr>
          <p:cNvSpPr>
            <a:spLocks noGrp="1"/>
          </p:cNvSpPr>
          <p:nvPr>
            <p:ph idx="1"/>
          </p:nvPr>
        </p:nvSpPr>
        <p:spPr/>
        <p:txBody>
          <a:bodyPr>
            <a:normAutofit fontScale="92500" lnSpcReduction="10000"/>
          </a:bodyPr>
          <a:lstStyle/>
          <a:p>
            <a:pPr marL="0" indent="0">
              <a:buNone/>
            </a:pPr>
            <a:r>
              <a:rPr lang="en-US" dirty="0"/>
              <a:t>Advantages</a:t>
            </a:r>
          </a:p>
          <a:p>
            <a:pPr marL="514350" indent="-514350">
              <a:buAutoNum type="arabicPeriod"/>
            </a:pPr>
            <a:r>
              <a:rPr lang="en-US" dirty="0"/>
              <a:t>Simple</a:t>
            </a:r>
          </a:p>
          <a:p>
            <a:pPr marL="514350" indent="-514350">
              <a:buAutoNum type="arabicPeriod"/>
            </a:pPr>
            <a:r>
              <a:rPr lang="en-US" dirty="0"/>
              <a:t>Database design maintenance is easy</a:t>
            </a:r>
          </a:p>
          <a:p>
            <a:pPr marL="514350" indent="-514350">
              <a:buAutoNum type="arabicPeriod"/>
            </a:pPr>
            <a:r>
              <a:rPr lang="en-US" dirty="0"/>
              <a:t>Structural independence</a:t>
            </a:r>
          </a:p>
          <a:p>
            <a:pPr marL="514350" indent="-514350">
              <a:buAutoNum type="arabicPeriod"/>
            </a:pPr>
            <a:r>
              <a:rPr lang="en-US" dirty="0"/>
              <a:t>Stronger query capability</a:t>
            </a:r>
          </a:p>
          <a:p>
            <a:pPr marL="0" indent="0">
              <a:buNone/>
            </a:pPr>
            <a:r>
              <a:rPr lang="en-US" dirty="0"/>
              <a:t>Disadvantages</a:t>
            </a:r>
          </a:p>
          <a:p>
            <a:pPr marL="514350" indent="-514350">
              <a:buAutoNum type="arabicPeriod"/>
            </a:pPr>
            <a:r>
              <a:rPr lang="en-US" dirty="0"/>
              <a:t>Hardware overhead</a:t>
            </a:r>
          </a:p>
          <a:p>
            <a:pPr marL="514350" indent="-514350">
              <a:buAutoNum type="arabicPeriod"/>
            </a:pPr>
            <a:r>
              <a:rPr lang="en-US" dirty="0"/>
              <a:t>Ease of design can lead to bad design</a:t>
            </a:r>
            <a:endParaRPr lang="en-IN" dirty="0"/>
          </a:p>
        </p:txBody>
      </p:sp>
    </p:spTree>
    <p:extLst>
      <p:ext uri="{BB962C8B-B14F-4D97-AF65-F5344CB8AC3E}">
        <p14:creationId xmlns:p14="http://schemas.microsoft.com/office/powerpoint/2010/main" val="2417126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Commonly used RDBMS</a:t>
            </a:r>
            <a:br>
              <a:rPr lang="en-IN" dirty="0"/>
            </a:br>
            <a:endParaRPr lang="en-IN" dirty="0"/>
          </a:p>
        </p:txBody>
      </p:sp>
      <p:sp>
        <p:nvSpPr>
          <p:cNvPr id="4" name="Content Placeholder 3">
            <a:extLst>
              <a:ext uri="{FF2B5EF4-FFF2-40B4-BE49-F238E27FC236}">
                <a16:creationId xmlns:a16="http://schemas.microsoft.com/office/drawing/2014/main" id="{990DA9D5-D198-4EA9-89F8-5D6275412C89}"/>
              </a:ext>
            </a:extLst>
          </p:cNvPr>
          <p:cNvSpPr>
            <a:spLocks noGrp="1"/>
          </p:cNvSpPr>
          <p:nvPr>
            <p:ph idx="1"/>
          </p:nvPr>
        </p:nvSpPr>
        <p:spPr/>
        <p:txBody>
          <a:bodyPr>
            <a:normAutofit fontScale="77500" lnSpcReduction="20000"/>
          </a:bodyPr>
          <a:lstStyle/>
          <a:p>
            <a:pPr marL="0" indent="0">
              <a:buNone/>
            </a:pPr>
            <a:r>
              <a:rPr lang="en-US" dirty="0" err="1"/>
              <a:t>Asql</a:t>
            </a:r>
            <a:endParaRPr lang="en-US" dirty="0"/>
          </a:p>
          <a:p>
            <a:pPr marL="0" indent="0">
              <a:buNone/>
            </a:pPr>
            <a:r>
              <a:rPr lang="en-US" dirty="0" err="1"/>
              <a:t>Csql</a:t>
            </a:r>
            <a:endParaRPr lang="en-US" dirty="0"/>
          </a:p>
          <a:p>
            <a:pPr marL="0" indent="0">
              <a:buNone/>
            </a:pPr>
            <a:r>
              <a:rPr lang="en-US" dirty="0"/>
              <a:t>Firebird</a:t>
            </a:r>
          </a:p>
          <a:p>
            <a:pPr marL="0" indent="0">
              <a:buNone/>
            </a:pPr>
            <a:r>
              <a:rPr lang="en-US" dirty="0"/>
              <a:t>IBMDB2</a:t>
            </a:r>
          </a:p>
          <a:p>
            <a:pPr marL="0" indent="0">
              <a:buNone/>
            </a:pPr>
            <a:r>
              <a:rPr lang="en-US" dirty="0"/>
              <a:t>MS SQL Server</a:t>
            </a:r>
          </a:p>
          <a:p>
            <a:pPr marL="0" indent="0">
              <a:buNone/>
            </a:pPr>
            <a:r>
              <a:rPr lang="en-US" dirty="0"/>
              <a:t>MY SQL</a:t>
            </a:r>
          </a:p>
          <a:p>
            <a:pPr marL="0" indent="0">
              <a:buNone/>
            </a:pPr>
            <a:r>
              <a:rPr lang="en-US" dirty="0"/>
              <a:t>Oracle</a:t>
            </a:r>
          </a:p>
          <a:p>
            <a:pPr marL="0" indent="0">
              <a:buNone/>
            </a:pPr>
            <a:r>
              <a:rPr lang="en-US" dirty="0"/>
              <a:t>Informix</a:t>
            </a:r>
          </a:p>
          <a:p>
            <a:pPr marL="0" indent="0">
              <a:buNone/>
            </a:pPr>
            <a:r>
              <a:rPr lang="en-US" dirty="0"/>
              <a:t>Ingress</a:t>
            </a:r>
          </a:p>
          <a:p>
            <a:pPr marL="0" indent="0">
              <a:buNone/>
            </a:pPr>
            <a:r>
              <a:rPr lang="en-US" dirty="0"/>
              <a:t>Microsoft Access</a:t>
            </a:r>
            <a:endParaRPr lang="en-IN" dirty="0"/>
          </a:p>
        </p:txBody>
      </p:sp>
    </p:spTree>
    <p:extLst>
      <p:ext uri="{BB962C8B-B14F-4D97-AF65-F5344CB8AC3E}">
        <p14:creationId xmlns:p14="http://schemas.microsoft.com/office/powerpoint/2010/main" val="231827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Network Model</a:t>
            </a:r>
            <a:br>
              <a:rPr lang="en-IN" dirty="0"/>
            </a:br>
            <a:endParaRPr lang="en-IN" dirty="0"/>
          </a:p>
        </p:txBody>
      </p:sp>
      <p:sp>
        <p:nvSpPr>
          <p:cNvPr id="4" name="Content Placeholder 3">
            <a:extLst>
              <a:ext uri="{FF2B5EF4-FFF2-40B4-BE49-F238E27FC236}">
                <a16:creationId xmlns:a16="http://schemas.microsoft.com/office/drawing/2014/main" id="{990DA9D5-D198-4EA9-89F8-5D6275412C89}"/>
              </a:ext>
            </a:extLst>
          </p:cNvPr>
          <p:cNvSpPr>
            <a:spLocks noGrp="1"/>
          </p:cNvSpPr>
          <p:nvPr>
            <p:ph idx="1"/>
          </p:nvPr>
        </p:nvSpPr>
        <p:spPr/>
        <p:txBody>
          <a:bodyPr>
            <a:normAutofit fontScale="92500" lnSpcReduction="20000"/>
          </a:bodyPr>
          <a:lstStyle/>
          <a:p>
            <a:pPr marL="0" indent="0" algn="just">
              <a:buNone/>
            </a:pPr>
            <a:r>
              <a:rPr lang="en-US" dirty="0"/>
              <a:t>A network model is a database model that is designed as a flexible approach to representing objects and their relationships. A unique feature of the network model is its schema, which is viewed as a graph where relationship types are arcs and object types are nodes.</a:t>
            </a:r>
          </a:p>
          <a:p>
            <a:pPr marL="0" indent="0">
              <a:buNone/>
            </a:pPr>
            <a:endParaRPr lang="en-US" dirty="0"/>
          </a:p>
          <a:p>
            <a:pPr marL="0" indent="0" algn="just">
              <a:buNone/>
            </a:pPr>
            <a:r>
              <a:rPr lang="en-US" dirty="0"/>
              <a:t>Unlike other database models, the network model's schema is not confined to be a lattice or hierarchy; the hierarchical tree is replaced by a graph, which allows for more basic connections with the nodes.</a:t>
            </a:r>
            <a:endParaRPr lang="en-IN" dirty="0"/>
          </a:p>
        </p:txBody>
      </p:sp>
    </p:spTree>
    <p:extLst>
      <p:ext uri="{BB962C8B-B14F-4D97-AF65-F5344CB8AC3E}">
        <p14:creationId xmlns:p14="http://schemas.microsoft.com/office/powerpoint/2010/main" val="3938510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1435</Words>
  <Application>Microsoft Office PowerPoint</Application>
  <PresentationFormat>On-screen Show (16:9)</PresentationFormat>
  <Paragraphs>119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Source Sans Pro</vt:lpstr>
      <vt:lpstr>Times New Roman</vt:lpstr>
      <vt:lpstr>Office Theme</vt:lpstr>
      <vt:lpstr>  Record based logical models</vt:lpstr>
      <vt:lpstr>Contents</vt:lpstr>
      <vt:lpstr>Record based logical models </vt:lpstr>
      <vt:lpstr>Relational model </vt:lpstr>
      <vt:lpstr>Relational model </vt:lpstr>
      <vt:lpstr>Relational model </vt:lpstr>
      <vt:lpstr>Advantages and Disadvantages </vt:lpstr>
      <vt:lpstr>Commonly used RDBMS </vt:lpstr>
      <vt:lpstr>Network Model </vt:lpstr>
      <vt:lpstr>Network Model </vt:lpstr>
      <vt:lpstr>Network Model </vt:lpstr>
      <vt:lpstr>Network Model </vt:lpstr>
      <vt:lpstr>Network Model </vt:lpstr>
      <vt:lpstr>Network Model </vt:lpstr>
      <vt:lpstr>Advantages</vt:lpstr>
      <vt:lpstr>Disadvantages </vt:lpstr>
      <vt:lpstr>Hierarchical model  </vt:lpstr>
      <vt:lpstr>Hierarchical model  </vt:lpstr>
      <vt:lpstr>Hierarchical model  </vt:lpstr>
      <vt:lpstr>Advantages  </vt:lpstr>
      <vt:lpstr>Disadvantages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2021-04-02T03:30:12Z</dcterms:modified>
</cp:coreProperties>
</file>