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256" r:id="rId2"/>
    <p:sldId id="311" r:id="rId3"/>
    <p:sldId id="313" r:id="rId4"/>
    <p:sldId id="314" r:id="rId5"/>
    <p:sldId id="315" r:id="rId6"/>
    <p:sldId id="316" r:id="rId7"/>
    <p:sldId id="317" r:id="rId8"/>
    <p:sldId id="318" r:id="rId9"/>
    <p:sldId id="319" r:id="rId10"/>
    <p:sldId id="29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04-04-2021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Data Independence in DBMS</a:t>
            </a:r>
          </a:p>
        </p:txBody>
      </p:sp>
      <p:sp>
        <p:nvSpPr>
          <p:cNvPr id="3" name="Subtitle 2"/>
          <p:cNvSpPr>
            <a:spLocks noGrp="1"/>
          </p:cNvSpPr>
          <p:nvPr>
            <p:ph type="subTitle" idx="1"/>
          </p:nvPr>
        </p:nvSpPr>
        <p:spPr/>
        <p:txBody>
          <a:bodyPr/>
          <a:lstStyle/>
          <a:p>
            <a:endParaRPr lang="en-US" dirty="0"/>
          </a:p>
          <a:p>
            <a:r>
              <a:rPr lang="en-US" dirty="0"/>
              <a:t>17</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rPr>
              <a:t>Data Independence</a:t>
            </a:r>
          </a:p>
          <a:p>
            <a:pPr>
              <a:buFont typeface="Wingdings" panose="05000000000000000000" pitchFamily="2" charset="2"/>
              <a:buChar char="ü"/>
            </a:pPr>
            <a:r>
              <a:rPr lang="en-US" sz="2400" dirty="0">
                <a:solidFill>
                  <a:schemeClr val="tx2">
                    <a:lumMod val="75000"/>
                  </a:schemeClr>
                </a:solidFill>
                <a:latin typeface="Times New Roman" panose="02020603050405020304" pitchFamily="18" charset="0"/>
                <a:cs typeface="Times New Roman" panose="02020603050405020304" pitchFamily="18" charset="0"/>
              </a:rPr>
              <a:t>Physical data independence</a:t>
            </a:r>
          </a:p>
          <a:p>
            <a:pPr>
              <a:buFont typeface="Wingdings" panose="05000000000000000000" pitchFamily="2" charset="2"/>
              <a:buChar char="ü"/>
            </a:pPr>
            <a:r>
              <a:rPr lang="en-US" sz="2400" dirty="0">
                <a:solidFill>
                  <a:schemeClr val="tx2">
                    <a:lumMod val="75000"/>
                  </a:schemeClr>
                </a:solidFill>
                <a:latin typeface="Times New Roman" panose="02020603050405020304" pitchFamily="18" charset="0"/>
                <a:cs typeface="Times New Roman" panose="02020603050405020304" pitchFamily="18" charset="0"/>
              </a:rPr>
              <a:t>Logical data independence</a:t>
            </a: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fontScale="92500" lnSpcReduction="10000"/>
          </a:bodyPr>
          <a:lstStyle/>
          <a:p>
            <a:pPr algn="just"/>
            <a:r>
              <a:rPr lang="en-US" dirty="0"/>
              <a:t>Data Independence is defined as a property of DBMS that helps you to change the Database schema at one level of a database system without requiring to change the schema at the next higher level. Data independence helps you to keep data separated from all programs that make use of it.</a:t>
            </a:r>
          </a:p>
          <a:p>
            <a:pPr algn="just"/>
            <a:endParaRPr lang="en-US" dirty="0"/>
          </a:p>
          <a:p>
            <a:pPr algn="just"/>
            <a:r>
              <a:rPr lang="en-US" dirty="0"/>
              <a:t>You can use this stored data for computing and presentation. In many systems, data independence is an essential function for components of the system.</a:t>
            </a:r>
            <a:endParaRPr lang="en-IN" dirty="0"/>
          </a:p>
        </p:txBody>
      </p:sp>
    </p:spTree>
    <p:extLst>
      <p:ext uri="{BB962C8B-B14F-4D97-AF65-F5344CB8AC3E}">
        <p14:creationId xmlns:p14="http://schemas.microsoft.com/office/powerpoint/2010/main" val="424775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Physical 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fontScale="70000" lnSpcReduction="20000"/>
          </a:bodyPr>
          <a:lstStyle/>
          <a:p>
            <a:pPr algn="just"/>
            <a:r>
              <a:rPr lang="en-US" dirty="0"/>
              <a:t>Physical data independence helps you to separate conceptual levels from the internal/physical levels. It allows you to provide a logical description of the database without the need to specify physical structures. Compared to Logical Independence, it is easy to achieve physical data independence.</a:t>
            </a:r>
          </a:p>
          <a:p>
            <a:pPr algn="just"/>
            <a:endParaRPr lang="en-US" dirty="0"/>
          </a:p>
          <a:p>
            <a:pPr algn="just"/>
            <a:r>
              <a:rPr lang="en-US" dirty="0"/>
              <a:t>With Physical independence, you can easily change the physical storage structures or devices with an effect on the conceptual schema. Any change done would be absorbed by the mapping between the conceptual and internal levels. Physical data independence is achieved by the presence of the internal level of the database and then the transformation from the conceptual level of the database to the internal level.</a:t>
            </a:r>
            <a:endParaRPr lang="en-IN" dirty="0"/>
          </a:p>
        </p:txBody>
      </p:sp>
    </p:spTree>
    <p:extLst>
      <p:ext uri="{BB962C8B-B14F-4D97-AF65-F5344CB8AC3E}">
        <p14:creationId xmlns:p14="http://schemas.microsoft.com/office/powerpoint/2010/main" val="106008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Physical 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fontScale="85000" lnSpcReduction="10000"/>
          </a:bodyPr>
          <a:lstStyle/>
          <a:p>
            <a:pPr algn="just"/>
            <a:r>
              <a:rPr lang="en-US" dirty="0"/>
              <a:t>Using a new storage device like Hard Drive or Magnetic Tapes</a:t>
            </a:r>
          </a:p>
          <a:p>
            <a:pPr algn="just"/>
            <a:r>
              <a:rPr lang="en-US" dirty="0"/>
              <a:t>Modifying the file organization technique in the Database</a:t>
            </a:r>
          </a:p>
          <a:p>
            <a:pPr algn="just"/>
            <a:r>
              <a:rPr lang="en-US" dirty="0"/>
              <a:t>Switching to different data structures.</a:t>
            </a:r>
          </a:p>
          <a:p>
            <a:pPr algn="just"/>
            <a:r>
              <a:rPr lang="en-US" dirty="0"/>
              <a:t>Changing the access method.</a:t>
            </a:r>
          </a:p>
          <a:p>
            <a:pPr algn="just"/>
            <a:r>
              <a:rPr lang="en-US" dirty="0"/>
              <a:t>Modifying indexes.</a:t>
            </a:r>
          </a:p>
          <a:p>
            <a:pPr algn="just"/>
            <a:r>
              <a:rPr lang="en-US" dirty="0"/>
              <a:t>Changes to compression techniques or hashing algorithms.</a:t>
            </a:r>
          </a:p>
          <a:p>
            <a:pPr algn="just"/>
            <a:r>
              <a:rPr lang="en-US" dirty="0"/>
              <a:t>Change of Location of Database from say C drive to D Drive.</a:t>
            </a:r>
            <a:endParaRPr lang="en-IN" dirty="0"/>
          </a:p>
        </p:txBody>
      </p:sp>
    </p:spTree>
    <p:extLst>
      <p:ext uri="{BB962C8B-B14F-4D97-AF65-F5344CB8AC3E}">
        <p14:creationId xmlns:p14="http://schemas.microsoft.com/office/powerpoint/2010/main" val="231883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Logical 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fontScale="92500" lnSpcReduction="20000"/>
          </a:bodyPr>
          <a:lstStyle/>
          <a:p>
            <a:pPr algn="just"/>
            <a:r>
              <a:rPr lang="en-US" dirty="0"/>
              <a:t>Logical Data Independence is the ability to change the conceptual scheme without changing</a:t>
            </a:r>
          </a:p>
          <a:p>
            <a:pPr algn="just"/>
            <a:r>
              <a:rPr lang="en-US" dirty="0"/>
              <a:t>External views</a:t>
            </a:r>
          </a:p>
          <a:p>
            <a:pPr algn="just"/>
            <a:r>
              <a:rPr lang="en-US" dirty="0"/>
              <a:t>External API or programs</a:t>
            </a:r>
          </a:p>
          <a:p>
            <a:pPr algn="just"/>
            <a:r>
              <a:rPr lang="en-US" dirty="0"/>
              <a:t>Any change made will be absorbed by the mapping between external and conceptual levels.</a:t>
            </a:r>
          </a:p>
          <a:p>
            <a:pPr algn="just"/>
            <a:endParaRPr lang="en-US" dirty="0"/>
          </a:p>
          <a:p>
            <a:pPr algn="just"/>
            <a:r>
              <a:rPr lang="en-US" dirty="0"/>
              <a:t>When compared to Physical Data independence, it is challenging to achieve logical data independence.</a:t>
            </a:r>
            <a:endParaRPr lang="en-IN" dirty="0"/>
          </a:p>
        </p:txBody>
      </p:sp>
    </p:spTree>
    <p:extLst>
      <p:ext uri="{BB962C8B-B14F-4D97-AF65-F5344CB8AC3E}">
        <p14:creationId xmlns:p14="http://schemas.microsoft.com/office/powerpoint/2010/main" val="57558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Logical 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fontScale="92500" lnSpcReduction="10000"/>
          </a:bodyPr>
          <a:lstStyle/>
          <a:p>
            <a:pPr marL="0" indent="0" algn="just">
              <a:buNone/>
            </a:pPr>
            <a:r>
              <a:rPr lang="en-US" dirty="0"/>
              <a:t>Due to Logical independence, any of the below change will not affect the external layer.</a:t>
            </a:r>
          </a:p>
          <a:p>
            <a:pPr algn="just"/>
            <a:endParaRPr lang="en-US" dirty="0"/>
          </a:p>
          <a:p>
            <a:pPr algn="just"/>
            <a:r>
              <a:rPr lang="en-US" dirty="0"/>
              <a:t>Add/Modify/Delete a new attribute, entity or relationship is possible without a rewrite of existing application programs</a:t>
            </a:r>
          </a:p>
          <a:p>
            <a:pPr algn="just"/>
            <a:r>
              <a:rPr lang="en-US" dirty="0"/>
              <a:t>Merging two records into one</a:t>
            </a:r>
          </a:p>
          <a:p>
            <a:pPr algn="just"/>
            <a:r>
              <a:rPr lang="en-US" dirty="0"/>
              <a:t>Breaking an existing record into two or more records</a:t>
            </a:r>
            <a:endParaRPr lang="en-IN" dirty="0"/>
          </a:p>
        </p:txBody>
      </p:sp>
    </p:spTree>
    <p:extLst>
      <p:ext uri="{BB962C8B-B14F-4D97-AF65-F5344CB8AC3E}">
        <p14:creationId xmlns:p14="http://schemas.microsoft.com/office/powerpoint/2010/main" val="344808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Difference between Physical and Logical 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graphicFrame>
        <p:nvGraphicFramePr>
          <p:cNvPr id="4" name="Content Placeholder 3">
            <a:extLst>
              <a:ext uri="{FF2B5EF4-FFF2-40B4-BE49-F238E27FC236}">
                <a16:creationId xmlns:a16="http://schemas.microsoft.com/office/drawing/2014/main" id="{375608E0-D7D4-419B-A02B-3F5212E01562}"/>
              </a:ext>
            </a:extLst>
          </p:cNvPr>
          <p:cNvGraphicFramePr>
            <a:graphicFrameLocks noGrp="1"/>
          </p:cNvGraphicFramePr>
          <p:nvPr>
            <p:ph idx="1"/>
            <p:extLst>
              <p:ext uri="{D42A27DB-BD31-4B8C-83A1-F6EECF244321}">
                <p14:modId xmlns:p14="http://schemas.microsoft.com/office/powerpoint/2010/main" val="3353322987"/>
              </p:ext>
            </p:extLst>
          </p:nvPr>
        </p:nvGraphicFramePr>
        <p:xfrm>
          <a:off x="907080" y="1349375"/>
          <a:ext cx="6871724" cy="3513139"/>
        </p:xfrm>
        <a:graphic>
          <a:graphicData uri="http://schemas.openxmlformats.org/drawingml/2006/table">
            <a:tbl>
              <a:tblPr/>
              <a:tblGrid>
                <a:gridCol w="3435862">
                  <a:extLst>
                    <a:ext uri="{9D8B030D-6E8A-4147-A177-3AD203B41FA5}">
                      <a16:colId xmlns:a16="http://schemas.microsoft.com/office/drawing/2014/main" val="2167817010"/>
                    </a:ext>
                  </a:extLst>
                </a:gridCol>
                <a:gridCol w="3435862">
                  <a:extLst>
                    <a:ext uri="{9D8B030D-6E8A-4147-A177-3AD203B41FA5}">
                      <a16:colId xmlns:a16="http://schemas.microsoft.com/office/drawing/2014/main" val="1543846897"/>
                    </a:ext>
                  </a:extLst>
                </a:gridCol>
              </a:tblGrid>
              <a:tr h="177707">
                <a:tc>
                  <a:txBody>
                    <a:bodyPr/>
                    <a:lstStyle/>
                    <a:p>
                      <a:pPr algn="l" fontAlgn="t"/>
                      <a:r>
                        <a:rPr lang="en-IN" sz="800" b="1">
                          <a:effectLst/>
                        </a:rPr>
                        <a:t>Logica Data Independence</a:t>
                      </a:r>
                      <a:endParaRPr lang="en-IN" sz="800">
                        <a:effectLst/>
                      </a:endParaRPr>
                    </a:p>
                  </a:txBody>
                  <a:tcPr marL="27340" marR="27340" marT="27340" marB="27340">
                    <a:lnL w="12700" cap="flat" cmpd="sng" algn="ctr">
                      <a:solidFill>
                        <a:srgbClr val="D03FAD"/>
                      </a:solidFill>
                      <a:prstDash val="solid"/>
                      <a:round/>
                      <a:headEnd type="none" w="med" len="med"/>
                      <a:tailEnd type="none" w="med" len="med"/>
                    </a:lnL>
                    <a:lnR w="12700" cap="flat" cmpd="sng" algn="ctr">
                      <a:solidFill>
                        <a:srgbClr val="D03E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800" b="1">
                          <a:effectLst/>
                        </a:rPr>
                        <a:t>Physical Data Independence</a:t>
                      </a:r>
                      <a:endParaRPr lang="en-IN" sz="800">
                        <a:effectLst/>
                      </a:endParaRPr>
                    </a:p>
                  </a:txBody>
                  <a:tcPr marL="27340" marR="27340" marT="27340" marB="27340">
                    <a:lnL w="12700" cap="flat" cmpd="sng" algn="ctr">
                      <a:solidFill>
                        <a:srgbClr val="D03EAD"/>
                      </a:solidFill>
                      <a:prstDash val="solid"/>
                      <a:round/>
                      <a:headEnd type="none" w="med" len="med"/>
                      <a:tailEnd type="none" w="med" len="med"/>
                    </a:lnL>
                    <a:lnR w="12700" cap="flat" cmpd="sng" algn="ctr">
                      <a:solidFill>
                        <a:srgbClr val="F03D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68315492"/>
                  </a:ext>
                </a:extLst>
              </a:tr>
              <a:tr h="546792">
                <a:tc>
                  <a:txBody>
                    <a:bodyPr/>
                    <a:lstStyle/>
                    <a:p>
                      <a:pPr algn="l" fontAlgn="t"/>
                      <a:r>
                        <a:rPr lang="en-US" sz="800">
                          <a:effectLst/>
                        </a:rPr>
                        <a:t>Logical Data Independence is mainly concerned with the structure or changing the data definition.</a:t>
                      </a:r>
                    </a:p>
                  </a:txBody>
                  <a:tcPr marL="27340" marR="27340" marT="27340" marB="27340">
                    <a:lnL w="12700" cap="flat" cmpd="sng" algn="ctr">
                      <a:solidFill>
                        <a:srgbClr val="B052AD"/>
                      </a:solidFill>
                      <a:prstDash val="solid"/>
                      <a:round/>
                      <a:headEnd type="none" w="med" len="med"/>
                      <a:tailEnd type="none" w="med" len="med"/>
                    </a:lnL>
                    <a:lnR w="12700" cap="flat" cmpd="sng" algn="ctr">
                      <a:solidFill>
                        <a:srgbClr val="1053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Mainly concerned with the storage of the data.</a:t>
                      </a:r>
                    </a:p>
                  </a:txBody>
                  <a:tcPr marL="27340" marR="27340" marT="27340" marB="27340">
                    <a:lnL w="12700" cap="flat" cmpd="sng" algn="ctr">
                      <a:solidFill>
                        <a:srgbClr val="1053AD"/>
                      </a:solidFill>
                      <a:prstDash val="solid"/>
                      <a:round/>
                      <a:headEnd type="none" w="med" len="med"/>
                      <a:tailEnd type="none" w="med" len="med"/>
                    </a:lnL>
                    <a:lnR w="12700" cap="flat" cmpd="sng" algn="ctr">
                      <a:solidFill>
                        <a:srgbClr val="F041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75759385"/>
                  </a:ext>
                </a:extLst>
              </a:tr>
              <a:tr h="423764">
                <a:tc>
                  <a:txBody>
                    <a:bodyPr/>
                    <a:lstStyle/>
                    <a:p>
                      <a:pPr algn="l" fontAlgn="t"/>
                      <a:r>
                        <a:rPr lang="en-US" sz="800">
                          <a:effectLst/>
                        </a:rPr>
                        <a:t>It is difficult as the retrieving of data is mainly dependent on the logical structure of data.</a:t>
                      </a:r>
                    </a:p>
                  </a:txBody>
                  <a:tcPr marL="27340" marR="27340" marT="27340" marB="27340">
                    <a:lnL w="12700" cap="flat" cmpd="sng" algn="ctr">
                      <a:solidFill>
                        <a:srgbClr val="705FAD"/>
                      </a:solidFill>
                      <a:prstDash val="solid"/>
                      <a:round/>
                      <a:headEnd type="none" w="med" len="med"/>
                      <a:tailEnd type="none" w="med" len="med"/>
                    </a:lnL>
                    <a:lnR w="12700" cap="flat" cmpd="sng" algn="ctr">
                      <a:solidFill>
                        <a:srgbClr val="B05C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It is easy to retrieve.</a:t>
                      </a:r>
                    </a:p>
                  </a:txBody>
                  <a:tcPr marL="27340" marR="27340" marT="27340" marB="27340">
                    <a:lnL w="12700" cap="flat" cmpd="sng" algn="ctr">
                      <a:solidFill>
                        <a:srgbClr val="B05CAD"/>
                      </a:solidFill>
                      <a:prstDash val="solid"/>
                      <a:round/>
                      <a:headEnd type="none" w="med" len="med"/>
                      <a:tailEnd type="none" w="med" len="med"/>
                    </a:lnL>
                    <a:lnR w="12700" cap="flat" cmpd="sng" algn="ctr">
                      <a:solidFill>
                        <a:srgbClr val="F041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47498271"/>
                  </a:ext>
                </a:extLst>
              </a:tr>
              <a:tr h="546792">
                <a:tc>
                  <a:txBody>
                    <a:bodyPr/>
                    <a:lstStyle/>
                    <a:p>
                      <a:pPr algn="l" fontAlgn="t"/>
                      <a:r>
                        <a:rPr lang="en-US" sz="800">
                          <a:effectLst/>
                        </a:rPr>
                        <a:t>Compared to Logic Physical independence it is difficult to achieve logical data independence.</a:t>
                      </a:r>
                    </a:p>
                  </a:txBody>
                  <a:tcPr marL="27340" marR="27340" marT="27340" marB="27340">
                    <a:lnL w="12700" cap="flat" cmpd="sng" algn="ctr">
                      <a:solidFill>
                        <a:srgbClr val="D06AE5"/>
                      </a:solidFill>
                      <a:prstDash val="solid"/>
                      <a:round/>
                      <a:headEnd type="none" w="med" len="med"/>
                      <a:tailEnd type="none" w="med" len="med"/>
                    </a:lnL>
                    <a:lnR w="12700" cap="flat" cmpd="sng" algn="ctr">
                      <a:solidFill>
                        <a:srgbClr val="D06A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Compared to Logical Independence it is easy to achieve physical data independence.</a:t>
                      </a:r>
                    </a:p>
                  </a:txBody>
                  <a:tcPr marL="27340" marR="27340" marT="27340" marB="27340">
                    <a:lnL w="12700" cap="flat" cmpd="sng" algn="ctr">
                      <a:solidFill>
                        <a:srgbClr val="D06AE5"/>
                      </a:solidFill>
                      <a:prstDash val="solid"/>
                      <a:round/>
                      <a:headEnd type="none" w="med" len="med"/>
                      <a:tailEnd type="none" w="med" len="med"/>
                    </a:lnL>
                    <a:lnR w="12700" cap="flat" cmpd="sng" algn="ctr">
                      <a:solidFill>
                        <a:srgbClr val="106A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71860202"/>
                  </a:ext>
                </a:extLst>
              </a:tr>
              <a:tr h="546792">
                <a:tc>
                  <a:txBody>
                    <a:bodyPr/>
                    <a:lstStyle/>
                    <a:p>
                      <a:pPr algn="l" fontAlgn="t"/>
                      <a:r>
                        <a:rPr lang="en-US" sz="800">
                          <a:effectLst/>
                        </a:rPr>
                        <a:t>You need to make changes in the Application program if new fields are added or deleted from the database.</a:t>
                      </a:r>
                    </a:p>
                  </a:txBody>
                  <a:tcPr marL="27340" marR="27340" marT="27340" marB="27340">
                    <a:lnL w="12700" cap="flat" cmpd="sng" algn="ctr">
                      <a:solidFill>
                        <a:srgbClr val="D070E5"/>
                      </a:solidFill>
                      <a:prstDash val="solid"/>
                      <a:round/>
                      <a:headEnd type="none" w="med" len="med"/>
                      <a:tailEnd type="none" w="med" len="med"/>
                    </a:lnL>
                    <a:lnR w="12700" cap="flat" cmpd="sng" algn="ctr">
                      <a:solidFill>
                        <a:srgbClr val="306E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A change in the physical level usually does not need change at the Application program level.</a:t>
                      </a:r>
                    </a:p>
                  </a:txBody>
                  <a:tcPr marL="27340" marR="27340" marT="27340" marB="27340">
                    <a:lnL w="12700" cap="flat" cmpd="sng" algn="ctr">
                      <a:solidFill>
                        <a:srgbClr val="306EE5"/>
                      </a:solidFill>
                      <a:prstDash val="solid"/>
                      <a:round/>
                      <a:headEnd type="none" w="med" len="med"/>
                      <a:tailEnd type="none" w="med" len="med"/>
                    </a:lnL>
                    <a:lnR w="12700" cap="flat" cmpd="sng" algn="ctr">
                      <a:solidFill>
                        <a:srgbClr val="D06B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70424867"/>
                  </a:ext>
                </a:extLst>
              </a:tr>
              <a:tr h="546792">
                <a:tc>
                  <a:txBody>
                    <a:bodyPr/>
                    <a:lstStyle/>
                    <a:p>
                      <a:pPr algn="l" fontAlgn="t"/>
                      <a:r>
                        <a:rPr lang="en-US" sz="800">
                          <a:effectLst/>
                        </a:rPr>
                        <a:t>Modification at the logical levels is significant whenever the logical structures of the database are changed.</a:t>
                      </a:r>
                    </a:p>
                  </a:txBody>
                  <a:tcPr marL="27340" marR="27340" marT="27340" marB="27340">
                    <a:lnL w="12700" cap="flat" cmpd="sng" algn="ctr">
                      <a:solidFill>
                        <a:srgbClr val="F07BE5"/>
                      </a:solidFill>
                      <a:prstDash val="solid"/>
                      <a:round/>
                      <a:headEnd type="none" w="med" len="med"/>
                      <a:tailEnd type="none" w="med" len="med"/>
                    </a:lnL>
                    <a:lnR w="12700" cap="flat" cmpd="sng" algn="ctr">
                      <a:solidFill>
                        <a:srgbClr val="707A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Modifications made at the internal levels may or may not be needed to improve the performance of the structure.</a:t>
                      </a:r>
                    </a:p>
                  </a:txBody>
                  <a:tcPr marL="27340" marR="27340" marT="27340" marB="27340">
                    <a:lnL w="12700" cap="flat" cmpd="sng" algn="ctr">
                      <a:solidFill>
                        <a:srgbClr val="707AE5"/>
                      </a:solidFill>
                      <a:prstDash val="solid"/>
                      <a:round/>
                      <a:headEnd type="none" w="med" len="med"/>
                      <a:tailEnd type="none" w="med" len="med"/>
                    </a:lnL>
                    <a:lnR w="12700" cap="flat" cmpd="sng" algn="ctr">
                      <a:solidFill>
                        <a:srgbClr val="3079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80279107"/>
                  </a:ext>
                </a:extLst>
              </a:tr>
              <a:tr h="300736">
                <a:tc>
                  <a:txBody>
                    <a:bodyPr/>
                    <a:lstStyle/>
                    <a:p>
                      <a:pPr algn="l" fontAlgn="t"/>
                      <a:r>
                        <a:rPr lang="en-IN" sz="800">
                          <a:effectLst/>
                        </a:rPr>
                        <a:t>Concerned with conceptual schema</a:t>
                      </a:r>
                    </a:p>
                  </a:txBody>
                  <a:tcPr marL="27340" marR="27340" marT="27340" marB="27340">
                    <a:lnL w="12700" cap="flat" cmpd="sng" algn="ctr">
                      <a:solidFill>
                        <a:srgbClr val="306EE5"/>
                      </a:solidFill>
                      <a:prstDash val="solid"/>
                      <a:round/>
                      <a:headEnd type="none" w="med" len="med"/>
                      <a:tailEnd type="none" w="med" len="med"/>
                    </a:lnL>
                    <a:lnR w="12700" cap="flat" cmpd="sng" algn="ctr">
                      <a:solidFill>
                        <a:srgbClr val="1076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800">
                          <a:effectLst/>
                        </a:rPr>
                        <a:t>Concerned with internal schema</a:t>
                      </a:r>
                    </a:p>
                  </a:txBody>
                  <a:tcPr marL="27340" marR="27340" marT="27340" marB="27340">
                    <a:lnL w="12700" cap="flat" cmpd="sng" algn="ctr">
                      <a:solidFill>
                        <a:srgbClr val="1076E5"/>
                      </a:solidFill>
                      <a:prstDash val="solid"/>
                      <a:round/>
                      <a:headEnd type="none" w="med" len="med"/>
                      <a:tailEnd type="none" w="med" len="med"/>
                    </a:lnL>
                    <a:lnR w="12700" cap="flat" cmpd="sng" algn="ctr">
                      <a:solidFill>
                        <a:srgbClr val="306B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532181748"/>
                  </a:ext>
                </a:extLst>
              </a:tr>
              <a:tr h="423764">
                <a:tc>
                  <a:txBody>
                    <a:bodyPr/>
                    <a:lstStyle/>
                    <a:p>
                      <a:pPr algn="l" fontAlgn="t"/>
                      <a:r>
                        <a:rPr lang="en-US" sz="800">
                          <a:effectLst/>
                        </a:rPr>
                        <a:t>Example: Add/Modify/Delete a new attribute</a:t>
                      </a:r>
                    </a:p>
                  </a:txBody>
                  <a:tcPr marL="27340" marR="27340" marT="27340" marB="27340">
                    <a:lnL w="12700" cap="flat" cmpd="sng" algn="ctr">
                      <a:solidFill>
                        <a:srgbClr val="9077E5"/>
                      </a:solidFill>
                      <a:prstDash val="solid"/>
                      <a:round/>
                      <a:headEnd type="none" w="med" len="med"/>
                      <a:tailEnd type="none" w="med" len="med"/>
                    </a:lnL>
                    <a:lnR w="12700" cap="flat" cmpd="sng" algn="ctr">
                      <a:solidFill>
                        <a:srgbClr val="B08EE5"/>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66E5"/>
                      </a:solidFill>
                      <a:prstDash val="solid"/>
                      <a:round/>
                      <a:headEnd type="none" w="med" len="med"/>
                      <a:tailEnd type="none" w="med" len="med"/>
                    </a:lnB>
                    <a:solidFill>
                      <a:srgbClr val="FFFFFF"/>
                    </a:solidFill>
                  </a:tcPr>
                </a:tc>
                <a:tc>
                  <a:txBody>
                    <a:bodyPr/>
                    <a:lstStyle/>
                    <a:p>
                      <a:pPr algn="l" fontAlgn="t"/>
                      <a:r>
                        <a:rPr lang="fr-FR" sz="800" dirty="0">
                          <a:effectLst/>
                        </a:rPr>
                        <a:t>Example: change in compression techniques, </a:t>
                      </a:r>
                      <a:r>
                        <a:rPr lang="fr-FR" sz="800" dirty="0" err="1">
                          <a:effectLst/>
                        </a:rPr>
                        <a:t>hashing</a:t>
                      </a:r>
                      <a:r>
                        <a:rPr lang="fr-FR" sz="800" dirty="0">
                          <a:effectLst/>
                        </a:rPr>
                        <a:t> </a:t>
                      </a:r>
                      <a:r>
                        <a:rPr lang="fr-FR" sz="800" dirty="0" err="1">
                          <a:effectLst/>
                        </a:rPr>
                        <a:t>algorithms</a:t>
                      </a:r>
                      <a:r>
                        <a:rPr lang="fr-FR" sz="800" dirty="0">
                          <a:effectLst/>
                        </a:rPr>
                        <a:t>, </a:t>
                      </a:r>
                      <a:r>
                        <a:rPr lang="fr-FR" sz="800" dirty="0" err="1">
                          <a:effectLst/>
                        </a:rPr>
                        <a:t>storage</a:t>
                      </a:r>
                      <a:r>
                        <a:rPr lang="fr-FR" sz="800" dirty="0">
                          <a:effectLst/>
                        </a:rPr>
                        <a:t> </a:t>
                      </a:r>
                      <a:r>
                        <a:rPr lang="fr-FR" sz="800" dirty="0" err="1">
                          <a:effectLst/>
                        </a:rPr>
                        <a:t>devices</a:t>
                      </a:r>
                      <a:r>
                        <a:rPr lang="fr-FR" sz="800" dirty="0">
                          <a:effectLst/>
                        </a:rPr>
                        <a:t>, </a:t>
                      </a:r>
                      <a:r>
                        <a:rPr lang="fr-FR" sz="800" dirty="0" err="1">
                          <a:effectLst/>
                        </a:rPr>
                        <a:t>etc</a:t>
                      </a:r>
                      <a:endParaRPr lang="fr-FR" sz="800" dirty="0">
                        <a:effectLst/>
                      </a:endParaRPr>
                    </a:p>
                  </a:txBody>
                  <a:tcPr marL="27340" marR="27340" marT="27340" marB="27340">
                    <a:lnL w="12700" cap="flat" cmpd="sng" algn="ctr">
                      <a:solidFill>
                        <a:srgbClr val="B08EE5"/>
                      </a:solidFill>
                      <a:prstDash val="solid"/>
                      <a:round/>
                      <a:headEnd type="none" w="med" len="med"/>
                      <a:tailEnd type="none" w="med" len="med"/>
                    </a:lnL>
                    <a:lnR w="12700" cap="flat" cmpd="sng" algn="ctr">
                      <a:solidFill>
                        <a:srgbClr val="D06BE5"/>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6CE5"/>
                      </a:solidFill>
                      <a:prstDash val="solid"/>
                      <a:round/>
                      <a:headEnd type="none" w="med" len="med"/>
                      <a:tailEnd type="none" w="med" len="med"/>
                    </a:lnB>
                    <a:solidFill>
                      <a:srgbClr val="FFFFFF"/>
                    </a:solidFill>
                  </a:tcPr>
                </a:tc>
                <a:extLst>
                  <a:ext uri="{0D108BD9-81ED-4DB2-BD59-A6C34878D82A}">
                    <a16:rowId xmlns:a16="http://schemas.microsoft.com/office/drawing/2014/main" val="207418793"/>
                  </a:ext>
                </a:extLst>
              </a:tr>
            </a:tbl>
          </a:graphicData>
        </a:graphic>
      </p:graphicFrame>
    </p:spTree>
    <p:extLst>
      <p:ext uri="{BB962C8B-B14F-4D97-AF65-F5344CB8AC3E}">
        <p14:creationId xmlns:p14="http://schemas.microsoft.com/office/powerpoint/2010/main" val="172020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Importance of Data Independence</a:t>
            </a:r>
            <a:br>
              <a:rPr lang="en-IN" dirty="0"/>
            </a:br>
            <a:endParaRPr lang="en-IN" dirty="0"/>
          </a:p>
        </p:txBody>
      </p:sp>
      <p:sp>
        <p:nvSpPr>
          <p:cNvPr id="5" name="Content Placeholder 4">
            <a:extLst>
              <a:ext uri="{FF2B5EF4-FFF2-40B4-BE49-F238E27FC236}">
                <a16:creationId xmlns:a16="http://schemas.microsoft.com/office/drawing/2014/main" id="{0A13562D-4403-424F-B615-DE9C4A5E8473}"/>
              </a:ext>
            </a:extLst>
          </p:cNvPr>
          <p:cNvSpPr>
            <a:spLocks noGrp="1"/>
          </p:cNvSpPr>
          <p:nvPr>
            <p:ph idx="1"/>
          </p:nvPr>
        </p:nvSpPr>
        <p:spPr/>
        <p:txBody>
          <a:bodyPr>
            <a:normAutofit fontScale="77500" lnSpcReduction="20000"/>
          </a:bodyPr>
          <a:lstStyle/>
          <a:p>
            <a:r>
              <a:rPr lang="en-US" dirty="0"/>
              <a:t>Helps you to improve the quality of the data</a:t>
            </a:r>
          </a:p>
          <a:p>
            <a:r>
              <a:rPr lang="en-US" dirty="0"/>
              <a:t>Database system maintenance becomes affordable</a:t>
            </a:r>
          </a:p>
          <a:p>
            <a:r>
              <a:rPr lang="en-US" dirty="0"/>
              <a:t>Enforcement of standards and improvement in database security</a:t>
            </a:r>
          </a:p>
          <a:p>
            <a:r>
              <a:rPr lang="en-US" dirty="0"/>
              <a:t>You don't need to alter data structure in application programs</a:t>
            </a:r>
          </a:p>
          <a:p>
            <a:r>
              <a:rPr lang="en-US" dirty="0"/>
              <a:t>Permit developers to focus on the general structure of the Database rather than worrying about the internal implementation</a:t>
            </a:r>
          </a:p>
          <a:p>
            <a:r>
              <a:rPr lang="en-US" dirty="0"/>
              <a:t>It allows you to improve state which is undamaged or undivided</a:t>
            </a:r>
          </a:p>
          <a:p>
            <a:r>
              <a:rPr lang="en-US" dirty="0"/>
              <a:t>Database incongruity is vastly reduced.</a:t>
            </a:r>
          </a:p>
          <a:p>
            <a:r>
              <a:rPr lang="en-US" dirty="0"/>
              <a:t>Easily make modifications in the physical level is needed to improve the performance of the system.</a:t>
            </a:r>
            <a:endParaRPr lang="en-IN" dirty="0"/>
          </a:p>
        </p:txBody>
      </p:sp>
    </p:spTree>
    <p:extLst>
      <p:ext uri="{BB962C8B-B14F-4D97-AF65-F5344CB8AC3E}">
        <p14:creationId xmlns:p14="http://schemas.microsoft.com/office/powerpoint/2010/main" val="76415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On-screen Show (16:9)</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  Data Independence in DBMS</vt:lpstr>
      <vt:lpstr>Contents</vt:lpstr>
      <vt:lpstr>Data Independence  </vt:lpstr>
      <vt:lpstr>Physical Data Independence  </vt:lpstr>
      <vt:lpstr>Physical Data Independence  </vt:lpstr>
      <vt:lpstr>Logical Data Independence  </vt:lpstr>
      <vt:lpstr>Logical Data Independence  </vt:lpstr>
      <vt:lpstr>Difference between Physical and Logical Data Independence  </vt:lpstr>
      <vt:lpstr>Importance of Data Independence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2021-04-04T12:45:17Z</dcterms:modified>
</cp:coreProperties>
</file>