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handoutMasterIdLst>
    <p:handoutMasterId r:id="rId20"/>
  </p:handoutMasterIdLst>
  <p:sldIdLst>
    <p:sldId id="256" r:id="rId2"/>
    <p:sldId id="311" r:id="rId3"/>
    <p:sldId id="313" r:id="rId4"/>
    <p:sldId id="314" r:id="rId5"/>
    <p:sldId id="315" r:id="rId6"/>
    <p:sldId id="316" r:id="rId7"/>
    <p:sldId id="317" r:id="rId8"/>
    <p:sldId id="318" r:id="rId9"/>
    <p:sldId id="319" r:id="rId10"/>
    <p:sldId id="320" r:id="rId11"/>
    <p:sldId id="321" r:id="rId12"/>
    <p:sldId id="322" r:id="rId13"/>
    <p:sldId id="323" r:id="rId14"/>
    <p:sldId id="324" r:id="rId15"/>
    <p:sldId id="325" r:id="rId16"/>
    <p:sldId id="326" r:id="rId17"/>
    <p:sldId id="293"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108" d="100"/>
          <a:sy n="108" d="100"/>
        </p:scale>
        <p:origin x="758" y="-350"/>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04-04-2021</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p>
        </p:txBody>
      </p:sp>
      <p:sp>
        <p:nvSpPr>
          <p:cNvPr id="3" name="Subtitle 2"/>
          <p:cNvSpPr>
            <a:spLocks noGrp="1"/>
          </p:cNvSpPr>
          <p:nvPr>
            <p:ph type="subTitle" idx="1"/>
          </p:nvPr>
        </p:nvSpPr>
        <p:spPr/>
        <p:txBody>
          <a:bodyPr/>
          <a:lstStyle/>
          <a:p>
            <a:endParaRPr lang="en-US" dirty="0"/>
          </a:p>
          <a:p>
            <a:r>
              <a:rPr lang="en-US" dirty="0"/>
              <a:t>18</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a:bodyPr>
          <a:lstStyle/>
          <a:p>
            <a:pPr marL="0" indent="0" algn="just">
              <a:buNone/>
            </a:pPr>
            <a:r>
              <a:rPr lang="en-US" dirty="0"/>
              <a:t>Rule 6: View </a:t>
            </a:r>
            <a:r>
              <a:rPr lang="en-US" dirty="0" err="1"/>
              <a:t>Updation</a:t>
            </a:r>
            <a:r>
              <a:rPr lang="en-US" dirty="0"/>
              <a:t> Rule</a:t>
            </a:r>
          </a:p>
          <a:p>
            <a:pPr algn="just"/>
            <a:r>
              <a:rPr lang="en-US" dirty="0"/>
              <a:t>All the view that are theoretically updatable should be updatable by the system as well.</a:t>
            </a:r>
          </a:p>
        </p:txBody>
      </p:sp>
    </p:spTree>
    <p:extLst>
      <p:ext uri="{BB962C8B-B14F-4D97-AF65-F5344CB8AC3E}">
        <p14:creationId xmlns:p14="http://schemas.microsoft.com/office/powerpoint/2010/main" val="61870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a:bodyPr>
          <a:lstStyle/>
          <a:p>
            <a:pPr marL="0" indent="0" algn="just">
              <a:buNone/>
            </a:pPr>
            <a:r>
              <a:rPr lang="en-US" dirty="0"/>
              <a:t>Rule 7: Relational Level Operation</a:t>
            </a:r>
          </a:p>
          <a:p>
            <a:pPr algn="just"/>
            <a:r>
              <a:rPr lang="en-US" dirty="0"/>
              <a:t>There must be Insert, Delete, Update operations at each level of relations. Set operation like Union, Intersection and minus should also be supported.</a:t>
            </a:r>
          </a:p>
        </p:txBody>
      </p:sp>
    </p:spTree>
    <p:extLst>
      <p:ext uri="{BB962C8B-B14F-4D97-AF65-F5344CB8AC3E}">
        <p14:creationId xmlns:p14="http://schemas.microsoft.com/office/powerpoint/2010/main" val="1071161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a:bodyPr>
          <a:lstStyle/>
          <a:p>
            <a:pPr marL="0" indent="0" algn="just">
              <a:buNone/>
            </a:pPr>
            <a:r>
              <a:rPr lang="en-US" dirty="0"/>
              <a:t>Rule 8: Physical Data Independence</a:t>
            </a:r>
          </a:p>
          <a:p>
            <a:pPr algn="just"/>
            <a:r>
              <a:rPr lang="en-US" dirty="0"/>
              <a:t>The physical storage of data should not matter to the system. If say, some file supporting table is renamed or moved from one disk to another, it should not effect the application.</a:t>
            </a:r>
          </a:p>
        </p:txBody>
      </p:sp>
    </p:spTree>
    <p:extLst>
      <p:ext uri="{BB962C8B-B14F-4D97-AF65-F5344CB8AC3E}">
        <p14:creationId xmlns:p14="http://schemas.microsoft.com/office/powerpoint/2010/main" val="2729207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a:bodyPr>
          <a:lstStyle/>
          <a:p>
            <a:pPr marL="0" indent="0" algn="just">
              <a:buNone/>
            </a:pPr>
            <a:r>
              <a:rPr lang="en-US" dirty="0"/>
              <a:t>Rule 9: Logical Data Independence</a:t>
            </a:r>
          </a:p>
          <a:p>
            <a:pPr algn="just"/>
            <a:r>
              <a:rPr lang="en-US" dirty="0"/>
              <a:t>If there is change in the logical structure(table structures) of the database the user view of data should not change. Say, if a table is split into two tables, a new view should give result as the join of the two tables. This rule is most difficult to satisfy.</a:t>
            </a:r>
          </a:p>
        </p:txBody>
      </p:sp>
    </p:spTree>
    <p:extLst>
      <p:ext uri="{BB962C8B-B14F-4D97-AF65-F5344CB8AC3E}">
        <p14:creationId xmlns:p14="http://schemas.microsoft.com/office/powerpoint/2010/main" val="137774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a:bodyPr>
          <a:lstStyle/>
          <a:p>
            <a:pPr marL="0" indent="0" algn="just">
              <a:buNone/>
            </a:pPr>
            <a:r>
              <a:rPr lang="en-US" dirty="0"/>
              <a:t>Rule 10: Integrity Independence</a:t>
            </a:r>
          </a:p>
          <a:p>
            <a:pPr algn="just"/>
            <a:r>
              <a:rPr lang="en-US" dirty="0"/>
              <a:t>The database should be able to enforce its own integrity rather than using other programs. Key and Check constraints, trigger </a:t>
            </a:r>
            <a:r>
              <a:rPr lang="en-US" dirty="0" err="1"/>
              <a:t>etc</a:t>
            </a:r>
            <a:r>
              <a:rPr lang="en-US" dirty="0"/>
              <a:t>, should be stored in Data Dictionary. This also make RDBMS independent of front-end.</a:t>
            </a:r>
          </a:p>
        </p:txBody>
      </p:sp>
    </p:spTree>
    <p:extLst>
      <p:ext uri="{BB962C8B-B14F-4D97-AF65-F5344CB8AC3E}">
        <p14:creationId xmlns:p14="http://schemas.microsoft.com/office/powerpoint/2010/main" val="1706384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a:bodyPr>
          <a:lstStyle/>
          <a:p>
            <a:pPr marL="0" indent="0" algn="just">
              <a:buNone/>
            </a:pPr>
            <a:r>
              <a:rPr lang="en-US" dirty="0"/>
              <a:t>Rule 11: Distribution Independence</a:t>
            </a:r>
          </a:p>
          <a:p>
            <a:pPr algn="just"/>
            <a:r>
              <a:rPr lang="en-US" dirty="0"/>
              <a:t>A database should work properly regardless of its distribution across a network. Even if a database is geographically distributed, with data stored in pieces, the end user should get an impression that it is stored at the same place. This lays the foundation of distributed database.</a:t>
            </a:r>
          </a:p>
        </p:txBody>
      </p:sp>
    </p:spTree>
    <p:extLst>
      <p:ext uri="{BB962C8B-B14F-4D97-AF65-F5344CB8AC3E}">
        <p14:creationId xmlns:p14="http://schemas.microsoft.com/office/powerpoint/2010/main" val="1792452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a:bodyPr>
          <a:lstStyle/>
          <a:p>
            <a:pPr marL="0" indent="0" algn="just">
              <a:buNone/>
            </a:pPr>
            <a:r>
              <a:rPr lang="en-US" dirty="0"/>
              <a:t>Rule 12: </a:t>
            </a:r>
            <a:r>
              <a:rPr lang="en-US" dirty="0" err="1"/>
              <a:t>Nonsubversion</a:t>
            </a:r>
            <a:r>
              <a:rPr lang="en-US" dirty="0"/>
              <a:t> Rule</a:t>
            </a:r>
          </a:p>
          <a:p>
            <a:pPr algn="just"/>
            <a:r>
              <a:rPr lang="en-US" dirty="0"/>
              <a:t>If low level access is allowed to a system it should not be able to subvert or bypass integrity rules to change the data. This can be achieved by some sort of looking or encryption.</a:t>
            </a:r>
          </a:p>
        </p:txBody>
      </p:sp>
    </p:spTree>
    <p:extLst>
      <p:ext uri="{BB962C8B-B14F-4D97-AF65-F5344CB8AC3E}">
        <p14:creationId xmlns:p14="http://schemas.microsoft.com/office/powerpoint/2010/main" val="1182682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FD90A91E-4040-4545-956C-E0A0D1A11770}"/>
              </a:ext>
            </a:extLst>
          </p:cNvPr>
          <p:cNvSpPr>
            <a:spLocks noGrp="1"/>
          </p:cNvSpPr>
          <p:nvPr>
            <p:ph idx="1"/>
          </p:nvPr>
        </p:nvSpPr>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5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fontScale="85000" lnSpcReduction="10000"/>
          </a:bodyPr>
          <a:lstStyle/>
          <a:p>
            <a:pPr algn="just"/>
            <a:r>
              <a:rPr lang="en-US" dirty="0"/>
              <a:t>E.F Codd was a Computer Scientist who invented the Relational model for Database management. Based on relational model, the Relational database was created. Codd proposed 13 rules popularly known as Codd's 12 rules to test DBMS's concept against his relational model. Codd's rule </a:t>
            </a:r>
            <a:r>
              <a:rPr lang="en-US" dirty="0" err="1"/>
              <a:t>actualy</a:t>
            </a:r>
            <a:r>
              <a:rPr lang="en-US" dirty="0"/>
              <a:t> define what quality a DBMS requires in order to become a Relational Database Management System(RDBMS). Till now, there is hardly any commercial product that follows all the 13 Codd's rules. Even Oracle follows only eight and half(8.5) out of 13. The Codd's 12 rules are as follows.</a:t>
            </a:r>
            <a:endParaRPr lang="en-IN" dirty="0"/>
          </a:p>
        </p:txBody>
      </p:sp>
    </p:spTree>
    <p:extLst>
      <p:ext uri="{BB962C8B-B14F-4D97-AF65-F5344CB8AC3E}">
        <p14:creationId xmlns:p14="http://schemas.microsoft.com/office/powerpoint/2010/main" val="424775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a:bodyPr>
          <a:lstStyle/>
          <a:p>
            <a:pPr marL="0" indent="0" algn="just">
              <a:buNone/>
            </a:pPr>
            <a:r>
              <a:rPr lang="en-US" dirty="0"/>
              <a:t>Rule zero (Foundation Rule)</a:t>
            </a:r>
          </a:p>
          <a:p>
            <a:pPr algn="just"/>
            <a:r>
              <a:rPr lang="en-US" dirty="0"/>
              <a:t>This rule states that for a system to qualify as an RDBMS, it must be able to manage database entirely through the relational capabilities.</a:t>
            </a:r>
          </a:p>
          <a:p>
            <a:pPr algn="just"/>
            <a:endParaRPr lang="en-US" dirty="0"/>
          </a:p>
        </p:txBody>
      </p:sp>
    </p:spTree>
    <p:extLst>
      <p:ext uri="{BB962C8B-B14F-4D97-AF65-F5344CB8AC3E}">
        <p14:creationId xmlns:p14="http://schemas.microsoft.com/office/powerpoint/2010/main" val="2116693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a:bodyPr>
          <a:lstStyle/>
          <a:p>
            <a:pPr marL="0" indent="0" algn="just">
              <a:buNone/>
            </a:pPr>
            <a:r>
              <a:rPr lang="en-US" dirty="0"/>
              <a:t>Rule 1: Information rule</a:t>
            </a:r>
          </a:p>
          <a:p>
            <a:pPr algn="just"/>
            <a:r>
              <a:rPr lang="en-US" dirty="0"/>
              <a:t>All information(including metadata) is to be represented as stored data in cells of tables. The rows and columns have to be strictly unordered.</a:t>
            </a:r>
          </a:p>
        </p:txBody>
      </p:sp>
    </p:spTree>
    <p:extLst>
      <p:ext uri="{BB962C8B-B14F-4D97-AF65-F5344CB8AC3E}">
        <p14:creationId xmlns:p14="http://schemas.microsoft.com/office/powerpoint/2010/main" val="4166244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a:bodyPr>
          <a:lstStyle/>
          <a:p>
            <a:pPr marL="0" indent="0" algn="just">
              <a:buNone/>
            </a:pPr>
            <a:r>
              <a:rPr lang="en-US" dirty="0"/>
              <a:t>Rule 2: Guaranteed Access</a:t>
            </a:r>
          </a:p>
          <a:p>
            <a:pPr algn="just"/>
            <a:r>
              <a:rPr lang="en-US" dirty="0"/>
              <a:t>Each unique piece of data(atomic value) should be accessible by : Table Name + Primary Key(Row) + Attribute(column).</a:t>
            </a:r>
          </a:p>
          <a:p>
            <a:pPr algn="just"/>
            <a:endParaRPr lang="en-US" dirty="0"/>
          </a:p>
          <a:p>
            <a:pPr algn="just"/>
            <a:r>
              <a:rPr lang="en-US" dirty="0"/>
              <a:t>NOTE: Ability to directly access via POINTER is a violation of this rule.</a:t>
            </a:r>
          </a:p>
          <a:p>
            <a:pPr marL="0" indent="0" algn="just">
              <a:buNone/>
            </a:pPr>
            <a:endParaRPr lang="en-US" dirty="0"/>
          </a:p>
        </p:txBody>
      </p:sp>
    </p:spTree>
    <p:extLst>
      <p:ext uri="{BB962C8B-B14F-4D97-AF65-F5344CB8AC3E}">
        <p14:creationId xmlns:p14="http://schemas.microsoft.com/office/powerpoint/2010/main" val="1686198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a:bodyPr>
          <a:lstStyle/>
          <a:p>
            <a:pPr marL="0" indent="0" algn="just">
              <a:buNone/>
            </a:pPr>
            <a:r>
              <a:rPr lang="en-US" dirty="0"/>
              <a:t>Rule 3: Systematic treatment of NULL</a:t>
            </a:r>
          </a:p>
          <a:p>
            <a:pPr algn="just"/>
            <a:r>
              <a:rPr lang="en-US" dirty="0"/>
              <a:t>Null has several meanings, it can mean missing data, not applicable or no value. It should be handled consistently. Also, Primary key must not be null, ever. Expression on NULL must give null.</a:t>
            </a:r>
          </a:p>
        </p:txBody>
      </p:sp>
    </p:spTree>
    <p:extLst>
      <p:ext uri="{BB962C8B-B14F-4D97-AF65-F5344CB8AC3E}">
        <p14:creationId xmlns:p14="http://schemas.microsoft.com/office/powerpoint/2010/main" val="3780130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a:bodyPr>
          <a:lstStyle/>
          <a:p>
            <a:pPr marL="0" indent="0" algn="just">
              <a:buNone/>
            </a:pPr>
            <a:r>
              <a:rPr lang="en-US" dirty="0"/>
              <a:t>Rule 4: Active Online Catalog</a:t>
            </a:r>
          </a:p>
          <a:p>
            <a:pPr algn="just"/>
            <a:r>
              <a:rPr lang="en-US" dirty="0"/>
              <a:t>Database dictionary(catalog) is the structure description of the complete Database and it must be stored online. The Catalog must be governed by same rules as rest of the database. The same query language should be used on catalog as used to query database.</a:t>
            </a:r>
          </a:p>
        </p:txBody>
      </p:sp>
    </p:spTree>
    <p:extLst>
      <p:ext uri="{BB962C8B-B14F-4D97-AF65-F5344CB8AC3E}">
        <p14:creationId xmlns:p14="http://schemas.microsoft.com/office/powerpoint/2010/main" val="1552203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CODD’S Rule for RDBMS</a:t>
            </a:r>
            <a:br>
              <a:rPr lang="en-US" dirty="0">
                <a:solidFill>
                  <a:schemeClr val="tx2">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a:bodyPr>
          <a:lstStyle/>
          <a:p>
            <a:pPr marL="0" indent="0" algn="just">
              <a:buNone/>
            </a:pPr>
            <a:r>
              <a:rPr lang="en-US" dirty="0"/>
              <a:t>Rule 5: Powerful and Well-Structured Language</a:t>
            </a:r>
          </a:p>
          <a:p>
            <a:pPr algn="just"/>
            <a:r>
              <a:rPr lang="en-US" dirty="0"/>
              <a:t>One well structured language must be there to provide all manners of access to the data stored in the database. Example: SQL, etc. If the database allows access to the data without the use of this language, then that is a violation.</a:t>
            </a:r>
          </a:p>
        </p:txBody>
      </p:sp>
    </p:spTree>
    <p:extLst>
      <p:ext uri="{BB962C8B-B14F-4D97-AF65-F5344CB8AC3E}">
        <p14:creationId xmlns:p14="http://schemas.microsoft.com/office/powerpoint/2010/main" val="3660737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776</Words>
  <Application>Microsoft Office PowerPoint</Application>
  <PresentationFormat>On-screen Show (16:9)</PresentationFormat>
  <Paragraphs>48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  CODD’S Rule for RDBMS</vt:lpstr>
      <vt:lpstr>Contents</vt:lpstr>
      <vt:lpstr>CODD’S Rule for RDBMS  </vt:lpstr>
      <vt:lpstr>CODD’S Rule for RDBMS  </vt:lpstr>
      <vt:lpstr>CODD’S Rule for RDBMS  </vt:lpstr>
      <vt:lpstr>CODD’S Rule for RDBMS  </vt:lpstr>
      <vt:lpstr>CODD’S Rule for RDBMS  </vt:lpstr>
      <vt:lpstr>CODD’S Rule for RDBMS  </vt:lpstr>
      <vt:lpstr>CODD’S Rule for RDBMS  </vt:lpstr>
      <vt:lpstr>CODD’S Rule for RDBMS  </vt:lpstr>
      <vt:lpstr>CODD’S Rule for RDBMS  </vt:lpstr>
      <vt:lpstr>CODD’S Rule for RDBMS  </vt:lpstr>
      <vt:lpstr>CODD’S Rule for RDBMS  </vt:lpstr>
      <vt:lpstr>CODD’S Rule for RDBMS  </vt:lpstr>
      <vt:lpstr>CODD’S Rule for RDBMS  </vt:lpstr>
      <vt:lpstr>CODD’S Rule for RDBMS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2021-04-04T13:22:26Z</dcterms:modified>
</cp:coreProperties>
</file>