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14" r:id="rId4"/>
    <p:sldId id="315" r:id="rId5"/>
    <p:sldId id="316" r:id="rId6"/>
    <p:sldId id="318" r:id="rId7"/>
    <p:sldId id="319" r:id="rId8"/>
    <p:sldId id="320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(Part-13)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20.12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5ED3B-A9E6-4127-B559-A80489FB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outer-join operation is an extension of the join operation to deal with missing information.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One of the major drawback of natural join is that it looses information about the tuples they do not match in both of the relation R and S.</a:t>
            </a:r>
          </a:p>
          <a:p>
            <a:pPr algn="just"/>
            <a:r>
              <a:rPr lang="en-US" dirty="0"/>
              <a:t>Outer join operation to avoid this loss of information. Outer join operation is like the natural join operation but use NULL values to fill in dangling tuples.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78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398429-4560-4116-9CA2-DB82042F7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522288"/>
              </p:ext>
            </p:extLst>
          </p:nvPr>
        </p:nvGraphicFramePr>
        <p:xfrm>
          <a:off x="2586835" y="0"/>
          <a:ext cx="274839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96">
                  <a:extLst>
                    <a:ext uri="{9D8B030D-6E8A-4147-A177-3AD203B41FA5}">
                      <a16:colId xmlns:a16="http://schemas.microsoft.com/office/drawing/2014/main" val="1285500558"/>
                    </a:ext>
                  </a:extLst>
                </a:gridCol>
                <a:gridCol w="1374196">
                  <a:extLst>
                    <a:ext uri="{9D8B030D-6E8A-4147-A177-3AD203B41FA5}">
                      <a16:colId xmlns:a16="http://schemas.microsoft.com/office/drawing/2014/main" val="2465804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037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4810425-4BC1-47F4-9257-389FA08161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73149"/>
              </p:ext>
            </p:extLst>
          </p:nvPr>
        </p:nvGraphicFramePr>
        <p:xfrm>
          <a:off x="6023293" y="0"/>
          <a:ext cx="27483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96">
                  <a:extLst>
                    <a:ext uri="{9D8B030D-6E8A-4147-A177-3AD203B41FA5}">
                      <a16:colId xmlns:a16="http://schemas.microsoft.com/office/drawing/2014/main" val="1285500558"/>
                    </a:ext>
                  </a:extLst>
                </a:gridCol>
                <a:gridCol w="1374196">
                  <a:extLst>
                    <a:ext uri="{9D8B030D-6E8A-4147-A177-3AD203B41FA5}">
                      <a16:colId xmlns:a16="http://schemas.microsoft.com/office/drawing/2014/main" val="2465804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25671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16B749-826D-4B18-BB7D-346375388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09938"/>
              </p:ext>
            </p:extLst>
          </p:nvPr>
        </p:nvGraphicFramePr>
        <p:xfrm>
          <a:off x="40889" y="1706707"/>
          <a:ext cx="4876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328131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50999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209464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7892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7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246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7D36F2-FF74-4857-8CB6-728219EF6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097"/>
              </p:ext>
            </p:extLst>
          </p:nvPr>
        </p:nvGraphicFramePr>
        <p:xfrm>
          <a:off x="5015285" y="3429633"/>
          <a:ext cx="40827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9">
                  <a:extLst>
                    <a:ext uri="{9D8B030D-6E8A-4147-A177-3AD203B41FA5}">
                      <a16:colId xmlns:a16="http://schemas.microsoft.com/office/drawing/2014/main" val="3701599869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2502746680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1095564591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412797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5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114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0FE4D6-E98A-4B5B-8EED-851C6C2CE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1510"/>
              </p:ext>
            </p:extLst>
          </p:nvPr>
        </p:nvGraphicFramePr>
        <p:xfrm>
          <a:off x="5077671" y="4356373"/>
          <a:ext cx="30620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9">
                  <a:extLst>
                    <a:ext uri="{9D8B030D-6E8A-4147-A177-3AD203B41FA5}">
                      <a16:colId xmlns:a16="http://schemas.microsoft.com/office/drawing/2014/main" val="3701599869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2502746680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4127977054"/>
                    </a:ext>
                  </a:extLst>
                </a:gridCol>
              </a:tblGrid>
              <a:tr h="12609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5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1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4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5ED3B-A9E6-4127-B559-A80489FB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Left outer join</a:t>
            </a:r>
          </a:p>
          <a:p>
            <a:pPr algn="just"/>
            <a:r>
              <a:rPr lang="en-US" dirty="0"/>
              <a:t>Right outer join</a:t>
            </a:r>
          </a:p>
          <a:p>
            <a:pPr algn="just"/>
            <a:r>
              <a:rPr lang="en-US" dirty="0"/>
              <a:t>Full outer join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68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0"/>
            <a:ext cx="8398775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398429-4560-4116-9CA2-DB82042F7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936115"/>
              </p:ext>
            </p:extLst>
          </p:nvPr>
        </p:nvGraphicFramePr>
        <p:xfrm>
          <a:off x="3197804" y="107205"/>
          <a:ext cx="274839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96">
                  <a:extLst>
                    <a:ext uri="{9D8B030D-6E8A-4147-A177-3AD203B41FA5}">
                      <a16:colId xmlns:a16="http://schemas.microsoft.com/office/drawing/2014/main" val="1285500558"/>
                    </a:ext>
                  </a:extLst>
                </a:gridCol>
                <a:gridCol w="1374196">
                  <a:extLst>
                    <a:ext uri="{9D8B030D-6E8A-4147-A177-3AD203B41FA5}">
                      <a16:colId xmlns:a16="http://schemas.microsoft.com/office/drawing/2014/main" val="2465804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037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4810425-4BC1-47F4-9257-389FA0816144}"/>
              </a:ext>
            </a:extLst>
          </p:cNvPr>
          <p:cNvGraphicFramePr>
            <a:graphicFrameLocks/>
          </p:cNvGraphicFramePr>
          <p:nvPr/>
        </p:nvGraphicFramePr>
        <p:xfrm>
          <a:off x="6023293" y="0"/>
          <a:ext cx="27483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96">
                  <a:extLst>
                    <a:ext uri="{9D8B030D-6E8A-4147-A177-3AD203B41FA5}">
                      <a16:colId xmlns:a16="http://schemas.microsoft.com/office/drawing/2014/main" val="1285500558"/>
                    </a:ext>
                  </a:extLst>
                </a:gridCol>
                <a:gridCol w="1374196">
                  <a:extLst>
                    <a:ext uri="{9D8B030D-6E8A-4147-A177-3AD203B41FA5}">
                      <a16:colId xmlns:a16="http://schemas.microsoft.com/office/drawing/2014/main" val="2465804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25671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16B749-826D-4B18-BB7D-346375388F45}"/>
              </a:ext>
            </a:extLst>
          </p:cNvPr>
          <p:cNvGraphicFramePr>
            <a:graphicFrameLocks noGrp="1"/>
          </p:cNvGraphicFramePr>
          <p:nvPr/>
        </p:nvGraphicFramePr>
        <p:xfrm>
          <a:off x="40889" y="1706707"/>
          <a:ext cx="4876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328131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50999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209464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7892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7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246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611041-206E-44CA-AE62-D73DCF86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11655"/>
              </p:ext>
            </p:extLst>
          </p:nvPr>
        </p:nvGraphicFramePr>
        <p:xfrm>
          <a:off x="5488230" y="3002107"/>
          <a:ext cx="306206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9">
                  <a:extLst>
                    <a:ext uri="{9D8B030D-6E8A-4147-A177-3AD203B41FA5}">
                      <a16:colId xmlns:a16="http://schemas.microsoft.com/office/drawing/2014/main" val="3701599869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2502746680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4127977054"/>
                    </a:ext>
                  </a:extLst>
                </a:gridCol>
              </a:tblGrid>
              <a:tr h="12609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5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1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4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3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8470"/>
            <a:ext cx="854233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398429-4560-4116-9CA2-DB82042F7E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97804" y="107205"/>
          <a:ext cx="274839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96">
                  <a:extLst>
                    <a:ext uri="{9D8B030D-6E8A-4147-A177-3AD203B41FA5}">
                      <a16:colId xmlns:a16="http://schemas.microsoft.com/office/drawing/2014/main" val="1285500558"/>
                    </a:ext>
                  </a:extLst>
                </a:gridCol>
                <a:gridCol w="1374196">
                  <a:extLst>
                    <a:ext uri="{9D8B030D-6E8A-4147-A177-3AD203B41FA5}">
                      <a16:colId xmlns:a16="http://schemas.microsoft.com/office/drawing/2014/main" val="2465804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037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4810425-4BC1-47F4-9257-389FA0816144}"/>
              </a:ext>
            </a:extLst>
          </p:cNvPr>
          <p:cNvGraphicFramePr>
            <a:graphicFrameLocks/>
          </p:cNvGraphicFramePr>
          <p:nvPr/>
        </p:nvGraphicFramePr>
        <p:xfrm>
          <a:off x="6023293" y="0"/>
          <a:ext cx="27483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96">
                  <a:extLst>
                    <a:ext uri="{9D8B030D-6E8A-4147-A177-3AD203B41FA5}">
                      <a16:colId xmlns:a16="http://schemas.microsoft.com/office/drawing/2014/main" val="1285500558"/>
                    </a:ext>
                  </a:extLst>
                </a:gridCol>
                <a:gridCol w="1374196">
                  <a:extLst>
                    <a:ext uri="{9D8B030D-6E8A-4147-A177-3AD203B41FA5}">
                      <a16:colId xmlns:a16="http://schemas.microsoft.com/office/drawing/2014/main" val="2465804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25671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16B749-826D-4B18-BB7D-346375388F45}"/>
              </a:ext>
            </a:extLst>
          </p:cNvPr>
          <p:cNvGraphicFramePr>
            <a:graphicFrameLocks noGrp="1"/>
          </p:cNvGraphicFramePr>
          <p:nvPr/>
        </p:nvGraphicFramePr>
        <p:xfrm>
          <a:off x="40889" y="1706707"/>
          <a:ext cx="4876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328131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50999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209464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7892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7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246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611041-206E-44CA-AE62-D73DCF86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93700"/>
              </p:ext>
            </p:extLst>
          </p:nvPr>
        </p:nvGraphicFramePr>
        <p:xfrm>
          <a:off x="5488230" y="3002107"/>
          <a:ext cx="306206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9">
                  <a:extLst>
                    <a:ext uri="{9D8B030D-6E8A-4147-A177-3AD203B41FA5}">
                      <a16:colId xmlns:a16="http://schemas.microsoft.com/office/drawing/2014/main" val="3701599869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2502746680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4127977054"/>
                    </a:ext>
                  </a:extLst>
                </a:gridCol>
              </a:tblGrid>
              <a:tr h="12609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5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1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9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4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29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0"/>
            <a:ext cx="8398775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398429-4560-4116-9CA2-DB82042F7E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97804" y="107205"/>
          <a:ext cx="274839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96">
                  <a:extLst>
                    <a:ext uri="{9D8B030D-6E8A-4147-A177-3AD203B41FA5}">
                      <a16:colId xmlns:a16="http://schemas.microsoft.com/office/drawing/2014/main" val="1285500558"/>
                    </a:ext>
                  </a:extLst>
                </a:gridCol>
                <a:gridCol w="1374196">
                  <a:extLst>
                    <a:ext uri="{9D8B030D-6E8A-4147-A177-3AD203B41FA5}">
                      <a16:colId xmlns:a16="http://schemas.microsoft.com/office/drawing/2014/main" val="2465804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037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4810425-4BC1-47F4-9257-389FA0816144}"/>
              </a:ext>
            </a:extLst>
          </p:cNvPr>
          <p:cNvGraphicFramePr>
            <a:graphicFrameLocks/>
          </p:cNvGraphicFramePr>
          <p:nvPr/>
        </p:nvGraphicFramePr>
        <p:xfrm>
          <a:off x="6023293" y="0"/>
          <a:ext cx="27483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96">
                  <a:extLst>
                    <a:ext uri="{9D8B030D-6E8A-4147-A177-3AD203B41FA5}">
                      <a16:colId xmlns:a16="http://schemas.microsoft.com/office/drawing/2014/main" val="1285500558"/>
                    </a:ext>
                  </a:extLst>
                </a:gridCol>
                <a:gridCol w="1374196">
                  <a:extLst>
                    <a:ext uri="{9D8B030D-6E8A-4147-A177-3AD203B41FA5}">
                      <a16:colId xmlns:a16="http://schemas.microsoft.com/office/drawing/2014/main" val="2465804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25671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16B749-826D-4B18-BB7D-346375388F45}"/>
              </a:ext>
            </a:extLst>
          </p:cNvPr>
          <p:cNvGraphicFramePr>
            <a:graphicFrameLocks noGrp="1"/>
          </p:cNvGraphicFramePr>
          <p:nvPr/>
        </p:nvGraphicFramePr>
        <p:xfrm>
          <a:off x="40889" y="1706707"/>
          <a:ext cx="4876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328131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50999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209464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7892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7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246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611041-206E-44CA-AE62-D73DCF86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74563"/>
              </p:ext>
            </p:extLst>
          </p:nvPr>
        </p:nvGraphicFramePr>
        <p:xfrm>
          <a:off x="5335525" y="2571750"/>
          <a:ext cx="306206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9">
                  <a:extLst>
                    <a:ext uri="{9D8B030D-6E8A-4147-A177-3AD203B41FA5}">
                      <a16:colId xmlns:a16="http://schemas.microsoft.com/office/drawing/2014/main" val="3701599869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2502746680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4127977054"/>
                    </a:ext>
                  </a:extLst>
                </a:gridCol>
              </a:tblGrid>
              <a:tr h="11955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5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1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4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Jabalpur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6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5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(16:9)</PresentationFormat>
  <Paragraphs>236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Relational Algebra (Part-13)</vt:lpstr>
      <vt:lpstr>Contents</vt:lpstr>
      <vt:lpstr>Outer join</vt:lpstr>
      <vt:lpstr>Outer join</vt:lpstr>
      <vt:lpstr>Outer join</vt:lpstr>
      <vt:lpstr>Left Outer join</vt:lpstr>
      <vt:lpstr>Right Outer join</vt:lpstr>
      <vt:lpstr>Full Outer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2022-02-14T04:23:32Z</dcterms:modified>
</cp:coreProperties>
</file>