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78" r:id="rId1"/>
  </p:sldMasterIdLst>
  <p:notesMasterIdLst>
    <p:notesMasterId r:id="rId11"/>
  </p:notesMasterIdLst>
  <p:handoutMasterIdLst>
    <p:handoutMasterId r:id="rId12"/>
  </p:handoutMasterIdLst>
  <p:sldIdLst>
    <p:sldId id="256" r:id="rId2"/>
    <p:sldId id="311" r:id="rId3"/>
    <p:sldId id="326" r:id="rId4"/>
    <p:sldId id="333" r:id="rId5"/>
    <p:sldId id="330" r:id="rId6"/>
    <p:sldId id="334" r:id="rId7"/>
    <p:sldId id="335" r:id="rId8"/>
    <p:sldId id="331" r:id="rId9"/>
    <p:sldId id="329"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990099"/>
    <a:srgbClr val="5EEC3C"/>
    <a:srgbClr val="FF2549"/>
    <a:srgbClr val="007033"/>
    <a:srgbClr val="FE9202"/>
    <a:srgbClr val="C79E37"/>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108" d="100"/>
          <a:sy n="108" d="100"/>
        </p:scale>
        <p:origin x="758" y="-8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17-02-2022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94496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38766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DCC875-2EB2-4335-BC0A-BC94CFB58C24}" type="datetime1">
              <a:rPr lang="en-US" smtClean="0"/>
              <a:t>2/17/2022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95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1E4BF-CA59-4999-8222-50494B198A63}"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348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2E5973-60F5-4120-B36D-692E7329E27D}"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9" name="Picture 8"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73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D045F-3331-4B93-8433-E9BE570482EB}"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5197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E0F6D-85E1-4888-931F-97BCCCC4ABC5}" type="datetime1">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262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6325C-188A-46AA-9FEE-98C93FB1E089}" type="datetime1">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1525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59961-D7E0-40D8-BDD9-1A8CBDE909BF}" type="datetime1">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9335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F4C94-B259-43F7-AC80-94ABE08726E6}" type="datetime1">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5115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A43491-D8EB-4964-8E85-9EA85BCFCB5F}" type="datetime1">
              <a:rPr lang="en-US" smtClean="0"/>
              <a:t>2/17/2022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9391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EB2883C5-8205-45BA-A87F-468E55CC8B3D}" type="datetime1">
              <a:rPr lang="en-US" smtClean="0"/>
              <a:t>2/17/2022</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36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F21C145-6F50-4B41-BB4B-243B7CEDED28}" type="datetime1">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1721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54A28CAB-0287-4B29-965E-14918639C437}" type="datetime1">
              <a:rPr lang="en-US" smtClean="0"/>
              <a:t>2/17/2022</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82CCC60-E8CD-4174-8B1A-7DF615B22EEF}" type="slidenum">
              <a:rPr lang="en-US" smtClean="0"/>
              <a:pPr/>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095826251"/>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Relational Calculus</a:t>
            </a:r>
          </a:p>
        </p:txBody>
      </p:sp>
      <p:sp>
        <p:nvSpPr>
          <p:cNvPr id="3" name="Subtitle 2"/>
          <p:cNvSpPr>
            <a:spLocks noGrp="1"/>
          </p:cNvSpPr>
          <p:nvPr>
            <p:ph type="subTitle" idx="1"/>
          </p:nvPr>
        </p:nvSpPr>
        <p:spPr>
          <a:xfrm>
            <a:off x="7121457" y="3690922"/>
            <a:ext cx="1591791" cy="857250"/>
          </a:xfrm>
        </p:spPr>
        <p:txBody>
          <a:bodyPr>
            <a:normAutofit/>
          </a:bodyPr>
          <a:lstStyle/>
          <a:p>
            <a:endParaRPr lang="en-US" dirty="0"/>
          </a:p>
          <a:p>
            <a:r>
              <a:rPr lang="en-US" sz="2000" b="1" dirty="0"/>
              <a:t>20.14</a:t>
            </a:r>
          </a:p>
        </p:txBody>
      </p:sp>
      <p:sp>
        <p:nvSpPr>
          <p:cNvPr id="5" name="Slide Number Placeholder 4"/>
          <p:cNvSpPr>
            <a:spLocks noGrp="1"/>
          </p:cNvSpPr>
          <p:nvPr>
            <p:ph type="sldNum" sz="quarter" idx="12"/>
          </p:nvPr>
        </p:nvSpPr>
        <p:spPr/>
        <p:txBody>
          <a:bodyPr/>
          <a:lstStyle/>
          <a:p>
            <a:fld id="{B82CCC60-E8CD-4174-8B1A-7DF615B22EEF}" type="slidenum">
              <a:rPr lang="en-US" sz="2000" smtClean="0"/>
              <a:pPr/>
              <a:t>1</a:t>
            </a:fld>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IN" b="1" dirty="0"/>
              <a:t>Introduction to </a:t>
            </a:r>
            <a:r>
              <a:rPr lang="en-IN" sz="1800" b="1" dirty="0"/>
              <a:t>Relational</a:t>
            </a:r>
            <a:r>
              <a:rPr lang="en-IN" b="1" dirty="0"/>
              <a:t> </a:t>
            </a:r>
            <a:r>
              <a:rPr lang="en-IN" sz="1800" b="1" dirty="0"/>
              <a:t>Calculus</a:t>
            </a:r>
          </a:p>
          <a:p>
            <a:r>
              <a:rPr lang="en-US" dirty="0">
                <a:solidFill>
                  <a:schemeClr val="tx2">
                    <a:lumMod val="75000"/>
                  </a:schemeClr>
                </a:solidFill>
                <a:latin typeface="Times New Roman" panose="02020603050405020304" pitchFamily="18" charset="0"/>
                <a:cs typeface="Times New Roman" panose="02020603050405020304" pitchFamily="18" charset="0"/>
              </a:rPr>
              <a:t>Domain Relational Calculus</a:t>
            </a:r>
          </a:p>
        </p:txBody>
      </p:sp>
      <p:sp>
        <p:nvSpPr>
          <p:cNvPr id="5" name="Slide Number Placeholder 4"/>
          <p:cNvSpPr>
            <a:spLocks noGrp="1"/>
          </p:cNvSpPr>
          <p:nvPr>
            <p:ph type="sldNum" sz="quarter" idx="12"/>
          </p:nvPr>
        </p:nvSpPr>
        <p:spPr/>
        <p:txBody>
          <a:bodyPr/>
          <a:lstStyle/>
          <a:p>
            <a:fld id="{B82CCC60-E8CD-4174-8B1A-7DF615B22EEF}" type="slidenum">
              <a:rPr lang="en-US" sz="2000" smtClean="0"/>
              <a:pPr/>
              <a:t>2</a:t>
            </a:fld>
            <a:endParaRPr lang="en-US" sz="2000" dirty="0"/>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Domain Relational Calculus (DRC)</a:t>
            </a:r>
            <a:br>
              <a:rPr lang="en-IN" b="1" dirty="0"/>
            </a:br>
            <a:endParaRPr lang="en-IN" dirty="0"/>
          </a:p>
        </p:txBody>
      </p:sp>
      <p:sp>
        <p:nvSpPr>
          <p:cNvPr id="3" name="Content Placeholder 2"/>
          <p:cNvSpPr>
            <a:spLocks noGrp="1"/>
          </p:cNvSpPr>
          <p:nvPr>
            <p:ph idx="1"/>
          </p:nvPr>
        </p:nvSpPr>
        <p:spPr>
          <a:xfrm>
            <a:off x="822960" y="1303021"/>
            <a:ext cx="7543800" cy="3017520"/>
          </a:xfrm>
        </p:spPr>
        <p:txBody>
          <a:bodyPr>
            <a:normAutofit/>
          </a:bodyPr>
          <a:lstStyle/>
          <a:p>
            <a:pPr algn="just"/>
            <a:r>
              <a:rPr lang="en-US" sz="2400" dirty="0"/>
              <a:t>The second form of relation is known as </a:t>
            </a:r>
            <a:r>
              <a:rPr lang="en-US" sz="2400" dirty="0">
                <a:solidFill>
                  <a:srgbClr val="0070C0"/>
                </a:solidFill>
              </a:rPr>
              <a:t>Domain relational calculus.</a:t>
            </a:r>
            <a:r>
              <a:rPr lang="en-US" sz="2400" dirty="0"/>
              <a:t> In domain relational calculus, filtering variable uses the domain of attributes.</a:t>
            </a:r>
          </a:p>
          <a:p>
            <a:pPr algn="just"/>
            <a:r>
              <a:rPr lang="en-US" sz="2400" dirty="0"/>
              <a:t>Domain relational calculus uses the same operators as tuple calculus. It uses logical connectives ∧ (and), ∨ (or) and ┓ (not).</a:t>
            </a:r>
          </a:p>
          <a:p>
            <a:pPr algn="just"/>
            <a:r>
              <a:rPr lang="en-US" sz="2400" dirty="0"/>
              <a:t>It uses Existential (∃) and Universal Quantifiers (∀) to bind the variable.</a:t>
            </a:r>
          </a:p>
        </p:txBody>
      </p:sp>
      <p:sp>
        <p:nvSpPr>
          <p:cNvPr id="5" name="Slide Number Placeholder 4"/>
          <p:cNvSpPr>
            <a:spLocks noGrp="1"/>
          </p:cNvSpPr>
          <p:nvPr>
            <p:ph type="sldNum" sz="quarter" idx="12"/>
          </p:nvPr>
        </p:nvSpPr>
        <p:spPr/>
        <p:txBody>
          <a:bodyPr/>
          <a:lstStyle/>
          <a:p>
            <a:fld id="{B82CCC60-E8CD-4174-8B1A-7DF615B22EEF}" type="slidenum">
              <a:rPr lang="en-US" sz="2000" smtClean="0"/>
              <a:pPr/>
              <a:t>3</a:t>
            </a:fld>
            <a:endParaRPr lang="en-US" sz="2000" dirty="0"/>
          </a:p>
        </p:txBody>
      </p:sp>
    </p:spTree>
    <p:extLst>
      <p:ext uri="{BB962C8B-B14F-4D97-AF65-F5344CB8AC3E}">
        <p14:creationId xmlns:p14="http://schemas.microsoft.com/office/powerpoint/2010/main" val="803877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Domain Relational Calculus (DRC)</a:t>
            </a:r>
            <a:br>
              <a:rPr lang="en-IN" b="1" dirty="0"/>
            </a:br>
            <a:endParaRPr lang="en-IN" dirty="0"/>
          </a:p>
        </p:txBody>
      </p:sp>
      <p:sp>
        <p:nvSpPr>
          <p:cNvPr id="3" name="Content Placeholder 2"/>
          <p:cNvSpPr>
            <a:spLocks noGrp="1"/>
          </p:cNvSpPr>
          <p:nvPr>
            <p:ph idx="1"/>
          </p:nvPr>
        </p:nvSpPr>
        <p:spPr>
          <a:xfrm>
            <a:off x="822960" y="964086"/>
            <a:ext cx="7543800" cy="3017520"/>
          </a:xfrm>
        </p:spPr>
        <p:txBody>
          <a:bodyPr>
            <a:normAutofit/>
          </a:bodyPr>
          <a:lstStyle/>
          <a:p>
            <a:r>
              <a:rPr lang="en-US" sz="2000" b="1" dirty="0"/>
              <a:t>Notation:</a:t>
            </a:r>
            <a:endParaRPr lang="en-US" sz="2000" dirty="0"/>
          </a:p>
          <a:p>
            <a:r>
              <a:rPr lang="en-US" sz="2000" dirty="0"/>
              <a:t>{ a1, a2, a3, ..., an | P (a1, a2, a3, ... ,an)}  </a:t>
            </a:r>
          </a:p>
          <a:p>
            <a:r>
              <a:rPr lang="en-US" sz="2000" dirty="0"/>
              <a:t>Where</a:t>
            </a:r>
          </a:p>
          <a:p>
            <a:r>
              <a:rPr lang="en-US" sz="2000" b="1" dirty="0"/>
              <a:t>a1, a2</a:t>
            </a:r>
            <a:r>
              <a:rPr lang="en-US" sz="2000" dirty="0"/>
              <a:t> are attributes</a:t>
            </a:r>
            <a:br>
              <a:rPr lang="en-US" sz="2000" dirty="0"/>
            </a:br>
            <a:r>
              <a:rPr lang="en-US" sz="2000" b="1" dirty="0"/>
              <a:t>P</a:t>
            </a:r>
            <a:r>
              <a:rPr lang="en-US" sz="2000" dirty="0"/>
              <a:t> stands for formula built by inner attributes</a:t>
            </a:r>
          </a:p>
          <a:p>
            <a:endParaRPr lang="en-IN" sz="2000" dirty="0"/>
          </a:p>
        </p:txBody>
      </p:sp>
      <p:sp>
        <p:nvSpPr>
          <p:cNvPr id="4" name="Rectangle 3"/>
          <p:cNvSpPr/>
          <p:nvPr/>
        </p:nvSpPr>
        <p:spPr>
          <a:xfrm>
            <a:off x="822960" y="2877160"/>
            <a:ext cx="7543800" cy="646331"/>
          </a:xfrm>
          <a:prstGeom prst="rect">
            <a:avLst/>
          </a:prstGeom>
        </p:spPr>
        <p:txBody>
          <a:bodyPr wrap="square">
            <a:spAutoFit/>
          </a:bodyPr>
          <a:lstStyle/>
          <a:p>
            <a:pPr algn="just"/>
            <a:r>
              <a:rPr lang="fr-FR" b="1" dirty="0">
                <a:solidFill>
                  <a:srgbClr val="333333"/>
                </a:solidFill>
                <a:latin typeface="inter-bold"/>
              </a:rPr>
              <a:t>For </a:t>
            </a:r>
            <a:r>
              <a:rPr lang="fr-FR" b="1" dirty="0" err="1">
                <a:solidFill>
                  <a:srgbClr val="333333"/>
                </a:solidFill>
                <a:latin typeface="inter-bold"/>
              </a:rPr>
              <a:t>example</a:t>
            </a:r>
            <a:r>
              <a:rPr lang="fr-FR" b="1" dirty="0">
                <a:solidFill>
                  <a:srgbClr val="333333"/>
                </a:solidFill>
                <a:latin typeface="inter-bold"/>
              </a:rPr>
              <a:t>:</a:t>
            </a:r>
            <a:endParaRPr lang="fr-FR" dirty="0">
              <a:solidFill>
                <a:srgbClr val="333333"/>
              </a:solidFill>
              <a:latin typeface="inter-regular"/>
            </a:endParaRPr>
          </a:p>
          <a:p>
            <a:pPr algn="just"/>
            <a:r>
              <a:rPr lang="fr-FR" dirty="0">
                <a:solidFill>
                  <a:srgbClr val="000000"/>
                </a:solidFill>
                <a:latin typeface="inter-regular"/>
              </a:rPr>
              <a:t>{&lt; article, page, </a:t>
            </a:r>
            <a:r>
              <a:rPr lang="fr-FR" dirty="0" err="1">
                <a:solidFill>
                  <a:srgbClr val="000000"/>
                </a:solidFill>
                <a:latin typeface="inter-regular"/>
              </a:rPr>
              <a:t>subject</a:t>
            </a:r>
            <a:r>
              <a:rPr lang="fr-FR" dirty="0">
                <a:solidFill>
                  <a:srgbClr val="000000"/>
                </a:solidFill>
                <a:latin typeface="inter-regular"/>
              </a:rPr>
              <a:t> &gt; |  ∈ course ∧ </a:t>
            </a:r>
            <a:r>
              <a:rPr lang="fr-FR" dirty="0" err="1">
                <a:solidFill>
                  <a:srgbClr val="000000"/>
                </a:solidFill>
                <a:latin typeface="inter-regular"/>
              </a:rPr>
              <a:t>subject</a:t>
            </a:r>
            <a:r>
              <a:rPr lang="fr-FR" dirty="0">
                <a:solidFill>
                  <a:srgbClr val="000000"/>
                </a:solidFill>
                <a:latin typeface="inter-regular"/>
              </a:rPr>
              <a:t> = </a:t>
            </a:r>
            <a:r>
              <a:rPr lang="fr-FR" dirty="0">
                <a:solidFill>
                  <a:srgbClr val="0000FF"/>
                </a:solidFill>
                <a:latin typeface="inter-regular"/>
              </a:rPr>
              <a:t>'</a:t>
            </a:r>
            <a:r>
              <a:rPr lang="fr-FR" dirty="0" err="1">
                <a:solidFill>
                  <a:srgbClr val="0000FF"/>
                </a:solidFill>
                <a:latin typeface="inter-regular"/>
              </a:rPr>
              <a:t>database</a:t>
            </a:r>
            <a:r>
              <a:rPr lang="fr-FR" dirty="0">
                <a:solidFill>
                  <a:srgbClr val="0000FF"/>
                </a:solidFill>
                <a:latin typeface="inter-regular"/>
              </a:rPr>
              <a:t>'</a:t>
            </a:r>
            <a:r>
              <a:rPr lang="fr-FR" dirty="0">
                <a:solidFill>
                  <a:srgbClr val="000000"/>
                </a:solidFill>
                <a:latin typeface="inter-regular"/>
              </a:rPr>
              <a:t>}  </a:t>
            </a:r>
          </a:p>
        </p:txBody>
      </p:sp>
      <p:sp>
        <p:nvSpPr>
          <p:cNvPr id="5" name="Rectangle 4"/>
          <p:cNvSpPr/>
          <p:nvPr/>
        </p:nvSpPr>
        <p:spPr>
          <a:xfrm>
            <a:off x="601670" y="3658440"/>
            <a:ext cx="8398775" cy="646331"/>
          </a:xfrm>
          <a:prstGeom prst="rect">
            <a:avLst/>
          </a:prstGeom>
        </p:spPr>
        <p:txBody>
          <a:bodyPr wrap="square">
            <a:spAutoFit/>
          </a:bodyPr>
          <a:lstStyle/>
          <a:p>
            <a:r>
              <a:rPr lang="en-US" b="1" dirty="0">
                <a:solidFill>
                  <a:srgbClr val="333333"/>
                </a:solidFill>
                <a:latin typeface="inter-bold"/>
              </a:rPr>
              <a:t>Output:</a:t>
            </a:r>
            <a:r>
              <a:rPr lang="en-US" dirty="0">
                <a:solidFill>
                  <a:srgbClr val="333333"/>
                </a:solidFill>
                <a:latin typeface="inter-regular"/>
              </a:rPr>
              <a:t> This query will yield the article, page, and subject from the relational course, where the subject is a database.</a:t>
            </a:r>
            <a:endParaRPr lang="en-IN" dirty="0"/>
          </a:p>
        </p:txBody>
      </p:sp>
      <p:sp>
        <p:nvSpPr>
          <p:cNvPr id="7" name="Slide Number Placeholder 6"/>
          <p:cNvSpPr>
            <a:spLocks noGrp="1"/>
          </p:cNvSpPr>
          <p:nvPr>
            <p:ph type="sldNum" sz="quarter" idx="12"/>
          </p:nvPr>
        </p:nvSpPr>
        <p:spPr/>
        <p:txBody>
          <a:bodyPr/>
          <a:lstStyle/>
          <a:p>
            <a:fld id="{B82CCC60-E8CD-4174-8B1A-7DF615B22EEF}" type="slidenum">
              <a:rPr lang="en-US" sz="2000" smtClean="0"/>
              <a:pPr/>
              <a:t>4</a:t>
            </a:fld>
            <a:endParaRPr lang="en-US" sz="2000" dirty="0"/>
          </a:p>
        </p:txBody>
      </p:sp>
    </p:spTree>
    <p:extLst>
      <p:ext uri="{BB962C8B-B14F-4D97-AF65-F5344CB8AC3E}">
        <p14:creationId xmlns:p14="http://schemas.microsoft.com/office/powerpoint/2010/main" val="345943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28470"/>
            <a:ext cx="7543800" cy="563731"/>
          </a:xfrm>
        </p:spPr>
        <p:txBody>
          <a:bodyPr/>
          <a:lstStyle/>
          <a:p>
            <a:r>
              <a:rPr lang="en-US" b="1" dirty="0"/>
              <a:t>DRC</a:t>
            </a:r>
            <a:endParaRPr lang="en-IN" b="1" dirty="0"/>
          </a:p>
        </p:txBody>
      </p:sp>
      <p:sp>
        <p:nvSpPr>
          <p:cNvPr id="3" name="Content Placeholder 2"/>
          <p:cNvSpPr>
            <a:spLocks noGrp="1"/>
          </p:cNvSpPr>
          <p:nvPr>
            <p:ph idx="1"/>
          </p:nvPr>
        </p:nvSpPr>
        <p:spPr/>
        <p:txBody>
          <a:bodyPr>
            <a:normAutofit lnSpcReduction="10000"/>
          </a:bodyPr>
          <a:lstStyle/>
          <a:p>
            <a:pPr algn="just"/>
            <a:r>
              <a:rPr lang="en-US" b="1" dirty="0"/>
              <a:t>Domain Relational Calculus is a non-procedural query language equivalent in power to Tuple Relational Calculus. Domain Relational Calculus provides only the description of the query but it does not provide the methods to solve it. In Domain Relational Calculus, a query is expressed as,</a:t>
            </a:r>
          </a:p>
          <a:p>
            <a:pPr algn="just"/>
            <a:r>
              <a:rPr lang="en-US" b="1" dirty="0"/>
              <a:t>{ &lt; x1, x2, x3, ..., </a:t>
            </a:r>
            <a:r>
              <a:rPr lang="en-US" b="1" dirty="0" err="1"/>
              <a:t>xn</a:t>
            </a:r>
            <a:r>
              <a:rPr lang="en-US" b="1" dirty="0"/>
              <a:t> &gt;</a:t>
            </a:r>
            <a:r>
              <a:rPr lang="en-US" sz="1800" b="1" dirty="0">
                <a:solidFill>
                  <a:srgbClr val="FF0000"/>
                </a:solidFill>
              </a:rPr>
              <a:t> | </a:t>
            </a:r>
            <a:r>
              <a:rPr lang="en-US" b="1" dirty="0"/>
              <a:t>P (x1, x2, x3, ..., </a:t>
            </a:r>
            <a:r>
              <a:rPr lang="en-US" b="1" dirty="0" err="1"/>
              <a:t>xn</a:t>
            </a:r>
            <a:r>
              <a:rPr lang="en-US" b="1" dirty="0"/>
              <a:t> ) } </a:t>
            </a:r>
          </a:p>
          <a:p>
            <a:pPr algn="just"/>
            <a:r>
              <a:rPr lang="en-US" b="1" dirty="0"/>
              <a:t>where, &lt; x1, x2, x3, …, </a:t>
            </a:r>
            <a:r>
              <a:rPr lang="en-US" b="1" dirty="0" err="1"/>
              <a:t>xn</a:t>
            </a:r>
            <a:r>
              <a:rPr lang="en-US" b="1" dirty="0"/>
              <a:t> &gt; represents resulting domains variables and P (x1, x2, x3, …, </a:t>
            </a:r>
            <a:r>
              <a:rPr lang="en-US" b="1" dirty="0" err="1"/>
              <a:t>xn</a:t>
            </a:r>
            <a:r>
              <a:rPr lang="en-US" b="1" dirty="0"/>
              <a:t> ) represents the condition or formula equivalent to the Predicate calculus.</a:t>
            </a:r>
          </a:p>
          <a:p>
            <a:pPr fontAlgn="base"/>
            <a:r>
              <a:rPr lang="en-US" b="1" dirty="0"/>
              <a:t>Predicate Calculus Formula:</a:t>
            </a:r>
            <a:endParaRPr lang="en-US" dirty="0"/>
          </a:p>
          <a:p>
            <a:pPr fontAlgn="base">
              <a:buFont typeface="Wingdings" panose="05000000000000000000" pitchFamily="2" charset="2"/>
              <a:buChar char="Ø"/>
            </a:pPr>
            <a:r>
              <a:rPr lang="en-US" dirty="0">
                <a:solidFill>
                  <a:srgbClr val="CC0099"/>
                </a:solidFill>
              </a:rPr>
              <a:t>Set of all comparison operators</a:t>
            </a:r>
          </a:p>
          <a:p>
            <a:pPr fontAlgn="base">
              <a:buFont typeface="Wingdings" panose="05000000000000000000" pitchFamily="2" charset="2"/>
              <a:buChar char="Ø"/>
            </a:pPr>
            <a:r>
              <a:rPr lang="en-US" dirty="0">
                <a:solidFill>
                  <a:srgbClr val="CC0099"/>
                </a:solidFill>
              </a:rPr>
              <a:t>Set of connectives like and, or, not</a:t>
            </a:r>
          </a:p>
          <a:p>
            <a:pPr fontAlgn="base">
              <a:buFont typeface="Wingdings" panose="05000000000000000000" pitchFamily="2" charset="2"/>
              <a:buChar char="Ø"/>
            </a:pPr>
            <a:r>
              <a:rPr lang="en-US" dirty="0">
                <a:solidFill>
                  <a:srgbClr val="CC0099"/>
                </a:solidFill>
              </a:rPr>
              <a:t>Set of quantifiers</a:t>
            </a:r>
          </a:p>
          <a:p>
            <a:pPr algn="just"/>
            <a:endParaRPr lang="en-IN" b="1" dirty="0"/>
          </a:p>
        </p:txBody>
      </p:sp>
      <p:sp>
        <p:nvSpPr>
          <p:cNvPr id="4" name="Slide Number Placeholder 3"/>
          <p:cNvSpPr>
            <a:spLocks noGrp="1"/>
          </p:cNvSpPr>
          <p:nvPr>
            <p:ph type="sldNum" sz="quarter" idx="12"/>
          </p:nvPr>
        </p:nvSpPr>
        <p:spPr/>
        <p:txBody>
          <a:bodyPr/>
          <a:lstStyle/>
          <a:p>
            <a:fld id="{B82CCC60-E8CD-4174-8B1A-7DF615B22EEF}" type="slidenum">
              <a:rPr lang="en-US" sz="1800" smtClean="0"/>
              <a:pPr/>
              <a:t>5</a:t>
            </a:fld>
            <a:endParaRPr lang="en-US" sz="1800" dirty="0"/>
          </a:p>
        </p:txBody>
      </p:sp>
    </p:spTree>
    <p:extLst>
      <p:ext uri="{BB962C8B-B14F-4D97-AF65-F5344CB8AC3E}">
        <p14:creationId xmlns:p14="http://schemas.microsoft.com/office/powerpoint/2010/main" val="113400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759" y="128470"/>
            <a:ext cx="7543800" cy="563731"/>
          </a:xfrm>
        </p:spPr>
        <p:txBody>
          <a:bodyPr/>
          <a:lstStyle/>
          <a:p>
            <a:r>
              <a:rPr lang="en-US" b="1" dirty="0"/>
              <a:t>DRC-Example</a:t>
            </a:r>
            <a:endParaRPr lang="en-IN" b="1" dirty="0"/>
          </a:p>
        </p:txBody>
      </p:sp>
      <p:graphicFrame>
        <p:nvGraphicFramePr>
          <p:cNvPr id="4" name="Content Placeholder 4"/>
          <p:cNvGraphicFramePr>
            <a:graphicFrameLocks/>
          </p:cNvGraphicFramePr>
          <p:nvPr/>
        </p:nvGraphicFramePr>
        <p:xfrm>
          <a:off x="601670" y="739290"/>
          <a:ext cx="4428444" cy="2398890"/>
        </p:xfrm>
        <a:graphic>
          <a:graphicData uri="http://schemas.openxmlformats.org/drawingml/2006/table">
            <a:tbl>
              <a:tblPr firstRow="1" bandRow="1">
                <a:tableStyleId>{35758FB7-9AC5-4552-8A53-C91805E547FA}</a:tableStyleId>
              </a:tblPr>
              <a:tblGrid>
                <a:gridCol w="1476148">
                  <a:extLst>
                    <a:ext uri="{9D8B030D-6E8A-4147-A177-3AD203B41FA5}">
                      <a16:colId xmlns:a16="http://schemas.microsoft.com/office/drawing/2014/main" val="20000"/>
                    </a:ext>
                  </a:extLst>
                </a:gridCol>
                <a:gridCol w="1476148">
                  <a:extLst>
                    <a:ext uri="{9D8B030D-6E8A-4147-A177-3AD203B41FA5}">
                      <a16:colId xmlns:a16="http://schemas.microsoft.com/office/drawing/2014/main" val="20001"/>
                    </a:ext>
                  </a:extLst>
                </a:gridCol>
                <a:gridCol w="1476148">
                  <a:extLst>
                    <a:ext uri="{9D8B030D-6E8A-4147-A177-3AD203B41FA5}">
                      <a16:colId xmlns:a16="http://schemas.microsoft.com/office/drawing/2014/main" val="20002"/>
                    </a:ext>
                  </a:extLst>
                </a:gridCol>
              </a:tblGrid>
              <a:tr h="479778">
                <a:tc>
                  <a:txBody>
                    <a:bodyPr/>
                    <a:lstStyle/>
                    <a:p>
                      <a:r>
                        <a:rPr lang="en-US" sz="1800" b="1" dirty="0" err="1">
                          <a:solidFill>
                            <a:schemeClr val="bg1"/>
                          </a:solidFill>
                        </a:rPr>
                        <a:t>First_Name</a:t>
                      </a:r>
                      <a:endParaRPr lang="en-IN" sz="1800" b="1" dirty="0">
                        <a:solidFill>
                          <a:schemeClr val="bg1"/>
                        </a:solidFill>
                      </a:endParaRPr>
                    </a:p>
                  </a:txBody>
                  <a:tcPr>
                    <a:solidFill>
                      <a:srgbClr val="FF2549"/>
                    </a:solidFill>
                  </a:tcPr>
                </a:tc>
                <a:tc>
                  <a:txBody>
                    <a:bodyPr/>
                    <a:lstStyle/>
                    <a:p>
                      <a:r>
                        <a:rPr lang="en-US" sz="1800" b="1" dirty="0" err="1">
                          <a:solidFill>
                            <a:schemeClr val="bg1"/>
                          </a:solidFill>
                        </a:rPr>
                        <a:t>Last_Name</a:t>
                      </a:r>
                      <a:endParaRPr lang="en-IN" sz="1800" b="1" dirty="0">
                        <a:solidFill>
                          <a:schemeClr val="bg1"/>
                        </a:solidFill>
                      </a:endParaRPr>
                    </a:p>
                  </a:txBody>
                  <a:tcPr>
                    <a:solidFill>
                      <a:srgbClr val="FF2549"/>
                    </a:solidFill>
                  </a:tcPr>
                </a:tc>
                <a:tc>
                  <a:txBody>
                    <a:bodyPr/>
                    <a:lstStyle/>
                    <a:p>
                      <a:r>
                        <a:rPr lang="en-US" sz="1800" b="1" dirty="0">
                          <a:solidFill>
                            <a:schemeClr val="bg1"/>
                          </a:solidFill>
                        </a:rPr>
                        <a:t>Age</a:t>
                      </a:r>
                      <a:endParaRPr lang="en-IN" sz="1800" b="1" dirty="0">
                        <a:solidFill>
                          <a:schemeClr val="bg1"/>
                        </a:solidFill>
                      </a:endParaRPr>
                    </a:p>
                  </a:txBody>
                  <a:tcPr>
                    <a:solidFill>
                      <a:srgbClr val="FF2549"/>
                    </a:solidFill>
                  </a:tcPr>
                </a:tc>
                <a:extLst>
                  <a:ext uri="{0D108BD9-81ED-4DB2-BD59-A6C34878D82A}">
                    <a16:rowId xmlns:a16="http://schemas.microsoft.com/office/drawing/2014/main" val="10000"/>
                  </a:ext>
                </a:extLst>
              </a:tr>
              <a:tr h="479778">
                <a:tc>
                  <a:txBody>
                    <a:bodyPr/>
                    <a:lstStyle/>
                    <a:p>
                      <a:r>
                        <a:rPr lang="en-US" sz="1800" b="1" dirty="0" err="1">
                          <a:solidFill>
                            <a:schemeClr val="bg1"/>
                          </a:solidFill>
                        </a:rPr>
                        <a:t>Ajeet</a:t>
                      </a:r>
                      <a:r>
                        <a:rPr lang="en-US" sz="1800" b="1" dirty="0">
                          <a:solidFill>
                            <a:schemeClr val="bg1"/>
                          </a:solidFill>
                        </a:rPr>
                        <a:t> </a:t>
                      </a:r>
                      <a:endParaRPr lang="en-IN" sz="1800" b="1" dirty="0">
                        <a:solidFill>
                          <a:schemeClr val="bg1"/>
                        </a:solidFill>
                      </a:endParaRPr>
                    </a:p>
                  </a:txBody>
                  <a:tcPr>
                    <a:solidFill>
                      <a:srgbClr val="FF2549"/>
                    </a:solidFill>
                  </a:tcPr>
                </a:tc>
                <a:tc>
                  <a:txBody>
                    <a:bodyPr/>
                    <a:lstStyle/>
                    <a:p>
                      <a:r>
                        <a:rPr lang="en-IN" sz="1800" b="1" dirty="0">
                          <a:solidFill>
                            <a:schemeClr val="bg1"/>
                          </a:solidFill>
                        </a:rPr>
                        <a:t>Singh</a:t>
                      </a:r>
                    </a:p>
                  </a:txBody>
                  <a:tcPr>
                    <a:solidFill>
                      <a:srgbClr val="FF2549"/>
                    </a:solidFill>
                  </a:tcPr>
                </a:tc>
                <a:tc>
                  <a:txBody>
                    <a:bodyPr/>
                    <a:lstStyle/>
                    <a:p>
                      <a:r>
                        <a:rPr lang="en-IN" sz="1800" b="1" dirty="0">
                          <a:solidFill>
                            <a:schemeClr val="bg1"/>
                          </a:solidFill>
                        </a:rPr>
                        <a:t>30</a:t>
                      </a:r>
                    </a:p>
                  </a:txBody>
                  <a:tcPr>
                    <a:solidFill>
                      <a:srgbClr val="FF2549"/>
                    </a:solidFill>
                  </a:tcPr>
                </a:tc>
                <a:extLst>
                  <a:ext uri="{0D108BD9-81ED-4DB2-BD59-A6C34878D82A}">
                    <a16:rowId xmlns:a16="http://schemas.microsoft.com/office/drawing/2014/main" val="10001"/>
                  </a:ext>
                </a:extLst>
              </a:tr>
              <a:tr h="479778">
                <a:tc>
                  <a:txBody>
                    <a:bodyPr/>
                    <a:lstStyle/>
                    <a:p>
                      <a:r>
                        <a:rPr lang="en-IN" sz="1800" b="1" dirty="0" err="1">
                          <a:solidFill>
                            <a:schemeClr val="bg1"/>
                          </a:solidFill>
                        </a:rPr>
                        <a:t>Chaitanya</a:t>
                      </a:r>
                      <a:endParaRPr lang="en-IN" sz="1800" b="1" dirty="0">
                        <a:solidFill>
                          <a:schemeClr val="bg1"/>
                        </a:solidFill>
                      </a:endParaRPr>
                    </a:p>
                  </a:txBody>
                  <a:tcPr>
                    <a:solidFill>
                      <a:srgbClr val="FF2549"/>
                    </a:solidFill>
                  </a:tcPr>
                </a:tc>
                <a:tc>
                  <a:txBody>
                    <a:bodyPr/>
                    <a:lstStyle/>
                    <a:p>
                      <a:r>
                        <a:rPr lang="en-IN" sz="1800" b="1" dirty="0">
                          <a:solidFill>
                            <a:schemeClr val="bg1"/>
                          </a:solidFill>
                        </a:rPr>
                        <a:t>Singh</a:t>
                      </a:r>
                    </a:p>
                  </a:txBody>
                  <a:tcPr>
                    <a:solidFill>
                      <a:srgbClr val="FF2549"/>
                    </a:solidFill>
                  </a:tcPr>
                </a:tc>
                <a:tc>
                  <a:txBody>
                    <a:bodyPr/>
                    <a:lstStyle/>
                    <a:p>
                      <a:r>
                        <a:rPr lang="en-US" sz="1800" b="1" dirty="0">
                          <a:solidFill>
                            <a:schemeClr val="bg1"/>
                          </a:solidFill>
                        </a:rPr>
                        <a:t>31</a:t>
                      </a:r>
                      <a:endParaRPr lang="en-IN" sz="1800" b="1" dirty="0">
                        <a:solidFill>
                          <a:schemeClr val="bg1"/>
                        </a:solidFill>
                      </a:endParaRPr>
                    </a:p>
                  </a:txBody>
                  <a:tcPr>
                    <a:solidFill>
                      <a:srgbClr val="FF2549"/>
                    </a:solidFill>
                  </a:tcPr>
                </a:tc>
                <a:extLst>
                  <a:ext uri="{0D108BD9-81ED-4DB2-BD59-A6C34878D82A}">
                    <a16:rowId xmlns:a16="http://schemas.microsoft.com/office/drawing/2014/main" val="10002"/>
                  </a:ext>
                </a:extLst>
              </a:tr>
              <a:tr h="479778">
                <a:tc>
                  <a:txBody>
                    <a:bodyPr/>
                    <a:lstStyle/>
                    <a:p>
                      <a:r>
                        <a:rPr lang="en-IN" sz="1800" b="1" dirty="0">
                          <a:solidFill>
                            <a:schemeClr val="bg1"/>
                          </a:solidFill>
                        </a:rPr>
                        <a:t>Rajeev </a:t>
                      </a:r>
                    </a:p>
                  </a:txBody>
                  <a:tcPr>
                    <a:solidFill>
                      <a:srgbClr val="FF2549"/>
                    </a:solidFill>
                  </a:tcPr>
                </a:tc>
                <a:tc>
                  <a:txBody>
                    <a:bodyPr/>
                    <a:lstStyle/>
                    <a:p>
                      <a:r>
                        <a:rPr lang="en-IN" sz="1800" b="1" dirty="0">
                          <a:solidFill>
                            <a:schemeClr val="bg1"/>
                          </a:solidFill>
                        </a:rPr>
                        <a:t>Bhatia </a:t>
                      </a:r>
                    </a:p>
                  </a:txBody>
                  <a:tcPr>
                    <a:solidFill>
                      <a:srgbClr val="FF2549"/>
                    </a:solidFill>
                  </a:tcPr>
                </a:tc>
                <a:tc>
                  <a:txBody>
                    <a:bodyPr/>
                    <a:lstStyle/>
                    <a:p>
                      <a:r>
                        <a:rPr lang="en-US" sz="1800" b="1" dirty="0">
                          <a:solidFill>
                            <a:schemeClr val="bg1"/>
                          </a:solidFill>
                        </a:rPr>
                        <a:t>27</a:t>
                      </a:r>
                      <a:endParaRPr lang="en-IN" sz="1800" b="1" dirty="0">
                        <a:solidFill>
                          <a:schemeClr val="bg1"/>
                        </a:solidFill>
                      </a:endParaRPr>
                    </a:p>
                  </a:txBody>
                  <a:tcPr>
                    <a:solidFill>
                      <a:srgbClr val="FF2549"/>
                    </a:solidFill>
                  </a:tcPr>
                </a:tc>
                <a:extLst>
                  <a:ext uri="{0D108BD9-81ED-4DB2-BD59-A6C34878D82A}">
                    <a16:rowId xmlns:a16="http://schemas.microsoft.com/office/drawing/2014/main" val="10003"/>
                  </a:ext>
                </a:extLst>
              </a:tr>
              <a:tr h="479778">
                <a:tc>
                  <a:txBody>
                    <a:bodyPr/>
                    <a:lstStyle/>
                    <a:p>
                      <a:r>
                        <a:rPr lang="en-IN" sz="1800" b="1" dirty="0">
                          <a:solidFill>
                            <a:schemeClr val="bg1"/>
                          </a:solidFill>
                        </a:rPr>
                        <a:t>Carl </a:t>
                      </a:r>
                    </a:p>
                  </a:txBody>
                  <a:tcPr>
                    <a:solidFill>
                      <a:srgbClr val="FF2549"/>
                    </a:solidFill>
                  </a:tcPr>
                </a:tc>
                <a:tc>
                  <a:txBody>
                    <a:bodyPr/>
                    <a:lstStyle/>
                    <a:p>
                      <a:r>
                        <a:rPr lang="en-IN" sz="1800" b="1" dirty="0" err="1">
                          <a:solidFill>
                            <a:schemeClr val="bg1"/>
                          </a:solidFill>
                        </a:rPr>
                        <a:t>Pratap</a:t>
                      </a:r>
                      <a:r>
                        <a:rPr lang="en-IN" sz="1800" b="1" dirty="0">
                          <a:solidFill>
                            <a:schemeClr val="bg1"/>
                          </a:solidFill>
                        </a:rPr>
                        <a:t> </a:t>
                      </a:r>
                    </a:p>
                  </a:txBody>
                  <a:tcPr>
                    <a:solidFill>
                      <a:srgbClr val="FF2549"/>
                    </a:solidFill>
                  </a:tcPr>
                </a:tc>
                <a:tc>
                  <a:txBody>
                    <a:bodyPr/>
                    <a:lstStyle/>
                    <a:p>
                      <a:r>
                        <a:rPr lang="en-US" sz="1800" b="1" dirty="0">
                          <a:solidFill>
                            <a:schemeClr val="bg1"/>
                          </a:solidFill>
                        </a:rPr>
                        <a:t>28</a:t>
                      </a:r>
                      <a:endParaRPr lang="en-IN" sz="1800" b="1" dirty="0">
                        <a:solidFill>
                          <a:schemeClr val="bg1"/>
                        </a:solidFill>
                      </a:endParaRPr>
                    </a:p>
                  </a:txBody>
                  <a:tcPr>
                    <a:solidFill>
                      <a:srgbClr val="FF2549"/>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296259" y="3182570"/>
            <a:ext cx="8704185" cy="707886"/>
          </a:xfrm>
          <a:prstGeom prst="rect">
            <a:avLst/>
          </a:prstGeom>
        </p:spPr>
        <p:txBody>
          <a:bodyPr wrap="square">
            <a:spAutoFit/>
          </a:bodyPr>
          <a:lstStyle/>
          <a:p>
            <a:r>
              <a:rPr lang="en-US" sz="2000" dirty="0">
                <a:solidFill>
                  <a:srgbClr val="222426"/>
                </a:solidFill>
                <a:latin typeface="Roboto"/>
              </a:rPr>
              <a:t>Query to find the first name and age of students where student age is greater than 27</a:t>
            </a:r>
            <a:endParaRPr lang="en-IN" sz="2000" dirty="0"/>
          </a:p>
        </p:txBody>
      </p:sp>
      <p:sp>
        <p:nvSpPr>
          <p:cNvPr id="6" name="Rectangle 1"/>
          <p:cNvSpPr>
            <a:spLocks noChangeArrowheads="1"/>
          </p:cNvSpPr>
          <p:nvPr/>
        </p:nvSpPr>
        <p:spPr bwMode="auto">
          <a:xfrm>
            <a:off x="448965" y="4068023"/>
            <a:ext cx="7711889" cy="4616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sz="2400" b="0" i="0" u="none" strike="noStrike" cap="none" normalizeH="0" baseline="0" dirty="0" err="1">
                <a:ln>
                  <a:noFill/>
                </a:ln>
                <a:solidFill>
                  <a:srgbClr val="2B91AF"/>
                </a:solidFill>
                <a:effectLst/>
                <a:latin typeface="Courier New" panose="02070309020205020404" pitchFamily="49" charset="0"/>
                <a:cs typeface="Courier New" panose="02070309020205020404" pitchFamily="49" charset="0"/>
              </a:rPr>
              <a:t>First_Name</a:t>
            </a:r>
            <a:r>
              <a:rPr kumimoji="0" 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Age</a:t>
            </a:r>
            <a:r>
              <a:rPr kumimoji="0" 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 ∈ </a:t>
            </a:r>
            <a:r>
              <a:rPr kumimoji="0" lang="en-US" sz="20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Student</a:t>
            </a:r>
            <a:r>
              <a:rPr kumimoji="0" 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sz="2000" b="0" i="0" u="none" strike="noStrike" cap="none" normalizeH="0" baseline="0" dirty="0">
                <a:ln>
                  <a:noFill/>
                </a:ln>
                <a:solidFill>
                  <a:srgbClr val="2B91AF"/>
                </a:solidFill>
                <a:effectLst/>
                <a:latin typeface="Courier New" panose="02070309020205020404" pitchFamily="49" charset="0"/>
                <a:cs typeface="Courier New" panose="02070309020205020404" pitchFamily="49" charset="0"/>
              </a:rPr>
              <a:t>Age</a:t>
            </a:r>
            <a:r>
              <a:rPr kumimoji="0" 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sz="2000" b="0" i="0" u="none" strike="noStrike" cap="none" normalizeH="0" baseline="0" dirty="0">
                <a:ln>
                  <a:noFill/>
                </a:ln>
                <a:solidFill>
                  <a:srgbClr val="800000"/>
                </a:solidFill>
                <a:effectLst/>
                <a:latin typeface="Courier New" panose="02070309020205020404" pitchFamily="49" charset="0"/>
                <a:cs typeface="Courier New" panose="02070309020205020404" pitchFamily="49" charset="0"/>
              </a:rPr>
              <a:t>27</a:t>
            </a:r>
            <a:r>
              <a:rPr kumimoji="0" 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a:ln>
                  <a:noFill/>
                </a:ln>
                <a:solidFill>
                  <a:schemeClr val="tx1"/>
                </a:solidFill>
                <a:effectLst/>
              </a:rPr>
              <a:t> </a:t>
            </a:r>
            <a:endParaRPr kumimoji="0" 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ontent Placeholder 4"/>
          <p:cNvGraphicFramePr>
            <a:graphicFrameLocks/>
          </p:cNvGraphicFramePr>
          <p:nvPr/>
        </p:nvGraphicFramePr>
        <p:xfrm>
          <a:off x="5768273" y="1350110"/>
          <a:ext cx="2545286" cy="1710540"/>
        </p:xfrm>
        <a:graphic>
          <a:graphicData uri="http://schemas.openxmlformats.org/drawingml/2006/table">
            <a:tbl>
              <a:tblPr firstRow="1" bandRow="1">
                <a:tableStyleId>{35758FB7-9AC5-4552-8A53-C91805E547FA}</a:tableStyleId>
              </a:tblPr>
              <a:tblGrid>
                <a:gridCol w="1272643">
                  <a:extLst>
                    <a:ext uri="{9D8B030D-6E8A-4147-A177-3AD203B41FA5}">
                      <a16:colId xmlns:a16="http://schemas.microsoft.com/office/drawing/2014/main" val="20000"/>
                    </a:ext>
                  </a:extLst>
                </a:gridCol>
                <a:gridCol w="1272643">
                  <a:extLst>
                    <a:ext uri="{9D8B030D-6E8A-4147-A177-3AD203B41FA5}">
                      <a16:colId xmlns:a16="http://schemas.microsoft.com/office/drawing/2014/main" val="20001"/>
                    </a:ext>
                  </a:extLst>
                </a:gridCol>
              </a:tblGrid>
              <a:tr h="427635">
                <a:tc>
                  <a:txBody>
                    <a:bodyPr/>
                    <a:lstStyle/>
                    <a:p>
                      <a:r>
                        <a:rPr lang="en-US" sz="1800" b="1" dirty="0" err="1">
                          <a:solidFill>
                            <a:schemeClr val="bg1"/>
                          </a:solidFill>
                        </a:rPr>
                        <a:t>First_Name</a:t>
                      </a:r>
                      <a:endParaRPr lang="en-IN" sz="1800" b="1" dirty="0">
                        <a:solidFill>
                          <a:schemeClr val="bg1"/>
                        </a:solidFill>
                      </a:endParaRPr>
                    </a:p>
                  </a:txBody>
                  <a:tcPr>
                    <a:solidFill>
                      <a:srgbClr val="5EEC3C"/>
                    </a:solidFill>
                  </a:tcPr>
                </a:tc>
                <a:tc>
                  <a:txBody>
                    <a:bodyPr/>
                    <a:lstStyle/>
                    <a:p>
                      <a:r>
                        <a:rPr lang="en-US" sz="1800" b="1" dirty="0">
                          <a:solidFill>
                            <a:schemeClr val="bg1"/>
                          </a:solidFill>
                        </a:rPr>
                        <a:t>Age</a:t>
                      </a:r>
                      <a:endParaRPr lang="en-IN" sz="1800" b="1" dirty="0">
                        <a:solidFill>
                          <a:schemeClr val="bg1"/>
                        </a:solidFill>
                      </a:endParaRPr>
                    </a:p>
                  </a:txBody>
                  <a:tcPr>
                    <a:solidFill>
                      <a:srgbClr val="5EEC3C"/>
                    </a:solidFill>
                  </a:tcPr>
                </a:tc>
                <a:extLst>
                  <a:ext uri="{0D108BD9-81ED-4DB2-BD59-A6C34878D82A}">
                    <a16:rowId xmlns:a16="http://schemas.microsoft.com/office/drawing/2014/main" val="10000"/>
                  </a:ext>
                </a:extLst>
              </a:tr>
              <a:tr h="427635">
                <a:tc>
                  <a:txBody>
                    <a:bodyPr/>
                    <a:lstStyle/>
                    <a:p>
                      <a:r>
                        <a:rPr lang="en-US" sz="1800" b="1" dirty="0" err="1">
                          <a:solidFill>
                            <a:schemeClr val="bg1"/>
                          </a:solidFill>
                        </a:rPr>
                        <a:t>Ajeet</a:t>
                      </a:r>
                      <a:r>
                        <a:rPr lang="en-US" sz="1800" b="1" dirty="0">
                          <a:solidFill>
                            <a:schemeClr val="bg1"/>
                          </a:solidFill>
                        </a:rPr>
                        <a:t> </a:t>
                      </a:r>
                      <a:endParaRPr lang="en-IN" sz="1800" b="1" dirty="0">
                        <a:solidFill>
                          <a:schemeClr val="bg1"/>
                        </a:solidFill>
                      </a:endParaRPr>
                    </a:p>
                  </a:txBody>
                  <a:tcPr>
                    <a:solidFill>
                      <a:srgbClr val="5EEC3C"/>
                    </a:solidFill>
                  </a:tcPr>
                </a:tc>
                <a:tc>
                  <a:txBody>
                    <a:bodyPr/>
                    <a:lstStyle/>
                    <a:p>
                      <a:r>
                        <a:rPr lang="en-IN" sz="1800" b="1" dirty="0">
                          <a:solidFill>
                            <a:schemeClr val="bg1"/>
                          </a:solidFill>
                        </a:rPr>
                        <a:t>30</a:t>
                      </a:r>
                    </a:p>
                  </a:txBody>
                  <a:tcPr>
                    <a:solidFill>
                      <a:srgbClr val="5EEC3C"/>
                    </a:solidFill>
                  </a:tcPr>
                </a:tc>
                <a:extLst>
                  <a:ext uri="{0D108BD9-81ED-4DB2-BD59-A6C34878D82A}">
                    <a16:rowId xmlns:a16="http://schemas.microsoft.com/office/drawing/2014/main" val="10001"/>
                  </a:ext>
                </a:extLst>
              </a:tr>
              <a:tr h="427635">
                <a:tc>
                  <a:txBody>
                    <a:bodyPr/>
                    <a:lstStyle/>
                    <a:p>
                      <a:r>
                        <a:rPr lang="en-IN" sz="1800" b="1" dirty="0" err="1">
                          <a:solidFill>
                            <a:schemeClr val="bg1"/>
                          </a:solidFill>
                        </a:rPr>
                        <a:t>Chaitanya</a:t>
                      </a:r>
                      <a:endParaRPr lang="en-IN" sz="1800" b="1" dirty="0">
                        <a:solidFill>
                          <a:schemeClr val="bg1"/>
                        </a:solidFill>
                      </a:endParaRPr>
                    </a:p>
                  </a:txBody>
                  <a:tcPr>
                    <a:solidFill>
                      <a:srgbClr val="5EEC3C"/>
                    </a:solidFill>
                  </a:tcPr>
                </a:tc>
                <a:tc>
                  <a:txBody>
                    <a:bodyPr/>
                    <a:lstStyle/>
                    <a:p>
                      <a:r>
                        <a:rPr lang="en-US" sz="1800" b="1" dirty="0">
                          <a:solidFill>
                            <a:schemeClr val="bg1"/>
                          </a:solidFill>
                        </a:rPr>
                        <a:t>31</a:t>
                      </a:r>
                      <a:endParaRPr lang="en-IN" sz="1800" b="1" dirty="0">
                        <a:solidFill>
                          <a:schemeClr val="bg1"/>
                        </a:solidFill>
                      </a:endParaRPr>
                    </a:p>
                  </a:txBody>
                  <a:tcPr>
                    <a:solidFill>
                      <a:srgbClr val="5EEC3C"/>
                    </a:solidFill>
                  </a:tcPr>
                </a:tc>
                <a:extLst>
                  <a:ext uri="{0D108BD9-81ED-4DB2-BD59-A6C34878D82A}">
                    <a16:rowId xmlns:a16="http://schemas.microsoft.com/office/drawing/2014/main" val="10002"/>
                  </a:ext>
                </a:extLst>
              </a:tr>
              <a:tr h="427635">
                <a:tc>
                  <a:txBody>
                    <a:bodyPr/>
                    <a:lstStyle/>
                    <a:p>
                      <a:r>
                        <a:rPr lang="en-IN" sz="1800" b="1" dirty="0">
                          <a:solidFill>
                            <a:schemeClr val="bg1"/>
                          </a:solidFill>
                        </a:rPr>
                        <a:t>Carl </a:t>
                      </a:r>
                    </a:p>
                  </a:txBody>
                  <a:tcPr>
                    <a:solidFill>
                      <a:srgbClr val="5EEC3C"/>
                    </a:solidFill>
                  </a:tcPr>
                </a:tc>
                <a:tc>
                  <a:txBody>
                    <a:bodyPr/>
                    <a:lstStyle/>
                    <a:p>
                      <a:r>
                        <a:rPr lang="en-US" sz="1800" b="1" dirty="0">
                          <a:solidFill>
                            <a:schemeClr val="bg1"/>
                          </a:solidFill>
                        </a:rPr>
                        <a:t>28</a:t>
                      </a:r>
                      <a:endParaRPr lang="en-IN" sz="1800" b="1" dirty="0">
                        <a:solidFill>
                          <a:schemeClr val="bg1"/>
                        </a:solidFill>
                      </a:endParaRPr>
                    </a:p>
                  </a:txBody>
                  <a:tcPr>
                    <a:solidFill>
                      <a:srgbClr val="5EEC3C"/>
                    </a:solidFill>
                  </a:tcPr>
                </a:tc>
                <a:extLst>
                  <a:ext uri="{0D108BD9-81ED-4DB2-BD59-A6C34878D82A}">
                    <a16:rowId xmlns:a16="http://schemas.microsoft.com/office/drawing/2014/main" val="10003"/>
                  </a:ext>
                </a:extLst>
              </a:tr>
            </a:tbl>
          </a:graphicData>
        </a:graphic>
      </p:graphicFrame>
      <p:sp>
        <p:nvSpPr>
          <p:cNvPr id="8" name="Slide Number Placeholder 7"/>
          <p:cNvSpPr>
            <a:spLocks noGrp="1"/>
          </p:cNvSpPr>
          <p:nvPr>
            <p:ph type="sldNum" sz="quarter" idx="12"/>
          </p:nvPr>
        </p:nvSpPr>
        <p:spPr/>
        <p:txBody>
          <a:bodyPr/>
          <a:lstStyle/>
          <a:p>
            <a:fld id="{B82CCC60-E8CD-4174-8B1A-7DF615B22EEF}" type="slidenum">
              <a:rPr lang="en-US" sz="2000" smtClean="0"/>
              <a:pPr/>
              <a:t>6</a:t>
            </a:fld>
            <a:endParaRPr lang="en-US" sz="2000" dirty="0"/>
          </a:p>
        </p:txBody>
      </p:sp>
    </p:spTree>
    <p:extLst>
      <p:ext uri="{BB962C8B-B14F-4D97-AF65-F5344CB8AC3E}">
        <p14:creationId xmlns:p14="http://schemas.microsoft.com/office/powerpoint/2010/main" val="27559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DRC-Example</a:t>
            </a:r>
            <a:endParaRPr lang="en-IN" dirty="0"/>
          </a:p>
        </p:txBody>
      </p:sp>
      <p:sp>
        <p:nvSpPr>
          <p:cNvPr id="3" name="Content Placeholder 2"/>
          <p:cNvSpPr>
            <a:spLocks noGrp="1"/>
          </p:cNvSpPr>
          <p:nvPr>
            <p:ph idx="1"/>
          </p:nvPr>
        </p:nvSpPr>
        <p:spPr/>
        <p:txBody>
          <a:bodyPr/>
          <a:lstStyle/>
          <a:p>
            <a:r>
              <a:rPr lang="en-US" sz="1600" b="1" dirty="0"/>
              <a:t>Query: Write a DRC query to get the data of all customers with </a:t>
            </a:r>
            <a:r>
              <a:rPr lang="en-US" sz="1600" b="1" dirty="0" err="1"/>
              <a:t>Zipcode</a:t>
            </a:r>
            <a:r>
              <a:rPr lang="en-US" sz="1600" b="1" dirty="0"/>
              <a:t> 12345.</a:t>
            </a:r>
          </a:p>
          <a:p>
            <a:r>
              <a:rPr lang="en-IN" sz="2000" b="1" dirty="0">
                <a:solidFill>
                  <a:srgbClr val="00B050"/>
                </a:solidFill>
              </a:rPr>
              <a:t>DRC query:</a:t>
            </a:r>
            <a:r>
              <a:rPr lang="en-IN" sz="2000" dirty="0">
                <a:solidFill>
                  <a:srgbClr val="00B050"/>
                </a:solidFill>
              </a:rPr>
              <a:t> </a:t>
            </a:r>
            <a:r>
              <a:rPr lang="en-IN" sz="2000" b="1" dirty="0">
                <a:solidFill>
                  <a:srgbClr val="00B050"/>
                </a:solidFill>
              </a:rPr>
              <a:t>{&lt;x1,x2,x3&gt; | &lt;x1,x2&gt; ∈ Customer ∧ x3 = 12345 }</a:t>
            </a:r>
          </a:p>
          <a:p>
            <a:endParaRPr lang="en-IN" b="1" dirty="0">
              <a:solidFill>
                <a:srgbClr val="00B050"/>
              </a:solidFill>
            </a:endParaRPr>
          </a:p>
          <a:p>
            <a:endParaRPr lang="en-IN" b="1" dirty="0">
              <a:solidFill>
                <a:srgbClr val="00B050"/>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z="1800" smtClean="0"/>
              <a:pPr/>
              <a:t>7</a:t>
            </a:fld>
            <a:endParaRPr lang="en-US" sz="1800"/>
          </a:p>
        </p:txBody>
      </p:sp>
      <p:graphicFrame>
        <p:nvGraphicFramePr>
          <p:cNvPr id="7" name="Table 6"/>
          <p:cNvGraphicFramePr>
            <a:graphicFrameLocks noGrp="1"/>
          </p:cNvGraphicFramePr>
          <p:nvPr/>
        </p:nvGraphicFramePr>
        <p:xfrm>
          <a:off x="822325" y="2468219"/>
          <a:ext cx="5887545" cy="1783287"/>
        </p:xfrm>
        <a:graphic>
          <a:graphicData uri="http://schemas.openxmlformats.org/drawingml/2006/table">
            <a:tbl>
              <a:tblPr>
                <a:tableStyleId>{D113A9D2-9D6B-4929-AA2D-F23B5EE8CBE7}</a:tableStyleId>
              </a:tblPr>
              <a:tblGrid>
                <a:gridCol w="1962515">
                  <a:extLst>
                    <a:ext uri="{9D8B030D-6E8A-4147-A177-3AD203B41FA5}">
                      <a16:colId xmlns:a16="http://schemas.microsoft.com/office/drawing/2014/main" val="20000"/>
                    </a:ext>
                  </a:extLst>
                </a:gridCol>
                <a:gridCol w="1962515">
                  <a:extLst>
                    <a:ext uri="{9D8B030D-6E8A-4147-A177-3AD203B41FA5}">
                      <a16:colId xmlns:a16="http://schemas.microsoft.com/office/drawing/2014/main" val="20001"/>
                    </a:ext>
                  </a:extLst>
                </a:gridCol>
                <a:gridCol w="1962515">
                  <a:extLst>
                    <a:ext uri="{9D8B030D-6E8A-4147-A177-3AD203B41FA5}">
                      <a16:colId xmlns:a16="http://schemas.microsoft.com/office/drawing/2014/main" val="20002"/>
                    </a:ext>
                  </a:extLst>
                </a:gridCol>
              </a:tblGrid>
              <a:tr h="594429">
                <a:tc>
                  <a:txBody>
                    <a:bodyPr/>
                    <a:lstStyle/>
                    <a:p>
                      <a:pPr algn="ctr"/>
                      <a:r>
                        <a:rPr lang="en-IN" sz="1600" dirty="0" err="1"/>
                        <a:t>Cust_id</a:t>
                      </a:r>
                      <a:endParaRPr lang="en-IN" sz="1600" dirty="0"/>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err="1"/>
                        <a:t>Cust_Name</a:t>
                      </a:r>
                      <a:endParaRPr lang="en-IN" sz="1600" dirty="0"/>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err="1"/>
                        <a:t>Cust_Zipcode</a:t>
                      </a:r>
                      <a:endParaRPr lang="en-IN" sz="1600" dirty="0"/>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94429">
                <a:tc>
                  <a:txBody>
                    <a:bodyPr/>
                    <a:lstStyle/>
                    <a:p>
                      <a:pPr algn="ctr"/>
                      <a:r>
                        <a:rPr lang="en-IN" sz="1600"/>
                        <a:t>1</a:t>
                      </a:r>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a:t>Rohit</a:t>
                      </a:r>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a:t>12345</a:t>
                      </a:r>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94429">
                <a:tc>
                  <a:txBody>
                    <a:bodyPr/>
                    <a:lstStyle/>
                    <a:p>
                      <a:pPr algn="ctr"/>
                      <a:r>
                        <a:rPr lang="en-IN" sz="1600"/>
                        <a:t>4</a:t>
                      </a:r>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a:t>Amit</a:t>
                      </a:r>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t>12345</a:t>
                      </a:r>
                    </a:p>
                  </a:txBody>
                  <a:tcPr marL="85211" marR="85211" marT="42606" marB="42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778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DRC-Queries</a:t>
            </a:r>
            <a:endParaRPr lang="en-IN" b="1" dirty="0"/>
          </a:p>
        </p:txBody>
      </p:sp>
      <p:sp>
        <p:nvSpPr>
          <p:cNvPr id="3" name="Content Placeholder 2"/>
          <p:cNvSpPr>
            <a:spLocks noGrp="1"/>
          </p:cNvSpPr>
          <p:nvPr>
            <p:ph idx="1"/>
          </p:nvPr>
        </p:nvSpPr>
        <p:spPr/>
        <p:txBody>
          <a:bodyPr/>
          <a:lstStyle/>
          <a:p>
            <a:r>
              <a:rPr lang="en-US" sz="2000" b="1" dirty="0"/>
              <a:t>Query-1:</a:t>
            </a:r>
            <a:r>
              <a:rPr lang="en-US" sz="2000" dirty="0"/>
              <a:t> Find the loan number, branch, amount of loans of greater than or equal to 100 amount.</a:t>
            </a:r>
          </a:p>
          <a:p>
            <a:r>
              <a:rPr lang="en-IN" sz="2000" b="1" dirty="0">
                <a:solidFill>
                  <a:srgbClr val="00B0F0"/>
                </a:solidFill>
              </a:rPr>
              <a:t>{≺l, b, a≻ | ≺l, b, a≻ ∈ loan ∧ (a ≥ 100)}</a:t>
            </a:r>
          </a:p>
          <a:p>
            <a:endParaRPr lang="en-IN" sz="2000" b="1" dirty="0">
              <a:solidFill>
                <a:srgbClr val="00B0F0"/>
              </a:solidFill>
            </a:endParaRPr>
          </a:p>
          <a:p>
            <a:r>
              <a:rPr lang="en-US" sz="2000" b="1" dirty="0"/>
              <a:t>Query-2:</a:t>
            </a:r>
            <a:r>
              <a:rPr lang="en-US" sz="2000" dirty="0"/>
              <a:t> Find the loan number for each loan of an amount greater or equal to 150.</a:t>
            </a:r>
          </a:p>
          <a:p>
            <a:r>
              <a:rPr lang="en-IN" sz="2000" b="1" dirty="0">
                <a:solidFill>
                  <a:srgbClr val="00B0F0"/>
                </a:solidFill>
              </a:rPr>
              <a:t>{≺ l ≻ | ∃ b, a (≺l, b, a≻ ∈ loan ∧ (a ≥ 150)}</a:t>
            </a:r>
          </a:p>
        </p:txBody>
      </p:sp>
      <p:sp>
        <p:nvSpPr>
          <p:cNvPr id="4" name="Slide Number Placeholder 3"/>
          <p:cNvSpPr>
            <a:spLocks noGrp="1"/>
          </p:cNvSpPr>
          <p:nvPr>
            <p:ph type="sldNum" sz="quarter" idx="12"/>
          </p:nvPr>
        </p:nvSpPr>
        <p:spPr/>
        <p:txBody>
          <a:bodyPr/>
          <a:lstStyle/>
          <a:p>
            <a:fld id="{B82CCC60-E8CD-4174-8B1A-7DF615B22EEF}" type="slidenum">
              <a:rPr lang="en-US" sz="1800" smtClean="0"/>
              <a:pPr/>
              <a:t>8</a:t>
            </a:fld>
            <a:endParaRPr lang="en-US" sz="1800" dirty="0"/>
          </a:p>
        </p:txBody>
      </p:sp>
    </p:spTree>
    <p:extLst>
      <p:ext uri="{BB962C8B-B14F-4D97-AF65-F5344CB8AC3E}">
        <p14:creationId xmlns:p14="http://schemas.microsoft.com/office/powerpoint/2010/main" val="24455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605" y="1197405"/>
            <a:ext cx="5508313" cy="2443280"/>
          </a:xfrm>
          <a:prstGeom prst="rect">
            <a:avLst/>
          </a:prstGeom>
        </p:spPr>
      </p:pic>
      <p:sp>
        <p:nvSpPr>
          <p:cNvPr id="3" name="Slide Number Placeholder 2"/>
          <p:cNvSpPr>
            <a:spLocks noGrp="1"/>
          </p:cNvSpPr>
          <p:nvPr>
            <p:ph type="sldNum" sz="quarter" idx="12"/>
          </p:nvPr>
        </p:nvSpPr>
        <p:spPr/>
        <p:txBody>
          <a:bodyPr/>
          <a:lstStyle/>
          <a:p>
            <a:fld id="{B82CCC60-E8CD-4174-8B1A-7DF615B22EEF}" type="slidenum">
              <a:rPr lang="en-US" sz="2000" smtClean="0"/>
              <a:pPr/>
              <a:t>9</a:t>
            </a:fld>
            <a:endParaRPr lang="en-US" sz="2000" dirty="0"/>
          </a:p>
        </p:txBody>
      </p:sp>
    </p:spTree>
    <p:extLst>
      <p:ext uri="{BB962C8B-B14F-4D97-AF65-F5344CB8AC3E}">
        <p14:creationId xmlns:p14="http://schemas.microsoft.com/office/powerpoint/2010/main" val="360417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530</Words>
  <Application>Microsoft Office PowerPoint</Application>
  <PresentationFormat>On-screen Show (16:9)</PresentationFormat>
  <Paragraphs>81</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Courier New</vt:lpstr>
      <vt:lpstr>inter-bold</vt:lpstr>
      <vt:lpstr>inter-regular</vt:lpstr>
      <vt:lpstr>Roboto</vt:lpstr>
      <vt:lpstr>Times New Roman</vt:lpstr>
      <vt:lpstr>Wingdings</vt:lpstr>
      <vt:lpstr>Retrospect</vt:lpstr>
      <vt:lpstr>  Relational Calculus</vt:lpstr>
      <vt:lpstr>Contents</vt:lpstr>
      <vt:lpstr>Domain Relational Calculus (DRC) </vt:lpstr>
      <vt:lpstr>Domain Relational Calculus (DRC) </vt:lpstr>
      <vt:lpstr>DRC</vt:lpstr>
      <vt:lpstr>DRC-Example</vt:lpstr>
      <vt:lpstr>DRC-Example</vt:lpstr>
      <vt:lpstr>DRC-Queries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2022-02-17T04:32:40Z</dcterms:modified>
</cp:coreProperties>
</file>