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handoutMasterIdLst>
    <p:handoutMasterId r:id="rId13"/>
  </p:handoutMasterIdLst>
  <p:sldIdLst>
    <p:sldId id="256" r:id="rId2"/>
    <p:sldId id="311" r:id="rId3"/>
    <p:sldId id="314" r:id="rId4"/>
    <p:sldId id="315" r:id="rId5"/>
    <p:sldId id="316" r:id="rId6"/>
    <p:sldId id="317" r:id="rId7"/>
    <p:sldId id="318" r:id="rId8"/>
    <p:sldId id="319" r:id="rId9"/>
    <p:sldId id="320" r:id="rId10"/>
    <p:sldId id="293"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108" d="100"/>
          <a:sy n="108" d="100"/>
        </p:scale>
        <p:origin x="758"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05-09-2022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Normalization (Part-1)</a:t>
            </a:r>
          </a:p>
        </p:txBody>
      </p:sp>
      <p:sp>
        <p:nvSpPr>
          <p:cNvPr id="3" name="Subtitle 2"/>
          <p:cNvSpPr>
            <a:spLocks noGrp="1"/>
          </p:cNvSpPr>
          <p:nvPr>
            <p:ph type="subTitle" idx="1"/>
          </p:nvPr>
        </p:nvSpPr>
        <p:spPr/>
        <p:txBody>
          <a:bodyPr/>
          <a:lstStyle/>
          <a:p>
            <a:endParaRPr lang="en-US" dirty="0"/>
          </a:p>
          <a:p>
            <a:r>
              <a:rPr lang="en-US" dirty="0"/>
              <a:t>21.1</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Normalization</a:t>
            </a:r>
          </a:p>
          <a:p>
            <a:r>
              <a:rPr lang="en-US" dirty="0">
                <a:solidFill>
                  <a:schemeClr val="tx2">
                    <a:lumMod val="75000"/>
                  </a:schemeClr>
                </a:solidFill>
              </a:rPr>
              <a:t>Need of Normalization</a:t>
            </a:r>
          </a:p>
          <a:p>
            <a:r>
              <a:rPr lang="en-US" dirty="0">
                <a:solidFill>
                  <a:schemeClr val="tx2">
                    <a:lumMod val="75000"/>
                  </a:schemeClr>
                </a:solidFill>
              </a:rPr>
              <a:t>Anomalies</a:t>
            </a:r>
          </a:p>
          <a:p>
            <a:r>
              <a:rPr lang="en-US" dirty="0">
                <a:solidFill>
                  <a:schemeClr val="tx2">
                    <a:lumMod val="75000"/>
                  </a:schemeClr>
                </a:solidFill>
                <a:latin typeface="Times New Roman" panose="02020603050405020304" pitchFamily="18" charset="0"/>
                <a:cs typeface="Times New Roman" panose="02020603050405020304" pitchFamily="18" charset="0"/>
              </a:rPr>
              <a:t>Types of normal form</a:t>
            </a: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Normalization</a:t>
            </a:r>
          </a:p>
        </p:txBody>
      </p:sp>
      <p:sp>
        <p:nvSpPr>
          <p:cNvPr id="7" name="Content Placeholder 6">
            <a:extLst>
              <a:ext uri="{FF2B5EF4-FFF2-40B4-BE49-F238E27FC236}">
                <a16:creationId xmlns:a16="http://schemas.microsoft.com/office/drawing/2014/main" id="{3785ED3B-A9E6-4127-B559-A80489FB8C2B}"/>
              </a:ext>
            </a:extLst>
          </p:cNvPr>
          <p:cNvSpPr>
            <a:spLocks noGrp="1"/>
          </p:cNvSpPr>
          <p:nvPr>
            <p:ph idx="1"/>
          </p:nvPr>
        </p:nvSpPr>
        <p:spPr/>
        <p:txBody>
          <a:bodyPr>
            <a:normAutofit fontScale="62500" lnSpcReduction="20000"/>
          </a:bodyPr>
          <a:lstStyle/>
          <a:p>
            <a:pPr algn="just"/>
            <a:r>
              <a:rPr lang="en-US" dirty="0"/>
              <a:t>Main objective in developing a logical data model for relational database system is to create an accurate representation of the data, its relationship and constraints. To achieve this objective we need to identify a suitable set of relations.</a:t>
            </a:r>
          </a:p>
          <a:p>
            <a:pPr algn="just"/>
            <a:endParaRPr lang="en-US" dirty="0"/>
          </a:p>
          <a:p>
            <a:pPr algn="just"/>
            <a:r>
              <a:rPr lang="en-US" dirty="0"/>
              <a:t>The process of simplifying complex data structures so that the resulting data structures will be more easily maintained and more flexible to meet present and future needs of the user. Data </a:t>
            </a:r>
            <a:r>
              <a:rPr lang="en-US" dirty="0" err="1"/>
              <a:t>anlysis</a:t>
            </a:r>
            <a:r>
              <a:rPr lang="en-US" dirty="0"/>
              <a:t> uses a procedure called normalization to simplify entities, eliminate redundancy and build flexibility into the data model.</a:t>
            </a:r>
          </a:p>
          <a:p>
            <a:pPr algn="just"/>
            <a:endParaRPr lang="en-US" dirty="0"/>
          </a:p>
          <a:p>
            <a:pPr algn="just"/>
            <a:r>
              <a:rPr lang="en-US" dirty="0"/>
              <a:t>Normalization is a technique for organizing data in a database. It is important that a database is normalized to minimize redundancy (duplicate data) and to ensure only related data is stored in each table. It also prevents any issues stemming from database modifications such as insertions, deletions, and updates.</a:t>
            </a:r>
            <a:endParaRPr lang="en-IN" dirty="0"/>
          </a:p>
        </p:txBody>
      </p:sp>
    </p:spTree>
    <p:extLst>
      <p:ext uri="{BB962C8B-B14F-4D97-AF65-F5344CB8AC3E}">
        <p14:creationId xmlns:p14="http://schemas.microsoft.com/office/powerpoint/2010/main" val="72778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Normalization</a:t>
            </a:r>
          </a:p>
        </p:txBody>
      </p:sp>
      <p:sp>
        <p:nvSpPr>
          <p:cNvPr id="7" name="Content Placeholder 6">
            <a:extLst>
              <a:ext uri="{FF2B5EF4-FFF2-40B4-BE49-F238E27FC236}">
                <a16:creationId xmlns:a16="http://schemas.microsoft.com/office/drawing/2014/main" id="{3785ED3B-A9E6-4127-B559-A80489FB8C2B}"/>
              </a:ext>
            </a:extLst>
          </p:cNvPr>
          <p:cNvSpPr>
            <a:spLocks noGrp="1"/>
          </p:cNvSpPr>
          <p:nvPr>
            <p:ph idx="1"/>
          </p:nvPr>
        </p:nvSpPr>
        <p:spPr/>
        <p:txBody>
          <a:bodyPr>
            <a:normAutofit fontScale="70000" lnSpcReduction="20000"/>
          </a:bodyPr>
          <a:lstStyle/>
          <a:p>
            <a:pPr algn="just"/>
            <a:r>
              <a:rPr lang="en-US" dirty="0"/>
              <a:t>Normalization rules divides larger tables into smaller tables and links them using relationships. The purpose of Normalization is to eliminate redundant (repetitive) data and ensure data is stored logically.</a:t>
            </a:r>
          </a:p>
          <a:p>
            <a:pPr algn="just"/>
            <a:endParaRPr lang="en-US" dirty="0"/>
          </a:p>
          <a:p>
            <a:pPr algn="just"/>
            <a:r>
              <a:rPr lang="en-US" dirty="0"/>
              <a:t>The inventor of the relational model Edgar Codd proposed the theory of normalization of data with the introduction of the First Normal Form, and he continued to extend theory with Second and Third Normal Form. Later he joined Raymond F. Boyce to develop the theory of Boyce-Codd Normal Form.</a:t>
            </a:r>
          </a:p>
          <a:p>
            <a:pPr algn="just"/>
            <a:endParaRPr lang="en-US" dirty="0"/>
          </a:p>
          <a:p>
            <a:pPr algn="just"/>
            <a:r>
              <a:rPr lang="en-IN" dirty="0"/>
              <a:t>It is a technique for remove or reduce the redundancy from a table.</a:t>
            </a:r>
          </a:p>
        </p:txBody>
      </p:sp>
    </p:spTree>
    <p:extLst>
      <p:ext uri="{BB962C8B-B14F-4D97-AF65-F5344CB8AC3E}">
        <p14:creationId xmlns:p14="http://schemas.microsoft.com/office/powerpoint/2010/main" val="380019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Need of Normalization and anomalies</a:t>
            </a:r>
          </a:p>
        </p:txBody>
      </p:sp>
      <p:sp>
        <p:nvSpPr>
          <p:cNvPr id="6" name="Content Placeholder 5">
            <a:extLst>
              <a:ext uri="{FF2B5EF4-FFF2-40B4-BE49-F238E27FC236}">
                <a16:creationId xmlns:a16="http://schemas.microsoft.com/office/drawing/2014/main" id="{60B6CE61-DEAF-429B-8BD4-DADDCAFDCB94}"/>
              </a:ext>
            </a:extLst>
          </p:cNvPr>
          <p:cNvSpPr>
            <a:spLocks noGrp="1"/>
          </p:cNvSpPr>
          <p:nvPr>
            <p:ph idx="1"/>
          </p:nvPr>
        </p:nvSpPr>
        <p:spPr/>
        <p:txBody>
          <a:bodyPr>
            <a:normAutofit fontScale="92500"/>
          </a:bodyPr>
          <a:lstStyle/>
          <a:p>
            <a:pPr algn="just"/>
            <a:r>
              <a:rPr lang="en-US" dirty="0"/>
              <a:t>There are basically two types of redundancy or duplicity in the database one is row level another is column level.</a:t>
            </a:r>
          </a:p>
          <a:p>
            <a:pPr algn="just"/>
            <a:endParaRPr lang="en-US" dirty="0"/>
          </a:p>
          <a:p>
            <a:pPr marL="0" indent="0" algn="just">
              <a:buNone/>
            </a:pPr>
            <a:r>
              <a:rPr lang="en-US" dirty="0"/>
              <a:t>Anomaly based on basic operations</a:t>
            </a:r>
          </a:p>
          <a:p>
            <a:pPr algn="just"/>
            <a:r>
              <a:rPr lang="en-US" dirty="0"/>
              <a:t>Insertion Anomaly</a:t>
            </a:r>
          </a:p>
          <a:p>
            <a:pPr algn="just"/>
            <a:r>
              <a:rPr lang="en-US" dirty="0"/>
              <a:t>Deletion Anomaly</a:t>
            </a:r>
          </a:p>
          <a:p>
            <a:pPr algn="just"/>
            <a:r>
              <a:rPr lang="en-US" dirty="0" err="1"/>
              <a:t>Updation</a:t>
            </a:r>
            <a:r>
              <a:rPr lang="en-US" dirty="0"/>
              <a:t> Anomaly</a:t>
            </a:r>
            <a:endParaRPr lang="en-IN" dirty="0"/>
          </a:p>
        </p:txBody>
      </p:sp>
    </p:spTree>
    <p:extLst>
      <p:ext uri="{BB962C8B-B14F-4D97-AF65-F5344CB8AC3E}">
        <p14:creationId xmlns:p14="http://schemas.microsoft.com/office/powerpoint/2010/main" val="418617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Need of Normalization</a:t>
            </a:r>
          </a:p>
        </p:txBody>
      </p:sp>
      <p:graphicFrame>
        <p:nvGraphicFramePr>
          <p:cNvPr id="3" name="Table 3">
            <a:extLst>
              <a:ext uri="{FF2B5EF4-FFF2-40B4-BE49-F238E27FC236}">
                <a16:creationId xmlns:a16="http://schemas.microsoft.com/office/drawing/2014/main" id="{512171D1-73A0-403F-9BD4-436023EE8CD7}"/>
              </a:ext>
            </a:extLst>
          </p:cNvPr>
          <p:cNvGraphicFramePr>
            <a:graphicFrameLocks noGrp="1"/>
          </p:cNvGraphicFramePr>
          <p:nvPr>
            <p:ph idx="1"/>
            <p:extLst>
              <p:ext uri="{D42A27DB-BD31-4B8C-83A1-F6EECF244321}">
                <p14:modId xmlns:p14="http://schemas.microsoft.com/office/powerpoint/2010/main" val="1653630972"/>
              </p:ext>
            </p:extLst>
          </p:nvPr>
        </p:nvGraphicFramePr>
        <p:xfrm>
          <a:off x="449264" y="2419045"/>
          <a:ext cx="8245472" cy="2219960"/>
        </p:xfrm>
        <a:graphic>
          <a:graphicData uri="http://schemas.openxmlformats.org/drawingml/2006/table">
            <a:tbl>
              <a:tblPr firstRow="1" bandRow="1">
                <a:tableStyleId>{5C22544A-7EE6-4342-B048-85BDC9FD1C3A}</a:tableStyleId>
              </a:tblPr>
              <a:tblGrid>
                <a:gridCol w="2061368">
                  <a:extLst>
                    <a:ext uri="{9D8B030D-6E8A-4147-A177-3AD203B41FA5}">
                      <a16:colId xmlns:a16="http://schemas.microsoft.com/office/drawing/2014/main" val="2832321577"/>
                    </a:ext>
                  </a:extLst>
                </a:gridCol>
                <a:gridCol w="2061368">
                  <a:extLst>
                    <a:ext uri="{9D8B030D-6E8A-4147-A177-3AD203B41FA5}">
                      <a16:colId xmlns:a16="http://schemas.microsoft.com/office/drawing/2014/main" val="3888282499"/>
                    </a:ext>
                  </a:extLst>
                </a:gridCol>
                <a:gridCol w="2061368">
                  <a:extLst>
                    <a:ext uri="{9D8B030D-6E8A-4147-A177-3AD203B41FA5}">
                      <a16:colId xmlns:a16="http://schemas.microsoft.com/office/drawing/2014/main" val="1344602510"/>
                    </a:ext>
                  </a:extLst>
                </a:gridCol>
                <a:gridCol w="2061368">
                  <a:extLst>
                    <a:ext uri="{9D8B030D-6E8A-4147-A177-3AD203B41FA5}">
                      <a16:colId xmlns:a16="http://schemas.microsoft.com/office/drawing/2014/main" val="741110"/>
                    </a:ext>
                  </a:extLst>
                </a:gridCol>
              </a:tblGrid>
              <a:tr h="0">
                <a:tc>
                  <a:txBody>
                    <a:bodyPr/>
                    <a:lstStyle/>
                    <a:p>
                      <a:r>
                        <a:rPr lang="en-US" dirty="0">
                          <a:latin typeface="Times New Roman" panose="02020603050405020304" pitchFamily="18" charset="0"/>
                          <a:cs typeface="Times New Roman" panose="02020603050405020304" pitchFamily="18" charset="0"/>
                        </a:rPr>
                        <a:t>SID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Sname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Sage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Mobile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3345933"/>
                  </a:ext>
                </a:extLst>
              </a:tr>
              <a:tr h="370840">
                <a:tc>
                  <a:txBody>
                    <a:bodyPr/>
                    <a:lstStyle/>
                    <a:p>
                      <a:r>
                        <a:rPr lang="en-US" dirty="0">
                          <a:latin typeface="Times New Roman" panose="02020603050405020304" pitchFamily="18" charset="0"/>
                          <a:cs typeface="Times New Roman" panose="02020603050405020304" pitchFamily="18" charset="0"/>
                        </a:rPr>
                        <a:t>101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Animesh</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8654321210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96524977"/>
                  </a:ext>
                </a:extLst>
              </a:tr>
              <a:tr h="370840">
                <a:tc>
                  <a:txBody>
                    <a:bodyPr/>
                    <a:lstStyle/>
                    <a:p>
                      <a:r>
                        <a:rPr lang="en-US" dirty="0">
                          <a:latin typeface="Times New Roman" panose="02020603050405020304" pitchFamily="18" charset="0"/>
                          <a:cs typeface="Times New Roman" panose="02020603050405020304" pitchFamily="18" charset="0"/>
                        </a:rPr>
                        <a:t>102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Mohit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9826197624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2982629"/>
                  </a:ext>
                </a:extLst>
              </a:tr>
              <a:tr h="370840">
                <a:tc>
                  <a:txBody>
                    <a:bodyPr/>
                    <a:lstStyle/>
                    <a:p>
                      <a:r>
                        <a:rPr lang="en-US" dirty="0">
                          <a:latin typeface="Times New Roman" panose="02020603050405020304" pitchFamily="18" charset="0"/>
                          <a:cs typeface="Times New Roman" panose="02020603050405020304" pitchFamily="18" charset="0"/>
                        </a:rPr>
                        <a:t>103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Lakshya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9965421972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2725436"/>
                  </a:ext>
                </a:extLst>
              </a:tr>
              <a:tr h="370840">
                <a:tc>
                  <a:txBody>
                    <a:bodyPr/>
                    <a:lstStyle/>
                    <a:p>
                      <a:r>
                        <a:rPr lang="en-US" dirty="0">
                          <a:latin typeface="Times New Roman" panose="02020603050405020304" pitchFamily="18" charset="0"/>
                          <a:cs typeface="Times New Roman" panose="02020603050405020304" pitchFamily="18" charset="0"/>
                        </a:rPr>
                        <a:t>101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Animesh</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8654321210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3620752"/>
                  </a:ext>
                </a:extLst>
              </a:tr>
              <a:tr h="370840">
                <a:tc>
                  <a:txBody>
                    <a:bodyPr/>
                    <a:lstStyle/>
                    <a:p>
                      <a:r>
                        <a:rPr lang="en-US" dirty="0">
                          <a:latin typeface="Times New Roman" panose="02020603050405020304" pitchFamily="18" charset="0"/>
                          <a:cs typeface="Times New Roman" panose="02020603050405020304" pitchFamily="18" charset="0"/>
                        </a:rPr>
                        <a:t>102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Mohit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9826197624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6973079"/>
                  </a:ext>
                </a:extLst>
              </a:tr>
            </a:tbl>
          </a:graphicData>
        </a:graphic>
      </p:graphicFrame>
      <p:graphicFrame>
        <p:nvGraphicFramePr>
          <p:cNvPr id="4" name="Table 4">
            <a:extLst>
              <a:ext uri="{FF2B5EF4-FFF2-40B4-BE49-F238E27FC236}">
                <a16:creationId xmlns:a16="http://schemas.microsoft.com/office/drawing/2014/main" id="{9DC9D68A-7B55-4C5A-A191-5D67534237EB}"/>
              </a:ext>
            </a:extLst>
          </p:cNvPr>
          <p:cNvGraphicFramePr>
            <a:graphicFrameLocks noGrp="1"/>
          </p:cNvGraphicFramePr>
          <p:nvPr/>
        </p:nvGraphicFramePr>
        <p:xfrm>
          <a:off x="3961180" y="1655520"/>
          <a:ext cx="1374345" cy="370840"/>
        </p:xfrm>
        <a:graphic>
          <a:graphicData uri="http://schemas.openxmlformats.org/drawingml/2006/table">
            <a:tbl>
              <a:tblPr firstRow="1" bandRow="1">
                <a:tableStyleId>{5C22544A-7EE6-4342-B048-85BDC9FD1C3A}</a:tableStyleId>
              </a:tblPr>
              <a:tblGrid>
                <a:gridCol w="1374345">
                  <a:extLst>
                    <a:ext uri="{9D8B030D-6E8A-4147-A177-3AD203B41FA5}">
                      <a16:colId xmlns:a16="http://schemas.microsoft.com/office/drawing/2014/main" val="3573150608"/>
                    </a:ext>
                  </a:extLst>
                </a:gridCol>
              </a:tblGrid>
              <a:tr h="370840">
                <a:tc>
                  <a:txBody>
                    <a:bodyPr/>
                    <a:lstStyle/>
                    <a:p>
                      <a:pPr algn="ctr"/>
                      <a:r>
                        <a:rPr lang="en-US" dirty="0">
                          <a:solidFill>
                            <a:sysClr val="windowText" lastClr="000000"/>
                          </a:solidFill>
                          <a:latin typeface="Times New Roman" panose="02020603050405020304" pitchFamily="18" charset="0"/>
                          <a:cs typeface="Times New Roman" panose="02020603050405020304" pitchFamily="18" charset="0"/>
                        </a:rPr>
                        <a:t>Student</a:t>
                      </a:r>
                      <a:endParaRPr lang="en-IN" dirty="0">
                        <a:solidFill>
                          <a:sysClr val="windowText" lastClr="000000"/>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val="1478517599"/>
                  </a:ext>
                </a:extLst>
              </a:tr>
            </a:tbl>
          </a:graphicData>
        </a:graphic>
      </p:graphicFrame>
    </p:spTree>
    <p:extLst>
      <p:ext uri="{BB962C8B-B14F-4D97-AF65-F5344CB8AC3E}">
        <p14:creationId xmlns:p14="http://schemas.microsoft.com/office/powerpoint/2010/main" val="359227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Need of Normalization</a:t>
            </a:r>
          </a:p>
        </p:txBody>
      </p:sp>
      <p:graphicFrame>
        <p:nvGraphicFramePr>
          <p:cNvPr id="3" name="Table 3">
            <a:extLst>
              <a:ext uri="{FF2B5EF4-FFF2-40B4-BE49-F238E27FC236}">
                <a16:creationId xmlns:a16="http://schemas.microsoft.com/office/drawing/2014/main" id="{512171D1-73A0-403F-9BD4-436023EE8CD7}"/>
              </a:ext>
            </a:extLst>
          </p:cNvPr>
          <p:cNvGraphicFramePr>
            <a:graphicFrameLocks noGrp="1"/>
          </p:cNvGraphicFramePr>
          <p:nvPr>
            <p:ph idx="1"/>
            <p:extLst>
              <p:ext uri="{D42A27DB-BD31-4B8C-83A1-F6EECF244321}">
                <p14:modId xmlns:p14="http://schemas.microsoft.com/office/powerpoint/2010/main" val="611668328"/>
              </p:ext>
            </p:extLst>
          </p:nvPr>
        </p:nvGraphicFramePr>
        <p:xfrm>
          <a:off x="449263" y="1808225"/>
          <a:ext cx="8245468" cy="2438400"/>
        </p:xfrm>
        <a:graphic>
          <a:graphicData uri="http://schemas.openxmlformats.org/drawingml/2006/table">
            <a:tbl>
              <a:tblPr firstRow="1" bandRow="1">
                <a:tableStyleId>{5C22544A-7EE6-4342-B048-85BDC9FD1C3A}</a:tableStyleId>
              </a:tblPr>
              <a:tblGrid>
                <a:gridCol w="1177924">
                  <a:extLst>
                    <a:ext uri="{9D8B030D-6E8A-4147-A177-3AD203B41FA5}">
                      <a16:colId xmlns:a16="http://schemas.microsoft.com/office/drawing/2014/main" val="2832321577"/>
                    </a:ext>
                  </a:extLst>
                </a:gridCol>
                <a:gridCol w="1177924">
                  <a:extLst>
                    <a:ext uri="{9D8B030D-6E8A-4147-A177-3AD203B41FA5}">
                      <a16:colId xmlns:a16="http://schemas.microsoft.com/office/drawing/2014/main" val="3888282499"/>
                    </a:ext>
                  </a:extLst>
                </a:gridCol>
                <a:gridCol w="1177924">
                  <a:extLst>
                    <a:ext uri="{9D8B030D-6E8A-4147-A177-3AD203B41FA5}">
                      <a16:colId xmlns:a16="http://schemas.microsoft.com/office/drawing/2014/main" val="1344602510"/>
                    </a:ext>
                  </a:extLst>
                </a:gridCol>
                <a:gridCol w="1177924">
                  <a:extLst>
                    <a:ext uri="{9D8B030D-6E8A-4147-A177-3AD203B41FA5}">
                      <a16:colId xmlns:a16="http://schemas.microsoft.com/office/drawing/2014/main" val="741110"/>
                    </a:ext>
                  </a:extLst>
                </a:gridCol>
                <a:gridCol w="1177924">
                  <a:extLst>
                    <a:ext uri="{9D8B030D-6E8A-4147-A177-3AD203B41FA5}">
                      <a16:colId xmlns:a16="http://schemas.microsoft.com/office/drawing/2014/main" val="4177765942"/>
                    </a:ext>
                  </a:extLst>
                </a:gridCol>
                <a:gridCol w="1177924">
                  <a:extLst>
                    <a:ext uri="{9D8B030D-6E8A-4147-A177-3AD203B41FA5}">
                      <a16:colId xmlns:a16="http://schemas.microsoft.com/office/drawing/2014/main" val="3719223188"/>
                    </a:ext>
                  </a:extLst>
                </a:gridCol>
                <a:gridCol w="1177924">
                  <a:extLst>
                    <a:ext uri="{9D8B030D-6E8A-4147-A177-3AD203B41FA5}">
                      <a16:colId xmlns:a16="http://schemas.microsoft.com/office/drawing/2014/main" val="3770986884"/>
                    </a:ext>
                  </a:extLst>
                </a:gridCol>
              </a:tblGrid>
              <a:tr h="0">
                <a:tc>
                  <a:txBody>
                    <a:bodyPr/>
                    <a:lstStyle/>
                    <a:p>
                      <a:r>
                        <a:rPr lang="en-US" sz="1400" dirty="0">
                          <a:latin typeface="Times New Roman" panose="02020603050405020304" pitchFamily="18" charset="0"/>
                          <a:cs typeface="Times New Roman" panose="02020603050405020304" pitchFamily="18" charset="0"/>
                        </a:rPr>
                        <a:t>SID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Sname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CName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FCity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3345933"/>
                  </a:ext>
                </a:extLst>
              </a:tr>
              <a:tr h="214275">
                <a:tc>
                  <a:txBody>
                    <a:bodyPr/>
                    <a:lstStyle/>
                    <a:p>
                      <a:r>
                        <a:rPr lang="en-US" sz="1400" dirty="0">
                          <a:latin typeface="Times New Roman" panose="02020603050405020304" pitchFamily="18" charset="0"/>
                          <a:cs typeface="Times New Roman" panose="02020603050405020304" pitchFamily="18" charset="0"/>
                        </a:rPr>
                        <a:t>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Pushkar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Ajit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Chandigarh</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96524977"/>
                  </a:ext>
                </a:extLst>
              </a:tr>
              <a:tr h="123140">
                <a:tc>
                  <a:txBody>
                    <a:bodyPr/>
                    <a:lstStyle/>
                    <a:p>
                      <a:r>
                        <a:rPr lang="en-US" sz="1400" dirty="0">
                          <a:latin typeface="Times New Roman" panose="02020603050405020304" pitchFamily="18" charset="0"/>
                          <a:cs typeface="Times New Roman" panose="02020603050405020304" pitchFamily="18" charset="0"/>
                        </a:rPr>
                        <a:t>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Manik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DBMS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Ganesh</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Bhopal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2982629"/>
                  </a:ext>
                </a:extLst>
              </a:tr>
              <a:tr h="0">
                <a:tc>
                  <a:txBody>
                    <a:bodyPr/>
                    <a:lstStyle/>
                    <a:p>
                      <a:r>
                        <a:rPr lang="en-US" sz="1400" dirty="0">
                          <a:latin typeface="Times New Roman" panose="02020603050405020304" pitchFamily="18" charset="0"/>
                          <a:cs typeface="Times New Roman" panose="02020603050405020304" pitchFamily="18" charset="0"/>
                        </a:rPr>
                        <a:t>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Abhishek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C101</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F101</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Ajit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Chandigarh</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2725436"/>
                  </a:ext>
                </a:extLst>
              </a:tr>
              <a:tr h="0">
                <a:tc>
                  <a:txBody>
                    <a:bodyPr/>
                    <a:lstStyle/>
                    <a:p>
                      <a:r>
                        <a:rPr lang="en-US" sz="1400" dirty="0">
                          <a:latin typeface="Times New Roman" panose="02020603050405020304" pitchFamily="18" charset="0"/>
                          <a:cs typeface="Times New Roman" panose="02020603050405020304" pitchFamily="18" charset="0"/>
                        </a:rPr>
                        <a:t>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C101</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F101</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Ajit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Chandigarg</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3620752"/>
                  </a:ext>
                </a:extLst>
              </a:tr>
              <a:tr h="155145">
                <a:tc>
                  <a:txBody>
                    <a:bodyPr/>
                    <a:lstStyle/>
                    <a:p>
                      <a:r>
                        <a:rPr lang="en-US" sz="1400" dirty="0">
                          <a:latin typeface="Times New Roman" panose="02020603050405020304" pitchFamily="18" charset="0"/>
                          <a:cs typeface="Times New Roman" panose="02020603050405020304" pitchFamily="18" charset="0"/>
                        </a:rPr>
                        <a:t>105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Ishaan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Oracle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Rahul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Indore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6973079"/>
                  </a:ext>
                </a:extLst>
              </a:tr>
              <a:tr h="0">
                <a:tc>
                  <a:txBody>
                    <a:bodyPr/>
                    <a:lstStyle/>
                    <a:p>
                      <a:r>
                        <a:rPr lang="en-US" sz="1400" dirty="0">
                          <a:latin typeface="Times New Roman" panose="02020603050405020304" pitchFamily="18" charset="0"/>
                          <a:cs typeface="Times New Roman" panose="02020603050405020304" pitchFamily="18" charset="0"/>
                        </a:rPr>
                        <a:t>106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Java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Imran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Rajpura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266555"/>
                  </a:ext>
                </a:extLst>
              </a:tr>
              <a:tr h="125580">
                <a:tc>
                  <a:txBody>
                    <a:bodyPr/>
                    <a:lstStyle/>
                    <a:p>
                      <a:r>
                        <a:rPr lang="en-US" sz="1400" dirty="0">
                          <a:latin typeface="Times New Roman" panose="02020603050405020304" pitchFamily="18" charset="0"/>
                          <a:cs typeface="Times New Roman" panose="02020603050405020304" pitchFamily="18" charset="0"/>
                        </a:rPr>
                        <a:t>107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Kaushik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Panchkula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8655408"/>
                  </a:ext>
                </a:extLst>
              </a:tr>
            </a:tbl>
          </a:graphicData>
        </a:graphic>
      </p:graphicFrame>
      <p:graphicFrame>
        <p:nvGraphicFramePr>
          <p:cNvPr id="4" name="Table 4">
            <a:extLst>
              <a:ext uri="{FF2B5EF4-FFF2-40B4-BE49-F238E27FC236}">
                <a16:creationId xmlns:a16="http://schemas.microsoft.com/office/drawing/2014/main" id="{9DC9D68A-7B55-4C5A-A191-5D67534237EB}"/>
              </a:ext>
            </a:extLst>
          </p:cNvPr>
          <p:cNvGraphicFramePr>
            <a:graphicFrameLocks noGrp="1"/>
          </p:cNvGraphicFramePr>
          <p:nvPr>
            <p:extLst>
              <p:ext uri="{D42A27DB-BD31-4B8C-83A1-F6EECF244321}">
                <p14:modId xmlns:p14="http://schemas.microsoft.com/office/powerpoint/2010/main" val="2930970487"/>
              </p:ext>
            </p:extLst>
          </p:nvPr>
        </p:nvGraphicFramePr>
        <p:xfrm>
          <a:off x="3884827" y="1284680"/>
          <a:ext cx="1374345" cy="370840"/>
        </p:xfrm>
        <a:graphic>
          <a:graphicData uri="http://schemas.openxmlformats.org/drawingml/2006/table">
            <a:tbl>
              <a:tblPr firstRow="1" bandRow="1">
                <a:tableStyleId>{5C22544A-7EE6-4342-B048-85BDC9FD1C3A}</a:tableStyleId>
              </a:tblPr>
              <a:tblGrid>
                <a:gridCol w="1374345">
                  <a:extLst>
                    <a:ext uri="{9D8B030D-6E8A-4147-A177-3AD203B41FA5}">
                      <a16:colId xmlns:a16="http://schemas.microsoft.com/office/drawing/2014/main" val="3573150608"/>
                    </a:ext>
                  </a:extLst>
                </a:gridCol>
              </a:tblGrid>
              <a:tr h="370840">
                <a:tc>
                  <a:txBody>
                    <a:bodyPr/>
                    <a:lstStyle/>
                    <a:p>
                      <a:pPr algn="ctr"/>
                      <a:r>
                        <a:rPr lang="en-US" dirty="0">
                          <a:solidFill>
                            <a:sysClr val="windowText" lastClr="000000"/>
                          </a:solidFill>
                          <a:latin typeface="Times New Roman" panose="02020603050405020304" pitchFamily="18" charset="0"/>
                          <a:cs typeface="Times New Roman" panose="02020603050405020304" pitchFamily="18" charset="0"/>
                        </a:rPr>
                        <a:t>SCF</a:t>
                      </a:r>
                      <a:endParaRPr lang="en-IN" dirty="0">
                        <a:solidFill>
                          <a:sysClr val="windowText" lastClr="000000"/>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val="1478517599"/>
                  </a:ext>
                </a:extLst>
              </a:tr>
            </a:tbl>
          </a:graphicData>
        </a:graphic>
      </p:graphicFrame>
    </p:spTree>
    <p:extLst>
      <p:ext uri="{BB962C8B-B14F-4D97-AF65-F5344CB8AC3E}">
        <p14:creationId xmlns:p14="http://schemas.microsoft.com/office/powerpoint/2010/main" val="323161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Need of Normalization</a:t>
            </a:r>
          </a:p>
        </p:txBody>
      </p:sp>
      <p:sp>
        <p:nvSpPr>
          <p:cNvPr id="6" name="Content Placeholder 5">
            <a:extLst>
              <a:ext uri="{FF2B5EF4-FFF2-40B4-BE49-F238E27FC236}">
                <a16:creationId xmlns:a16="http://schemas.microsoft.com/office/drawing/2014/main" id="{60B6CE61-DEAF-429B-8BD4-DADDCAFDCB94}"/>
              </a:ext>
            </a:extLst>
          </p:cNvPr>
          <p:cNvSpPr>
            <a:spLocks noGrp="1"/>
          </p:cNvSpPr>
          <p:nvPr>
            <p:ph idx="1"/>
          </p:nvPr>
        </p:nvSpPr>
        <p:spPr/>
        <p:txBody>
          <a:bodyPr>
            <a:normAutofit/>
          </a:bodyPr>
          <a:lstStyle/>
          <a:p>
            <a:pPr algn="just"/>
            <a:r>
              <a:rPr lang="en-US" sz="1400" dirty="0"/>
              <a:t>Redundancy</a:t>
            </a:r>
          </a:p>
          <a:p>
            <a:pPr algn="just"/>
            <a:r>
              <a:rPr lang="en-US" sz="1400" dirty="0"/>
              <a:t>Insertion Anomaly</a:t>
            </a:r>
          </a:p>
          <a:p>
            <a:pPr algn="just"/>
            <a:r>
              <a:rPr lang="en-US" sz="1400" dirty="0"/>
              <a:t>Deletion Anomaly</a:t>
            </a:r>
          </a:p>
          <a:p>
            <a:pPr algn="just"/>
            <a:r>
              <a:rPr lang="en-US" sz="1400" dirty="0" err="1"/>
              <a:t>Updation</a:t>
            </a:r>
            <a:r>
              <a:rPr lang="en-US" sz="1400" dirty="0"/>
              <a:t> Anomaly</a:t>
            </a:r>
          </a:p>
          <a:p>
            <a:pPr algn="just"/>
            <a:r>
              <a:rPr lang="en-US" sz="1400" dirty="0"/>
              <a:t>Storage space</a:t>
            </a:r>
          </a:p>
          <a:p>
            <a:pPr algn="just"/>
            <a:r>
              <a:rPr lang="en-US" sz="1400" dirty="0"/>
              <a:t>Efficiency</a:t>
            </a:r>
            <a:endParaRPr lang="en-IN" sz="1400" dirty="0"/>
          </a:p>
        </p:txBody>
      </p:sp>
      <p:graphicFrame>
        <p:nvGraphicFramePr>
          <p:cNvPr id="3" name="Table 2">
            <a:extLst>
              <a:ext uri="{FF2B5EF4-FFF2-40B4-BE49-F238E27FC236}">
                <a16:creationId xmlns:a16="http://schemas.microsoft.com/office/drawing/2014/main" id="{3E250247-8DF8-4D3E-96F5-203857B0F1D9}"/>
              </a:ext>
            </a:extLst>
          </p:cNvPr>
          <p:cNvGraphicFramePr>
            <a:graphicFrameLocks noGrp="1"/>
          </p:cNvGraphicFramePr>
          <p:nvPr>
            <p:extLst>
              <p:ext uri="{D42A27DB-BD31-4B8C-83A1-F6EECF244321}">
                <p14:modId xmlns:p14="http://schemas.microsoft.com/office/powerpoint/2010/main" val="975729248"/>
              </p:ext>
            </p:extLst>
          </p:nvPr>
        </p:nvGraphicFramePr>
        <p:xfrm>
          <a:off x="4345593" y="891385"/>
          <a:ext cx="2355848" cy="2439010"/>
        </p:xfrm>
        <a:graphic>
          <a:graphicData uri="http://schemas.openxmlformats.org/drawingml/2006/table">
            <a:tbl>
              <a:tblPr firstRow="1" bandRow="1">
                <a:tableStyleId>{5C22544A-7EE6-4342-B048-85BDC9FD1C3A}</a:tableStyleId>
              </a:tblPr>
              <a:tblGrid>
                <a:gridCol w="1177924">
                  <a:extLst>
                    <a:ext uri="{9D8B030D-6E8A-4147-A177-3AD203B41FA5}">
                      <a16:colId xmlns:a16="http://schemas.microsoft.com/office/drawing/2014/main" val="3663116272"/>
                    </a:ext>
                  </a:extLst>
                </a:gridCol>
                <a:gridCol w="1177924">
                  <a:extLst>
                    <a:ext uri="{9D8B030D-6E8A-4147-A177-3AD203B41FA5}">
                      <a16:colId xmlns:a16="http://schemas.microsoft.com/office/drawing/2014/main" val="3687707303"/>
                    </a:ext>
                  </a:extLst>
                </a:gridCol>
              </a:tblGrid>
              <a:tr h="305410">
                <a:tc>
                  <a:txBody>
                    <a:bodyPr/>
                    <a:lstStyle/>
                    <a:p>
                      <a:r>
                        <a:rPr lang="en-US" sz="1400" dirty="0">
                          <a:latin typeface="Times New Roman" panose="02020603050405020304" pitchFamily="18" charset="0"/>
                          <a:cs typeface="Times New Roman" panose="02020603050405020304" pitchFamily="18" charset="0"/>
                        </a:rPr>
                        <a:t>SID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Sname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7080542"/>
                  </a:ext>
                </a:extLst>
              </a:tr>
              <a:tr h="214275">
                <a:tc>
                  <a:txBody>
                    <a:bodyPr/>
                    <a:lstStyle/>
                    <a:p>
                      <a:r>
                        <a:rPr lang="en-US" sz="1400" dirty="0">
                          <a:latin typeface="Times New Roman" panose="02020603050405020304" pitchFamily="18" charset="0"/>
                          <a:cs typeface="Times New Roman" panose="02020603050405020304" pitchFamily="18" charset="0"/>
                        </a:rPr>
                        <a:t>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Pushkar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8770858"/>
                  </a:ext>
                </a:extLst>
              </a:tr>
              <a:tr h="123140">
                <a:tc>
                  <a:txBody>
                    <a:bodyPr/>
                    <a:lstStyle/>
                    <a:p>
                      <a:r>
                        <a:rPr lang="en-US" sz="1400" dirty="0">
                          <a:latin typeface="Times New Roman" panose="02020603050405020304" pitchFamily="18" charset="0"/>
                          <a:cs typeface="Times New Roman" panose="02020603050405020304" pitchFamily="18" charset="0"/>
                        </a:rPr>
                        <a:t>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Manik</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3886779"/>
                  </a:ext>
                </a:extLst>
              </a:tr>
              <a:tr h="0">
                <a:tc>
                  <a:txBody>
                    <a:bodyPr/>
                    <a:lstStyle/>
                    <a:p>
                      <a:r>
                        <a:rPr lang="en-US" sz="1400" dirty="0">
                          <a:latin typeface="Times New Roman" panose="02020603050405020304" pitchFamily="18" charset="0"/>
                          <a:cs typeface="Times New Roman" panose="02020603050405020304" pitchFamily="18" charset="0"/>
                        </a:rPr>
                        <a:t>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Abhishek</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3105870"/>
                  </a:ext>
                </a:extLst>
              </a:tr>
              <a:tr h="0">
                <a:tc>
                  <a:txBody>
                    <a:bodyPr/>
                    <a:lstStyle/>
                    <a:p>
                      <a:r>
                        <a:rPr lang="en-US" sz="1400" dirty="0">
                          <a:latin typeface="Times New Roman" panose="02020603050405020304" pitchFamily="18" charset="0"/>
                          <a:cs typeface="Times New Roman" panose="02020603050405020304" pitchFamily="18" charset="0"/>
                        </a:rPr>
                        <a:t>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24046869"/>
                  </a:ext>
                </a:extLst>
              </a:tr>
              <a:tr h="155145">
                <a:tc>
                  <a:txBody>
                    <a:bodyPr/>
                    <a:lstStyle/>
                    <a:p>
                      <a:r>
                        <a:rPr lang="en-US" sz="1400" dirty="0">
                          <a:latin typeface="Times New Roman" panose="02020603050405020304" pitchFamily="18" charset="0"/>
                          <a:cs typeface="Times New Roman" panose="02020603050405020304" pitchFamily="18" charset="0"/>
                        </a:rPr>
                        <a:t>105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Ishaan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0780811"/>
                  </a:ext>
                </a:extLst>
              </a:tr>
              <a:tr h="0">
                <a:tc>
                  <a:txBody>
                    <a:bodyPr/>
                    <a:lstStyle/>
                    <a:p>
                      <a:r>
                        <a:rPr lang="en-US" sz="1400" dirty="0">
                          <a:latin typeface="Times New Roman" panose="02020603050405020304" pitchFamily="18" charset="0"/>
                          <a:cs typeface="Times New Roman" panose="02020603050405020304" pitchFamily="18" charset="0"/>
                        </a:rPr>
                        <a:t>106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11718371"/>
                  </a:ext>
                </a:extLst>
              </a:tr>
              <a:tr h="125580">
                <a:tc>
                  <a:txBody>
                    <a:bodyPr/>
                    <a:lstStyle/>
                    <a:p>
                      <a:r>
                        <a:rPr lang="en-US" sz="1400" dirty="0">
                          <a:latin typeface="Times New Roman" panose="02020603050405020304" pitchFamily="18" charset="0"/>
                          <a:cs typeface="Times New Roman" panose="02020603050405020304" pitchFamily="18" charset="0"/>
                        </a:rPr>
                        <a:t>107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6488693"/>
                  </a:ext>
                </a:extLst>
              </a:tr>
            </a:tbl>
          </a:graphicData>
        </a:graphic>
      </p:graphicFrame>
      <p:graphicFrame>
        <p:nvGraphicFramePr>
          <p:cNvPr id="4" name="Table 3">
            <a:extLst>
              <a:ext uri="{FF2B5EF4-FFF2-40B4-BE49-F238E27FC236}">
                <a16:creationId xmlns:a16="http://schemas.microsoft.com/office/drawing/2014/main" id="{D6095DDC-9A93-4B7B-B285-726217297E9F}"/>
              </a:ext>
            </a:extLst>
          </p:cNvPr>
          <p:cNvGraphicFramePr>
            <a:graphicFrameLocks noGrp="1"/>
          </p:cNvGraphicFramePr>
          <p:nvPr>
            <p:extLst>
              <p:ext uri="{D42A27DB-BD31-4B8C-83A1-F6EECF244321}">
                <p14:modId xmlns:p14="http://schemas.microsoft.com/office/powerpoint/2010/main" val="1865175974"/>
              </p:ext>
            </p:extLst>
          </p:nvPr>
        </p:nvGraphicFramePr>
        <p:xfrm>
          <a:off x="6797015" y="891995"/>
          <a:ext cx="2355848" cy="1828800"/>
        </p:xfrm>
        <a:graphic>
          <a:graphicData uri="http://schemas.openxmlformats.org/drawingml/2006/table">
            <a:tbl>
              <a:tblPr firstRow="1" bandRow="1">
                <a:tableStyleId>{5C22544A-7EE6-4342-B048-85BDC9FD1C3A}</a:tableStyleId>
              </a:tblPr>
              <a:tblGrid>
                <a:gridCol w="1177924">
                  <a:extLst>
                    <a:ext uri="{9D8B030D-6E8A-4147-A177-3AD203B41FA5}">
                      <a16:colId xmlns:a16="http://schemas.microsoft.com/office/drawing/2014/main" val="3430808557"/>
                    </a:ext>
                  </a:extLst>
                </a:gridCol>
                <a:gridCol w="1177924">
                  <a:extLst>
                    <a:ext uri="{9D8B030D-6E8A-4147-A177-3AD203B41FA5}">
                      <a16:colId xmlns:a16="http://schemas.microsoft.com/office/drawing/2014/main" val="1141817474"/>
                    </a:ext>
                  </a:extLst>
                </a:gridCol>
              </a:tblGrid>
              <a:tr h="0">
                <a:tc>
                  <a:txBody>
                    <a:bodyPr/>
                    <a:lstStyle/>
                    <a:p>
                      <a:r>
                        <a:rPr lang="en-US" sz="1400" dirty="0">
                          <a:latin typeface="Times New Roman" panose="02020603050405020304" pitchFamily="18" charset="0"/>
                          <a:cs typeface="Times New Roman" panose="02020603050405020304" pitchFamily="18" charset="0"/>
                        </a:rPr>
                        <a:t>CID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CName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0914773"/>
                  </a:ext>
                </a:extLst>
              </a:tr>
              <a:tr h="214275">
                <a:tc>
                  <a:txBody>
                    <a:bodyPr/>
                    <a:lstStyle/>
                    <a:p>
                      <a:r>
                        <a:rPr lang="en-US" sz="1400" dirty="0">
                          <a:latin typeface="Times New Roman" panose="02020603050405020304" pitchFamily="18" charset="0"/>
                          <a:cs typeface="Times New Roman" panose="02020603050405020304" pitchFamily="18" charset="0"/>
                        </a:rPr>
                        <a:t>C101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8814292"/>
                  </a:ext>
                </a:extLst>
              </a:tr>
              <a:tr h="123140">
                <a:tc>
                  <a:txBody>
                    <a:bodyPr/>
                    <a:lstStyle/>
                    <a:p>
                      <a:r>
                        <a:rPr lang="en-US" sz="1400" dirty="0">
                          <a:latin typeface="Times New Roman" panose="02020603050405020304" pitchFamily="18" charset="0"/>
                          <a:cs typeface="Times New Roman" panose="02020603050405020304" pitchFamily="18" charset="0"/>
                        </a:rPr>
                        <a:t>C102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DBMS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3167746"/>
                  </a:ext>
                </a:extLst>
              </a:tr>
              <a:tr h="155145">
                <a:tc>
                  <a:txBody>
                    <a:bodyPr/>
                    <a:lstStyle/>
                    <a:p>
                      <a:r>
                        <a:rPr lang="en-US" sz="1400" dirty="0">
                          <a:latin typeface="Times New Roman" panose="02020603050405020304" pitchFamily="18" charset="0"/>
                          <a:cs typeface="Times New Roman" panose="02020603050405020304" pitchFamily="18" charset="0"/>
                        </a:rPr>
                        <a:t>C103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Oracle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2147672"/>
                  </a:ext>
                </a:extLst>
              </a:tr>
              <a:tr h="0">
                <a:tc>
                  <a:txBody>
                    <a:bodyPr/>
                    <a:lstStyle/>
                    <a:p>
                      <a:r>
                        <a:rPr lang="en-US" sz="1400" dirty="0">
                          <a:latin typeface="Times New Roman" panose="02020603050405020304" pitchFamily="18" charset="0"/>
                          <a:cs typeface="Times New Roman" panose="02020603050405020304" pitchFamily="18" charset="0"/>
                        </a:rPr>
                        <a:t>C104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Java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448958"/>
                  </a:ext>
                </a:extLst>
              </a:tr>
              <a:tr h="125580">
                <a:tc>
                  <a:txBody>
                    <a:bodyPr/>
                    <a:lstStyle/>
                    <a:p>
                      <a:r>
                        <a:rPr lang="en-US" sz="1400" dirty="0">
                          <a:latin typeface="Times New Roman" panose="02020603050405020304" pitchFamily="18" charset="0"/>
                          <a:cs typeface="Times New Roman" panose="02020603050405020304" pitchFamily="18" charset="0"/>
                        </a:rPr>
                        <a:t>C105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0471341"/>
                  </a:ext>
                </a:extLst>
              </a:tr>
            </a:tbl>
          </a:graphicData>
        </a:graphic>
      </p:graphicFrame>
      <p:graphicFrame>
        <p:nvGraphicFramePr>
          <p:cNvPr id="5" name="Table 4">
            <a:extLst>
              <a:ext uri="{FF2B5EF4-FFF2-40B4-BE49-F238E27FC236}">
                <a16:creationId xmlns:a16="http://schemas.microsoft.com/office/drawing/2014/main" id="{3101EF3E-BA80-4575-BB63-36FBDD72A808}"/>
              </a:ext>
            </a:extLst>
          </p:cNvPr>
          <p:cNvGraphicFramePr>
            <a:graphicFrameLocks noGrp="1"/>
          </p:cNvGraphicFramePr>
          <p:nvPr>
            <p:extLst>
              <p:ext uri="{D42A27DB-BD31-4B8C-83A1-F6EECF244321}">
                <p14:modId xmlns:p14="http://schemas.microsoft.com/office/powerpoint/2010/main" val="3654444484"/>
              </p:ext>
            </p:extLst>
          </p:nvPr>
        </p:nvGraphicFramePr>
        <p:xfrm>
          <a:off x="448964" y="3116457"/>
          <a:ext cx="3533772" cy="1828800"/>
        </p:xfrm>
        <a:graphic>
          <a:graphicData uri="http://schemas.openxmlformats.org/drawingml/2006/table">
            <a:tbl>
              <a:tblPr firstRow="1" bandRow="1">
                <a:tableStyleId>{5C22544A-7EE6-4342-B048-85BDC9FD1C3A}</a:tableStyleId>
              </a:tblPr>
              <a:tblGrid>
                <a:gridCol w="1177924">
                  <a:extLst>
                    <a:ext uri="{9D8B030D-6E8A-4147-A177-3AD203B41FA5}">
                      <a16:colId xmlns:a16="http://schemas.microsoft.com/office/drawing/2014/main" val="2124078485"/>
                    </a:ext>
                  </a:extLst>
                </a:gridCol>
                <a:gridCol w="1177924">
                  <a:extLst>
                    <a:ext uri="{9D8B030D-6E8A-4147-A177-3AD203B41FA5}">
                      <a16:colId xmlns:a16="http://schemas.microsoft.com/office/drawing/2014/main" val="817286952"/>
                    </a:ext>
                  </a:extLst>
                </a:gridCol>
                <a:gridCol w="1177924">
                  <a:extLst>
                    <a:ext uri="{9D8B030D-6E8A-4147-A177-3AD203B41FA5}">
                      <a16:colId xmlns:a16="http://schemas.microsoft.com/office/drawing/2014/main" val="1351084389"/>
                    </a:ext>
                  </a:extLst>
                </a:gridCol>
              </a:tblGrid>
              <a:tr h="0">
                <a:tc>
                  <a:txBody>
                    <a:bodyPr/>
                    <a:lstStyle/>
                    <a:p>
                      <a:r>
                        <a:rPr lang="en-US" sz="1400" dirty="0">
                          <a:latin typeface="Times New Roman" panose="02020603050405020304" pitchFamily="18" charset="0"/>
                          <a:cs typeface="Times New Roman" panose="02020603050405020304" pitchFamily="18" charset="0"/>
                        </a:rPr>
                        <a:t>FID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FCity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7667352"/>
                  </a:ext>
                </a:extLst>
              </a:tr>
              <a:tr h="214275">
                <a:tc>
                  <a:txBody>
                    <a:bodyPr/>
                    <a:lstStyle/>
                    <a:p>
                      <a:r>
                        <a:rPr lang="en-US" sz="1400" dirty="0">
                          <a:latin typeface="Times New Roman" panose="02020603050405020304" pitchFamily="18" charset="0"/>
                          <a:cs typeface="Times New Roman" panose="02020603050405020304" pitchFamily="18" charset="0"/>
                        </a:rPr>
                        <a:t>F101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Ajit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Chandigarh</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1655573"/>
                  </a:ext>
                </a:extLst>
              </a:tr>
              <a:tr h="123140">
                <a:tc>
                  <a:txBody>
                    <a:bodyPr/>
                    <a:lstStyle/>
                    <a:p>
                      <a:r>
                        <a:rPr lang="en-US" sz="1400" dirty="0">
                          <a:latin typeface="Times New Roman" panose="02020603050405020304" pitchFamily="18" charset="0"/>
                          <a:cs typeface="Times New Roman" panose="02020603050405020304" pitchFamily="18" charset="0"/>
                        </a:rPr>
                        <a:t>F102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Ganesh</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Bhopal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4352279"/>
                  </a:ext>
                </a:extLst>
              </a:tr>
              <a:tr h="155145">
                <a:tc>
                  <a:txBody>
                    <a:bodyPr/>
                    <a:lstStyle/>
                    <a:p>
                      <a:r>
                        <a:rPr lang="en-US" sz="1400" dirty="0">
                          <a:latin typeface="Times New Roman" panose="02020603050405020304" pitchFamily="18" charset="0"/>
                          <a:cs typeface="Times New Roman" panose="02020603050405020304" pitchFamily="18" charset="0"/>
                        </a:rPr>
                        <a:t>F103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Rahul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Indore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0522278"/>
                  </a:ext>
                </a:extLst>
              </a:tr>
              <a:tr h="0">
                <a:tc>
                  <a:txBody>
                    <a:bodyPr/>
                    <a:lstStyle/>
                    <a:p>
                      <a:r>
                        <a:rPr lang="en-US" sz="1400" dirty="0">
                          <a:latin typeface="Times New Roman" panose="02020603050405020304" pitchFamily="18" charset="0"/>
                          <a:cs typeface="Times New Roman" panose="02020603050405020304" pitchFamily="18" charset="0"/>
                        </a:rPr>
                        <a:t>F104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Imran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Rajpura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6607636"/>
                  </a:ext>
                </a:extLst>
              </a:tr>
              <a:tr h="125580">
                <a:tc>
                  <a:txBody>
                    <a:bodyPr/>
                    <a:lstStyle/>
                    <a:p>
                      <a:r>
                        <a:rPr lang="en-US" sz="1400" dirty="0">
                          <a:latin typeface="Times New Roman" panose="02020603050405020304" pitchFamily="18" charset="0"/>
                          <a:cs typeface="Times New Roman" panose="02020603050405020304" pitchFamily="18" charset="0"/>
                        </a:rPr>
                        <a:t>F105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Kaushik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Panchkula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858094"/>
                  </a:ext>
                </a:extLst>
              </a:tr>
            </a:tbl>
          </a:graphicData>
        </a:graphic>
      </p:graphicFrame>
    </p:spTree>
    <p:extLst>
      <p:ext uri="{BB962C8B-B14F-4D97-AF65-F5344CB8AC3E}">
        <p14:creationId xmlns:p14="http://schemas.microsoft.com/office/powerpoint/2010/main" val="224484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Types of Normal form</a:t>
            </a:r>
          </a:p>
        </p:txBody>
      </p:sp>
      <p:pic>
        <p:nvPicPr>
          <p:cNvPr id="1026" name="Picture 2">
            <a:extLst>
              <a:ext uri="{FF2B5EF4-FFF2-40B4-BE49-F238E27FC236}">
                <a16:creationId xmlns:a16="http://schemas.microsoft.com/office/drawing/2014/main" id="{D66D2CBB-17C6-4660-8492-D19974D802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260" y="1777045"/>
            <a:ext cx="8245475" cy="186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601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Words>
  <Application>Microsoft Office PowerPoint</Application>
  <PresentationFormat>On-screen Show (16:9)</PresentationFormat>
  <Paragraphs>165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  Normalization (Part-1)</vt:lpstr>
      <vt:lpstr>Contents</vt:lpstr>
      <vt:lpstr>Normalization</vt:lpstr>
      <vt:lpstr>Normalization</vt:lpstr>
      <vt:lpstr>Need of Normalization and anomalies</vt:lpstr>
      <vt:lpstr>Need of Normalization</vt:lpstr>
      <vt:lpstr>Need of Normalization</vt:lpstr>
      <vt:lpstr>Need of Normalization</vt:lpstr>
      <vt:lpstr>Types of Normal 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2022-09-05T01:47:47Z</dcterms:modified>
</cp:coreProperties>
</file>