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11" r:id="rId3"/>
    <p:sldId id="342" r:id="rId4"/>
    <p:sldId id="344" r:id="rId5"/>
    <p:sldId id="345" r:id="rId6"/>
    <p:sldId id="351" r:id="rId7"/>
    <p:sldId id="343" r:id="rId8"/>
    <p:sldId id="347" r:id="rId9"/>
    <p:sldId id="352" r:id="rId10"/>
    <p:sldId id="348" r:id="rId11"/>
    <p:sldId id="349" r:id="rId12"/>
    <p:sldId id="353" r:id="rId13"/>
    <p:sldId id="350" r:id="rId14"/>
    <p:sldId id="354" r:id="rId15"/>
    <p:sldId id="355" r:id="rId16"/>
    <p:sldId id="293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C79E37"/>
    <a:srgbClr val="5EEC3C"/>
    <a:srgbClr val="FE9202"/>
    <a:srgbClr val="990099"/>
    <a:srgbClr val="FF2549"/>
    <a:srgbClr val="6C1A00"/>
    <a:srgbClr val="202E54"/>
    <a:srgbClr val="1D3A00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 varScale="1">
        <p:scale>
          <a:sx n="108" d="100"/>
          <a:sy n="108" d="100"/>
        </p:scale>
        <p:origin x="758" y="24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154" y="67"/>
      </p:cViewPr>
      <p:guideLst/>
    </p:cSldViewPr>
  </p:notes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9FB99D-41E8-464C-A268-F009253FA9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C106C1-A278-4CDE-A5CA-BF57AC1FCFD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8C46AE-D80C-41B8-9D6A-DB80D87570FC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3E369-7992-4C69-9B3B-43FD110AA2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6A9E23-D4A1-4F5F-B8B7-1C4719C4E1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E779F-4EE3-423A-BC30-B0BE8DEC58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793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2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74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31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41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2877160"/>
            <a:ext cx="824607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029865"/>
            <a:ext cx="8231372" cy="137434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6C1A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3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6413609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5"/>
            <a:ext cx="6413609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281175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77160"/>
            <a:ext cx="7778805" cy="1374345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Decomposition and its Desirable Properties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21.14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6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Lossy and Lossless decomposition</a:t>
            </a:r>
            <a:br>
              <a:rPr lang="en-US" dirty="0"/>
            </a:br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0AA9DCD-1913-4007-A4D5-15B968CC7D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92130" y="1197405"/>
            <a:ext cx="1457325" cy="1679755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BBA0605-D82F-4281-8429-CB900EE1C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900" y="1164062"/>
            <a:ext cx="1288315" cy="173452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46C3D3F-6B2E-43E1-82BB-4B0BCA0BFD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7756" y="-128470"/>
            <a:ext cx="1956688" cy="51435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71072FC-EA43-4951-B657-ECC95A799D7D}"/>
              </a:ext>
            </a:extLst>
          </p:cNvPr>
          <p:cNvSpPr txBox="1"/>
          <p:nvPr/>
        </p:nvSpPr>
        <p:spPr>
          <a:xfrm>
            <a:off x="3221571" y="1228208"/>
            <a:ext cx="3182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AB cross join BC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FDC7AA7-44A6-4CAA-822D-7717EFAA59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3065" y="2797869"/>
            <a:ext cx="1743075" cy="217189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D7E75D8-D4A9-428A-BF2F-27262272B1EE}"/>
              </a:ext>
            </a:extLst>
          </p:cNvPr>
          <p:cNvSpPr txBox="1"/>
          <p:nvPr/>
        </p:nvSpPr>
        <p:spPr>
          <a:xfrm>
            <a:off x="3221571" y="1874539"/>
            <a:ext cx="31828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AB natural join BC</a:t>
            </a:r>
          </a:p>
        </p:txBody>
      </p:sp>
    </p:spTree>
    <p:extLst>
      <p:ext uri="{BB962C8B-B14F-4D97-AF65-F5344CB8AC3E}">
        <p14:creationId xmlns:p14="http://schemas.microsoft.com/office/powerpoint/2010/main" val="2710647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6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Lossy and Lossless decomposition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id="{2B0F0D93-EBFC-44AD-B98F-10D81981C3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5806244"/>
              </p:ext>
            </p:extLst>
          </p:nvPr>
        </p:nvGraphicFramePr>
        <p:xfrm>
          <a:off x="448965" y="3289300"/>
          <a:ext cx="412273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1368">
                  <a:extLst>
                    <a:ext uri="{9D8B030D-6E8A-4147-A177-3AD203B41FA5}">
                      <a16:colId xmlns:a16="http://schemas.microsoft.com/office/drawing/2014/main" val="761499477"/>
                    </a:ext>
                  </a:extLst>
                </a:gridCol>
                <a:gridCol w="2061368">
                  <a:extLst>
                    <a:ext uri="{9D8B030D-6E8A-4147-A177-3AD203B41FA5}">
                      <a16:colId xmlns:a16="http://schemas.microsoft.com/office/drawing/2014/main" val="179584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260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392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679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136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486347"/>
                  </a:ext>
                </a:extLst>
              </a:tr>
            </a:tbl>
          </a:graphicData>
        </a:graphic>
      </p:graphicFrame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FEBC74BD-11EA-4C59-9E28-EC3DF798E3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1685466"/>
              </p:ext>
            </p:extLst>
          </p:nvPr>
        </p:nvGraphicFramePr>
        <p:xfrm>
          <a:off x="4724705" y="3294380"/>
          <a:ext cx="412273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1368">
                  <a:extLst>
                    <a:ext uri="{9D8B030D-6E8A-4147-A177-3AD203B41FA5}">
                      <a16:colId xmlns:a16="http://schemas.microsoft.com/office/drawing/2014/main" val="761499477"/>
                    </a:ext>
                  </a:extLst>
                </a:gridCol>
                <a:gridCol w="2061368">
                  <a:extLst>
                    <a:ext uri="{9D8B030D-6E8A-4147-A177-3AD203B41FA5}">
                      <a16:colId xmlns:a16="http://schemas.microsoft.com/office/drawing/2014/main" val="23706028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260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392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679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136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48634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F24212D-5F58-416B-BCD1-653CA778F5B9}"/>
              </a:ext>
            </a:extLst>
          </p:cNvPr>
          <p:cNvSpPr txBox="1"/>
          <p:nvPr/>
        </p:nvSpPr>
        <p:spPr>
          <a:xfrm>
            <a:off x="6786073" y="1945105"/>
            <a:ext cx="20613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attribute should be candidate key or super key</a:t>
            </a:r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BF96EA3C-BE93-4938-92CE-E22FF3AC88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0614919"/>
              </p:ext>
            </p:extLst>
          </p:nvPr>
        </p:nvGraphicFramePr>
        <p:xfrm>
          <a:off x="449263" y="1349375"/>
          <a:ext cx="618410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1368">
                  <a:extLst>
                    <a:ext uri="{9D8B030D-6E8A-4147-A177-3AD203B41FA5}">
                      <a16:colId xmlns:a16="http://schemas.microsoft.com/office/drawing/2014/main" val="761499477"/>
                    </a:ext>
                  </a:extLst>
                </a:gridCol>
                <a:gridCol w="2061368">
                  <a:extLst>
                    <a:ext uri="{9D8B030D-6E8A-4147-A177-3AD203B41FA5}">
                      <a16:colId xmlns:a16="http://schemas.microsoft.com/office/drawing/2014/main" val="179584090"/>
                    </a:ext>
                  </a:extLst>
                </a:gridCol>
                <a:gridCol w="2061368">
                  <a:extLst>
                    <a:ext uri="{9D8B030D-6E8A-4147-A177-3AD203B41FA5}">
                      <a16:colId xmlns:a16="http://schemas.microsoft.com/office/drawing/2014/main" val="2370602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260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392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679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136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486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1845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6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Lossy and Lossless decomposition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5133B6-BD3E-406E-8226-BB8868610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n-US" dirty="0"/>
              <a:t>Lossless join decomposition is a decomposition of a relation R into relations R1, R2 such that if we perform  natural join of two smaller relations it will return the original relation.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This is effective  in removing redundancy from databases while preserving the original data.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In Lossless Decomposition we select the common element and the criteria for selecting common element is that the common element must be a candidate key or super key in either of relation R1,R2 or both.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Spurious Tuples are those rows in a table, which occur as a result of joining two tables in wrong manner. They are extra tuples (rows) which might not be required.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967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6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Lossy and Lossless decomposition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5133B6-BD3E-406E-8226-BB8868610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b="1" dirty="0">
                <a:solidFill>
                  <a:srgbClr val="FF0000"/>
                </a:solidFill>
              </a:rPr>
              <a:t>Mandatory Property: </a:t>
            </a:r>
            <a:r>
              <a:rPr lang="en-US" dirty="0"/>
              <a:t>Lossless join decomposition guarantees that the extra or less tuple generation problem does not occur after decomposition. </a:t>
            </a:r>
            <a:r>
              <a:rPr lang="en-US" b="1" dirty="0">
                <a:solidFill>
                  <a:srgbClr val="FF0000"/>
                </a:solidFill>
              </a:rPr>
              <a:t>[It is a mandatory property must always hold good]</a:t>
            </a:r>
          </a:p>
          <a:p>
            <a:pPr algn="just"/>
            <a:r>
              <a:rPr lang="en-US" dirty="0"/>
              <a:t>Decomposition of a relation R into R1 and R2 is a lossless-join decomposition if: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A(R1) U A(R2) = A (R)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A(R1) </a:t>
            </a:r>
            <a:r>
              <a:rPr lang="en-IN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∩</a:t>
            </a:r>
            <a:r>
              <a:rPr lang="en-US" b="1" dirty="0">
                <a:solidFill>
                  <a:srgbClr val="FF0000"/>
                </a:solidFill>
              </a:rPr>
              <a:t> A(R2) ≠ Null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b="1" dirty="0">
                <a:solidFill>
                  <a:srgbClr val="FF0000"/>
                </a:solidFill>
              </a:rPr>
              <a:t>R1 ∩ R2 → R1</a:t>
            </a:r>
          </a:p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</a:rPr>
              <a:t>   OR</a:t>
            </a:r>
          </a:p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</a:rPr>
              <a:t>        R1 ∩ R2 → R2</a:t>
            </a:r>
            <a:endParaRPr lang="en-IN" b="1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9767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6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Example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C697E1A-191B-4D0C-B2C5-89C5053EE9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8676357"/>
              </p:ext>
            </p:extLst>
          </p:nvPr>
        </p:nvGraphicFramePr>
        <p:xfrm>
          <a:off x="449263" y="1349375"/>
          <a:ext cx="8245475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9095">
                  <a:extLst>
                    <a:ext uri="{9D8B030D-6E8A-4147-A177-3AD203B41FA5}">
                      <a16:colId xmlns:a16="http://schemas.microsoft.com/office/drawing/2014/main" val="386294108"/>
                    </a:ext>
                  </a:extLst>
                </a:gridCol>
                <a:gridCol w="1649095">
                  <a:extLst>
                    <a:ext uri="{9D8B030D-6E8A-4147-A177-3AD203B41FA5}">
                      <a16:colId xmlns:a16="http://schemas.microsoft.com/office/drawing/2014/main" val="3167073615"/>
                    </a:ext>
                  </a:extLst>
                </a:gridCol>
                <a:gridCol w="1649095">
                  <a:extLst>
                    <a:ext uri="{9D8B030D-6E8A-4147-A177-3AD203B41FA5}">
                      <a16:colId xmlns:a16="http://schemas.microsoft.com/office/drawing/2014/main" val="4160936448"/>
                    </a:ext>
                  </a:extLst>
                </a:gridCol>
                <a:gridCol w="1649095">
                  <a:extLst>
                    <a:ext uri="{9D8B030D-6E8A-4147-A177-3AD203B41FA5}">
                      <a16:colId xmlns:a16="http://schemas.microsoft.com/office/drawing/2014/main" val="3658225953"/>
                    </a:ext>
                  </a:extLst>
                </a:gridCol>
                <a:gridCol w="1649095">
                  <a:extLst>
                    <a:ext uri="{9D8B030D-6E8A-4147-A177-3AD203B41FA5}">
                      <a16:colId xmlns:a16="http://schemas.microsoft.com/office/drawing/2014/main" val="2235547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678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770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286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290698"/>
                  </a:ext>
                </a:extLst>
              </a:tr>
              <a:tr h="349835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633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3486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6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Example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54AE45-99B6-4996-9238-44887113A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R(ABCDE)</a:t>
            </a:r>
          </a:p>
          <a:p>
            <a:pPr marL="0" indent="0">
              <a:buNone/>
            </a:pPr>
            <a:r>
              <a:rPr lang="en-US" dirty="0"/>
              <a:t>E</a:t>
            </a:r>
            <a:r>
              <a:rPr lang="en-IN" sz="28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→D</a:t>
            </a:r>
          </a:p>
          <a:p>
            <a:pPr marL="0" indent="0">
              <a:buNone/>
            </a:pPr>
            <a:r>
              <a:rPr lang="en-IN" dirty="0">
                <a:solidFill>
                  <a:srgbClr val="303030"/>
                </a:solidFill>
              </a:rPr>
              <a:t>D</a:t>
            </a:r>
            <a:r>
              <a:rPr lang="en-IN" sz="28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</a:t>
            </a:r>
            <a:r>
              <a:rPr lang="en-IN" dirty="0">
                <a:solidFill>
                  <a:srgbClr val="303030"/>
                </a:solidFill>
              </a:rPr>
              <a:t>E</a:t>
            </a:r>
          </a:p>
          <a:p>
            <a:pPr marL="0" indent="0">
              <a:buNone/>
            </a:pPr>
            <a:r>
              <a:rPr lang="en-IN" dirty="0">
                <a:solidFill>
                  <a:srgbClr val="303030"/>
                </a:solidFill>
              </a:rPr>
              <a:t>C</a:t>
            </a:r>
            <a:r>
              <a:rPr lang="en-IN" sz="28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→DA</a:t>
            </a:r>
          </a:p>
          <a:p>
            <a:pPr marL="0" indent="0">
              <a:buNone/>
            </a:pPr>
            <a:r>
              <a:rPr lang="en-IN" dirty="0">
                <a:solidFill>
                  <a:srgbClr val="303030"/>
                </a:solidFill>
              </a:rPr>
              <a:t>AB</a:t>
            </a:r>
            <a:r>
              <a:rPr lang="en-IN" sz="28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</a:t>
            </a:r>
            <a:r>
              <a:rPr lang="en-IN" dirty="0">
                <a:solidFill>
                  <a:srgbClr val="303030"/>
                </a:solidFill>
              </a:rPr>
              <a:t>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2468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130" y="1655520"/>
            <a:ext cx="4419894" cy="1527050"/>
          </a:xfrm>
        </p:spPr>
      </p:pic>
    </p:spTree>
    <p:extLst>
      <p:ext uri="{BB962C8B-B14F-4D97-AF65-F5344CB8AC3E}">
        <p14:creationId xmlns:p14="http://schemas.microsoft.com/office/powerpoint/2010/main" val="1369535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E663-9A9B-4C3A-8D02-A5AD58ED0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0A91E-4040-4545-956C-E0A0D1A11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Decomposition</a:t>
            </a:r>
          </a:p>
          <a:p>
            <a:r>
              <a:rPr lang="en-US" dirty="0"/>
              <a:t>Desirable properties of decomposition</a:t>
            </a:r>
          </a:p>
          <a:p>
            <a:r>
              <a:rPr lang="en-US" sz="1800" dirty="0"/>
              <a:t>Attribute preservation</a:t>
            </a:r>
          </a:p>
          <a:p>
            <a:r>
              <a:rPr lang="en-US" sz="1800" dirty="0"/>
              <a:t>Lossless (non-lossy) decomposition or Lossless (non-lossy) join decomposition</a:t>
            </a:r>
          </a:p>
          <a:p>
            <a:r>
              <a:rPr lang="en-US" sz="1800" dirty="0"/>
              <a:t>Dependency preservation</a:t>
            </a:r>
          </a:p>
          <a:p>
            <a:r>
              <a:rPr lang="en-US" sz="1800" dirty="0"/>
              <a:t>Lack of redundancy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4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6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Decomposition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868AA-0109-48A4-A47F-3D73F30CA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54239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6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Decomposition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1F7B611-65E5-48A5-AD85-13125F40167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48965" y="2113635"/>
          <a:ext cx="824547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9095">
                  <a:extLst>
                    <a:ext uri="{9D8B030D-6E8A-4147-A177-3AD203B41FA5}">
                      <a16:colId xmlns:a16="http://schemas.microsoft.com/office/drawing/2014/main" val="516341904"/>
                    </a:ext>
                  </a:extLst>
                </a:gridCol>
                <a:gridCol w="1649095">
                  <a:extLst>
                    <a:ext uri="{9D8B030D-6E8A-4147-A177-3AD203B41FA5}">
                      <a16:colId xmlns:a16="http://schemas.microsoft.com/office/drawing/2014/main" val="3514322091"/>
                    </a:ext>
                  </a:extLst>
                </a:gridCol>
                <a:gridCol w="1649095">
                  <a:extLst>
                    <a:ext uri="{9D8B030D-6E8A-4147-A177-3AD203B41FA5}">
                      <a16:colId xmlns:a16="http://schemas.microsoft.com/office/drawing/2014/main" val="1727565110"/>
                    </a:ext>
                  </a:extLst>
                </a:gridCol>
                <a:gridCol w="1649095">
                  <a:extLst>
                    <a:ext uri="{9D8B030D-6E8A-4147-A177-3AD203B41FA5}">
                      <a16:colId xmlns:a16="http://schemas.microsoft.com/office/drawing/2014/main" val="1955031510"/>
                    </a:ext>
                  </a:extLst>
                </a:gridCol>
                <a:gridCol w="1649095">
                  <a:extLst>
                    <a:ext uri="{9D8B030D-6E8A-4147-A177-3AD203B41FA5}">
                      <a16:colId xmlns:a16="http://schemas.microsoft.com/office/drawing/2014/main" val="1812392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SID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Subject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S-Code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Marks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244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Animesh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DBMS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S-1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135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Animesh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S-2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25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Animesh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S-3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939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Ujjwal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DBMS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S-1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065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Ujjwal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C++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S-4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046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Ujjwal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S-5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72097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C7A6DDF-F53E-42C6-B2D7-4DA9AFE48BBE}"/>
              </a:ext>
            </a:extLst>
          </p:cNvPr>
          <p:cNvSpPr/>
          <p:nvPr/>
        </p:nvSpPr>
        <p:spPr>
          <a:xfrm>
            <a:off x="3197655" y="1502815"/>
            <a:ext cx="2748690" cy="458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Student-Examination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927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6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Decomposition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1F7B611-65E5-48A5-AD85-13125F4016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4110662"/>
              </p:ext>
            </p:extLst>
          </p:nvPr>
        </p:nvGraphicFramePr>
        <p:xfrm>
          <a:off x="4196715" y="1908397"/>
          <a:ext cx="494728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6925">
                  <a:extLst>
                    <a:ext uri="{9D8B030D-6E8A-4147-A177-3AD203B41FA5}">
                      <a16:colId xmlns:a16="http://schemas.microsoft.com/office/drawing/2014/main" val="1727565110"/>
                    </a:ext>
                  </a:extLst>
                </a:gridCol>
                <a:gridCol w="1701265">
                  <a:extLst>
                    <a:ext uri="{9D8B030D-6E8A-4147-A177-3AD203B41FA5}">
                      <a16:colId xmlns:a16="http://schemas.microsoft.com/office/drawing/2014/main" val="1955031510"/>
                    </a:ext>
                  </a:extLst>
                </a:gridCol>
                <a:gridCol w="1649095">
                  <a:extLst>
                    <a:ext uri="{9D8B030D-6E8A-4147-A177-3AD203B41FA5}">
                      <a16:colId xmlns:a16="http://schemas.microsoft.com/office/drawing/2014/main" val="1812392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Subject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S-Code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Marks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244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DBMS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S-1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135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S-2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25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S-3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939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DBMS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S-1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065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C++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S-4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046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S-5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72097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C7A6DDF-F53E-42C6-B2D7-4DA9AFE48BBE}"/>
              </a:ext>
            </a:extLst>
          </p:cNvPr>
          <p:cNvSpPr/>
          <p:nvPr/>
        </p:nvSpPr>
        <p:spPr>
          <a:xfrm>
            <a:off x="601670" y="1350110"/>
            <a:ext cx="2748690" cy="458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A700E7-527D-4660-83E4-C570A79A0977}"/>
              </a:ext>
            </a:extLst>
          </p:cNvPr>
          <p:cNvSpPr/>
          <p:nvPr/>
        </p:nvSpPr>
        <p:spPr>
          <a:xfrm>
            <a:off x="5335525" y="1339253"/>
            <a:ext cx="2748690" cy="458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Examination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C97BD44-3FEB-4A2F-ACF5-A1CBA1F8A775}"/>
              </a:ext>
            </a:extLst>
          </p:cNvPr>
          <p:cNvGraphicFramePr>
            <a:graphicFrameLocks noGrp="1"/>
          </p:cNvGraphicFramePr>
          <p:nvPr/>
        </p:nvGraphicFramePr>
        <p:xfrm>
          <a:off x="448965" y="1924353"/>
          <a:ext cx="329819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9095">
                  <a:extLst>
                    <a:ext uri="{9D8B030D-6E8A-4147-A177-3AD203B41FA5}">
                      <a16:colId xmlns:a16="http://schemas.microsoft.com/office/drawing/2014/main" val="1345092253"/>
                    </a:ext>
                  </a:extLst>
                </a:gridCol>
                <a:gridCol w="1649095">
                  <a:extLst>
                    <a:ext uri="{9D8B030D-6E8A-4147-A177-3AD203B41FA5}">
                      <a16:colId xmlns:a16="http://schemas.microsoft.com/office/drawing/2014/main" val="1430320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SID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54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Animesh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010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Ujjwal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661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8917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6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Decomposition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868AA-0109-48A4-A47F-3D73F30CA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n-US" sz="2400" dirty="0">
                <a:solidFill>
                  <a:srgbClr val="303030"/>
                </a:solidFill>
              </a:rPr>
              <a:t>Decomposition refers to breaking down of one table into multiple tables. </a:t>
            </a:r>
          </a:p>
          <a:p>
            <a:pPr marL="0" indent="0" algn="just">
              <a:buNone/>
            </a:pPr>
            <a:endParaRPr lang="en-US" sz="2400" dirty="0">
              <a:solidFill>
                <a:srgbClr val="303030"/>
              </a:solidFill>
            </a:endParaRPr>
          </a:p>
          <a:p>
            <a:pPr algn="just"/>
            <a:r>
              <a:rPr lang="en-US" sz="2400" dirty="0">
                <a:solidFill>
                  <a:srgbClr val="303030"/>
                </a:solidFill>
              </a:rPr>
              <a:t>The process of normalization depends on being able to factor or decompose a table into two or more smaller tables, in such a way that we can recapture the precise content of the original table by joining the decomposed parts.</a:t>
            </a:r>
          </a:p>
          <a:p>
            <a:pPr algn="just"/>
            <a:endParaRPr lang="en-US" sz="2400" dirty="0">
              <a:solidFill>
                <a:srgbClr val="303030"/>
              </a:solidFill>
            </a:endParaRPr>
          </a:p>
          <a:p>
            <a:pPr algn="just"/>
            <a:r>
              <a:rPr lang="en-US" sz="2400" dirty="0">
                <a:solidFill>
                  <a:srgbClr val="303030"/>
                </a:solidFill>
              </a:rPr>
              <a:t>When a relation in the relational model is not in appropriate normal form then the decomposition of a relation is required.</a:t>
            </a:r>
          </a:p>
          <a:p>
            <a:pPr algn="just"/>
            <a:endParaRPr lang="en-US" sz="2400" dirty="0">
              <a:solidFill>
                <a:srgbClr val="303030"/>
              </a:solidFill>
            </a:endParaRPr>
          </a:p>
          <a:p>
            <a:pPr algn="just"/>
            <a:r>
              <a:rPr lang="en-US" sz="2400" dirty="0">
                <a:solidFill>
                  <a:srgbClr val="303030"/>
                </a:solidFill>
              </a:rPr>
              <a:t>In a database, it breaks the table into multiple tables.</a:t>
            </a:r>
          </a:p>
          <a:p>
            <a:pPr algn="just"/>
            <a:endParaRPr lang="en-US" sz="2400" dirty="0">
              <a:solidFill>
                <a:srgbClr val="303030"/>
              </a:solidFill>
            </a:endParaRPr>
          </a:p>
          <a:p>
            <a:pPr algn="just"/>
            <a:r>
              <a:rPr lang="en-US" sz="2400" dirty="0">
                <a:solidFill>
                  <a:srgbClr val="303030"/>
                </a:solidFill>
              </a:rPr>
              <a:t>If the relation has no proper decomposition, then it may lead to problems like loss of information.</a:t>
            </a:r>
          </a:p>
          <a:p>
            <a:pPr algn="just"/>
            <a:endParaRPr lang="en-US" sz="2400" dirty="0">
              <a:solidFill>
                <a:srgbClr val="303030"/>
              </a:solidFill>
            </a:endParaRPr>
          </a:p>
          <a:p>
            <a:pPr algn="just"/>
            <a:r>
              <a:rPr lang="en-US" sz="2400" dirty="0">
                <a:solidFill>
                  <a:srgbClr val="303030"/>
                </a:solidFill>
              </a:rPr>
              <a:t>Decomposition is used to eliminate some of the problems of bad design like anomalies, inconsistencies, and redundancy.</a:t>
            </a:r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17100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6"/>
          </a:xfrm>
        </p:spPr>
        <p:txBody>
          <a:bodyPr>
            <a:normAutofit fontScale="90000"/>
          </a:bodyPr>
          <a:lstStyle/>
          <a:p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Decomposition</a:t>
            </a:r>
            <a:br>
              <a:rPr lang="en-US" dirty="0"/>
            </a:br>
            <a:br>
              <a:rPr lang="en-US" sz="3600" dirty="0">
                <a:solidFill>
                  <a:srgbClr val="303030"/>
                </a:solidFill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868AA-0109-48A4-A47F-3D73F30CA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rgbClr val="303030"/>
                </a:solidFill>
              </a:rPr>
              <a:t>Desirable properties of decomposition are given below:</a:t>
            </a:r>
          </a:p>
          <a:p>
            <a:pPr algn="just"/>
            <a:endParaRPr lang="en-US" sz="2400" dirty="0">
              <a:solidFill>
                <a:srgbClr val="303030"/>
              </a:solidFill>
            </a:endParaRPr>
          </a:p>
          <a:p>
            <a:pPr algn="just"/>
            <a:r>
              <a:rPr lang="en-US" sz="2400" dirty="0">
                <a:solidFill>
                  <a:srgbClr val="303030"/>
                </a:solidFill>
              </a:rPr>
              <a:t>Attribute preservation </a:t>
            </a:r>
            <a:r>
              <a:rPr lang="en-US" sz="2400" b="1" dirty="0">
                <a:solidFill>
                  <a:srgbClr val="FF0000"/>
                </a:solidFill>
              </a:rPr>
              <a:t>[Compulsory property]</a:t>
            </a:r>
          </a:p>
          <a:p>
            <a:pPr algn="just"/>
            <a:r>
              <a:rPr lang="en-US" sz="2400" dirty="0">
                <a:solidFill>
                  <a:srgbClr val="303030"/>
                </a:solidFill>
              </a:rPr>
              <a:t>Lossless-join decomposition </a:t>
            </a:r>
            <a:r>
              <a:rPr lang="en-US" sz="2400" b="1" dirty="0">
                <a:solidFill>
                  <a:srgbClr val="FF0000"/>
                </a:solidFill>
              </a:rPr>
              <a:t>[Compulsory property]</a:t>
            </a:r>
          </a:p>
          <a:p>
            <a:pPr algn="just"/>
            <a:r>
              <a:rPr lang="en-US" sz="2400" dirty="0">
                <a:solidFill>
                  <a:srgbClr val="303030"/>
                </a:solidFill>
              </a:rPr>
              <a:t>Dependency preservation </a:t>
            </a:r>
            <a:r>
              <a:rPr lang="en-US" sz="2400" b="1" dirty="0">
                <a:solidFill>
                  <a:srgbClr val="FF0000"/>
                </a:solidFill>
              </a:rPr>
              <a:t>[Optional]</a:t>
            </a:r>
          </a:p>
          <a:p>
            <a:pPr algn="just"/>
            <a:r>
              <a:rPr lang="en-US" sz="2400" dirty="0">
                <a:solidFill>
                  <a:srgbClr val="303030"/>
                </a:solidFill>
              </a:rPr>
              <a:t>Lack of redundancy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13452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6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Lossy and Lossless decomposition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615569E2-6950-415F-9419-38B6476443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6070776"/>
              </p:ext>
            </p:extLst>
          </p:nvPr>
        </p:nvGraphicFramePr>
        <p:xfrm>
          <a:off x="601670" y="1960930"/>
          <a:ext cx="6184104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1368">
                  <a:extLst>
                    <a:ext uri="{9D8B030D-6E8A-4147-A177-3AD203B41FA5}">
                      <a16:colId xmlns:a16="http://schemas.microsoft.com/office/drawing/2014/main" val="761499477"/>
                    </a:ext>
                  </a:extLst>
                </a:gridCol>
                <a:gridCol w="2061368">
                  <a:extLst>
                    <a:ext uri="{9D8B030D-6E8A-4147-A177-3AD203B41FA5}">
                      <a16:colId xmlns:a16="http://schemas.microsoft.com/office/drawing/2014/main" val="179584090"/>
                    </a:ext>
                  </a:extLst>
                </a:gridCol>
                <a:gridCol w="2061368">
                  <a:extLst>
                    <a:ext uri="{9D8B030D-6E8A-4147-A177-3AD203B41FA5}">
                      <a16:colId xmlns:a16="http://schemas.microsoft.com/office/drawing/2014/main" val="23706028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260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392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679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136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486347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EE009EB7-1017-4A83-B393-88BED187CA5B}"/>
              </a:ext>
            </a:extLst>
          </p:cNvPr>
          <p:cNvSpPr/>
          <p:nvPr/>
        </p:nvSpPr>
        <p:spPr>
          <a:xfrm>
            <a:off x="3693722" y="1197405"/>
            <a:ext cx="2137870" cy="458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31EB73-C6DB-4D93-92AF-D38DA793C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0690" y="1808225"/>
            <a:ext cx="1743075" cy="217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013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6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Lossy and Lossless decomposition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B4CCCEC-068D-422B-979C-6C508EB834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0389630"/>
              </p:ext>
            </p:extLst>
          </p:nvPr>
        </p:nvGraphicFramePr>
        <p:xfrm>
          <a:off x="448965" y="1960930"/>
          <a:ext cx="412273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1368">
                  <a:extLst>
                    <a:ext uri="{9D8B030D-6E8A-4147-A177-3AD203B41FA5}">
                      <a16:colId xmlns:a16="http://schemas.microsoft.com/office/drawing/2014/main" val="761499477"/>
                    </a:ext>
                  </a:extLst>
                </a:gridCol>
                <a:gridCol w="2061368">
                  <a:extLst>
                    <a:ext uri="{9D8B030D-6E8A-4147-A177-3AD203B41FA5}">
                      <a16:colId xmlns:a16="http://schemas.microsoft.com/office/drawing/2014/main" val="179584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260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392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679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136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486347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862D7A9B-2D0D-4DAF-9AAC-65D221275035}"/>
              </a:ext>
            </a:extLst>
          </p:cNvPr>
          <p:cNvSpPr/>
          <p:nvPr/>
        </p:nvSpPr>
        <p:spPr>
          <a:xfrm>
            <a:off x="1212490" y="1350110"/>
            <a:ext cx="2137870" cy="458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7F62D6-5906-43F4-9292-09D3DF1427D8}"/>
              </a:ext>
            </a:extLst>
          </p:cNvPr>
          <p:cNvSpPr/>
          <p:nvPr/>
        </p:nvSpPr>
        <p:spPr>
          <a:xfrm>
            <a:off x="5335525" y="1350109"/>
            <a:ext cx="2137870" cy="458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BF8DDDDE-0EC7-4832-9E27-5F8829462A41}"/>
              </a:ext>
            </a:extLst>
          </p:cNvPr>
          <p:cNvGraphicFramePr>
            <a:graphicFrameLocks/>
          </p:cNvGraphicFramePr>
          <p:nvPr/>
        </p:nvGraphicFramePr>
        <p:xfrm>
          <a:off x="4877410" y="1966010"/>
          <a:ext cx="412273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1368">
                  <a:extLst>
                    <a:ext uri="{9D8B030D-6E8A-4147-A177-3AD203B41FA5}">
                      <a16:colId xmlns:a16="http://schemas.microsoft.com/office/drawing/2014/main" val="179584090"/>
                    </a:ext>
                  </a:extLst>
                </a:gridCol>
                <a:gridCol w="2061368">
                  <a:extLst>
                    <a:ext uri="{9D8B030D-6E8A-4147-A177-3AD203B41FA5}">
                      <a16:colId xmlns:a16="http://schemas.microsoft.com/office/drawing/2014/main" val="2370602804"/>
                    </a:ext>
                  </a:extLst>
                </a:gridCol>
              </a:tblGrid>
              <a:tr h="17643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260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392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679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136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486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4250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666</Words>
  <Application>Microsoft Office PowerPoint</Application>
  <PresentationFormat>On-screen Show (16:9)</PresentationFormat>
  <Paragraphs>229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</vt:lpstr>
      <vt:lpstr>Calibri</vt:lpstr>
      <vt:lpstr>Times New Roman</vt:lpstr>
      <vt:lpstr>Office Theme</vt:lpstr>
      <vt:lpstr>  Decomposition and its Desirable Properties</vt:lpstr>
      <vt:lpstr>Contents</vt:lpstr>
      <vt:lpstr> Decomposition </vt:lpstr>
      <vt:lpstr>  Decomposition  </vt:lpstr>
      <vt:lpstr>  Decomposition  </vt:lpstr>
      <vt:lpstr> Decomposition </vt:lpstr>
      <vt:lpstr>   Decomposition   </vt:lpstr>
      <vt:lpstr> Lossy and Lossless decomposition </vt:lpstr>
      <vt:lpstr> Lossy and Lossless decomposition </vt:lpstr>
      <vt:lpstr> Lossy and Lossless decomposition </vt:lpstr>
      <vt:lpstr> Lossy and Lossless decomposition </vt:lpstr>
      <vt:lpstr> Lossy and Lossless decomposition </vt:lpstr>
      <vt:lpstr> Lossy and Lossless decomposition </vt:lpstr>
      <vt:lpstr> Example </vt:lpstr>
      <vt:lpstr> Example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2021-06-04T13:47:16Z</dcterms:modified>
</cp:coreProperties>
</file>