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14" r:id="rId4"/>
    <p:sldId id="317" r:id="rId5"/>
    <p:sldId id="318" r:id="rId6"/>
    <p:sldId id="319" r:id="rId7"/>
    <p:sldId id="320" r:id="rId8"/>
    <p:sldId id="321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Unnormalized form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normal form(1NF)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1NF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5" name="Picture 2" descr="er8">
            <a:extLst>
              <a:ext uri="{FF2B5EF4-FFF2-40B4-BE49-F238E27FC236}">
                <a16:creationId xmlns:a16="http://schemas.microsoft.com/office/drawing/2014/main" id="{AF8F4067-AC88-4E89-9E36-3A2A2C1D0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2340023"/>
            <a:ext cx="8245475" cy="15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Unnormalized form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171D1-73A0-403F-9BD4-436023EE8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516738"/>
              </p:ext>
            </p:extLst>
          </p:nvPr>
        </p:nvGraphicFramePr>
        <p:xfrm>
          <a:off x="448666" y="2113635"/>
          <a:ext cx="824547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28323215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3888282499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344602510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741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SAddress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4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Bhopal, 462021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8654321210, 9123567189, 9645197662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Indore, 442021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9826197624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Chandigarh, 131178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9965421972, 9234908712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Indore, 442021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075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C9D68A-7B55-4C5A-A191-5D67534237EB}"/>
              </a:ext>
            </a:extLst>
          </p:cNvPr>
          <p:cNvGraphicFramePr>
            <a:graphicFrameLocks noGrp="1"/>
          </p:cNvGraphicFramePr>
          <p:nvPr/>
        </p:nvGraphicFramePr>
        <p:xfrm>
          <a:off x="3961180" y="1655520"/>
          <a:ext cx="13743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573150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 to convert table in 1NF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171D1-73A0-403F-9BD4-436023EE8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509327"/>
              </p:ext>
            </p:extLst>
          </p:nvPr>
        </p:nvGraphicFramePr>
        <p:xfrm>
          <a:off x="372911" y="1688036"/>
          <a:ext cx="8245472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2832321577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3888282499"/>
                    </a:ext>
                  </a:extLst>
                </a:gridCol>
                <a:gridCol w="1030684">
                  <a:extLst>
                    <a:ext uri="{9D8B030D-6E8A-4147-A177-3AD203B41FA5}">
                      <a16:colId xmlns:a16="http://schemas.microsoft.com/office/drawing/2014/main" val="1344602510"/>
                    </a:ext>
                  </a:extLst>
                </a:gridCol>
                <a:gridCol w="1030684">
                  <a:extLst>
                    <a:ext uri="{9D8B030D-6E8A-4147-A177-3AD203B41FA5}">
                      <a16:colId xmlns:a16="http://schemas.microsoft.com/office/drawing/2014/main" val="3681520516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741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Pincode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4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Bhopal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Bhopal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9123567189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Bhopal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9645197662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9826197624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8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131178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9965421972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2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131178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9234908712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0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075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C9D68A-7B55-4C5A-A191-5D675342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59"/>
              </p:ext>
            </p:extLst>
          </p:nvPr>
        </p:nvGraphicFramePr>
        <p:xfrm>
          <a:off x="3808475" y="1197405"/>
          <a:ext cx="13743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573150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to convert table in 1NF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171D1-73A0-403F-9BD4-436023EE8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626100"/>
              </p:ext>
            </p:extLst>
          </p:nvPr>
        </p:nvGraphicFramePr>
        <p:xfrm>
          <a:off x="372911" y="1688036"/>
          <a:ext cx="84748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71">
                  <a:extLst>
                    <a:ext uri="{9D8B030D-6E8A-4147-A177-3AD203B41FA5}">
                      <a16:colId xmlns:a16="http://schemas.microsoft.com/office/drawing/2014/main" val="2832321577"/>
                    </a:ext>
                  </a:extLst>
                </a:gridCol>
                <a:gridCol w="1106863">
                  <a:extLst>
                    <a:ext uri="{9D8B030D-6E8A-4147-A177-3AD203B41FA5}">
                      <a16:colId xmlns:a16="http://schemas.microsoft.com/office/drawing/2014/main" val="3888282499"/>
                    </a:ext>
                  </a:extLst>
                </a:gridCol>
                <a:gridCol w="1011844">
                  <a:extLst>
                    <a:ext uri="{9D8B030D-6E8A-4147-A177-3AD203B41FA5}">
                      <a16:colId xmlns:a16="http://schemas.microsoft.com/office/drawing/2014/main" val="1344602510"/>
                    </a:ext>
                  </a:extLst>
                </a:gridCol>
                <a:gridCol w="706236">
                  <a:extLst>
                    <a:ext uri="{9D8B030D-6E8A-4147-A177-3AD203B41FA5}">
                      <a16:colId xmlns:a16="http://schemas.microsoft.com/office/drawing/2014/main" val="3681520516"/>
                    </a:ext>
                  </a:extLst>
                </a:gridCol>
                <a:gridCol w="1412471">
                  <a:extLst>
                    <a:ext uri="{9D8B030D-6E8A-4147-A177-3AD203B41FA5}">
                      <a16:colId xmlns:a16="http://schemas.microsoft.com/office/drawing/2014/main" val="741110"/>
                    </a:ext>
                  </a:extLst>
                </a:gridCol>
                <a:gridCol w="1412471">
                  <a:extLst>
                    <a:ext uri="{9D8B030D-6E8A-4147-A177-3AD203B41FA5}">
                      <a16:colId xmlns:a16="http://schemas.microsoft.com/office/drawing/2014/main" val="2328810313"/>
                    </a:ext>
                  </a:extLst>
                </a:gridCol>
                <a:gridCol w="1412471">
                  <a:extLst>
                    <a:ext uri="{9D8B030D-6E8A-4147-A177-3AD203B41FA5}">
                      <a16:colId xmlns:a16="http://schemas.microsoft.com/office/drawing/2014/main" val="3338147438"/>
                    </a:ext>
                  </a:extLst>
                </a:gridCol>
              </a:tblGrid>
              <a:tr h="4559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Pincode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45933"/>
                  </a:ext>
                </a:extLst>
              </a:tr>
              <a:tr h="4559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Bhopal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9123567189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9645197662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4977"/>
                  </a:ext>
                </a:extLst>
              </a:tr>
              <a:tr h="1873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9826197624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982629"/>
                  </a:ext>
                </a:extLst>
              </a:tr>
              <a:tr h="4559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131178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9965421972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9234908712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25436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075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C9D68A-7B55-4C5A-A191-5D67534237EB}"/>
              </a:ext>
            </a:extLst>
          </p:cNvPr>
          <p:cNvGraphicFramePr>
            <a:graphicFrameLocks noGrp="1"/>
          </p:cNvGraphicFramePr>
          <p:nvPr/>
        </p:nvGraphicFramePr>
        <p:xfrm>
          <a:off x="3808475" y="1197405"/>
          <a:ext cx="13743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573150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6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 to convert table in 1NF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DB6C898-30ED-4428-B578-CF5D3DC4C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528458"/>
              </p:ext>
            </p:extLst>
          </p:nvPr>
        </p:nvGraphicFramePr>
        <p:xfrm>
          <a:off x="3732122" y="1197405"/>
          <a:ext cx="13743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45">
                  <a:extLst>
                    <a:ext uri="{9D8B030D-6E8A-4147-A177-3AD203B41FA5}">
                      <a16:colId xmlns:a16="http://schemas.microsoft.com/office/drawing/2014/main" val="3573150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175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CD8454-4732-4C6A-BFE7-F36D6AA7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80529"/>
              </p:ext>
            </p:extLst>
          </p:nvPr>
        </p:nvGraphicFramePr>
        <p:xfrm>
          <a:off x="448965" y="2113635"/>
          <a:ext cx="4237414" cy="201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71">
                  <a:extLst>
                    <a:ext uri="{9D8B030D-6E8A-4147-A177-3AD203B41FA5}">
                      <a16:colId xmlns:a16="http://schemas.microsoft.com/office/drawing/2014/main" val="2958368616"/>
                    </a:ext>
                  </a:extLst>
                </a:gridCol>
                <a:gridCol w="1106863">
                  <a:extLst>
                    <a:ext uri="{9D8B030D-6E8A-4147-A177-3AD203B41FA5}">
                      <a16:colId xmlns:a16="http://schemas.microsoft.com/office/drawing/2014/main" val="3249223709"/>
                    </a:ext>
                  </a:extLst>
                </a:gridCol>
                <a:gridCol w="1011844">
                  <a:extLst>
                    <a:ext uri="{9D8B030D-6E8A-4147-A177-3AD203B41FA5}">
                      <a16:colId xmlns:a16="http://schemas.microsoft.com/office/drawing/2014/main" val="3660218450"/>
                    </a:ext>
                  </a:extLst>
                </a:gridCol>
                <a:gridCol w="706236">
                  <a:extLst>
                    <a:ext uri="{9D8B030D-6E8A-4147-A177-3AD203B41FA5}">
                      <a16:colId xmlns:a16="http://schemas.microsoft.com/office/drawing/2014/main" val="4216492883"/>
                    </a:ext>
                  </a:extLst>
                </a:gridCol>
              </a:tblGrid>
              <a:tr h="4559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Pincode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3095"/>
                  </a:ext>
                </a:extLst>
              </a:tr>
              <a:tr h="4559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Bhopal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73107"/>
                  </a:ext>
                </a:extLst>
              </a:tr>
              <a:tr h="1873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59101"/>
                  </a:ext>
                </a:extLst>
              </a:tr>
              <a:tr h="45595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Ganesh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Chandigarh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131178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2421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442021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003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57AF83-21DE-4344-9E17-7F1DBFE8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57106"/>
              </p:ext>
            </p:extLst>
          </p:nvPr>
        </p:nvGraphicFramePr>
        <p:xfrm>
          <a:off x="4877410" y="1808225"/>
          <a:ext cx="4122736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68">
                  <a:extLst>
                    <a:ext uri="{9D8B030D-6E8A-4147-A177-3AD203B41FA5}">
                      <a16:colId xmlns:a16="http://schemas.microsoft.com/office/drawing/2014/main" val="422112799"/>
                    </a:ext>
                  </a:extLst>
                </a:gridCol>
                <a:gridCol w="2061368">
                  <a:extLst>
                    <a:ext uri="{9D8B030D-6E8A-4147-A177-3AD203B41FA5}">
                      <a16:colId xmlns:a16="http://schemas.microsoft.com/office/drawing/2014/main" val="1814490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9123567189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0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9645197662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9826197624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7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9965421972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9234908712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4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8654321210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98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A relation is in 1NF if it does not contain multivalued attribute and composite attributes.</a:t>
            </a:r>
          </a:p>
          <a:p>
            <a:pPr algn="just"/>
            <a:r>
              <a:rPr lang="en-US" dirty="0"/>
              <a:t>Every attribute value is atomic.</a:t>
            </a:r>
          </a:p>
          <a:p>
            <a:pPr algn="just"/>
            <a:r>
              <a:rPr lang="en-US" dirty="0"/>
              <a:t>All the cells are single valued, all entries in any column are of the same kind.</a:t>
            </a:r>
          </a:p>
          <a:p>
            <a:pPr algn="just"/>
            <a:r>
              <a:rPr lang="en-US" dirty="0"/>
              <a:t>Each column has a unique name (No duplicate columns allowed), but the order of the columns and rows is not important.</a:t>
            </a:r>
          </a:p>
          <a:p>
            <a:pPr algn="just"/>
            <a:r>
              <a:rPr lang="en-US" dirty="0"/>
              <a:t>So a relation is in 1NF if and only if all underlying domains contain atomic values only.</a:t>
            </a:r>
          </a:p>
          <a:p>
            <a:pPr algn="just"/>
            <a:r>
              <a:rPr lang="en-US" dirty="0"/>
              <a:t>"A relation schema R is in 1NF, if it does not have any composite attributes, multivalued attribute or their combination."</a:t>
            </a:r>
          </a:p>
          <a:p>
            <a:pPr algn="just"/>
            <a:r>
              <a:rPr lang="en-US" dirty="0"/>
              <a:t>The objective of first normal form is that the table should contain no repeating groups of data.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65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On-screen Show (16:9)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Normalization (Part-2)</vt:lpstr>
      <vt:lpstr>Contents</vt:lpstr>
      <vt:lpstr>ER Diagram</vt:lpstr>
      <vt:lpstr>Unnormalized form</vt:lpstr>
      <vt:lpstr>First way to convert table in 1NF </vt:lpstr>
      <vt:lpstr>Second way to convert table in 1NF </vt:lpstr>
      <vt:lpstr>Third way to convert table in 1NF </vt:lpstr>
      <vt:lpstr>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2022-09-08T05:09:09Z</dcterms:modified>
</cp:coreProperties>
</file>