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1" r:id="rId3"/>
    <p:sldId id="330" r:id="rId4"/>
    <p:sldId id="331" r:id="rId5"/>
    <p:sldId id="332" r:id="rId6"/>
    <p:sldId id="333" r:id="rId7"/>
    <p:sldId id="334" r:id="rId8"/>
    <p:sldId id="335" r:id="rId9"/>
    <p:sldId id="29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(Part-6)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21.6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Attribute closure / Closure set / Closure of attribute sets functional dependency 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sz="3600" dirty="0"/>
              <a:t>Attribute closure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set of all those attributes which can be functionally determined from an attribute set is called as a closure of that attribute set.</a:t>
            </a:r>
          </a:p>
          <a:p>
            <a:pPr algn="just"/>
            <a:r>
              <a:rPr lang="en-US" dirty="0"/>
              <a:t>Closure of attribute set {X} is denoted as </a:t>
            </a:r>
            <a:r>
              <a:rPr lang="en-IN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  <a:r>
              <a:rPr lang="en-IN" b="0" i="0" dirty="0">
                <a:solidFill>
                  <a:srgbClr val="303030"/>
                </a:solidFill>
                <a:effectLst/>
              </a:rPr>
              <a:t>{X}</a:t>
            </a:r>
            <a:r>
              <a:rPr lang="en-IN" b="0" i="0" baseline="30000" dirty="0">
                <a:solidFill>
                  <a:srgbClr val="303030"/>
                </a:solidFill>
                <a:effectLst/>
              </a:rPr>
              <a:t>+</a:t>
            </a:r>
            <a:r>
              <a:rPr lang="en-IN" b="0" i="0" dirty="0">
                <a:solidFill>
                  <a:srgbClr val="303030"/>
                </a:solidFill>
                <a:effectLst/>
              </a:rPr>
              <a:t>.</a:t>
            </a:r>
          </a:p>
          <a:p>
            <a:pPr algn="just"/>
            <a:r>
              <a:rPr lang="en-IN" b="0" i="0" dirty="0">
                <a:solidFill>
                  <a:srgbClr val="303030"/>
                </a:solidFill>
                <a:effectLst/>
              </a:rPr>
              <a:t>X</a:t>
            </a:r>
            <a:r>
              <a:rPr lang="en-IN" b="0" i="0" baseline="30000" dirty="0">
                <a:solidFill>
                  <a:srgbClr val="303030"/>
                </a:solidFill>
                <a:effectLst/>
              </a:rPr>
              <a:t> +</a:t>
            </a:r>
          </a:p>
          <a:p>
            <a:pPr marL="0" indent="0" algn="just">
              <a:buNone/>
            </a:pPr>
            <a:r>
              <a:rPr lang="en-US" dirty="0"/>
              <a:t>X Closure </a:t>
            </a:r>
          </a:p>
          <a:p>
            <a:pPr marL="0" indent="0" algn="just">
              <a:buNone/>
            </a:pPr>
            <a:r>
              <a:rPr lang="en-US" dirty="0"/>
              <a:t>X is a set of attributes</a:t>
            </a:r>
          </a:p>
          <a:p>
            <a:pPr marL="0" indent="0" algn="just">
              <a:buNone/>
            </a:pPr>
            <a:r>
              <a:rPr lang="en-US" dirty="0"/>
              <a:t>It will contain set of attributes determined by 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31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sz="3600" dirty="0"/>
              <a:t>Attribute closure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600" b="0" i="0" dirty="0">
                <a:solidFill>
                  <a:srgbClr val="303030"/>
                </a:solidFill>
                <a:effectLst/>
              </a:rPr>
              <a:t>Let R(ABCD) and </a:t>
            </a:r>
            <a:r>
              <a:rPr lang="en-IN" sz="1600" dirty="0">
                <a:solidFill>
                  <a:srgbClr val="303030"/>
                </a:solidFill>
              </a:rPr>
              <a:t>FDs{A</a:t>
            </a:r>
            <a:r>
              <a:rPr lang="en-US" sz="1600" dirty="0"/>
              <a:t> →B, B →C, C →D}. Find the closure of A. or Compute </a:t>
            </a:r>
            <a:r>
              <a:rPr lang="en-IN" sz="1600" b="0" i="0" dirty="0">
                <a:solidFill>
                  <a:srgbClr val="303030"/>
                </a:solidFill>
                <a:effectLst/>
              </a:rPr>
              <a:t>A</a:t>
            </a:r>
            <a:r>
              <a:rPr lang="en-IN" sz="1600" b="0" i="0" baseline="30000" dirty="0">
                <a:solidFill>
                  <a:srgbClr val="303030"/>
                </a:solidFill>
                <a:effectLst/>
              </a:rPr>
              <a:t> +.</a:t>
            </a:r>
            <a:endParaRPr lang="en-IN" sz="1600" b="0" i="0" dirty="0">
              <a:solidFill>
                <a:srgbClr val="303030"/>
              </a:solidFill>
              <a:effectLst/>
            </a:endParaRPr>
          </a:p>
          <a:p>
            <a:pPr marL="0" indent="0" algn="just">
              <a:buNone/>
            </a:pPr>
            <a:endParaRPr lang="en-IN" dirty="0">
              <a:solidFill>
                <a:srgbClr val="303030"/>
              </a:solidFill>
            </a:endParaRPr>
          </a:p>
          <a:p>
            <a:pPr algn="just"/>
            <a:endParaRPr lang="en-IN" b="0" i="0" baseline="30000" dirty="0">
              <a:solidFill>
                <a:srgbClr val="303030"/>
              </a:solidFill>
              <a:effectLst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96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sz="3600" dirty="0"/>
              <a:t>Attribute closure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1600" b="0" i="0" dirty="0">
                <a:solidFill>
                  <a:srgbClr val="303030"/>
                </a:solidFill>
                <a:effectLst/>
              </a:rPr>
              <a:t>Consider a relation R (A,B,C,D,E,F,G) with the functional dependency and </a:t>
            </a:r>
            <a:r>
              <a:rPr lang="en-IN" sz="1600" dirty="0">
                <a:solidFill>
                  <a:srgbClr val="303030"/>
                </a:solidFill>
              </a:rPr>
              <a:t>FDs{A</a:t>
            </a:r>
            <a:r>
              <a:rPr lang="en-US" sz="1600" dirty="0"/>
              <a:t> →BC, BC→DE, D →F, CF →G}. Let us find the closure of some attribute and attribute sets.</a:t>
            </a:r>
            <a:r>
              <a:rPr lang="en-US" sz="1600" b="0" i="0" dirty="0">
                <a:solidFill>
                  <a:srgbClr val="303030"/>
                </a:solidFill>
                <a:effectLst/>
              </a:rPr>
              <a:t> </a:t>
            </a:r>
          </a:p>
          <a:p>
            <a:pPr marL="0" indent="0" algn="just">
              <a:buNone/>
            </a:pPr>
            <a:endParaRPr lang="en-US" sz="1600" dirty="0">
              <a:solidFill>
                <a:srgbClr val="303030"/>
              </a:solidFill>
            </a:endParaRPr>
          </a:p>
          <a:p>
            <a:pPr algn="l" fontAlgn="base"/>
            <a:r>
              <a:rPr lang="en-IN" sz="1400" b="0" i="0" dirty="0">
                <a:solidFill>
                  <a:srgbClr val="303030"/>
                </a:solidFill>
                <a:effectLst/>
              </a:rPr>
              <a:t>A</a:t>
            </a:r>
            <a:r>
              <a:rPr lang="en-IN" sz="1400" b="0" i="0" baseline="30000" dirty="0">
                <a:solidFill>
                  <a:srgbClr val="303030"/>
                </a:solidFill>
                <a:effectLst/>
              </a:rPr>
              <a:t>+</a:t>
            </a:r>
            <a:r>
              <a:rPr lang="en-IN" sz="1400" b="0" i="0" dirty="0">
                <a:solidFill>
                  <a:srgbClr val="303030"/>
                </a:solidFill>
                <a:effectLst/>
              </a:rPr>
              <a:t> = { A }</a:t>
            </a:r>
          </a:p>
          <a:p>
            <a:pPr algn="l" fontAlgn="base"/>
            <a:r>
              <a:rPr lang="en-IN" sz="1400" b="0" i="0" dirty="0">
                <a:solidFill>
                  <a:srgbClr val="303030"/>
                </a:solidFill>
                <a:effectLst/>
              </a:rPr>
              <a:t>= { A , B , C } ( Using A → BC )</a:t>
            </a:r>
          </a:p>
          <a:p>
            <a:pPr algn="l" fontAlgn="base"/>
            <a:r>
              <a:rPr lang="en-IN" sz="1400" b="0" i="0" dirty="0">
                <a:solidFill>
                  <a:srgbClr val="303030"/>
                </a:solidFill>
                <a:effectLst/>
              </a:rPr>
              <a:t>= { A , B , C , D , E } ( Using BC → DE )</a:t>
            </a:r>
          </a:p>
          <a:p>
            <a:pPr algn="l" fontAlgn="base"/>
            <a:r>
              <a:rPr lang="en-IN" sz="1400" b="0" i="0" dirty="0">
                <a:solidFill>
                  <a:srgbClr val="303030"/>
                </a:solidFill>
                <a:effectLst/>
              </a:rPr>
              <a:t>= { A , B , C , D , E , F } ( Using D → F )</a:t>
            </a:r>
          </a:p>
          <a:p>
            <a:pPr algn="l" fontAlgn="base"/>
            <a:r>
              <a:rPr lang="en-IN" sz="1400" b="0" i="0" dirty="0">
                <a:solidFill>
                  <a:srgbClr val="303030"/>
                </a:solidFill>
                <a:effectLst/>
              </a:rPr>
              <a:t>= { A , B , C , D , E , F , G } ( Using CF → G )</a:t>
            </a:r>
          </a:p>
          <a:p>
            <a:pPr algn="l" fontAlgn="base"/>
            <a:r>
              <a:rPr lang="en-IN" sz="1400" b="0" i="0" dirty="0">
                <a:solidFill>
                  <a:srgbClr val="303030"/>
                </a:solidFill>
                <a:effectLst/>
              </a:rPr>
              <a:t>Thus,</a:t>
            </a:r>
          </a:p>
          <a:p>
            <a:pPr algn="ctr" fontAlgn="base"/>
            <a:r>
              <a:rPr lang="en-IN" sz="1400" b="1" i="0" dirty="0">
                <a:solidFill>
                  <a:srgbClr val="303030"/>
                </a:solidFill>
                <a:effectLst/>
              </a:rPr>
              <a:t>A</a:t>
            </a:r>
            <a:r>
              <a:rPr lang="en-IN" sz="1400" b="1" i="0" baseline="30000" dirty="0">
                <a:solidFill>
                  <a:srgbClr val="303030"/>
                </a:solidFill>
                <a:effectLst/>
              </a:rPr>
              <a:t>+</a:t>
            </a:r>
            <a:r>
              <a:rPr lang="en-IN" sz="1400" b="1" i="0" dirty="0">
                <a:solidFill>
                  <a:srgbClr val="303030"/>
                </a:solidFill>
                <a:effectLst/>
              </a:rPr>
              <a:t> = { A , B , C , D , E , F , G }</a:t>
            </a:r>
            <a:endParaRPr lang="en-IN" sz="1400" b="0" i="0" dirty="0">
              <a:solidFill>
                <a:srgbClr val="303030"/>
              </a:solidFill>
              <a:effectLst/>
            </a:endParaRPr>
          </a:p>
          <a:p>
            <a:pPr marL="0" indent="0" algn="just">
              <a:buNone/>
            </a:pPr>
            <a:endParaRPr lang="en-IN" sz="1400" b="0" i="0" dirty="0">
              <a:solidFill>
                <a:srgbClr val="303030"/>
              </a:solidFill>
              <a:effectLst/>
            </a:endParaRPr>
          </a:p>
          <a:p>
            <a:pPr algn="l" fontAlgn="base"/>
            <a:r>
              <a:rPr lang="en-US" sz="1500" b="0" i="0" dirty="0">
                <a:solidFill>
                  <a:srgbClr val="303030"/>
                </a:solidFill>
                <a:effectLst/>
              </a:rPr>
              <a:t>D</a:t>
            </a:r>
            <a:r>
              <a:rPr lang="en-US" sz="1500" b="0" i="0" baseline="30000" dirty="0">
                <a:solidFill>
                  <a:srgbClr val="303030"/>
                </a:solidFill>
                <a:effectLst/>
              </a:rPr>
              <a:t>+</a:t>
            </a:r>
            <a:r>
              <a:rPr lang="en-US" sz="1500" b="0" i="0" dirty="0">
                <a:solidFill>
                  <a:srgbClr val="303030"/>
                </a:solidFill>
                <a:effectLst/>
              </a:rPr>
              <a:t> = { D }</a:t>
            </a:r>
          </a:p>
          <a:p>
            <a:pPr algn="l" fontAlgn="base"/>
            <a:r>
              <a:rPr lang="en-US" sz="1500" b="0" i="0" dirty="0">
                <a:solidFill>
                  <a:srgbClr val="303030"/>
                </a:solidFill>
                <a:effectLst/>
              </a:rPr>
              <a:t>= { D , F } ( Using D → F )</a:t>
            </a:r>
          </a:p>
          <a:p>
            <a:pPr algn="l" fontAlgn="base"/>
            <a:r>
              <a:rPr lang="en-US" sz="1500" b="0" i="0" dirty="0">
                <a:solidFill>
                  <a:srgbClr val="303030"/>
                </a:solidFill>
                <a:effectLst/>
              </a:rPr>
              <a:t>We can not determine any other attribute using attributes D and F contained in the result set.</a:t>
            </a:r>
          </a:p>
          <a:p>
            <a:pPr algn="l" fontAlgn="base"/>
            <a:r>
              <a:rPr lang="en-US" sz="1500" b="0" i="0" dirty="0">
                <a:solidFill>
                  <a:srgbClr val="303030"/>
                </a:solidFill>
                <a:effectLst/>
              </a:rPr>
              <a:t>Thus,</a:t>
            </a:r>
          </a:p>
          <a:p>
            <a:pPr algn="ctr" fontAlgn="base"/>
            <a:r>
              <a:rPr lang="en-US" sz="1500" b="1" i="0" dirty="0">
                <a:solidFill>
                  <a:srgbClr val="303030"/>
                </a:solidFill>
                <a:effectLst/>
              </a:rPr>
              <a:t>D</a:t>
            </a:r>
            <a:r>
              <a:rPr lang="en-US" sz="1500" b="1" i="0" baseline="30000" dirty="0">
                <a:solidFill>
                  <a:srgbClr val="303030"/>
                </a:solidFill>
                <a:effectLst/>
              </a:rPr>
              <a:t>+</a:t>
            </a:r>
            <a:r>
              <a:rPr lang="en-US" sz="1500" b="1" i="0" dirty="0">
                <a:solidFill>
                  <a:srgbClr val="303030"/>
                </a:solidFill>
                <a:effectLst/>
              </a:rPr>
              <a:t> = { D , F }</a:t>
            </a:r>
            <a:endParaRPr lang="en-US" sz="1500" b="0" i="0" dirty="0">
              <a:solidFill>
                <a:srgbClr val="303030"/>
              </a:solidFill>
              <a:effectLst/>
            </a:endParaRPr>
          </a:p>
          <a:p>
            <a:pPr marL="0" indent="0" algn="just">
              <a:buNone/>
            </a:pPr>
            <a:endParaRPr lang="en-IN" sz="1500" dirty="0">
              <a:solidFill>
                <a:srgbClr val="303030"/>
              </a:solidFill>
            </a:endParaRPr>
          </a:p>
          <a:p>
            <a:pPr algn="just"/>
            <a:endParaRPr lang="en-IN" b="0" i="0" baseline="30000" dirty="0">
              <a:solidFill>
                <a:srgbClr val="303030"/>
              </a:solidFill>
              <a:effectLst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66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sz="3600" dirty="0"/>
              <a:t>Attribute closure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IN" sz="1400" b="0" i="0" dirty="0">
                <a:solidFill>
                  <a:srgbClr val="303030"/>
                </a:solidFill>
                <a:effectLst/>
              </a:rPr>
              <a:t>{ B , C }</a:t>
            </a:r>
            <a:r>
              <a:rPr lang="en-IN" sz="1400" b="0" i="0" baseline="30000" dirty="0">
                <a:solidFill>
                  <a:srgbClr val="303030"/>
                </a:solidFill>
                <a:effectLst/>
              </a:rPr>
              <a:t>+</a:t>
            </a:r>
            <a:r>
              <a:rPr lang="en-IN" sz="1400" b="0" i="0" dirty="0">
                <a:solidFill>
                  <a:srgbClr val="303030"/>
                </a:solidFill>
                <a:effectLst/>
              </a:rPr>
              <a:t>= { B , C }</a:t>
            </a:r>
          </a:p>
          <a:p>
            <a:pPr algn="l" fontAlgn="base"/>
            <a:r>
              <a:rPr lang="en-IN" sz="1400" b="0" i="0" dirty="0">
                <a:solidFill>
                  <a:srgbClr val="303030"/>
                </a:solidFill>
                <a:effectLst/>
              </a:rPr>
              <a:t>= { B , C , D , E } ( Using BC → DE )</a:t>
            </a:r>
          </a:p>
          <a:p>
            <a:pPr algn="l" fontAlgn="base"/>
            <a:r>
              <a:rPr lang="en-IN" sz="1400" b="0" i="0" dirty="0">
                <a:solidFill>
                  <a:srgbClr val="303030"/>
                </a:solidFill>
                <a:effectLst/>
              </a:rPr>
              <a:t>= { B , C , D , E , F } ( Using D → F )</a:t>
            </a:r>
          </a:p>
          <a:p>
            <a:pPr algn="l" fontAlgn="base"/>
            <a:r>
              <a:rPr lang="en-IN" sz="1400" b="0" i="0" dirty="0">
                <a:solidFill>
                  <a:srgbClr val="303030"/>
                </a:solidFill>
                <a:effectLst/>
              </a:rPr>
              <a:t>= { B , C , D , E , F , G } ( Using CF → G )</a:t>
            </a:r>
          </a:p>
          <a:p>
            <a:pPr algn="l" fontAlgn="base"/>
            <a:r>
              <a:rPr lang="en-IN" sz="1400" b="0" i="0" dirty="0">
                <a:solidFill>
                  <a:srgbClr val="303030"/>
                </a:solidFill>
                <a:effectLst/>
              </a:rPr>
              <a:t>Thus,</a:t>
            </a:r>
          </a:p>
          <a:p>
            <a:pPr algn="ctr" fontAlgn="base"/>
            <a:r>
              <a:rPr lang="en-IN" sz="1400" b="1" i="0" dirty="0">
                <a:solidFill>
                  <a:srgbClr val="303030"/>
                </a:solidFill>
                <a:effectLst/>
              </a:rPr>
              <a:t>{ B , C }</a:t>
            </a:r>
            <a:r>
              <a:rPr lang="en-IN" sz="1400" b="1" i="0" baseline="30000" dirty="0">
                <a:solidFill>
                  <a:srgbClr val="303030"/>
                </a:solidFill>
                <a:effectLst/>
              </a:rPr>
              <a:t>+</a:t>
            </a:r>
            <a:r>
              <a:rPr lang="en-IN" sz="1400" b="1" i="0" dirty="0">
                <a:solidFill>
                  <a:srgbClr val="303030"/>
                </a:solidFill>
                <a:effectLst/>
              </a:rPr>
              <a:t> = { B , C , D , E , F , G }</a:t>
            </a:r>
            <a:endParaRPr lang="en-IN" sz="1400" b="0" i="0" dirty="0">
              <a:solidFill>
                <a:srgbClr val="303030"/>
              </a:solidFill>
              <a:effectLst/>
            </a:endParaRPr>
          </a:p>
          <a:p>
            <a:pPr marL="0" indent="0" algn="just">
              <a:buNone/>
            </a:pPr>
            <a:endParaRPr lang="en-IN" sz="1400" dirty="0">
              <a:solidFill>
                <a:srgbClr val="303030"/>
              </a:solidFill>
            </a:endParaRPr>
          </a:p>
          <a:p>
            <a:pPr algn="just"/>
            <a:endParaRPr lang="en-IN" sz="1400" b="0" i="0" baseline="30000" dirty="0">
              <a:solidFill>
                <a:srgbClr val="303030"/>
              </a:solidFill>
              <a:effectLst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81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sz="3600" dirty="0"/>
              <a:t>Attribute closure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0" i="0" dirty="0">
                <a:solidFill>
                  <a:srgbClr val="303030"/>
                </a:solidFill>
                <a:effectLst/>
              </a:rPr>
              <a:t>Consider a relation R (A,B,C,D,E) with the functional dependency and </a:t>
            </a:r>
            <a:r>
              <a:rPr lang="en-IN" sz="1600" dirty="0">
                <a:solidFill>
                  <a:srgbClr val="303030"/>
                </a:solidFill>
              </a:rPr>
              <a:t>FDs{AB</a:t>
            </a:r>
            <a:r>
              <a:rPr lang="en-US" sz="1600" dirty="0"/>
              <a:t> →C, A→D, D →E, AC →B}. Let us find the closure of </a:t>
            </a:r>
            <a:r>
              <a:rPr lang="en-IN" sz="1600" b="0" i="0" dirty="0">
                <a:solidFill>
                  <a:srgbClr val="303030"/>
                </a:solidFill>
                <a:effectLst/>
              </a:rPr>
              <a:t>AB</a:t>
            </a:r>
            <a:r>
              <a:rPr lang="en-IN" sz="1600" b="0" i="0" baseline="30000" dirty="0">
                <a:solidFill>
                  <a:srgbClr val="303030"/>
                </a:solidFill>
                <a:effectLst/>
              </a:rPr>
              <a:t>+</a:t>
            </a:r>
            <a:r>
              <a:rPr lang="en-US" sz="1600" dirty="0"/>
              <a:t>.</a:t>
            </a:r>
            <a:r>
              <a:rPr lang="en-US" sz="1600" b="0" i="0" dirty="0">
                <a:solidFill>
                  <a:srgbClr val="303030"/>
                </a:solidFill>
                <a:effectLst/>
              </a:rPr>
              <a:t> </a:t>
            </a:r>
          </a:p>
          <a:p>
            <a:pPr marL="0" indent="0" algn="just">
              <a:buNone/>
            </a:pPr>
            <a:endParaRPr lang="en-US" sz="1600" dirty="0">
              <a:solidFill>
                <a:srgbClr val="303030"/>
              </a:solidFill>
            </a:endParaRPr>
          </a:p>
          <a:p>
            <a:pPr marL="0" indent="0" algn="just">
              <a:buNone/>
            </a:pPr>
            <a:endParaRPr lang="en-IN" sz="1500" dirty="0">
              <a:solidFill>
                <a:srgbClr val="303030"/>
              </a:solidFill>
            </a:endParaRPr>
          </a:p>
          <a:p>
            <a:pPr algn="just"/>
            <a:endParaRPr lang="en-IN" b="0" i="0" baseline="30000" dirty="0">
              <a:solidFill>
                <a:srgbClr val="303030"/>
              </a:solidFill>
              <a:effectLst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35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6D58-4AFB-4E70-B730-8AB122C3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23B5-3DA2-4242-A1FC-665F7C5E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54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On-screen Show (16:9)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Arimo</vt:lpstr>
      <vt:lpstr>Calibri</vt:lpstr>
      <vt:lpstr>Times New Roman</vt:lpstr>
      <vt:lpstr>Office Theme</vt:lpstr>
      <vt:lpstr>  Normalization (Part-6)</vt:lpstr>
      <vt:lpstr>Contents</vt:lpstr>
      <vt:lpstr> Attribute closure </vt:lpstr>
      <vt:lpstr> Attribute closure </vt:lpstr>
      <vt:lpstr> Attribute closure </vt:lpstr>
      <vt:lpstr> Attribute closure </vt:lpstr>
      <vt:lpstr> Attribute closure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2021-05-12T04:32:38Z</dcterms:modified>
</cp:coreProperties>
</file>