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1" r:id="rId3"/>
    <p:sldId id="335" r:id="rId4"/>
    <p:sldId id="336" r:id="rId5"/>
    <p:sldId id="337" r:id="rId6"/>
    <p:sldId id="342" r:id="rId7"/>
    <p:sldId id="338" r:id="rId8"/>
    <p:sldId id="339" r:id="rId9"/>
    <p:sldId id="340" r:id="rId10"/>
    <p:sldId id="341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21.7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Option-(D):</a:t>
            </a: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 </a:t>
            </a: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{ AB }+ = { A , B }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= { A , B , C , D } ( Using AB → CD )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= { A , B , C , D , G } ( Using C → G )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  </a:t>
            </a: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Since, our obtained result set is different from the given result set, </a:t>
            </a:r>
            <a:r>
              <a:rPr lang="en-US" sz="1400" dirty="0" err="1">
                <a:solidFill>
                  <a:srgbClr val="303030"/>
                </a:solidFill>
              </a:rPr>
              <a:t>so,it</a:t>
            </a:r>
            <a:r>
              <a:rPr lang="en-US" sz="1400" dirty="0">
                <a:solidFill>
                  <a:srgbClr val="303030"/>
                </a:solidFill>
              </a:rPr>
              <a:t> means it is not correctly given.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Thus, Option (C) and Option (D) are correct.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 </a:t>
            </a:r>
          </a:p>
          <a:p>
            <a:pPr marL="0" indent="0" algn="l" fontAlgn="base">
              <a:buNone/>
            </a:pPr>
            <a:endParaRPr lang="en-US" sz="1400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r>
              <a:rPr lang="en-US" sz="1400" dirty="0">
                <a:solidFill>
                  <a:srgbClr val="303030"/>
                </a:solidFill>
              </a:rPr>
              <a:t> </a:t>
            </a:r>
          </a:p>
          <a:p>
            <a:pPr marL="0" indent="0" algn="l" fontAlgn="base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3208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2800" dirty="0"/>
              <a:t>andidate key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Prime attribute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Non-prime attribute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b="0" i="0" dirty="0" err="1">
                <a:solidFill>
                  <a:srgbClr val="303030"/>
                </a:solidFill>
                <a:effectLst/>
              </a:rPr>
              <a:t>Superkey</a:t>
            </a:r>
            <a:r>
              <a:rPr lang="en-US" sz="1800" b="0" i="0" dirty="0">
                <a:solidFill>
                  <a:srgbClr val="303030"/>
                </a:solidFill>
                <a:effectLst/>
              </a:rPr>
              <a:t>: It is a set of attributes by which it is possible to determine each and every tuple uniquely. Set of attributes whose closure contains all attributes of given relation. </a:t>
            </a:r>
          </a:p>
          <a:p>
            <a:pPr marL="0" indent="0" algn="just">
              <a:buNone/>
            </a:pPr>
            <a:endParaRPr lang="en-US" sz="18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</a:rPr>
              <a:t>Candidate key: It is a minimal super key. It means it is a super key which no proper subset is a </a:t>
            </a:r>
            <a:r>
              <a:rPr lang="en-US" sz="1800" b="0" i="0" dirty="0" err="1">
                <a:solidFill>
                  <a:srgbClr val="303030"/>
                </a:solidFill>
                <a:effectLst/>
              </a:rPr>
              <a:t>superkey</a:t>
            </a:r>
            <a:r>
              <a:rPr lang="en-US" sz="1800" b="0" i="0" dirty="0">
                <a:solidFill>
                  <a:srgbClr val="303030"/>
                </a:solidFill>
                <a:effectLst/>
              </a:rPr>
              <a:t>. Means it is a proper subset or the part of the Super key.</a:t>
            </a:r>
          </a:p>
          <a:p>
            <a:pPr marL="0" indent="0" algn="just">
              <a:buNone/>
            </a:pPr>
            <a:endParaRPr lang="en-US" sz="18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</a:rPr>
              <a:t>Determining candidate key</a:t>
            </a:r>
          </a:p>
          <a:p>
            <a:pPr algn="just">
              <a:buAutoNum type="arabicPeriod"/>
            </a:pPr>
            <a:r>
              <a:rPr lang="en-US" sz="1600" dirty="0">
                <a:solidFill>
                  <a:srgbClr val="303030"/>
                </a:solidFill>
              </a:rPr>
              <a:t>Compute closure of each of attributes. For example A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 +</a:t>
            </a:r>
            <a:r>
              <a:rPr lang="en-US" sz="1600" dirty="0">
                <a:solidFill>
                  <a:srgbClr val="303030"/>
                </a:solidFill>
              </a:rPr>
              <a:t> , B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 + </a:t>
            </a:r>
            <a:r>
              <a:rPr lang="en-US" sz="1600" dirty="0">
                <a:solidFill>
                  <a:srgbClr val="303030"/>
                </a:solidFill>
              </a:rPr>
              <a:t>,</a:t>
            </a:r>
            <a:r>
              <a:rPr lang="en-IN" sz="1600" baseline="30000" dirty="0">
                <a:solidFill>
                  <a:srgbClr val="303030"/>
                </a:solidFill>
              </a:rPr>
              <a:t>.</a:t>
            </a:r>
            <a:r>
              <a:rPr lang="en-US" sz="1600" dirty="0">
                <a:solidFill>
                  <a:srgbClr val="303030"/>
                </a:solidFill>
              </a:rPr>
              <a:t>AB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+ </a:t>
            </a:r>
            <a:r>
              <a:rPr lang="en-US" sz="1600" dirty="0">
                <a:solidFill>
                  <a:srgbClr val="303030"/>
                </a:solidFill>
              </a:rPr>
              <a:t>etc.</a:t>
            </a:r>
          </a:p>
          <a:p>
            <a:pPr algn="just">
              <a:buAutoNum type="arabicPeriod"/>
            </a:pPr>
            <a:r>
              <a:rPr lang="en-US" sz="1600" dirty="0">
                <a:solidFill>
                  <a:srgbClr val="303030"/>
                </a:solidFill>
              </a:rPr>
              <a:t>If any attribute is a candidate key then further candidate key is not possible using it. Because its subset not allow to make another attribute as a candidate key, for example if A is a candidate key then AB, ABC are not a candidate key.</a:t>
            </a:r>
          </a:p>
          <a:p>
            <a:pPr algn="just">
              <a:buAutoNum type="arabicPeriod"/>
            </a:pPr>
            <a:r>
              <a:rPr lang="en-US" sz="1600" dirty="0">
                <a:solidFill>
                  <a:srgbClr val="303030"/>
                </a:solidFill>
              </a:rPr>
              <a:t>Any attribute is called a candidate key of the said relation if attribute closure is equal to the relation.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303030"/>
                </a:solidFill>
              </a:rPr>
              <a:t>For example if R={A,B,C,D,E}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303030"/>
                </a:solidFill>
              </a:rPr>
              <a:t>Then A is a candidate key if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303030"/>
                </a:solidFill>
              </a:rPr>
              <a:t>A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 + </a:t>
            </a:r>
            <a:r>
              <a:rPr lang="en-US" sz="1600" dirty="0">
                <a:solidFill>
                  <a:srgbClr val="303030"/>
                </a:solidFill>
              </a:rPr>
              <a:t>={A, B, C, D, E}</a:t>
            </a:r>
          </a:p>
          <a:p>
            <a:pPr marL="0" indent="0" algn="just">
              <a:buNone/>
            </a:pPr>
            <a:endParaRPr lang="en-US" sz="16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1500" dirty="0">
              <a:solidFill>
                <a:srgbClr val="303030"/>
              </a:solidFill>
            </a:endParaRPr>
          </a:p>
          <a:p>
            <a:pPr algn="just"/>
            <a:endParaRPr lang="en-IN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0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</a:rPr>
              <a:t>Prime Attribute: Attributes that are the part of candidate key are called prime attributes.</a:t>
            </a:r>
          </a:p>
          <a:p>
            <a:pPr marL="0" indent="0" algn="just">
              <a:buNone/>
            </a:pPr>
            <a:endParaRPr lang="en-US" sz="18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303030"/>
                </a:solidFill>
              </a:rPr>
              <a:t>Non-prime attribute: Attribute that are not the part of candidate key are called non-prime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6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4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14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Consider the given functional dependencies-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AB → CD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AF → D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DE → F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C → G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F → E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</a:rPr>
              <a:t>G → A</a:t>
            </a:r>
          </a:p>
          <a:p>
            <a:pPr marL="0" indent="0" algn="l" fontAlgn="base">
              <a:buNone/>
            </a:pPr>
            <a:r>
              <a:rPr lang="en-IN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Which of the following options is false?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(A) { CF 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 = { A , C , D , E , F , G }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(B) { BG 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 = { A , B , C , D , G }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(C) { AF 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 = { A , C , D , E , F , G }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(D) { AB 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 = { A , C , D , F ,G }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IN" b="1" i="0" u="sng" dirty="0">
                <a:solidFill>
                  <a:srgbClr val="303030"/>
                </a:solidFill>
                <a:effectLst/>
              </a:rPr>
              <a:t>Option-(A):</a:t>
            </a:r>
            <a:endParaRPr lang="en-IN" b="1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{ CF 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 = { C , F }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= { C , F , G } ( Using C → G )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= { C , E , F , G } ( Using F → E )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= { A , C , E , E , F } ( Using G → A )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= { A , C , D , E , F , G } ( Using AF → D )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IN" b="0" i="0" dirty="0">
                <a:solidFill>
                  <a:srgbClr val="303030"/>
                </a:solidFill>
                <a:effectLst/>
              </a:rPr>
              <a:t>Since, our obtained result set is same as the given result set, so, it means it is correctly given.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2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Calculate the candidate key-Examples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</a:rPr>
              <a:t>Option-(B):</a:t>
            </a:r>
            <a:endParaRPr lang="en-US" b="1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{ BG }</a:t>
            </a:r>
            <a:r>
              <a:rPr lang="en-US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US" b="0" i="0" dirty="0">
                <a:solidFill>
                  <a:srgbClr val="303030"/>
                </a:solidFill>
                <a:effectLst/>
              </a:rPr>
              <a:t> = { B , G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= { A , B , G } ( Using G → A 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= { A , B , C , D , G } ( Using AB → CD 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Since, our obtained result set is same as the given result set, so, it means it is correctly given.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marL="0" indent="0" algn="l" fontAlgn="base">
              <a:buNone/>
            </a:pPr>
            <a:endParaRPr lang="en-US" b="1" i="0" u="sng" dirty="0">
              <a:solidFill>
                <a:srgbClr val="303030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b="1" i="0" u="sng" dirty="0">
                <a:solidFill>
                  <a:srgbClr val="303030"/>
                </a:solidFill>
                <a:effectLst/>
              </a:rPr>
              <a:t>Option-(C):</a:t>
            </a:r>
            <a:endParaRPr lang="en-US" b="1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{ AF }</a:t>
            </a:r>
            <a:r>
              <a:rPr lang="en-US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US" b="0" i="0" dirty="0">
                <a:solidFill>
                  <a:srgbClr val="303030"/>
                </a:solidFill>
                <a:effectLst/>
              </a:rPr>
              <a:t> = { A , F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= { A , D , F } ( Using AF → D 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= { A , D , E , F } ( Using F → E 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</a:rPr>
              <a:t>Since, our obtained result set is different from the given result set, </a:t>
            </a:r>
            <a:r>
              <a:rPr lang="en-US" b="0" i="0" dirty="0" err="1">
                <a:solidFill>
                  <a:srgbClr val="303030"/>
                </a:solidFill>
                <a:effectLst/>
              </a:rPr>
              <a:t>so,it</a:t>
            </a:r>
            <a:r>
              <a:rPr lang="en-US" b="0" i="0" dirty="0">
                <a:solidFill>
                  <a:srgbClr val="303030"/>
                </a:solidFill>
                <a:effectLst/>
              </a:rPr>
              <a:t> means it is not correctly given.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03030"/>
              </a:solidFill>
            </a:endParaRPr>
          </a:p>
          <a:p>
            <a:pPr marL="0" indent="0" algn="l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4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 Normalization (Part-7)</vt:lpstr>
      <vt:lpstr>Contents</vt:lpstr>
      <vt:lpstr> Calculate the candidate key</vt:lpstr>
      <vt:lpstr> Calculate the candidate key</vt:lpstr>
      <vt:lpstr> Calculate the candidate key-Examples</vt:lpstr>
      <vt:lpstr> Calculate the candidate key-Examples</vt:lpstr>
      <vt:lpstr> Calculate the candidate key-Examples</vt:lpstr>
      <vt:lpstr> Calculate the candidate key-Examples</vt:lpstr>
      <vt:lpstr> Calculate the candidate key-Examples</vt:lpstr>
      <vt:lpstr> Calculate the candidate key-Examples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2021-05-12T13:46:50Z</dcterms:modified>
</cp:coreProperties>
</file>