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1" r:id="rId3"/>
    <p:sldId id="335" r:id="rId4"/>
    <p:sldId id="336" r:id="rId5"/>
    <p:sldId id="338" r:id="rId6"/>
    <p:sldId id="339" r:id="rId7"/>
    <p:sldId id="317" r:id="rId8"/>
    <p:sldId id="337" r:id="rId9"/>
    <p:sldId id="29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84" d="100"/>
          <a:sy n="84" d="100"/>
        </p:scale>
        <p:origin x="804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(Part-9)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21.9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normal form [2NF]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Second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rgbClr val="303030"/>
                </a:solidFill>
              </a:rPr>
              <a:t>A relation or table is in second normal form if it is in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303030"/>
                </a:solidFill>
              </a:rPr>
              <a:t>1NF and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303030"/>
                </a:solidFill>
              </a:rPr>
              <a:t>All non prime attributes are fully functionally dependent on the candidate keys.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rgbClr val="303030"/>
                </a:solidFill>
              </a:rPr>
              <a:t>Means table should not contain any partial dependency.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rgbClr val="303030"/>
                </a:solidFill>
              </a:rPr>
              <a:t>A 2NF is violated when a non-key attribute depends on a proper subset of a candidate key.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rgbClr val="303030"/>
                </a:solidFill>
              </a:rPr>
              <a:t>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400" dirty="0">
              <a:effectLst/>
              <a:ea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400" dirty="0">
              <a:effectLst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IN" sz="2400" dirty="0">
              <a:solidFill>
                <a:srgbClr val="303030"/>
              </a:solidFill>
            </a:endParaRPr>
          </a:p>
          <a:p>
            <a:pPr marL="0" indent="0" algn="just">
              <a:buNone/>
            </a:pPr>
            <a:endParaRPr lang="en-IN" sz="2400" b="0" i="0" baseline="30000" dirty="0">
              <a:solidFill>
                <a:srgbClr val="303030"/>
              </a:solidFill>
              <a:effectLst/>
            </a:endParaRPr>
          </a:p>
          <a:p>
            <a:pPr marL="0" indent="0"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2404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sz="3600" dirty="0">
                <a:solidFill>
                  <a:srgbClr val="303030"/>
                </a:solidFill>
              </a:rPr>
              <a:t>Fully and partial Functional dependency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solidFill>
                  <a:srgbClr val="303030"/>
                </a:solidFill>
              </a:rPr>
              <a:t>Fully Functional dependency: An attribute is fully functional dependent on another attribute, if it is Functionally Dependent on that attribute and not on any of its proper subset.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solidFill>
                  <a:srgbClr val="303030"/>
                </a:solidFill>
              </a:rPr>
              <a:t>In other words, the set of attributes X will be fully functionally dependent on the set of attributes Y if the following conditions are satisfied: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5600" dirty="0">
                <a:solidFill>
                  <a:srgbClr val="303030"/>
                </a:solidFill>
              </a:rPr>
              <a:t>X is functionally dependent on Y and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5600" dirty="0">
                <a:solidFill>
                  <a:srgbClr val="303030"/>
                </a:solidFill>
              </a:rPr>
              <a:t>X is not functionally dependent on any proper subset of Y.</a:t>
            </a:r>
          </a:p>
          <a:p>
            <a:pPr marL="0" indent="0">
              <a:buNone/>
            </a:pPr>
            <a:endParaRPr lang="en-US" sz="5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R={A,B,C,D}</a:t>
            </a:r>
          </a:p>
          <a:p>
            <a:pPr marL="0" indent="0">
              <a:buNone/>
            </a:pPr>
            <a:endParaRPr lang="en-US" sz="5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FDs= {AC</a:t>
            </a:r>
            <a:r>
              <a:rPr lang="en-IN" sz="56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→B, A →D</a:t>
            </a:r>
            <a:r>
              <a:rPr lang="en-US" sz="5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5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IN" sz="56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5600" dirty="0">
                <a:solidFill>
                  <a:srgbClr val="222222"/>
                </a:solidFill>
              </a:rPr>
              <a:t>B</a:t>
            </a:r>
            <a:endParaRPr lang="en-US" sz="5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5600" dirty="0">
              <a:solidFill>
                <a:srgbClr val="303030"/>
              </a:solidFill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5600" dirty="0">
              <a:solidFill>
                <a:srgbClr val="303030"/>
              </a:solidFill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5600" dirty="0">
                <a:solidFill>
                  <a:srgbClr val="303030"/>
                </a:solidFill>
              </a:rPr>
              <a:t>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400" dirty="0">
              <a:effectLst/>
              <a:ea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400" dirty="0">
              <a:effectLst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IN" sz="2400" dirty="0">
              <a:solidFill>
                <a:srgbClr val="303030"/>
              </a:solidFill>
            </a:endParaRPr>
          </a:p>
          <a:p>
            <a:pPr marL="0" indent="0" algn="just">
              <a:buNone/>
            </a:pPr>
            <a:endParaRPr lang="en-IN" sz="2400" b="0" i="0" baseline="30000" dirty="0">
              <a:solidFill>
                <a:srgbClr val="303030"/>
              </a:solidFill>
              <a:effectLst/>
            </a:endParaRPr>
          </a:p>
          <a:p>
            <a:pPr marL="0" indent="0" algn="just">
              <a:buNone/>
            </a:pP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F77F1-AA05-4D4E-B0F2-C6C718EF28D4}"/>
              </a:ext>
            </a:extLst>
          </p:cNvPr>
          <p:cNvSpPr txBox="1"/>
          <p:nvPr/>
        </p:nvSpPr>
        <p:spPr>
          <a:xfrm>
            <a:off x="5488230" y="2724455"/>
            <a:ext cx="305410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functional dependency A → B is said to be partial if removal of any proper subset of A still able to recognize B uniquely. </a:t>
            </a:r>
          </a:p>
          <a:p>
            <a:endParaRPr lang="en-US" sz="1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R={A,B,C,D}</a:t>
            </a:r>
          </a:p>
          <a:p>
            <a:endParaRPr lang="en-US" sz="1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FDs= {AC</a:t>
            </a:r>
            <a:r>
              <a:rPr lang="en-IN" sz="140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→B, A →D, D →B</a:t>
            </a:r>
            <a:r>
              <a:rPr lang="en-US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IN" sz="140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27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Second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rgbClr val="303030"/>
                </a:solidFill>
              </a:rPr>
              <a:t>Check the relation is in 2NF or not: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2400" dirty="0">
                <a:solidFill>
                  <a:srgbClr val="303030"/>
                </a:solidFill>
              </a:rPr>
              <a:t>Find all candidate keys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2400" dirty="0">
                <a:solidFill>
                  <a:srgbClr val="303030"/>
                </a:solidFill>
              </a:rPr>
              <a:t>Determine prime and non-prime attributes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2400" dirty="0">
                <a:solidFill>
                  <a:srgbClr val="303030"/>
                </a:solidFill>
              </a:rPr>
              <a:t>Find proper subset of the candidate key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2400" dirty="0">
                <a:solidFill>
                  <a:srgbClr val="303030"/>
                </a:solidFill>
              </a:rPr>
              <a:t>Check that all non-prime attributes are not determine by the proper subset of a candidate key. Means no non-prime attributes is partially depended on any candidate key.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2400" dirty="0">
                <a:solidFill>
                  <a:srgbClr val="303030"/>
                </a:solidFill>
              </a:rPr>
              <a:t>Determinant or LHS should be a proper subset of CK and Dependent or RHS should be a non prime attribute for partial </a:t>
            </a:r>
            <a:r>
              <a:rPr lang="en-US" sz="2400">
                <a:solidFill>
                  <a:srgbClr val="303030"/>
                </a:solidFill>
              </a:rPr>
              <a:t>dependancy.</a:t>
            </a:r>
            <a:endParaRPr lang="en-US" sz="2400" dirty="0">
              <a:solidFill>
                <a:srgbClr val="303030"/>
              </a:solidFill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rgbClr val="303030"/>
                </a:solidFill>
              </a:rPr>
              <a:t>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400" dirty="0">
              <a:effectLst/>
              <a:ea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400" dirty="0">
              <a:effectLst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IN" sz="2400" dirty="0">
              <a:solidFill>
                <a:srgbClr val="303030"/>
              </a:solidFill>
            </a:endParaRPr>
          </a:p>
          <a:p>
            <a:pPr marL="0" indent="0" algn="just">
              <a:buNone/>
            </a:pPr>
            <a:endParaRPr lang="en-IN" sz="2400" b="0" i="0" baseline="30000" dirty="0">
              <a:solidFill>
                <a:srgbClr val="303030"/>
              </a:solidFill>
              <a:effectLst/>
            </a:endParaRPr>
          </a:p>
          <a:p>
            <a:pPr marL="0" indent="0"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7492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Check relation for Second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1400" dirty="0">
                <a:solidFill>
                  <a:srgbClr val="303030"/>
                </a:solidFill>
              </a:rPr>
              <a:t>R={A, B, C,D}    FDs={AB</a:t>
            </a:r>
            <a:r>
              <a:rPr lang="en-IN" sz="1400" b="0" i="0" dirty="0">
                <a:solidFill>
                  <a:srgbClr val="303030"/>
                </a:solidFill>
                <a:effectLst/>
              </a:rPr>
              <a:t> → </a:t>
            </a:r>
            <a:r>
              <a:rPr lang="en-US" sz="1400" dirty="0">
                <a:solidFill>
                  <a:srgbClr val="303030"/>
                </a:solidFill>
              </a:rPr>
              <a:t>CD, A</a:t>
            </a:r>
            <a:r>
              <a:rPr lang="en-IN" sz="1400" b="0" i="0" dirty="0">
                <a:solidFill>
                  <a:srgbClr val="303030"/>
                </a:solidFill>
                <a:effectLst/>
              </a:rPr>
              <a:t> →D</a:t>
            </a:r>
            <a:r>
              <a:rPr lang="en-US" sz="1400" dirty="0">
                <a:solidFill>
                  <a:srgbClr val="303030"/>
                </a:solidFill>
              </a:rPr>
              <a:t>}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1400" dirty="0">
                <a:solidFill>
                  <a:srgbClr val="303030"/>
                </a:solidFill>
              </a:rPr>
              <a:t>R={A,B,CD,E,F}   FDs={C</a:t>
            </a:r>
            <a:r>
              <a:rPr lang="en-IN" sz="1400" b="0" i="0" dirty="0">
                <a:solidFill>
                  <a:srgbClr val="303030"/>
                </a:solidFill>
                <a:effectLst/>
              </a:rPr>
              <a:t> →F, E →A, EC →D, A →B}</a:t>
            </a:r>
            <a:endParaRPr lang="en-US" sz="1400" dirty="0">
              <a:solidFill>
                <a:srgbClr val="303030"/>
              </a:solidFill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400" dirty="0">
              <a:effectLst/>
              <a:ea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400" dirty="0">
              <a:effectLst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IN" sz="1400" dirty="0">
              <a:solidFill>
                <a:srgbClr val="303030"/>
              </a:solidFill>
            </a:endParaRPr>
          </a:p>
          <a:p>
            <a:pPr marL="0" indent="0" algn="just">
              <a:buNone/>
            </a:pPr>
            <a:endParaRPr lang="en-IN" sz="1400" b="0" i="0" baseline="30000" dirty="0">
              <a:solidFill>
                <a:srgbClr val="303030"/>
              </a:solidFill>
              <a:effectLst/>
            </a:endParaRPr>
          </a:p>
          <a:p>
            <a:pPr marL="0" indent="0" algn="just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9767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5ABC-64E9-48E1-A39E-5E1FE87E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128470"/>
            <a:ext cx="8246070" cy="763526"/>
          </a:xfrm>
        </p:spPr>
        <p:txBody>
          <a:bodyPr>
            <a:normAutofit/>
          </a:bodyPr>
          <a:lstStyle/>
          <a:p>
            <a:r>
              <a:rPr lang="en-US" dirty="0"/>
              <a:t>Second normal form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171D1-73A0-403F-9BD4-436023EE8C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318140"/>
              </p:ext>
            </p:extLst>
          </p:nvPr>
        </p:nvGraphicFramePr>
        <p:xfrm>
          <a:off x="448965" y="1808225"/>
          <a:ext cx="397032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443">
                  <a:extLst>
                    <a:ext uri="{9D8B030D-6E8A-4147-A177-3AD203B41FA5}">
                      <a16:colId xmlns:a16="http://schemas.microsoft.com/office/drawing/2014/main" val="2832321577"/>
                    </a:ext>
                  </a:extLst>
                </a:gridCol>
                <a:gridCol w="1323443">
                  <a:extLst>
                    <a:ext uri="{9D8B030D-6E8A-4147-A177-3AD203B41FA5}">
                      <a16:colId xmlns:a16="http://schemas.microsoft.com/office/drawing/2014/main" val="3888282499"/>
                    </a:ext>
                  </a:extLst>
                </a:gridCol>
                <a:gridCol w="1323443">
                  <a:extLst>
                    <a:ext uri="{9D8B030D-6E8A-4147-A177-3AD203B41FA5}">
                      <a16:colId xmlns:a16="http://schemas.microsoft.com/office/drawing/2014/main" val="1344602510"/>
                    </a:ext>
                  </a:extLst>
                </a:gridCol>
              </a:tblGrid>
              <a:tr h="361967">
                <a:tc>
                  <a:txBody>
                    <a:bodyPr/>
                    <a:lstStyle/>
                    <a:p>
                      <a:r>
                        <a:rPr lang="en-US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</a:t>
                      </a:r>
                      <a:endParaRPr lang="en-IN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n-IN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345933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Amazon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524977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Amazon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982629"/>
                  </a:ext>
                </a:extLst>
              </a:tr>
              <a:tr h="27706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Amazon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725436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Jiomart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20752"/>
                  </a:ext>
                </a:extLst>
              </a:tr>
              <a:tr h="36196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Jiomart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7307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C9D68A-7B55-4C5A-A191-5D6753423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705276"/>
              </p:ext>
            </p:extLst>
          </p:nvPr>
        </p:nvGraphicFramePr>
        <p:xfrm>
          <a:off x="907080" y="1318105"/>
          <a:ext cx="13743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345">
                  <a:extLst>
                    <a:ext uri="{9D8B030D-6E8A-4147-A177-3AD203B41FA5}">
                      <a16:colId xmlns:a16="http://schemas.microsoft.com/office/drawing/2014/main" val="3573150608"/>
                    </a:ext>
                  </a:extLst>
                </a:gridCol>
              </a:tblGrid>
              <a:tr h="33558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endParaRPr lang="en-IN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5175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75A3643-08D2-466E-871D-EAC555DE583B}"/>
              </a:ext>
            </a:extLst>
          </p:cNvPr>
          <p:cNvSpPr txBox="1"/>
          <p:nvPr/>
        </p:nvSpPr>
        <p:spPr>
          <a:xfrm>
            <a:off x="28542" y="4251505"/>
            <a:ext cx="4586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key= CID + PID ( Composite primary key or composite candidate key)</a:t>
            </a:r>
            <a:endParaRPr lang="en-IN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FFBF7-0D1B-4D69-9EC3-F8684182081B}"/>
              </a:ext>
            </a:extLst>
          </p:cNvPr>
          <p:cNvSpPr txBox="1"/>
          <p:nvPr/>
        </p:nvSpPr>
        <p:spPr>
          <a:xfrm>
            <a:off x="4572000" y="1497027"/>
            <a:ext cx="45861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R={CID, PID, OP}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CID+PID</a:t>
            </a:r>
            <a:r>
              <a:rPr lang="en-IN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OP, PID → OP</a:t>
            </a:r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Ck={CID, PID}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 attribute={CID, PID}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Prime Attribute= OP</a:t>
            </a:r>
            <a:endParaRPr lang="en-IN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4C2955-D49E-4060-8E02-3E0B74C0B59F}"/>
              </a:ext>
            </a:extLst>
          </p:cNvPr>
          <p:cNvSpPr txBox="1"/>
          <p:nvPr/>
        </p:nvSpPr>
        <p:spPr>
          <a:xfrm>
            <a:off x="4724705" y="3420508"/>
            <a:ext cx="45861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R={A,B,C}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IN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C, B → C</a:t>
            </a:r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Ck={AB}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 attribute={A, B}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Prime Attribute= C</a:t>
            </a:r>
            <a:endParaRPr lang="en-IN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27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Second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rgbClr val="303030"/>
                </a:solidFill>
              </a:rPr>
              <a:t>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400" dirty="0">
              <a:effectLst/>
              <a:ea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400" dirty="0">
              <a:effectLst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IN" sz="2400" dirty="0">
              <a:solidFill>
                <a:srgbClr val="303030"/>
              </a:solidFill>
            </a:endParaRPr>
          </a:p>
          <a:p>
            <a:pPr marL="0" indent="0" algn="just">
              <a:buNone/>
            </a:pPr>
            <a:endParaRPr lang="en-IN" sz="2400" b="0" i="0" baseline="30000" dirty="0">
              <a:solidFill>
                <a:srgbClr val="303030"/>
              </a:solidFill>
              <a:effectLst/>
            </a:endParaRPr>
          </a:p>
          <a:p>
            <a:pPr marL="0" indent="0" algn="just">
              <a:buNone/>
            </a:pPr>
            <a:endParaRPr lang="en-IN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2C0091-4CE5-4672-8B4A-CF2443C8F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78946"/>
              </p:ext>
            </p:extLst>
          </p:nvPr>
        </p:nvGraphicFramePr>
        <p:xfrm>
          <a:off x="1546633" y="1944165"/>
          <a:ext cx="213787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935">
                  <a:extLst>
                    <a:ext uri="{9D8B030D-6E8A-4147-A177-3AD203B41FA5}">
                      <a16:colId xmlns:a16="http://schemas.microsoft.com/office/drawing/2014/main" val="250581903"/>
                    </a:ext>
                  </a:extLst>
                </a:gridCol>
                <a:gridCol w="1068935">
                  <a:extLst>
                    <a:ext uri="{9D8B030D-6E8A-4147-A177-3AD203B41FA5}">
                      <a16:colId xmlns:a16="http://schemas.microsoft.com/office/drawing/2014/main" val="4165003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</a:t>
                      </a:r>
                      <a:endParaRPr lang="en-IN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n-IN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836743"/>
                  </a:ext>
                </a:extLst>
              </a:tr>
              <a:tr h="33161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554810"/>
                  </a:ext>
                </a:extLst>
              </a:tr>
              <a:tr h="33161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399541"/>
                  </a:ext>
                </a:extLst>
              </a:tr>
              <a:tr h="33161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109282"/>
                  </a:ext>
                </a:extLst>
              </a:tr>
              <a:tr h="33161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57258"/>
                  </a:ext>
                </a:extLst>
              </a:tr>
              <a:tr h="33161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3181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CBB60A-5217-4FD3-AE44-6606E2CE8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917903"/>
              </p:ext>
            </p:extLst>
          </p:nvPr>
        </p:nvGraphicFramePr>
        <p:xfrm>
          <a:off x="4724705" y="1944165"/>
          <a:ext cx="213787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935">
                  <a:extLst>
                    <a:ext uri="{9D8B030D-6E8A-4147-A177-3AD203B41FA5}">
                      <a16:colId xmlns:a16="http://schemas.microsoft.com/office/drawing/2014/main" val="2117406646"/>
                    </a:ext>
                  </a:extLst>
                </a:gridCol>
                <a:gridCol w="1068935">
                  <a:extLst>
                    <a:ext uri="{9D8B030D-6E8A-4147-A177-3AD203B41FA5}">
                      <a16:colId xmlns:a16="http://schemas.microsoft.com/office/drawing/2014/main" val="32970965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</a:t>
                      </a:r>
                      <a:endParaRPr lang="en-IN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80930"/>
                  </a:ext>
                </a:extLst>
              </a:tr>
              <a:tr h="33161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Amazon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533583"/>
                  </a:ext>
                </a:extLst>
              </a:tr>
              <a:tr h="33161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Amazon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555425"/>
                  </a:ext>
                </a:extLst>
              </a:tr>
              <a:tr h="33161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Jiomart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36529"/>
                  </a:ext>
                </a:extLst>
              </a:tr>
              <a:tr h="33161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Jiomart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47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20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On-screen Show (16:9)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  Normalization (Part-9)</vt:lpstr>
      <vt:lpstr>Contents</vt:lpstr>
      <vt:lpstr> Second normal form</vt:lpstr>
      <vt:lpstr> Fully and partial Functional dependency </vt:lpstr>
      <vt:lpstr> Second normal form</vt:lpstr>
      <vt:lpstr> Check relation for Second normal form</vt:lpstr>
      <vt:lpstr>Second normal form</vt:lpstr>
      <vt:lpstr> Second normal form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2022-12-05T13:44:58Z</dcterms:modified>
</cp:coreProperties>
</file>