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6" r:id="rId2"/>
    <p:sldId id="257" r:id="rId3"/>
    <p:sldId id="299" r:id="rId4"/>
    <p:sldId id="301" r:id="rId5"/>
    <p:sldId id="302" r:id="rId6"/>
    <p:sldId id="303" r:id="rId7"/>
    <p:sldId id="304" r:id="rId8"/>
    <p:sldId id="306" r:id="rId9"/>
    <p:sldId id="305" r:id="rId10"/>
    <p:sldId id="307" r:id="rId11"/>
    <p:sldId id="308" r:id="rId12"/>
    <p:sldId id="309" r:id="rId13"/>
    <p:sldId id="310" r:id="rId14"/>
    <p:sldId id="29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09-02-2021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Basics of E-R Model</a:t>
            </a:r>
          </a:p>
        </p:txBody>
      </p:sp>
      <p:sp>
        <p:nvSpPr>
          <p:cNvPr id="3" name="Subtitle 2"/>
          <p:cNvSpPr>
            <a:spLocks noGrp="1"/>
          </p:cNvSpPr>
          <p:nvPr>
            <p:ph type="subTitle" idx="1"/>
          </p:nvPr>
        </p:nvSpPr>
        <p:spPr/>
        <p:txBody>
          <a:bodyPr/>
          <a:lstStyle/>
          <a:p>
            <a:endParaRPr lang="en-US" dirty="0"/>
          </a:p>
          <a:p>
            <a:r>
              <a:rPr lang="en-US"/>
              <a:t>7</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222F-F1D9-45D6-981A-16F7DD15410C}"/>
              </a:ext>
            </a:extLst>
          </p:cNvPr>
          <p:cNvSpPr>
            <a:spLocks noGrp="1"/>
          </p:cNvSpPr>
          <p:nvPr>
            <p:ph type="title"/>
          </p:nvPr>
        </p:nvSpPr>
        <p:spPr/>
        <p:txBody>
          <a:bodyPr/>
          <a:lstStyle/>
          <a:p>
            <a:r>
              <a:rPr lang="en-US" dirty="0"/>
              <a:t>Attributes</a:t>
            </a:r>
            <a:endParaRPr lang="en-IN" dirty="0"/>
          </a:p>
        </p:txBody>
      </p:sp>
      <p:sp>
        <p:nvSpPr>
          <p:cNvPr id="3" name="Content Placeholder 2">
            <a:extLst>
              <a:ext uri="{FF2B5EF4-FFF2-40B4-BE49-F238E27FC236}">
                <a16:creationId xmlns:a16="http://schemas.microsoft.com/office/drawing/2014/main" id="{232AAC74-3F7E-4717-8A04-9F2377ECE120}"/>
              </a:ext>
            </a:extLst>
          </p:cNvPr>
          <p:cNvSpPr>
            <a:spLocks noGrp="1"/>
          </p:cNvSpPr>
          <p:nvPr>
            <p:ph idx="1"/>
          </p:nvPr>
        </p:nvSpPr>
        <p:spPr/>
        <p:txBody>
          <a:bodyPr>
            <a:normAutofit fontScale="70000" lnSpcReduction="20000"/>
          </a:bodyPr>
          <a:lstStyle/>
          <a:p>
            <a:pPr algn="just"/>
            <a:r>
              <a:rPr lang="en-US" dirty="0"/>
              <a:t>Attributes describe the characteristics or properties of an entity in a database table. An entity in a database table is defined with the ‘fixed’ set of attributes. For example, if we have to define a student entity then we can define it with the set of attributes like roll number, name, course. The attribute values, of each student entity, will define its characteristics in the table.</a:t>
            </a:r>
          </a:p>
          <a:p>
            <a:endParaRPr lang="en-US" dirty="0"/>
          </a:p>
          <a:p>
            <a:pPr algn="just"/>
            <a:r>
              <a:rPr lang="en-US" dirty="0"/>
              <a:t>In a relational database, we store data in the form of tables. The column header of the table represents the attributes. A table must not have duplicate attributes. Each attribute in a table has a certain domain which allows it to accept a certain ‘set of values’ only. In an entity, each attribute is allowed to have only one value which could be a number, text, date, time etc. </a:t>
            </a:r>
            <a:endParaRPr lang="en-IN" dirty="0"/>
          </a:p>
        </p:txBody>
      </p:sp>
    </p:spTree>
    <p:extLst>
      <p:ext uri="{BB962C8B-B14F-4D97-AF65-F5344CB8AC3E}">
        <p14:creationId xmlns:p14="http://schemas.microsoft.com/office/powerpoint/2010/main" val="287830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2B7F-C5A0-4FD5-B9BB-EDACA7647C28}"/>
              </a:ext>
            </a:extLst>
          </p:cNvPr>
          <p:cNvSpPr>
            <a:spLocks noGrp="1"/>
          </p:cNvSpPr>
          <p:nvPr>
            <p:ph type="title"/>
          </p:nvPr>
        </p:nvSpPr>
        <p:spPr/>
        <p:txBody>
          <a:bodyPr>
            <a:normAutofit fontScale="90000"/>
          </a:bodyPr>
          <a:lstStyle/>
          <a:p>
            <a:r>
              <a:rPr lang="en-US" dirty="0"/>
              <a:t>Key Differences Between Entity and Attribute</a:t>
            </a:r>
            <a:endParaRPr lang="en-IN" dirty="0"/>
          </a:p>
        </p:txBody>
      </p:sp>
      <p:sp>
        <p:nvSpPr>
          <p:cNvPr id="3" name="Content Placeholder 2">
            <a:extLst>
              <a:ext uri="{FF2B5EF4-FFF2-40B4-BE49-F238E27FC236}">
                <a16:creationId xmlns:a16="http://schemas.microsoft.com/office/drawing/2014/main" id="{AD6B353B-1719-4212-8B1C-AABCDDB73CF6}"/>
              </a:ext>
            </a:extLst>
          </p:cNvPr>
          <p:cNvSpPr>
            <a:spLocks noGrp="1"/>
          </p:cNvSpPr>
          <p:nvPr>
            <p:ph idx="1"/>
          </p:nvPr>
        </p:nvSpPr>
        <p:spPr/>
        <p:txBody>
          <a:bodyPr>
            <a:normAutofit fontScale="55000" lnSpcReduction="20000"/>
          </a:bodyPr>
          <a:lstStyle/>
          <a:p>
            <a:pPr algn="just"/>
            <a:r>
              <a:rPr lang="en-US" dirty="0"/>
              <a:t>The basic difference between entity and attribute is that an entity is a distinguishable real-world object that exists, whereas attribute describes the elementary features of an entity.</a:t>
            </a:r>
          </a:p>
          <a:p>
            <a:pPr marL="0" indent="0">
              <a:buNone/>
            </a:pPr>
            <a:endParaRPr lang="en-US" dirty="0"/>
          </a:p>
          <a:p>
            <a:pPr algn="just"/>
            <a:r>
              <a:rPr lang="en-US" dirty="0"/>
              <a:t>In the relational database model entities are termed as record and attributes are termed as fields.</a:t>
            </a:r>
          </a:p>
          <a:p>
            <a:endParaRPr lang="en-US" dirty="0"/>
          </a:p>
          <a:p>
            <a:pPr algn="just"/>
            <a:r>
              <a:rPr lang="en-US" dirty="0"/>
              <a:t>In the relational database model, we store data in the tables. So, the rows of table denote the entities and the column header of the table denotes attributes of an entities in a table.</a:t>
            </a:r>
          </a:p>
          <a:p>
            <a:pPr marL="0" indent="0" algn="just">
              <a:buNone/>
            </a:pPr>
            <a:endParaRPr lang="en-US" dirty="0"/>
          </a:p>
          <a:p>
            <a:pPr algn="just"/>
            <a:r>
              <a:rPr lang="en-US" dirty="0"/>
              <a:t>An entity can either be a tangible entity or an intangible entity. On the other hand, the refinement of attributes includes the domain of attribute and key attributes.</a:t>
            </a:r>
          </a:p>
          <a:p>
            <a:pPr algn="just"/>
            <a:endParaRPr lang="en-US" dirty="0"/>
          </a:p>
          <a:p>
            <a:pPr algn="just"/>
            <a:r>
              <a:rPr lang="en-US" dirty="0"/>
              <a:t>The entities sharing the same elementary properties (attributes) are grouped in one entity set. The set of attributes that can distinguish an entity in a table is grouped to form a key.</a:t>
            </a:r>
          </a:p>
          <a:p>
            <a:pPr marL="0" indent="0" algn="just">
              <a:buNone/>
            </a:pPr>
            <a:endParaRPr lang="en-US" dirty="0"/>
          </a:p>
          <a:p>
            <a:r>
              <a:rPr lang="en-US" dirty="0"/>
              <a:t>The entire information of a single student in a student table represents an entity. The name, roll no, course parameters that form the complete information of a student are attributes of the student entity.</a:t>
            </a:r>
            <a:endParaRPr lang="en-IN" dirty="0"/>
          </a:p>
        </p:txBody>
      </p:sp>
    </p:spTree>
    <p:extLst>
      <p:ext uri="{BB962C8B-B14F-4D97-AF65-F5344CB8AC3E}">
        <p14:creationId xmlns:p14="http://schemas.microsoft.com/office/powerpoint/2010/main" val="132088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C363-8D87-4672-A96C-20D2AA4B176F}"/>
              </a:ext>
            </a:extLst>
          </p:cNvPr>
          <p:cNvSpPr>
            <a:spLocks noGrp="1"/>
          </p:cNvSpPr>
          <p:nvPr>
            <p:ph type="title"/>
          </p:nvPr>
        </p:nvSpPr>
        <p:spPr/>
        <p:txBody>
          <a:bodyPr/>
          <a:lstStyle/>
          <a:p>
            <a:r>
              <a:rPr lang="en-US" dirty="0"/>
              <a:t>Attribute representation</a:t>
            </a:r>
            <a:endParaRPr lang="en-IN" dirty="0"/>
          </a:p>
        </p:txBody>
      </p:sp>
      <p:pic>
        <p:nvPicPr>
          <p:cNvPr id="9" name="Content Placeholder 8">
            <a:extLst>
              <a:ext uri="{FF2B5EF4-FFF2-40B4-BE49-F238E27FC236}">
                <a16:creationId xmlns:a16="http://schemas.microsoft.com/office/drawing/2014/main" id="{CC4974C3-33AE-4BEC-B7D1-E50538E8596B}"/>
              </a:ext>
            </a:extLst>
          </p:cNvPr>
          <p:cNvPicPr>
            <a:picLocks noGrp="1" noChangeAspect="1"/>
          </p:cNvPicPr>
          <p:nvPr>
            <p:ph idx="1"/>
          </p:nvPr>
        </p:nvPicPr>
        <p:blipFill>
          <a:blip r:embed="rId2"/>
          <a:stretch>
            <a:fillRect/>
          </a:stretch>
        </p:blipFill>
        <p:spPr>
          <a:xfrm>
            <a:off x="1517900" y="1655520"/>
            <a:ext cx="4772025" cy="1743075"/>
          </a:xfrm>
        </p:spPr>
      </p:pic>
    </p:spTree>
    <p:extLst>
      <p:ext uri="{BB962C8B-B14F-4D97-AF65-F5344CB8AC3E}">
        <p14:creationId xmlns:p14="http://schemas.microsoft.com/office/powerpoint/2010/main" val="177807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A105-318C-4530-9514-5B8F595B6245}"/>
              </a:ext>
            </a:extLst>
          </p:cNvPr>
          <p:cNvSpPr>
            <a:spLocks noGrp="1"/>
          </p:cNvSpPr>
          <p:nvPr>
            <p:ph type="title"/>
          </p:nvPr>
        </p:nvSpPr>
        <p:spPr/>
        <p:txBody>
          <a:bodyPr/>
          <a:lstStyle/>
          <a:p>
            <a:r>
              <a:rPr lang="en-US" dirty="0"/>
              <a:t>Entity set</a:t>
            </a:r>
            <a:endParaRPr lang="en-IN" dirty="0"/>
          </a:p>
        </p:txBody>
      </p:sp>
      <p:sp>
        <p:nvSpPr>
          <p:cNvPr id="3" name="Content Placeholder 2">
            <a:extLst>
              <a:ext uri="{FF2B5EF4-FFF2-40B4-BE49-F238E27FC236}">
                <a16:creationId xmlns:a16="http://schemas.microsoft.com/office/drawing/2014/main" id="{4F6816BF-64CA-4DF2-AD27-C438B189900F}"/>
              </a:ext>
            </a:extLst>
          </p:cNvPr>
          <p:cNvSpPr>
            <a:spLocks noGrp="1"/>
          </p:cNvSpPr>
          <p:nvPr>
            <p:ph idx="1"/>
          </p:nvPr>
        </p:nvSpPr>
        <p:spPr/>
        <p:txBody>
          <a:bodyPr>
            <a:normAutofit/>
          </a:bodyPr>
          <a:lstStyle/>
          <a:p>
            <a:pPr marL="0" indent="0">
              <a:buNone/>
            </a:pPr>
            <a:r>
              <a:rPr lang="en-US" dirty="0"/>
              <a:t>Entity Set</a:t>
            </a:r>
          </a:p>
          <a:p>
            <a:pPr algn="just"/>
            <a:r>
              <a:rPr lang="en-IN" dirty="0"/>
              <a:t>An entity set is a set of entities of the same type that share the same properties or attributes. The set of all person who are customers at a given bank can be defined as the entity set customer. Similarly the entity set loan might represent the set of all loans given by a particular bank.</a:t>
            </a:r>
          </a:p>
          <a:p>
            <a:pPr algn="just"/>
            <a:endParaRPr lang="en-IN" dirty="0"/>
          </a:p>
          <a:p>
            <a:pPr marL="0" indent="0" algn="just">
              <a:buNone/>
            </a:pPr>
            <a:endParaRPr lang="en-IN" dirty="0"/>
          </a:p>
          <a:p>
            <a:pPr algn="just"/>
            <a:endParaRPr lang="en-IN" dirty="0"/>
          </a:p>
          <a:p>
            <a:endParaRPr lang="en-IN" dirty="0"/>
          </a:p>
        </p:txBody>
      </p:sp>
    </p:spTree>
    <p:extLst>
      <p:ext uri="{BB962C8B-B14F-4D97-AF65-F5344CB8AC3E}">
        <p14:creationId xmlns:p14="http://schemas.microsoft.com/office/powerpoint/2010/main" val="363213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Today’s Agenda</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Entity</a:t>
            </a:r>
          </a:p>
          <a:p>
            <a:r>
              <a:rPr lang="en-US" dirty="0">
                <a:latin typeface="Times New Roman" panose="02020603050405020304" pitchFamily="18" charset="0"/>
                <a:cs typeface="Times New Roman" panose="02020603050405020304" pitchFamily="18" charset="0"/>
              </a:rPr>
              <a:t>Attribute</a:t>
            </a:r>
          </a:p>
          <a:p>
            <a:r>
              <a:rPr lang="en-US" dirty="0"/>
              <a:t>Relationship</a:t>
            </a: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br>
              <a:rPr lang="en-US" dirty="0"/>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B308-BD68-4909-89B9-8CEF3CE6A0AD}"/>
              </a:ext>
            </a:extLst>
          </p:cNvPr>
          <p:cNvSpPr>
            <a:spLocks noGrp="1"/>
          </p:cNvSpPr>
          <p:nvPr>
            <p:ph type="title"/>
          </p:nvPr>
        </p:nvSpPr>
        <p:spPr/>
        <p:txBody>
          <a:bodyPr>
            <a:normAutofit fontScale="90000"/>
          </a:bodyPr>
          <a:lstStyle/>
          <a:p>
            <a:r>
              <a:rPr lang="en-IN" dirty="0"/>
              <a:t>Entity-Relationship (E-R)model</a:t>
            </a:r>
            <a:br>
              <a:rPr lang="en-IN" dirty="0"/>
            </a:br>
            <a:endParaRPr lang="en-IN" dirty="0"/>
          </a:p>
        </p:txBody>
      </p:sp>
      <p:sp>
        <p:nvSpPr>
          <p:cNvPr id="3" name="Content Placeholder 2">
            <a:extLst>
              <a:ext uri="{FF2B5EF4-FFF2-40B4-BE49-F238E27FC236}">
                <a16:creationId xmlns:a16="http://schemas.microsoft.com/office/drawing/2014/main" id="{27ADDDE6-A06D-4394-B640-0DF172F441A5}"/>
              </a:ext>
            </a:extLst>
          </p:cNvPr>
          <p:cNvSpPr>
            <a:spLocks noGrp="1"/>
          </p:cNvSpPr>
          <p:nvPr>
            <p:ph idx="1"/>
          </p:nvPr>
        </p:nvSpPr>
        <p:spPr/>
        <p:txBody>
          <a:bodyPr>
            <a:normAutofit fontScale="77500" lnSpcReduction="20000"/>
          </a:bodyPr>
          <a:lstStyle/>
          <a:p>
            <a:pPr algn="just"/>
            <a:r>
              <a:rPr lang="en-US" dirty="0"/>
              <a:t>The E-R data model is based on the perception of a real world that consists of basic objects, called entities and of relationship among these objects.</a:t>
            </a:r>
          </a:p>
          <a:p>
            <a:pPr algn="just"/>
            <a:endParaRPr lang="en-US" dirty="0"/>
          </a:p>
          <a:p>
            <a:pPr algn="just"/>
            <a:r>
              <a:rPr lang="en-US" dirty="0"/>
              <a:t>The E-R model is a high level conceptual data model developed by Chen in 1976 to facilitate database design. A conceptual data model is a set of concepts that describe the structure of a database and the associated retrieval and </a:t>
            </a:r>
            <a:r>
              <a:rPr lang="en-US" dirty="0" err="1"/>
              <a:t>updation</a:t>
            </a:r>
            <a:r>
              <a:rPr lang="en-US" dirty="0"/>
              <a:t> on the database.</a:t>
            </a:r>
          </a:p>
          <a:p>
            <a:pPr marL="0" indent="0" algn="just">
              <a:buNone/>
            </a:pPr>
            <a:endParaRPr lang="en-US" dirty="0"/>
          </a:p>
          <a:p>
            <a:pPr algn="just"/>
            <a:r>
              <a:rPr lang="en-US" dirty="0"/>
              <a:t>The basic concept of the E-R model is based on entity type, relationship type and attribute.</a:t>
            </a:r>
          </a:p>
        </p:txBody>
      </p:sp>
    </p:spTree>
    <p:extLst>
      <p:ext uri="{BB962C8B-B14F-4D97-AF65-F5344CB8AC3E}">
        <p14:creationId xmlns:p14="http://schemas.microsoft.com/office/powerpoint/2010/main" val="187220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69F0-E2FC-41E3-93D3-43588B86F403}"/>
              </a:ext>
            </a:extLst>
          </p:cNvPr>
          <p:cNvSpPr>
            <a:spLocks noGrp="1"/>
          </p:cNvSpPr>
          <p:nvPr>
            <p:ph type="title"/>
          </p:nvPr>
        </p:nvSpPr>
        <p:spPr/>
        <p:txBody>
          <a:bodyPr/>
          <a:lstStyle/>
          <a:p>
            <a:r>
              <a:rPr lang="en-US" dirty="0"/>
              <a:t>Components of E-R model</a:t>
            </a:r>
            <a:endParaRPr lang="en-IN" dirty="0"/>
          </a:p>
        </p:txBody>
      </p:sp>
      <p:sp>
        <p:nvSpPr>
          <p:cNvPr id="3" name="Content Placeholder 2">
            <a:extLst>
              <a:ext uri="{FF2B5EF4-FFF2-40B4-BE49-F238E27FC236}">
                <a16:creationId xmlns:a16="http://schemas.microsoft.com/office/drawing/2014/main" id="{7A63C690-640C-4700-B5DB-3BCB4B906DB3}"/>
              </a:ext>
            </a:extLst>
          </p:cNvPr>
          <p:cNvSpPr>
            <a:spLocks noGrp="1"/>
          </p:cNvSpPr>
          <p:nvPr>
            <p:ph idx="1"/>
          </p:nvPr>
        </p:nvSpPr>
        <p:spPr/>
        <p:txBody>
          <a:bodyPr/>
          <a:lstStyle/>
          <a:p>
            <a:r>
              <a:rPr lang="en-US" dirty="0"/>
              <a:t>Entities</a:t>
            </a:r>
          </a:p>
          <a:p>
            <a:r>
              <a:rPr lang="en-US" dirty="0"/>
              <a:t>Attributes</a:t>
            </a:r>
          </a:p>
          <a:p>
            <a:r>
              <a:rPr lang="en-US" dirty="0"/>
              <a:t>Relationship</a:t>
            </a:r>
            <a:endParaRPr lang="en-IN" dirty="0"/>
          </a:p>
        </p:txBody>
      </p:sp>
    </p:spTree>
    <p:extLst>
      <p:ext uri="{BB962C8B-B14F-4D97-AF65-F5344CB8AC3E}">
        <p14:creationId xmlns:p14="http://schemas.microsoft.com/office/powerpoint/2010/main" val="230937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E574-0011-43D0-A9C6-1154E4236A01}"/>
              </a:ext>
            </a:extLst>
          </p:cNvPr>
          <p:cNvSpPr>
            <a:spLocks noGrp="1"/>
          </p:cNvSpPr>
          <p:nvPr>
            <p:ph type="title"/>
          </p:nvPr>
        </p:nvSpPr>
        <p:spPr/>
        <p:txBody>
          <a:bodyPr>
            <a:normAutofit fontScale="90000"/>
          </a:bodyPr>
          <a:lstStyle/>
          <a:p>
            <a:r>
              <a:rPr lang="en-US" dirty="0"/>
              <a:t>Entities</a:t>
            </a:r>
            <a:br>
              <a:rPr lang="en-US" dirty="0"/>
            </a:br>
            <a:endParaRPr lang="en-IN" dirty="0"/>
          </a:p>
        </p:txBody>
      </p:sp>
      <p:sp>
        <p:nvSpPr>
          <p:cNvPr id="3" name="Content Placeholder 2">
            <a:extLst>
              <a:ext uri="{FF2B5EF4-FFF2-40B4-BE49-F238E27FC236}">
                <a16:creationId xmlns:a16="http://schemas.microsoft.com/office/drawing/2014/main" id="{04DC4C76-592C-4EDF-BD47-59AAC0F9842C}"/>
              </a:ext>
            </a:extLst>
          </p:cNvPr>
          <p:cNvSpPr>
            <a:spLocks noGrp="1"/>
          </p:cNvSpPr>
          <p:nvPr>
            <p:ph idx="1"/>
          </p:nvPr>
        </p:nvSpPr>
        <p:spPr/>
        <p:txBody>
          <a:bodyPr>
            <a:normAutofit fontScale="55000" lnSpcReduction="20000"/>
          </a:bodyPr>
          <a:lstStyle/>
          <a:p>
            <a:pPr algn="just"/>
            <a:r>
              <a:rPr lang="en-US" dirty="0"/>
              <a:t>A real-world thing either living or non-living that is easily recognizable and nonrecognizable. It is anything in the enterprise that is to be represented in our database. It may be a physical thing or simply a fact about the enterprise or an event that happens in the real world.</a:t>
            </a:r>
          </a:p>
          <a:p>
            <a:endParaRPr lang="en-US" dirty="0"/>
          </a:p>
          <a:p>
            <a:pPr algn="just"/>
            <a:r>
              <a:rPr lang="en-US" dirty="0"/>
              <a:t>An entity can be place, person, object, event or a concept, which stores data in the database. The characteristics of entities are must have an attribute, and a unique key. Every entity is made up of some 'attributes' which represent that entity.</a:t>
            </a:r>
          </a:p>
          <a:p>
            <a:endParaRPr lang="en-US" dirty="0"/>
          </a:p>
          <a:p>
            <a:pPr marL="0" indent="0">
              <a:buNone/>
            </a:pPr>
            <a:r>
              <a:rPr lang="en-US" dirty="0"/>
              <a:t>Examples of entities:</a:t>
            </a:r>
          </a:p>
          <a:p>
            <a:endParaRPr lang="en-US" dirty="0"/>
          </a:p>
          <a:p>
            <a:r>
              <a:rPr lang="en-US" dirty="0"/>
              <a:t>Person: Employee, Student, Patient</a:t>
            </a:r>
          </a:p>
          <a:p>
            <a:r>
              <a:rPr lang="en-US" dirty="0"/>
              <a:t>Place: Store, Building</a:t>
            </a:r>
          </a:p>
          <a:p>
            <a:r>
              <a:rPr lang="en-US" dirty="0"/>
              <a:t>Object: Machine, product, and Car</a:t>
            </a:r>
          </a:p>
          <a:p>
            <a:r>
              <a:rPr lang="en-US" dirty="0"/>
              <a:t>Event: Sale, Registration, Renewal</a:t>
            </a:r>
          </a:p>
          <a:p>
            <a:r>
              <a:rPr lang="en-US" dirty="0"/>
              <a:t>Concept: Account, Course</a:t>
            </a:r>
            <a:endParaRPr lang="en-IN" dirty="0"/>
          </a:p>
        </p:txBody>
      </p:sp>
    </p:spTree>
    <p:extLst>
      <p:ext uri="{BB962C8B-B14F-4D97-AF65-F5344CB8AC3E}">
        <p14:creationId xmlns:p14="http://schemas.microsoft.com/office/powerpoint/2010/main" val="230086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CED8-B514-44EA-8CBF-5F4556F01DC1}"/>
              </a:ext>
            </a:extLst>
          </p:cNvPr>
          <p:cNvSpPr>
            <a:spLocks noGrp="1"/>
          </p:cNvSpPr>
          <p:nvPr>
            <p:ph type="title"/>
          </p:nvPr>
        </p:nvSpPr>
        <p:spPr/>
        <p:txBody>
          <a:bodyPr/>
          <a:lstStyle/>
          <a:p>
            <a:r>
              <a:rPr lang="en-US" dirty="0"/>
              <a:t>Example</a:t>
            </a:r>
            <a:endParaRPr lang="en-IN" dirty="0"/>
          </a:p>
        </p:txBody>
      </p:sp>
      <p:pic>
        <p:nvPicPr>
          <p:cNvPr id="1026" name="Picture 2" descr="Image result for employee table">
            <a:extLst>
              <a:ext uri="{FF2B5EF4-FFF2-40B4-BE49-F238E27FC236}">
                <a16:creationId xmlns:a16="http://schemas.microsoft.com/office/drawing/2014/main" id="{FE4A8B0B-1F00-4D29-A8CF-55E29C6F65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3803" y="1349375"/>
            <a:ext cx="6216394" cy="351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54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3583-BBDF-4792-B10C-8494AB851140}"/>
              </a:ext>
            </a:extLst>
          </p:cNvPr>
          <p:cNvSpPr>
            <a:spLocks noGrp="1"/>
          </p:cNvSpPr>
          <p:nvPr>
            <p:ph type="title"/>
          </p:nvPr>
        </p:nvSpPr>
        <p:spPr/>
        <p:txBody>
          <a:bodyPr/>
          <a:lstStyle/>
          <a:p>
            <a:r>
              <a:rPr lang="en-US" dirty="0"/>
              <a:t>Notation used in ER model Diagram</a:t>
            </a:r>
            <a:endParaRPr lang="en-IN" dirty="0"/>
          </a:p>
        </p:txBody>
      </p:sp>
      <p:sp>
        <p:nvSpPr>
          <p:cNvPr id="3" name="Content Placeholder 2">
            <a:extLst>
              <a:ext uri="{FF2B5EF4-FFF2-40B4-BE49-F238E27FC236}">
                <a16:creationId xmlns:a16="http://schemas.microsoft.com/office/drawing/2014/main" id="{05E6E21A-93AA-4F6F-A633-2BF2DC908271}"/>
              </a:ext>
            </a:extLst>
          </p:cNvPr>
          <p:cNvSpPr>
            <a:spLocks noGrp="1"/>
          </p:cNvSpPr>
          <p:nvPr>
            <p:ph idx="1"/>
          </p:nvPr>
        </p:nvSpPr>
        <p:spPr/>
        <p:txBody>
          <a:bodyPr/>
          <a:lstStyle/>
          <a:p>
            <a:r>
              <a:rPr lang="en-US" dirty="0"/>
              <a:t>Entities are represented by rectangle either with round or square corners. For example if customer is an entity then it is represented as follows:</a:t>
            </a:r>
          </a:p>
          <a:p>
            <a:endParaRPr lang="en-US" dirty="0"/>
          </a:p>
          <a:p>
            <a:endParaRPr lang="en-IN" dirty="0"/>
          </a:p>
        </p:txBody>
      </p:sp>
      <p:pic>
        <p:nvPicPr>
          <p:cNvPr id="5" name="Picture 4">
            <a:extLst>
              <a:ext uri="{FF2B5EF4-FFF2-40B4-BE49-F238E27FC236}">
                <a16:creationId xmlns:a16="http://schemas.microsoft.com/office/drawing/2014/main" id="{8B130039-85B2-4063-8880-53548D21891A}"/>
              </a:ext>
            </a:extLst>
          </p:cNvPr>
          <p:cNvPicPr>
            <a:picLocks noChangeAspect="1"/>
          </p:cNvPicPr>
          <p:nvPr/>
        </p:nvPicPr>
        <p:blipFill>
          <a:blip r:embed="rId2"/>
          <a:stretch>
            <a:fillRect/>
          </a:stretch>
        </p:blipFill>
        <p:spPr>
          <a:xfrm>
            <a:off x="2281425" y="3182571"/>
            <a:ext cx="3819702" cy="762358"/>
          </a:xfrm>
          <a:prstGeom prst="rect">
            <a:avLst/>
          </a:prstGeom>
        </p:spPr>
      </p:pic>
    </p:spTree>
    <p:extLst>
      <p:ext uri="{BB962C8B-B14F-4D97-AF65-F5344CB8AC3E}">
        <p14:creationId xmlns:p14="http://schemas.microsoft.com/office/powerpoint/2010/main" val="367758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B583-064A-43D2-84B4-260A4BAFEF75}"/>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5A407584-78CB-4628-BABF-D4BD6B8BBCC2}"/>
              </a:ext>
            </a:extLst>
          </p:cNvPr>
          <p:cNvSpPr>
            <a:spLocks noGrp="1"/>
          </p:cNvSpPr>
          <p:nvPr>
            <p:ph idx="1"/>
          </p:nvPr>
        </p:nvSpPr>
        <p:spPr/>
        <p:txBody>
          <a:bodyPr>
            <a:normAutofit fontScale="85000" lnSpcReduction="20000"/>
          </a:bodyPr>
          <a:lstStyle/>
          <a:p>
            <a:pPr algn="just"/>
            <a:r>
              <a:rPr lang="en-US" dirty="0"/>
              <a:t>An entity is further classified into two types, i.e. tangible entity and intangible entity:</a:t>
            </a:r>
          </a:p>
          <a:p>
            <a:pPr algn="just"/>
            <a:r>
              <a:rPr lang="en-US" dirty="0"/>
              <a:t>A tangible entity is one which physically exists in real-world. Such as a person, student, bank locker, etc. are examples of tangible entities, we can touch them as they physically exist.</a:t>
            </a:r>
          </a:p>
          <a:p>
            <a:pPr algn="just"/>
            <a:r>
              <a:rPr lang="en-US" dirty="0"/>
              <a:t>An intangible entity is one which exists logically in real-world such as bank account, reservation, email account etc. Like a tangible entity, we can easily identify the intangible entity such as a bank account has an account no. using which we can easily identify that bank account, but we cannot touch it, as it doesn’t exist physically in the real world.</a:t>
            </a:r>
            <a:endParaRPr lang="en-IN" dirty="0"/>
          </a:p>
        </p:txBody>
      </p:sp>
    </p:spTree>
    <p:extLst>
      <p:ext uri="{BB962C8B-B14F-4D97-AF65-F5344CB8AC3E}">
        <p14:creationId xmlns:p14="http://schemas.microsoft.com/office/powerpoint/2010/main" val="421907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222F-F1D9-45D6-981A-16F7DD15410C}"/>
              </a:ext>
            </a:extLst>
          </p:cNvPr>
          <p:cNvSpPr>
            <a:spLocks noGrp="1"/>
          </p:cNvSpPr>
          <p:nvPr>
            <p:ph type="title"/>
          </p:nvPr>
        </p:nvSpPr>
        <p:spPr/>
        <p:txBody>
          <a:bodyPr/>
          <a:lstStyle/>
          <a:p>
            <a:r>
              <a:rPr lang="en-US" dirty="0"/>
              <a:t>Attributes</a:t>
            </a:r>
            <a:endParaRPr lang="en-IN" dirty="0"/>
          </a:p>
        </p:txBody>
      </p:sp>
      <p:sp>
        <p:nvSpPr>
          <p:cNvPr id="3" name="Content Placeholder 2">
            <a:extLst>
              <a:ext uri="{FF2B5EF4-FFF2-40B4-BE49-F238E27FC236}">
                <a16:creationId xmlns:a16="http://schemas.microsoft.com/office/drawing/2014/main" id="{232AAC74-3F7E-4717-8A04-9F2377ECE120}"/>
              </a:ext>
            </a:extLst>
          </p:cNvPr>
          <p:cNvSpPr>
            <a:spLocks noGrp="1"/>
          </p:cNvSpPr>
          <p:nvPr>
            <p:ph idx="1"/>
          </p:nvPr>
        </p:nvSpPr>
        <p:spPr/>
        <p:txBody>
          <a:bodyPr>
            <a:normAutofit fontScale="70000" lnSpcReduction="20000"/>
          </a:bodyPr>
          <a:lstStyle/>
          <a:p>
            <a:pPr algn="just"/>
            <a:r>
              <a:rPr lang="en-US" dirty="0"/>
              <a:t>Attributes describe the characteristics or properties of an entity in a database table. An entity in a database table is defined with the ‘fixed’ set of attributes. For example, if we have to define a student entity then we can define it with the set of attributes like roll number, name, course. The attribute values, of each student entity, will define its characteristics in the table.</a:t>
            </a:r>
          </a:p>
          <a:p>
            <a:endParaRPr lang="en-US" dirty="0"/>
          </a:p>
          <a:p>
            <a:pPr algn="just"/>
            <a:r>
              <a:rPr lang="en-US" dirty="0"/>
              <a:t>In a relational database, we store data in the form of tables. The column header of the table represents the attributes. A table must not have duplicate attributes. Each attribute in a table has a certain domain which allows it to accept a certain ‘set of values’ only. In an entity, each attribute is allowed to have only one value which could be a number, text, date, time etc. </a:t>
            </a:r>
            <a:endParaRPr lang="en-IN" dirty="0"/>
          </a:p>
        </p:txBody>
      </p:sp>
    </p:spTree>
    <p:extLst>
      <p:ext uri="{BB962C8B-B14F-4D97-AF65-F5344CB8AC3E}">
        <p14:creationId xmlns:p14="http://schemas.microsoft.com/office/powerpoint/2010/main" val="3718313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Words>
  <Application>Microsoft Office PowerPoint</Application>
  <PresentationFormat>On-screen Show (16:9)</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  Basics of E-R Model</vt:lpstr>
      <vt:lpstr>Today’s Agenda</vt:lpstr>
      <vt:lpstr>Entity-Relationship (E-R)model </vt:lpstr>
      <vt:lpstr>Components of E-R model</vt:lpstr>
      <vt:lpstr>Entities </vt:lpstr>
      <vt:lpstr>Example</vt:lpstr>
      <vt:lpstr>Notation used in ER model Diagram</vt:lpstr>
      <vt:lpstr>Continue</vt:lpstr>
      <vt:lpstr>Attributes</vt:lpstr>
      <vt:lpstr>Attributes</vt:lpstr>
      <vt:lpstr>Key Differences Between Entity and Attribute</vt:lpstr>
      <vt:lpstr>Attribute representation</vt:lpstr>
      <vt:lpstr>Entity 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2021-02-09T04:43:48Z</dcterms:modified>
</cp:coreProperties>
</file>