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1"/>
  </p:sldMasterIdLst>
  <p:notesMasterIdLst>
    <p:notesMasterId r:id="rId25"/>
  </p:notesMasterIdLst>
  <p:handoutMasterIdLst>
    <p:handoutMasterId r:id="rId26"/>
  </p:handoutMasterIdLst>
  <p:sldIdLst>
    <p:sldId id="256" r:id="rId2"/>
    <p:sldId id="312" r:id="rId3"/>
    <p:sldId id="313" r:id="rId4"/>
    <p:sldId id="328" r:id="rId5"/>
    <p:sldId id="323" r:id="rId6"/>
    <p:sldId id="324" r:id="rId7"/>
    <p:sldId id="325" r:id="rId8"/>
    <p:sldId id="326" r:id="rId9"/>
    <p:sldId id="327" r:id="rId10"/>
    <p:sldId id="315" r:id="rId11"/>
    <p:sldId id="316" r:id="rId12"/>
    <p:sldId id="317" r:id="rId13"/>
    <p:sldId id="318" r:id="rId14"/>
    <p:sldId id="319" r:id="rId15"/>
    <p:sldId id="321" r:id="rId16"/>
    <p:sldId id="332" r:id="rId17"/>
    <p:sldId id="334" r:id="rId18"/>
    <p:sldId id="335" r:id="rId19"/>
    <p:sldId id="320" r:id="rId20"/>
    <p:sldId id="322" r:id="rId21"/>
    <p:sldId id="329" r:id="rId22"/>
    <p:sldId id="330" r:id="rId23"/>
    <p:sldId id="293"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CC0099"/>
    <a:srgbClr val="FF2549"/>
    <a:srgbClr val="FE9202"/>
    <a:srgbClr val="990099"/>
    <a:srgbClr val="007033"/>
    <a:srgbClr val="C79E37"/>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3" d="100"/>
          <a:sy n="93" d="100"/>
        </p:scale>
        <p:origin x="750" y="-78"/>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26-03-2022</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1297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36E42A-FC97-43A7-B05A-E7D2390C42F7}" type="slidenum">
              <a:rPr lang="en-CA">
                <a:latin typeface="Tahoma" panose="020B0604030504040204" pitchFamily="34" charset="0"/>
              </a:rPr>
              <a:pPr>
                <a:spcBef>
                  <a:spcPct val="0"/>
                </a:spcBef>
              </a:pPr>
              <a:t>5</a:t>
            </a:fld>
            <a:endParaRPr lang="en-CA">
              <a:latin typeface="Tahoma" panose="020B060403050404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485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B06C3E-84DE-4FB0-A7D5-76B9B5AF327F}" type="slidenum">
              <a:rPr lang="en-CA">
                <a:latin typeface="Tahoma" panose="020B0604030504040204" pitchFamily="34" charset="0"/>
              </a:rPr>
              <a:pPr>
                <a:spcBef>
                  <a:spcPct val="0"/>
                </a:spcBef>
              </a:pPr>
              <a:t>6</a:t>
            </a:fld>
            <a:endParaRPr lang="en-CA">
              <a:latin typeface="Tahoma" panose="020B060403050404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8788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5823A4-9E78-42A1-995B-FBFFCCE69DF7}" type="slidenum">
              <a:rPr lang="en-CA">
                <a:latin typeface="Tahoma" panose="020B0604030504040204" pitchFamily="34" charset="0"/>
              </a:rPr>
              <a:pPr>
                <a:spcBef>
                  <a:spcPct val="0"/>
                </a:spcBef>
              </a:pPr>
              <a:t>7</a:t>
            </a:fld>
            <a:endParaRPr lang="en-CA">
              <a:latin typeface="Tahoma" panose="020B060403050404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30903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2CFCBF-2370-4D0F-B9E8-70ADEFD735DE}" type="slidenum">
              <a:rPr lang="en-CA">
                <a:latin typeface="Tahoma" panose="020B0604030504040204" pitchFamily="34" charset="0"/>
              </a:rPr>
              <a:pPr>
                <a:spcBef>
                  <a:spcPct val="0"/>
                </a:spcBef>
              </a:pPr>
              <a:t>8</a:t>
            </a:fld>
            <a:endParaRPr lang="en-CA">
              <a:latin typeface="Tahoma" panose="020B060403050404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786946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63C480-4A42-4BBB-A1D0-00713B5D014E}" type="slidenum">
              <a:rPr lang="en-CA">
                <a:latin typeface="Tahoma" panose="020B0604030504040204" pitchFamily="34" charset="0"/>
              </a:rPr>
              <a:pPr>
                <a:spcBef>
                  <a:spcPct val="0"/>
                </a:spcBef>
              </a:pPr>
              <a:t>9</a:t>
            </a:fld>
            <a:endParaRPr lang="en-CA">
              <a:latin typeface="Tahoma" panose="020B060403050404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4085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1D84D3-F44D-409A-A695-9D6C6DF782BA}" type="slidenum">
              <a:rPr lang="en-CA">
                <a:latin typeface="Tahoma" panose="020B0604030504040204" pitchFamily="34" charset="0"/>
              </a:rPr>
              <a:pPr>
                <a:spcBef>
                  <a:spcPct val="0"/>
                </a:spcBef>
              </a:pPr>
              <a:t>16</a:t>
            </a:fld>
            <a:endParaRPr lang="en-CA">
              <a:latin typeface="Tahoma" panose="020B060403050404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39750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2BC280-F264-45AE-8ED3-5E35CD3325C5}" type="slidenum">
              <a:rPr lang="en-CA">
                <a:latin typeface="Tahoma" panose="020B0604030504040204" pitchFamily="34" charset="0"/>
              </a:rPr>
              <a:pPr>
                <a:spcBef>
                  <a:spcPct val="0"/>
                </a:spcBef>
              </a:pPr>
              <a:t>17</a:t>
            </a:fld>
            <a:endParaRPr lang="en-CA">
              <a:latin typeface="Tahoma" panose="020B060403050404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98348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EAE65E-2C46-4D8F-B7DC-71945D73CE96}" type="slidenum">
              <a:rPr lang="en-CA">
                <a:latin typeface="Tahoma" panose="020B0604030504040204" pitchFamily="34" charset="0"/>
              </a:rPr>
              <a:pPr>
                <a:spcBef>
                  <a:spcPct val="0"/>
                </a:spcBef>
              </a:pPr>
              <a:t>18</a:t>
            </a:fld>
            <a:endParaRPr lang="en-CA">
              <a:latin typeface="Tahoma" panose="020B060403050404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94403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F30E3-FA01-47A9-BE2A-4BEB494C4057}" type="datetime1">
              <a:rPr lang="en-US" smtClean="0"/>
              <a:t>3/26/2022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9A62CC-E174-4631-9351-32CC9E3BBD32}" type="datetime1">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007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3EFA8-43A7-4BBE-855F-8FE8A34F5928}" type="datetime1">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FB87E2-0F90-4C1D-A7D0-F67ABAE61235}" type="datetime1">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73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CE6CC-4F2D-44D2-8CBF-F023ED8764C8}" type="datetime1">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0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4F8561-2C98-4B3F-882B-C1188C3FC5A6}" type="datetime1">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7417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F884D-3AFD-4ADD-8C4F-EAB7CE5470AB}" type="datetime1">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832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585ECE-E4AC-48E5-B560-F1EE5027D290}" type="datetime1">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3069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1C8166-8B02-4931-A1A4-B5B1423EA035}" type="datetime1">
              <a:rPr lang="en-US" smtClean="0"/>
              <a:t>3/26/2022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547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51CA868-6AB7-471D-9EF4-F2A6551264BE}" type="datetime1">
              <a:rPr lang="en-US" smtClean="0"/>
              <a:t>3/26/2022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99079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59FAF-5B36-4DD0-B560-03A7EA404A9A}" type="datetime1">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9752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D5AB7239-59B3-4334-947A-FC495291362A}" type="datetime1">
              <a:rPr lang="en-US" smtClean="0"/>
              <a:t>3/26/2022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82CCC60-E8CD-4174-8B1A-7DF615B22EEF}" type="slidenum">
              <a:rPr lang="en-US" smtClean="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00812774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33880"/>
            <a:ext cx="7778805" cy="1374345"/>
          </a:xfrm>
        </p:spPr>
        <p:txBody>
          <a:bodyPr>
            <a:normAutofit fontScale="90000"/>
          </a:bodyPr>
          <a:lstStyle/>
          <a:p>
            <a:r>
              <a:rPr lang="en-US" dirty="0"/>
              <a:t> </a:t>
            </a:r>
            <a:br>
              <a:rPr lang="en-US" dirty="0"/>
            </a:br>
            <a:r>
              <a:rPr lang="en-US" dirty="0" smtClean="0">
                <a:solidFill>
                  <a:schemeClr val="tx2">
                    <a:lumMod val="75000"/>
                  </a:schemeClr>
                </a:solidFill>
                <a:latin typeface="Times New Roman" panose="02020603050405020304" pitchFamily="18" charset="0"/>
                <a:cs typeface="Times New Roman" panose="02020603050405020304" pitchFamily="18" charset="0"/>
              </a:rPr>
              <a:t>Database Security</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3555" y="3640685"/>
            <a:ext cx="6921151" cy="1234440"/>
          </a:xfrm>
        </p:spPr>
        <p:txBody>
          <a:bodyPr/>
          <a:lstStyle/>
          <a:p>
            <a:endParaRPr lang="en-US" dirty="0"/>
          </a:p>
          <a:p>
            <a:endParaRPr lang="en-US" b="1"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90" y="53736"/>
            <a:ext cx="8079581" cy="1243649"/>
          </a:xfrm>
        </p:spPr>
        <p:txBody>
          <a:bodyPr>
            <a:normAutofit/>
          </a:bodyPr>
          <a:lstStyle/>
          <a:p>
            <a:r>
              <a:rPr lang="en-US" sz="2800" dirty="0">
                <a:latin typeface="Times New Roman" panose="02020603050405020304" pitchFamily="18" charset="0"/>
                <a:cs typeface="Times New Roman" panose="02020603050405020304" pitchFamily="18" charset="0"/>
              </a:rPr>
              <a:t>Introduction to </a:t>
            </a:r>
            <a:r>
              <a:rPr lang="en-US" sz="2800" dirty="0" smtClean="0">
                <a:latin typeface="Times New Roman" panose="02020603050405020304" pitchFamily="18" charset="0"/>
                <a:cs typeface="Times New Roman" panose="02020603050405020304" pitchFamily="18" charset="0"/>
              </a:rPr>
              <a:t>Database Security </a:t>
            </a:r>
            <a:r>
              <a:rPr lang="en-US" sz="2800" dirty="0">
                <a:latin typeface="Times New Roman" panose="02020603050405020304" pitchFamily="18" charset="0"/>
                <a:cs typeface="Times New Roman" panose="02020603050405020304" pitchFamily="18" charset="0"/>
              </a:rPr>
              <a:t>Issues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069" y="1658792"/>
            <a:ext cx="8065294" cy="2824639"/>
          </a:xfrm>
        </p:spPr>
        <p:txBody>
          <a:bodyPr>
            <a:normAutofit/>
          </a:bodyPr>
          <a:lstStyle/>
          <a:p>
            <a:pPr algn="just"/>
            <a:r>
              <a:rPr lang="en-US" sz="2000" dirty="0">
                <a:latin typeface="Times New Roman" panose="02020603050405020304" pitchFamily="18" charset="0"/>
                <a:cs typeface="Times New Roman" panose="02020603050405020304" pitchFamily="18" charset="0"/>
              </a:rPr>
              <a:t>A DBMS typically includes a database security and authorization subsystem that is responsible for ensuring the security portions of a database against unauthorized access.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Mandatory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Discretionary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Rule-Based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Role-Based Access Control</a:t>
            </a:r>
          </a:p>
          <a:p>
            <a:pPr algn="just"/>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3819982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Overview of Access Control</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term </a:t>
            </a:r>
            <a:r>
              <a:rPr lang="en-US" sz="2000" i="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actually refers to the control over access to system resources </a:t>
            </a:r>
            <a:r>
              <a:rPr lang="en-US" sz="2000" i="1" dirty="0">
                <a:latin typeface="Times New Roman" panose="02020603050405020304" pitchFamily="18" charset="0"/>
                <a:cs typeface="Times New Roman" panose="02020603050405020304" pitchFamily="18" charset="0"/>
              </a:rPr>
              <a:t>after</a:t>
            </a:r>
            <a:r>
              <a:rPr lang="en-US" sz="2000" dirty="0">
                <a:latin typeface="Times New Roman" panose="02020603050405020304" pitchFamily="18" charset="0"/>
                <a:cs typeface="Times New Roman" panose="02020603050405020304" pitchFamily="18" charset="0"/>
              </a:rPr>
              <a:t> a user's account credentials and identity have been authenticated and access to the system granted. For example, a particular user, or group of users, might only be permitted access to certain files after logging into a system, while simultaneously being denied access to all other resources.</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54878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Mandatory Access Control</a:t>
            </a:r>
            <a:br>
              <a:rPr lang="en-IN" dirty="0"/>
            </a:b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Mandatory Access Control (MAC) is the strictest of all levels of control. The design of MAC was defined, and is primarily used by the government.</a:t>
            </a:r>
          </a:p>
          <a:p>
            <a:pPr algn="just"/>
            <a:r>
              <a:rPr lang="en-US" dirty="0">
                <a:latin typeface="Times New Roman" panose="02020603050405020304" pitchFamily="18" charset="0"/>
                <a:cs typeface="Times New Roman" panose="02020603050405020304" pitchFamily="18" charset="0"/>
              </a:rPr>
              <a:t>MAC takes a hierarchical approach to controlling access to resources. Under a MAC enforced environment access to all resource objects (such as data files) is controlled by settings defined by the system administrator. As such, all access to resource objects is strictly controlled by the operating system based on system administrator configured settings. It is not possible under MAC enforcement for users to change the access control of a resource.</a:t>
            </a:r>
          </a:p>
          <a:p>
            <a:pPr algn="just"/>
            <a:r>
              <a:rPr lang="en-US" dirty="0">
                <a:latin typeface="Times New Roman" panose="02020603050405020304" pitchFamily="18" charset="0"/>
                <a:cs typeface="Times New Roman" panose="02020603050405020304" pitchFamily="18" charset="0"/>
              </a:rPr>
              <a:t>Mandatory Access Control begins with </a:t>
            </a:r>
            <a:r>
              <a:rPr lang="en-US" i="1" dirty="0">
                <a:latin typeface="Times New Roman" panose="02020603050405020304" pitchFamily="18" charset="0"/>
                <a:cs typeface="Times New Roman" panose="02020603050405020304" pitchFamily="18" charset="0"/>
              </a:rPr>
              <a:t>security labels</a:t>
            </a:r>
            <a:r>
              <a:rPr lang="en-US" dirty="0">
                <a:latin typeface="Times New Roman" panose="02020603050405020304" pitchFamily="18" charset="0"/>
                <a:cs typeface="Times New Roman" panose="02020603050405020304" pitchFamily="18" charset="0"/>
              </a:rPr>
              <a:t> assigned to all resource objects on the system. These security labels contain two pieces of information - a classification (top secret, confidential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a category (which is essentially an indication of the management level, department or project to which the object is available).</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459828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Mandatory Access Control</a:t>
            </a:r>
            <a:br>
              <a:rPr lang="en-IN" dirty="0"/>
            </a:br>
            <a:endParaRPr lang="en-IN" dirty="0"/>
          </a:p>
        </p:txBody>
      </p:sp>
      <p:sp>
        <p:nvSpPr>
          <p:cNvPr id="3" name="Content Placeholder 2"/>
          <p:cNvSpPr>
            <a:spLocks noGrp="1"/>
          </p:cNvSpPr>
          <p:nvPr>
            <p:ph idx="1"/>
          </p:nvPr>
        </p:nvSpPr>
        <p:spPr>
          <a:xfrm>
            <a:off x="540543" y="1590509"/>
            <a:ext cx="8065294" cy="2824639"/>
          </a:xfrm>
        </p:spPr>
        <p:txBody>
          <a:bodyPr>
            <a:noAutofit/>
          </a:bodyPr>
          <a:lstStyle/>
          <a:p>
            <a:pPr algn="just"/>
            <a:r>
              <a:rPr lang="en-US" dirty="0">
                <a:latin typeface="Times New Roman" panose="02020603050405020304" pitchFamily="18" charset="0"/>
                <a:cs typeface="Times New Roman" panose="02020603050405020304" pitchFamily="18" charset="0"/>
              </a:rPr>
              <a:t>Similarly, each user account on the system also has classification and category properties from the same set of properties applied to the resource objects. When a user attempts to access a resource under Mandatory Access Control the operating system checks the user's classification and categories and compares them to the properties of the object's security label. If the user's credentials match the MAC security label properties of the object access is allowed. It is important to note that </a:t>
            </a:r>
            <a:r>
              <a:rPr lang="en-US" i="1" dirty="0">
                <a:latin typeface="Times New Roman" panose="02020603050405020304" pitchFamily="18" charset="0"/>
                <a:cs typeface="Times New Roman" panose="02020603050405020304" pitchFamily="18" charset="0"/>
              </a:rPr>
              <a:t>both</a:t>
            </a:r>
            <a:r>
              <a:rPr lang="en-US" dirty="0">
                <a:latin typeface="Times New Roman" panose="02020603050405020304" pitchFamily="18" charset="0"/>
                <a:cs typeface="Times New Roman" panose="02020603050405020304" pitchFamily="18" charset="0"/>
              </a:rPr>
              <a:t> the classification and categories must match. A user with top secret classification, for example, cannot access a resource if they are not also a member of one of the required categories for that object.</a:t>
            </a:r>
          </a:p>
          <a:p>
            <a:pPr algn="just"/>
            <a:r>
              <a:rPr lang="en-US" dirty="0">
                <a:latin typeface="Times New Roman" panose="02020603050405020304" pitchFamily="18" charset="0"/>
                <a:cs typeface="Times New Roman" panose="02020603050405020304" pitchFamily="18" charset="0"/>
              </a:rPr>
              <a:t>Mandatory Access Control is by far the most secure access control environment but does not come without a price. Firstly, MAC requires a considerable amount of planning before it can be effectively implemented. Once implemented it also imposes a high system management overhead due to the need to constantly update object and account labels to accommodate new data, new users and changes in the categorization and classification of existing users.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2613330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Discretionary Access Control</a:t>
            </a:r>
            <a:br>
              <a:rPr lang="en-IN"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Unlike Mandatory Access Control (MAC) where access to system resources is controlled by the operating system (under the control of a system administrator), Discretionary Access Control (DAC) allows each user to control access to their own data. DAC is typically the default access control mechanism for most desktop operating systems.</a:t>
            </a:r>
          </a:p>
          <a:p>
            <a:pPr algn="just"/>
            <a:r>
              <a:rPr lang="en-US" dirty="0">
                <a:latin typeface="Times New Roman" panose="02020603050405020304" pitchFamily="18" charset="0"/>
                <a:cs typeface="Times New Roman" panose="02020603050405020304" pitchFamily="18" charset="0"/>
              </a:rPr>
              <a:t>Instead of a </a:t>
            </a:r>
            <a:r>
              <a:rPr lang="en-US" i="1" dirty="0">
                <a:latin typeface="Times New Roman" panose="02020603050405020304" pitchFamily="18" charset="0"/>
                <a:cs typeface="Times New Roman" panose="02020603050405020304" pitchFamily="18" charset="0"/>
              </a:rPr>
              <a:t>security label</a:t>
            </a:r>
            <a:r>
              <a:rPr lang="en-US" dirty="0">
                <a:latin typeface="Times New Roman" panose="02020603050405020304" pitchFamily="18" charset="0"/>
                <a:cs typeface="Times New Roman" panose="02020603050405020304" pitchFamily="18" charset="0"/>
              </a:rPr>
              <a:t> in the case of MAC, each resource object on a DAC based system has an </a:t>
            </a:r>
            <a:r>
              <a:rPr lang="en-US" i="1" dirty="0">
                <a:latin typeface="Times New Roman" panose="02020603050405020304" pitchFamily="18" charset="0"/>
                <a:cs typeface="Times New Roman" panose="02020603050405020304" pitchFamily="18" charset="0"/>
              </a:rPr>
              <a:t>Access Control List</a:t>
            </a:r>
            <a:r>
              <a:rPr lang="en-US" dirty="0">
                <a:latin typeface="Times New Roman" panose="02020603050405020304" pitchFamily="18" charset="0"/>
                <a:cs typeface="Times New Roman" panose="02020603050405020304" pitchFamily="18" charset="0"/>
              </a:rPr>
              <a:t> (ACL) associated with it. An ACL contains a list of users and groups to which the user has permitted access together with the level of access for each user or group. For example,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may provide read-only access on one of her files to </a:t>
            </a:r>
            <a:r>
              <a:rPr lang="en-US" i="1" dirty="0">
                <a:latin typeface="Times New Roman" panose="02020603050405020304" pitchFamily="18" charset="0"/>
                <a:cs typeface="Times New Roman" panose="02020603050405020304" pitchFamily="18" charset="0"/>
              </a:rPr>
              <a:t>User B</a:t>
            </a:r>
            <a:r>
              <a:rPr lang="en-US" dirty="0">
                <a:latin typeface="Times New Roman" panose="02020603050405020304" pitchFamily="18" charset="0"/>
                <a:cs typeface="Times New Roman" panose="02020603050405020304" pitchFamily="18" charset="0"/>
              </a:rPr>
              <a:t>, read and write access on the same file to </a:t>
            </a:r>
            <a:r>
              <a:rPr lang="en-US" i="1" dirty="0">
                <a:latin typeface="Times New Roman" panose="02020603050405020304" pitchFamily="18" charset="0"/>
                <a:cs typeface="Times New Roman" panose="02020603050405020304" pitchFamily="18" charset="0"/>
              </a:rPr>
              <a:t>User C</a:t>
            </a:r>
            <a:r>
              <a:rPr lang="en-US" dirty="0">
                <a:latin typeface="Times New Roman" panose="02020603050405020304" pitchFamily="18" charset="0"/>
                <a:cs typeface="Times New Roman" panose="02020603050405020304" pitchFamily="18" charset="0"/>
              </a:rPr>
              <a:t> and full control to any user belonging to </a:t>
            </a:r>
            <a:r>
              <a:rPr lang="en-US" i="1" dirty="0">
                <a:latin typeface="Times New Roman" panose="02020603050405020304" pitchFamily="18" charset="0"/>
                <a:cs typeface="Times New Roman" panose="02020603050405020304" pitchFamily="18" charset="0"/>
              </a:rPr>
              <a:t>Group 1</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46346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Discretionary Access Control</a:t>
            </a:r>
            <a:br>
              <a:rPr lang="en-IN" dirty="0"/>
            </a:b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important to note that under DAC a user can only set access permissions for resources which they already own. A hypothetical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cannot, therefore, change the access control for a file that is owned by </a:t>
            </a:r>
            <a:r>
              <a:rPr lang="en-US" i="1" dirty="0">
                <a:latin typeface="Times New Roman" panose="02020603050405020304" pitchFamily="18" charset="0"/>
                <a:cs typeface="Times New Roman" panose="02020603050405020304" pitchFamily="18" charset="0"/>
              </a:rPr>
              <a:t>User B</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can, however, set access permissions on a file that she owns. Under some operating systems it is also possible for the system or network administrator to dictate which permissions users are allowed to set in the ACLs of their resources.</a:t>
            </a:r>
          </a:p>
          <a:p>
            <a:r>
              <a:rPr lang="en-US" dirty="0">
                <a:latin typeface="Times New Roman" panose="02020603050405020304" pitchFamily="18" charset="0"/>
                <a:cs typeface="Times New Roman" panose="02020603050405020304" pitchFamily="18" charset="0"/>
              </a:rPr>
              <a:t>Discretionary Access Control provides a much more flexible environment than Mandatory Access Control but also increases the risk that data will be made accessible to users that should not necessarily be given access.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3331331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en-US" dirty="0" smtClean="0"/>
              <a:t>Types of Discretionary Privileges</a:t>
            </a:r>
          </a:p>
        </p:txBody>
      </p:sp>
      <p:sp>
        <p:nvSpPr>
          <p:cNvPr id="32771" name="Rectangle 7"/>
          <p:cNvSpPr>
            <a:spLocks noGrp="1" noChangeArrowheads="1"/>
          </p:cNvSpPr>
          <p:nvPr>
            <p:ph idx="1"/>
          </p:nvPr>
        </p:nvSpPr>
        <p:spPr/>
        <p:txBody>
          <a:bodyPr/>
          <a:lstStyle/>
          <a:p>
            <a:pPr eaLnBrk="1" hangingPunct="1"/>
            <a:r>
              <a:rPr lang="en-US" smtClean="0"/>
              <a:t>The </a:t>
            </a:r>
            <a:r>
              <a:rPr lang="en-US" b="1" smtClean="0"/>
              <a:t>account level</a:t>
            </a:r>
            <a:r>
              <a:rPr lang="en-US" smtClean="0"/>
              <a:t>:</a:t>
            </a:r>
          </a:p>
          <a:p>
            <a:pPr lvl="1" eaLnBrk="1" hangingPunct="1"/>
            <a:r>
              <a:rPr lang="en-US" smtClean="0"/>
              <a:t>At this level, the DBA specifies the particular privileges that each account holds independently of the relations in the database.</a:t>
            </a:r>
          </a:p>
          <a:p>
            <a:pPr eaLnBrk="1" hangingPunct="1"/>
            <a:r>
              <a:rPr lang="en-US" smtClean="0"/>
              <a:t>The </a:t>
            </a:r>
            <a:r>
              <a:rPr lang="en-US" b="1" smtClean="0"/>
              <a:t>relation level</a:t>
            </a:r>
            <a:r>
              <a:rPr lang="en-US" smtClean="0"/>
              <a:t> (or </a:t>
            </a:r>
            <a:r>
              <a:rPr lang="en-US" b="1" smtClean="0"/>
              <a:t>table level</a:t>
            </a:r>
            <a:r>
              <a:rPr lang="en-US" smtClean="0"/>
              <a:t>):</a:t>
            </a:r>
          </a:p>
          <a:p>
            <a:pPr lvl="1" eaLnBrk="1" hangingPunct="1"/>
            <a:r>
              <a:rPr lang="en-US" smtClean="0"/>
              <a:t>At this level, the DBA can control the privilege to access each individual relation or view in the database.</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34232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en-US" sz="2400" dirty="0" smtClean="0"/>
              <a:t>Types </a:t>
            </a:r>
            <a:r>
              <a:rPr lang="en-US" sz="2400" dirty="0"/>
              <a:t>of Discretionary </a:t>
            </a:r>
            <a:r>
              <a:rPr lang="en-US" sz="2400" dirty="0" smtClean="0"/>
              <a:t>Privileges</a:t>
            </a:r>
            <a:endParaRPr lang="en-US" sz="2400" dirty="0"/>
          </a:p>
        </p:txBody>
      </p:sp>
      <p:sp>
        <p:nvSpPr>
          <p:cNvPr id="34819" name="Rectangle 7"/>
          <p:cNvSpPr>
            <a:spLocks noGrp="1" noChangeArrowheads="1"/>
          </p:cNvSpPr>
          <p:nvPr>
            <p:ph idx="1"/>
          </p:nvPr>
        </p:nvSpPr>
        <p:spPr/>
        <p:txBody>
          <a:bodyPr/>
          <a:lstStyle/>
          <a:p>
            <a:pPr eaLnBrk="1" hangingPunct="1"/>
            <a:r>
              <a:rPr lang="en-US"/>
              <a:t>The privileges at the </a:t>
            </a:r>
            <a:r>
              <a:rPr lang="en-US" b="1"/>
              <a:t>account level</a:t>
            </a:r>
            <a:r>
              <a:rPr lang="en-US"/>
              <a:t> apply to the capabilities provided to the account itself and can include</a:t>
            </a:r>
          </a:p>
          <a:p>
            <a:pPr lvl="1" eaLnBrk="1" hangingPunct="1"/>
            <a:r>
              <a:rPr lang="en-US" sz="1650"/>
              <a:t>the </a:t>
            </a:r>
            <a:r>
              <a:rPr lang="en-US" sz="1650" b="1"/>
              <a:t>CREATE SCHEMA</a:t>
            </a:r>
            <a:r>
              <a:rPr lang="en-US" sz="1650"/>
              <a:t> or </a:t>
            </a:r>
            <a:r>
              <a:rPr lang="en-US" sz="1650" b="1"/>
              <a:t>CREATE TABLE</a:t>
            </a:r>
            <a:r>
              <a:rPr lang="en-US" sz="1650"/>
              <a:t> privilege, to create a schema or base relation;</a:t>
            </a:r>
          </a:p>
          <a:p>
            <a:pPr lvl="1" eaLnBrk="1" hangingPunct="1"/>
            <a:r>
              <a:rPr lang="en-US" sz="1650"/>
              <a:t>the </a:t>
            </a:r>
            <a:r>
              <a:rPr lang="en-US" sz="1650" b="1"/>
              <a:t>CREATE VIEW</a:t>
            </a:r>
            <a:r>
              <a:rPr lang="en-US" sz="1650"/>
              <a:t> privilege;</a:t>
            </a:r>
          </a:p>
          <a:p>
            <a:pPr lvl="1" eaLnBrk="1" hangingPunct="1"/>
            <a:r>
              <a:rPr lang="en-US" sz="1650"/>
              <a:t>the </a:t>
            </a:r>
            <a:r>
              <a:rPr lang="en-US" sz="1650" b="1"/>
              <a:t>ALTER</a:t>
            </a:r>
            <a:r>
              <a:rPr lang="en-US" sz="1650"/>
              <a:t> privilege, to apply schema changes such adding or removing attributes from relations;</a:t>
            </a:r>
          </a:p>
          <a:p>
            <a:pPr lvl="1" eaLnBrk="1" hangingPunct="1"/>
            <a:r>
              <a:rPr lang="en-US" sz="1650"/>
              <a:t>the </a:t>
            </a:r>
            <a:r>
              <a:rPr lang="en-US" sz="1650" b="1"/>
              <a:t>DROP</a:t>
            </a:r>
            <a:r>
              <a:rPr lang="en-US" sz="1650"/>
              <a:t> privilege, to delete relations or views;</a:t>
            </a:r>
          </a:p>
          <a:p>
            <a:pPr lvl="1" eaLnBrk="1" hangingPunct="1"/>
            <a:r>
              <a:rPr lang="en-US" sz="1650"/>
              <a:t>the </a:t>
            </a:r>
            <a:r>
              <a:rPr lang="en-US" sz="1650" b="1"/>
              <a:t>MODIFY</a:t>
            </a:r>
            <a:r>
              <a:rPr lang="en-US" sz="1650"/>
              <a:t> privilege, to insert, delete, or update tuples;</a:t>
            </a:r>
          </a:p>
          <a:p>
            <a:pPr lvl="1" eaLnBrk="1" hangingPunct="1"/>
            <a:r>
              <a:rPr lang="en-US" sz="1650"/>
              <a:t>and the </a:t>
            </a:r>
            <a:r>
              <a:rPr lang="en-US" sz="1650" b="1"/>
              <a:t>SELECT</a:t>
            </a:r>
            <a:r>
              <a:rPr lang="en-US" sz="1650"/>
              <a:t> privilege, to retrieve information from the database by using a </a:t>
            </a:r>
            <a:r>
              <a:rPr lang="en-US" sz="1650" b="1"/>
              <a:t>SELECT</a:t>
            </a:r>
            <a:r>
              <a:rPr lang="en-US" sz="1650"/>
              <a:t> query.</a:t>
            </a:r>
          </a:p>
          <a:p>
            <a:pPr eaLnBrk="1" hangingPunct="1"/>
            <a:endParaRPr lang="en-US"/>
          </a:p>
        </p:txBody>
      </p:sp>
      <p:sp>
        <p:nvSpPr>
          <p:cNvPr id="2" name="Slide Number Placeholder 1"/>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2287065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sz="2400"/>
              <a:t>2.1Types of Discretionary Privileges(3)</a:t>
            </a:r>
          </a:p>
        </p:txBody>
      </p:sp>
      <p:sp>
        <p:nvSpPr>
          <p:cNvPr id="36867" name="Rectangle 7"/>
          <p:cNvSpPr>
            <a:spLocks noGrp="1" noChangeArrowheads="1"/>
          </p:cNvSpPr>
          <p:nvPr>
            <p:ph idx="1"/>
          </p:nvPr>
        </p:nvSpPr>
        <p:spPr/>
        <p:txBody>
          <a:bodyPr/>
          <a:lstStyle/>
          <a:p>
            <a:pPr eaLnBrk="1" hangingPunct="1">
              <a:lnSpc>
                <a:spcPct val="90000"/>
              </a:lnSpc>
            </a:pPr>
            <a:r>
              <a:rPr lang="en-US" dirty="0" smtClean="0"/>
              <a:t>DBA can control privilege to access each relation/view in database. </a:t>
            </a:r>
          </a:p>
          <a:p>
            <a:pPr eaLnBrk="1" hangingPunct="1">
              <a:lnSpc>
                <a:spcPct val="90000"/>
              </a:lnSpc>
            </a:pPr>
            <a:r>
              <a:rPr lang="en-US" dirty="0" smtClean="0"/>
              <a:t>The </a:t>
            </a:r>
            <a:r>
              <a:rPr lang="en-US" dirty="0"/>
              <a:t>second level of privileges applies to the </a:t>
            </a:r>
            <a:r>
              <a:rPr lang="en-US" b="1" dirty="0"/>
              <a:t>relation level</a:t>
            </a:r>
          </a:p>
          <a:p>
            <a:pPr lvl="1" eaLnBrk="1" hangingPunct="1">
              <a:lnSpc>
                <a:spcPct val="90000"/>
              </a:lnSpc>
            </a:pPr>
            <a:r>
              <a:rPr lang="en-US" sz="1650" dirty="0"/>
              <a:t>This includes </a:t>
            </a:r>
            <a:r>
              <a:rPr lang="en-US" sz="1650" b="1" dirty="0"/>
              <a:t>base relations</a:t>
            </a:r>
            <a:r>
              <a:rPr lang="en-US" sz="1650" dirty="0"/>
              <a:t> and virtual (</a:t>
            </a:r>
            <a:r>
              <a:rPr lang="en-US" sz="1650" b="1" dirty="0"/>
              <a:t>view</a:t>
            </a:r>
            <a:r>
              <a:rPr lang="en-US" sz="1650" dirty="0"/>
              <a:t>) relations</a:t>
            </a:r>
            <a:r>
              <a:rPr lang="en-US" sz="1650" dirty="0" smtClean="0"/>
              <a:t>.</a:t>
            </a:r>
          </a:p>
          <a:p>
            <a:pPr lvl="1" eaLnBrk="1" hangingPunct="1">
              <a:lnSpc>
                <a:spcPct val="90000"/>
              </a:lnSpc>
            </a:pPr>
            <a:r>
              <a:rPr lang="en-US" sz="1650" dirty="0" smtClean="0"/>
              <a:t>Assign owner account to each relation.</a:t>
            </a:r>
          </a:p>
          <a:p>
            <a:pPr lvl="1" eaLnBrk="1" hangingPunct="1">
              <a:lnSpc>
                <a:spcPct val="90000"/>
              </a:lnSpc>
            </a:pPr>
            <a:r>
              <a:rPr lang="en-US" sz="1650" dirty="0" smtClean="0"/>
              <a:t>Owner can pass other privileges to other user.</a:t>
            </a:r>
            <a:endParaRPr lang="en-US" sz="165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18473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Role Based Access Control</a:t>
            </a:r>
            <a:r>
              <a:rPr lang="en-IN" dirty="0"/>
              <a:t/>
            </a:r>
            <a:br>
              <a:rPr lang="en-IN" dirty="0"/>
            </a:br>
            <a:endParaRPr lang="en-IN" dirty="0"/>
          </a:p>
        </p:txBody>
      </p:sp>
      <p:sp>
        <p:nvSpPr>
          <p:cNvPr id="3" name="Content Placeholder 2"/>
          <p:cNvSpPr>
            <a:spLocks noGrp="1"/>
          </p:cNvSpPr>
          <p:nvPr>
            <p:ph idx="1"/>
          </p:nvPr>
        </p:nvSpPr>
        <p:spPr>
          <a:xfrm>
            <a:off x="392625" y="1661610"/>
            <a:ext cx="8065294" cy="2824639"/>
          </a:xfrm>
        </p:spPr>
        <p:txBody>
          <a:bodyPr>
            <a:noAutofit/>
          </a:bodyPr>
          <a:lstStyle/>
          <a:p>
            <a:pPr algn="just"/>
            <a:r>
              <a:rPr lang="en-US" dirty="0">
                <a:latin typeface="Times New Roman" panose="02020603050405020304" pitchFamily="18" charset="0"/>
                <a:cs typeface="Times New Roman" panose="02020603050405020304" pitchFamily="18" charset="0"/>
              </a:rPr>
              <a:t>Role Based Access Control (RBAC), also known as </a:t>
            </a:r>
            <a:r>
              <a:rPr lang="en-US" i="1" dirty="0">
                <a:latin typeface="Times New Roman" panose="02020603050405020304" pitchFamily="18" charset="0"/>
                <a:cs typeface="Times New Roman" panose="02020603050405020304" pitchFamily="18" charset="0"/>
              </a:rPr>
              <a:t>Non discretionary Access Control</a:t>
            </a:r>
            <a:r>
              <a:rPr lang="en-US" dirty="0">
                <a:latin typeface="Times New Roman" panose="02020603050405020304" pitchFamily="18" charset="0"/>
                <a:cs typeface="Times New Roman" panose="02020603050405020304" pitchFamily="18" charset="0"/>
              </a:rPr>
              <a:t>, takes more of a real world approach to structuring access control. Access under RBAC is based on a user's job function within the organization to which the computer system belongs.</a:t>
            </a:r>
          </a:p>
          <a:p>
            <a:pPr algn="just"/>
            <a:r>
              <a:rPr lang="en-US" dirty="0">
                <a:latin typeface="Times New Roman" panose="02020603050405020304" pitchFamily="18" charset="0"/>
                <a:cs typeface="Times New Roman" panose="02020603050405020304" pitchFamily="18" charset="0"/>
              </a:rPr>
              <a:t>Essentially, RBAC assigns permissions to particular roles in an organization. Users are then assigned to that particular role. For example, an accountant in a company will be assigned to the </a:t>
            </a:r>
            <a:r>
              <a:rPr lang="en-US" i="1" dirty="0">
                <a:latin typeface="Times New Roman" panose="02020603050405020304" pitchFamily="18" charset="0"/>
                <a:cs typeface="Times New Roman" panose="02020603050405020304" pitchFamily="18" charset="0"/>
              </a:rPr>
              <a:t>Accountant</a:t>
            </a:r>
            <a:r>
              <a:rPr lang="en-US" dirty="0">
                <a:latin typeface="Times New Roman" panose="02020603050405020304" pitchFamily="18" charset="0"/>
                <a:cs typeface="Times New Roman" panose="02020603050405020304" pitchFamily="18" charset="0"/>
              </a:rPr>
              <a:t> role, gaining access to all the resources permitted for all accountants on the system. Similarly, a software engineer might be assigned to the </a:t>
            </a:r>
            <a:r>
              <a:rPr lang="en-US" i="1" dirty="0">
                <a:latin typeface="Times New Roman" panose="02020603050405020304" pitchFamily="18" charset="0"/>
                <a:cs typeface="Times New Roman" panose="02020603050405020304" pitchFamily="18" charset="0"/>
              </a:rPr>
              <a:t>developer</a:t>
            </a:r>
            <a:r>
              <a:rPr lang="en-US" dirty="0">
                <a:latin typeface="Times New Roman" panose="02020603050405020304" pitchFamily="18" charset="0"/>
                <a:cs typeface="Times New Roman" panose="02020603050405020304" pitchFamily="18" charset="0"/>
              </a:rPr>
              <a:t> role.</a:t>
            </a:r>
          </a:p>
          <a:p>
            <a:pPr algn="just"/>
            <a:r>
              <a:rPr lang="en-US" dirty="0">
                <a:latin typeface="Times New Roman" panose="02020603050405020304" pitchFamily="18" charset="0"/>
                <a:cs typeface="Times New Roman" panose="02020603050405020304" pitchFamily="18" charset="0"/>
              </a:rPr>
              <a:t>Roles differ from </a:t>
            </a:r>
            <a:r>
              <a:rPr lang="en-US" i="1" dirty="0">
                <a:latin typeface="Times New Roman" panose="02020603050405020304" pitchFamily="18" charset="0"/>
                <a:cs typeface="Times New Roman" panose="02020603050405020304" pitchFamily="18" charset="0"/>
              </a:rPr>
              <a:t>groups</a:t>
            </a:r>
            <a:r>
              <a:rPr lang="en-US" dirty="0">
                <a:latin typeface="Times New Roman" panose="02020603050405020304" pitchFamily="18" charset="0"/>
                <a:cs typeface="Times New Roman" panose="02020603050405020304" pitchFamily="18" charset="0"/>
              </a:rPr>
              <a:t> in that while users may belong to multiple groups, a user under RBAC may only be assigned a single role in an organization. Additionally, there is no way to provide individual users additional permissions over and above those available for their role. The accountant described above gets the same permissions as all other accountants, nothing more and nothing less.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705572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Database Security Mean?</a:t>
            </a:r>
            <a:br>
              <a:rPr lang="en-US"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Database security refers to the collective measures used to protect and secure a database or database management software from illegitimate use and malicious cyber threats and attacks.</a:t>
            </a:r>
          </a:p>
          <a:p>
            <a:pPr algn="just"/>
            <a:r>
              <a:rPr lang="en-US" dirty="0">
                <a:latin typeface="Times New Roman" panose="02020603050405020304" pitchFamily="18" charset="0"/>
                <a:cs typeface="Times New Roman" panose="02020603050405020304" pitchFamily="18" charset="0"/>
              </a:rPr>
              <a:t>Database security procedures are aimed at protecting not just the data inside the database, but the database management system and all the applications that access it from intrusion, misuse of data, and damage.</a:t>
            </a:r>
          </a:p>
          <a:p>
            <a:pPr algn="just"/>
            <a:r>
              <a:rPr lang="en-US" dirty="0">
                <a:latin typeface="Times New Roman" panose="02020603050405020304" pitchFamily="18" charset="0"/>
                <a:cs typeface="Times New Roman" panose="02020603050405020304" pitchFamily="18" charset="0"/>
              </a:rPr>
              <a:t>It is a broad term that includes a multitude of processes, tools and methodologies that ensure security within a database environment.</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1916978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Rule Based Access Control</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Rule Based Access Control (RBAC) introduces acronym ambiguity by using the same four letter abbreviation (RBAC) as Role Based Access Control.</a:t>
            </a:r>
          </a:p>
          <a:p>
            <a:pPr algn="just"/>
            <a:r>
              <a:rPr lang="en-US" dirty="0">
                <a:latin typeface="Times New Roman" panose="02020603050405020304" pitchFamily="18" charset="0"/>
                <a:cs typeface="Times New Roman" panose="02020603050405020304" pitchFamily="18" charset="0"/>
              </a:rPr>
              <a:t>Under Rules Based Access Control, access is allowed or denied to resource objects based on a set of rules defined by a system administrator. As with </a:t>
            </a:r>
            <a:r>
              <a:rPr lang="en-US" i="1" dirty="0">
                <a:latin typeface="Times New Roman" panose="02020603050405020304" pitchFamily="18" charset="0"/>
                <a:cs typeface="Times New Roman" panose="02020603050405020304" pitchFamily="18" charset="0"/>
              </a:rPr>
              <a:t>Discretionary Access Control</a:t>
            </a:r>
            <a:r>
              <a:rPr lang="en-US" dirty="0">
                <a:latin typeface="Times New Roman" panose="02020603050405020304" pitchFamily="18" charset="0"/>
                <a:cs typeface="Times New Roman" panose="02020603050405020304" pitchFamily="18" charset="0"/>
              </a:rPr>
              <a:t>, access properties are stored in Access Control Lists (ACL) associated with each resource object. When a particular account or group attempts to access a resource, the operating system checks the rules contained in the ACL for that object.</a:t>
            </a:r>
          </a:p>
          <a:p>
            <a:pPr algn="just"/>
            <a:r>
              <a:rPr lang="en-US" dirty="0">
                <a:latin typeface="Times New Roman" panose="02020603050405020304" pitchFamily="18" charset="0"/>
                <a:cs typeface="Times New Roman" panose="02020603050405020304" pitchFamily="18" charset="0"/>
              </a:rPr>
              <a:t>Examples of Rules Based Access Control include situations such as permitting access for an account or group to a network connection at certain hours of the day or days of the week.</a:t>
            </a:r>
          </a:p>
          <a:p>
            <a:pPr algn="just"/>
            <a:r>
              <a:rPr lang="en-US" dirty="0">
                <a:latin typeface="Times New Roman" panose="02020603050405020304" pitchFamily="18" charset="0"/>
                <a:cs typeface="Times New Roman" panose="02020603050405020304" pitchFamily="18" charset="0"/>
              </a:rPr>
              <a:t>As with MAC, access control cannot be changed by users. All access permissions are controlled solely by the system administrator.</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377785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2CCC60-E8CD-4174-8B1A-7DF615B22EEF}"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433880"/>
            <a:ext cx="6719020" cy="4261778"/>
          </a:xfrm>
          <a:prstGeom prst="rect">
            <a:avLst/>
          </a:prstGeom>
        </p:spPr>
      </p:pic>
    </p:spTree>
    <p:extLst>
      <p:ext uri="{BB962C8B-B14F-4D97-AF65-F5344CB8AC3E}">
        <p14:creationId xmlns:p14="http://schemas.microsoft.com/office/powerpoint/2010/main" val="3441213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2CCC60-E8CD-4174-8B1A-7DF615B22EEF}" type="slidenum">
              <a:rPr lang="en-US" smtClean="0"/>
              <a:pPr/>
              <a:t>22</a:t>
            </a:fld>
            <a:endParaRPr lang="en-US"/>
          </a:p>
        </p:txBody>
      </p:sp>
      <p:pic>
        <p:nvPicPr>
          <p:cNvPr id="7" name="Picture 6"/>
          <p:cNvPicPr>
            <a:picLocks noChangeAspect="1"/>
          </p:cNvPicPr>
          <p:nvPr/>
        </p:nvPicPr>
        <p:blipFill>
          <a:blip r:embed="rId2"/>
          <a:stretch>
            <a:fillRect/>
          </a:stretch>
        </p:blipFill>
        <p:spPr>
          <a:xfrm>
            <a:off x="1823310" y="128469"/>
            <a:ext cx="4296807" cy="4945337"/>
          </a:xfrm>
          <a:prstGeom prst="rect">
            <a:avLst/>
          </a:prstGeom>
        </p:spPr>
      </p:pic>
    </p:spTree>
    <p:extLst>
      <p:ext uri="{BB962C8B-B14F-4D97-AF65-F5344CB8AC3E}">
        <p14:creationId xmlns:p14="http://schemas.microsoft.com/office/powerpoint/2010/main" val="1764282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
        <p:nvSpPr>
          <p:cNvPr id="3" name="Slide Number Placeholder 2"/>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 to Database Security Issues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sz="2400" dirty="0">
                <a:latin typeface="Times New Roman" panose="02020603050405020304" pitchFamily="18" charset="0"/>
                <a:cs typeface="Times New Roman" panose="02020603050405020304" pitchFamily="18" charset="0"/>
              </a:rPr>
              <a:t>Threats to databases</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integrity</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availability</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confidentiality</a:t>
            </a:r>
            <a:r>
              <a:rPr lang="en-US" sz="22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protect databases against these types of threats four kinds of countermeasures can be implemented:</a:t>
            </a:r>
          </a:p>
          <a:p>
            <a:pPr lvl="1"/>
            <a:r>
              <a:rPr lang="en-US" sz="2200" b="1" dirty="0">
                <a:latin typeface="Times New Roman" panose="02020603050405020304" pitchFamily="18" charset="0"/>
                <a:cs typeface="Times New Roman" panose="02020603050405020304" pitchFamily="18" charset="0"/>
              </a:rPr>
              <a:t>Access control</a:t>
            </a:r>
          </a:p>
          <a:p>
            <a:pPr lvl="1"/>
            <a:r>
              <a:rPr lang="en-US" sz="2200" b="1" dirty="0">
                <a:latin typeface="Times New Roman" panose="02020603050405020304" pitchFamily="18" charset="0"/>
                <a:cs typeface="Times New Roman" panose="02020603050405020304" pitchFamily="18" charset="0"/>
              </a:rPr>
              <a:t>Inference control</a:t>
            </a:r>
          </a:p>
          <a:p>
            <a:pPr lvl="1"/>
            <a:r>
              <a:rPr lang="en-US" sz="2200" b="1" dirty="0">
                <a:latin typeface="Times New Roman" panose="02020603050405020304" pitchFamily="18" charset="0"/>
                <a:cs typeface="Times New Roman" panose="02020603050405020304" pitchFamily="18" charset="0"/>
              </a:rPr>
              <a:t>Flow control</a:t>
            </a:r>
          </a:p>
          <a:p>
            <a:pPr lvl="1"/>
            <a:r>
              <a:rPr lang="en-US" sz="2200" b="1" dirty="0">
                <a:latin typeface="Times New Roman" panose="02020603050405020304" pitchFamily="18" charset="0"/>
                <a:cs typeface="Times New Roman" panose="02020603050405020304" pitchFamily="18" charset="0"/>
              </a:rPr>
              <a:t>Encryption</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955344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Threats in a Database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Availability loss</a:t>
            </a:r>
            <a:r>
              <a:rPr lang="en-US" dirty="0">
                <a:latin typeface="Times New Roman" panose="02020603050405020304" pitchFamily="18" charset="0"/>
                <a:cs typeface="Times New Roman" panose="02020603050405020304" pitchFamily="18" charset="0"/>
              </a:rPr>
              <a:t> − Availability loss refers to non-availability of database objects by legitimate users.</a:t>
            </a:r>
          </a:p>
          <a:p>
            <a:pPr algn="just"/>
            <a:r>
              <a:rPr lang="en-US" b="1" dirty="0">
                <a:latin typeface="Times New Roman" panose="02020603050405020304" pitchFamily="18" charset="0"/>
                <a:cs typeface="Times New Roman" panose="02020603050405020304" pitchFamily="18" charset="0"/>
              </a:rPr>
              <a:t>Integrity loss</a:t>
            </a:r>
            <a:r>
              <a:rPr lang="en-US" dirty="0">
                <a:latin typeface="Times New Roman" panose="02020603050405020304" pitchFamily="18" charset="0"/>
                <a:cs typeface="Times New Roman" panose="02020603050405020304" pitchFamily="18" charset="0"/>
              </a:rPr>
              <a:t> − Integrity loss occurs when unacceptable operations are performed upon the database either accidentally or maliciously. This may happen while creating, inserting, updating or deleting data. It results in corrupted data leading to incorrect decisions.</a:t>
            </a:r>
          </a:p>
          <a:p>
            <a:pPr algn="just"/>
            <a:r>
              <a:rPr lang="en-US" b="1" dirty="0">
                <a:latin typeface="Times New Roman" panose="02020603050405020304" pitchFamily="18" charset="0"/>
                <a:cs typeface="Times New Roman" panose="02020603050405020304" pitchFamily="18" charset="0"/>
              </a:rPr>
              <a:t>Confidentiality loss</a:t>
            </a:r>
            <a:r>
              <a:rPr lang="en-US" dirty="0">
                <a:latin typeface="Times New Roman" panose="02020603050405020304" pitchFamily="18" charset="0"/>
                <a:cs typeface="Times New Roman" panose="02020603050405020304" pitchFamily="18" charset="0"/>
              </a:rPr>
              <a:t> − Confidentiality loss occurs due to unauthorized or unintentional disclosure of confidential information. It may result in illegal actions, security threats and loss in public confidence</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404184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pPr eaLnBrk="1" hangingPunct="1"/>
            <a:r>
              <a:rPr lang="en-US" sz="2400" dirty="0"/>
              <a:t>Introduction to </a:t>
            </a:r>
            <a:r>
              <a:rPr lang="en-US" sz="2400" dirty="0" smtClean="0"/>
              <a:t>Database Security </a:t>
            </a:r>
            <a:r>
              <a:rPr lang="en-US" sz="2400" dirty="0"/>
              <a:t>Issues </a:t>
            </a:r>
          </a:p>
        </p:txBody>
      </p:sp>
      <p:sp>
        <p:nvSpPr>
          <p:cNvPr id="10243" name="Rectangle 7"/>
          <p:cNvSpPr>
            <a:spLocks noGrp="1" noChangeArrowheads="1"/>
          </p:cNvSpPr>
          <p:nvPr>
            <p:ph idx="1"/>
          </p:nvPr>
        </p:nvSpPr>
        <p:spPr/>
        <p:txBody>
          <a:bodyPr/>
          <a:lstStyle/>
          <a:p>
            <a:pPr eaLnBrk="1" hangingPunct="1"/>
            <a:r>
              <a:rPr lang="en-US" smtClean="0"/>
              <a:t>A DBMS typically includes a database security and authorization subsystem that is responsible for ensuring the security portions of a database against unauthorized access.</a:t>
            </a:r>
          </a:p>
          <a:p>
            <a:pPr eaLnBrk="1" hangingPunct="1"/>
            <a:endParaRPr lang="en-US" smtClean="0"/>
          </a:p>
          <a:p>
            <a:pPr eaLnBrk="1" hangingPunct="1"/>
            <a:r>
              <a:rPr lang="en-US" smtClean="0"/>
              <a:t>Two types of database security mechanisms:</a:t>
            </a:r>
          </a:p>
          <a:p>
            <a:pPr lvl="1" eaLnBrk="1" hangingPunct="1"/>
            <a:r>
              <a:rPr lang="en-US" b="1" smtClean="0"/>
              <a:t>Discretionary</a:t>
            </a:r>
            <a:r>
              <a:rPr lang="en-US" smtClean="0"/>
              <a:t> security mechanisms</a:t>
            </a:r>
          </a:p>
          <a:p>
            <a:pPr lvl="1" eaLnBrk="1" hangingPunct="1"/>
            <a:r>
              <a:rPr lang="en-US" b="1" smtClean="0"/>
              <a:t>Mandatory</a:t>
            </a:r>
            <a:r>
              <a:rPr lang="en-US" smtClean="0"/>
              <a:t> security mechanisms</a:t>
            </a:r>
          </a:p>
        </p:txBody>
      </p:sp>
      <p:sp>
        <p:nvSpPr>
          <p:cNvPr id="3" name="Slide Number Placeholder 2"/>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92827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sz="2400" dirty="0"/>
              <a:t>Introduction to </a:t>
            </a:r>
            <a:r>
              <a:rPr lang="en-US" sz="2400" dirty="0" smtClean="0"/>
              <a:t>Database Security </a:t>
            </a:r>
            <a:r>
              <a:rPr lang="en-US" sz="2400" dirty="0"/>
              <a:t>Issues </a:t>
            </a:r>
          </a:p>
        </p:txBody>
      </p:sp>
      <p:sp>
        <p:nvSpPr>
          <p:cNvPr id="12291" name="Rectangle 7"/>
          <p:cNvSpPr>
            <a:spLocks noGrp="1" noChangeArrowheads="1"/>
          </p:cNvSpPr>
          <p:nvPr>
            <p:ph idx="1"/>
          </p:nvPr>
        </p:nvSpPr>
        <p:spPr/>
        <p:txBody>
          <a:bodyPr/>
          <a:lstStyle/>
          <a:p>
            <a:pPr eaLnBrk="1" hangingPunct="1"/>
            <a:r>
              <a:rPr lang="en-US" smtClean="0"/>
              <a:t>The security mechanism of a DBMS must include provisions for restricting access to the database as a whole</a:t>
            </a:r>
          </a:p>
          <a:p>
            <a:pPr lvl="1" eaLnBrk="1" hangingPunct="1"/>
            <a:r>
              <a:rPr lang="en-US" smtClean="0"/>
              <a:t>This function is called </a:t>
            </a:r>
            <a:r>
              <a:rPr lang="en-US" b="1" smtClean="0"/>
              <a:t>access control</a:t>
            </a:r>
            <a:r>
              <a:rPr lang="en-US" smtClean="0"/>
              <a:t> and is handled by creating user accounts and passwords to control login process by the DBMS.</a:t>
            </a:r>
          </a:p>
        </p:txBody>
      </p:sp>
      <p:sp>
        <p:nvSpPr>
          <p:cNvPr id="3" name="Slide Number Placeholder 2"/>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45976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p:txBody>
          <a:bodyPr/>
          <a:lstStyle/>
          <a:p>
            <a:pPr eaLnBrk="1" hangingPunct="1"/>
            <a:r>
              <a:rPr lang="en-US" sz="2400" dirty="0"/>
              <a:t>Introduction to </a:t>
            </a:r>
            <a:r>
              <a:rPr lang="en-US" sz="2400" dirty="0" smtClean="0"/>
              <a:t>Database Security Issues</a:t>
            </a:r>
            <a:endParaRPr lang="en-US" sz="2400" dirty="0"/>
          </a:p>
        </p:txBody>
      </p:sp>
      <p:sp>
        <p:nvSpPr>
          <p:cNvPr id="14339" name="Rectangle 7"/>
          <p:cNvSpPr>
            <a:spLocks noGrp="1" noChangeArrowheads="1"/>
          </p:cNvSpPr>
          <p:nvPr>
            <p:ph idx="1"/>
          </p:nvPr>
        </p:nvSpPr>
        <p:spPr/>
        <p:txBody>
          <a:bodyPr/>
          <a:lstStyle/>
          <a:p>
            <a:pPr eaLnBrk="1" hangingPunct="1"/>
            <a:r>
              <a:rPr lang="en-US" smtClean="0"/>
              <a:t>The security problem associated with databases is that of controlling the access to a </a:t>
            </a:r>
            <a:r>
              <a:rPr lang="en-US" b="1" smtClean="0"/>
              <a:t>statistical database</a:t>
            </a:r>
            <a:r>
              <a:rPr lang="en-US" smtClean="0"/>
              <a:t>, which is used to provide statistical information or summaries of values based on various criteria.</a:t>
            </a:r>
          </a:p>
          <a:p>
            <a:pPr eaLnBrk="1" hangingPunct="1"/>
            <a:endParaRPr lang="en-US" smtClean="0"/>
          </a:p>
          <a:p>
            <a:pPr lvl="1" eaLnBrk="1" hangingPunct="1"/>
            <a:r>
              <a:rPr lang="en-US" smtClean="0"/>
              <a:t>The countermeasures to </a:t>
            </a:r>
            <a:r>
              <a:rPr lang="en-US" b="1" smtClean="0"/>
              <a:t>statistical database security</a:t>
            </a:r>
            <a:r>
              <a:rPr lang="en-US" smtClean="0"/>
              <a:t> problem is called </a:t>
            </a:r>
            <a:r>
              <a:rPr lang="en-US" b="1" smtClean="0"/>
              <a:t>inference control measures</a:t>
            </a:r>
            <a:r>
              <a:rPr lang="en-US" smtClean="0"/>
              <a:t>.</a:t>
            </a:r>
          </a:p>
        </p:txBody>
      </p:sp>
      <p:sp>
        <p:nvSpPr>
          <p:cNvPr id="3" name="Slide Number Placeholder 2"/>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2821284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pPr eaLnBrk="1" hangingPunct="1"/>
            <a:r>
              <a:rPr lang="en-US" sz="2400" dirty="0"/>
              <a:t>Introduction to Database</a:t>
            </a:r>
            <a:br>
              <a:rPr lang="en-US" sz="2400" dirty="0"/>
            </a:br>
            <a:r>
              <a:rPr lang="en-US" sz="2400" dirty="0"/>
              <a:t>Security Issues </a:t>
            </a:r>
          </a:p>
        </p:txBody>
      </p:sp>
      <p:sp>
        <p:nvSpPr>
          <p:cNvPr id="16387" name="Rectangle 7"/>
          <p:cNvSpPr>
            <a:spLocks noGrp="1" noChangeArrowheads="1"/>
          </p:cNvSpPr>
          <p:nvPr>
            <p:ph idx="1"/>
          </p:nvPr>
        </p:nvSpPr>
        <p:spPr/>
        <p:txBody>
          <a:bodyPr/>
          <a:lstStyle/>
          <a:p>
            <a:pPr eaLnBrk="1" hangingPunct="1"/>
            <a:r>
              <a:rPr lang="en-US" smtClean="0"/>
              <a:t>Another security is that of </a:t>
            </a:r>
            <a:r>
              <a:rPr lang="en-US" b="1" smtClean="0"/>
              <a:t>flow control</a:t>
            </a:r>
            <a:r>
              <a:rPr lang="en-US" smtClean="0"/>
              <a:t>, which prevents information from flowing in such a way that it reaches unauthorized users.</a:t>
            </a:r>
          </a:p>
          <a:p>
            <a:pPr eaLnBrk="1" hangingPunct="1"/>
            <a:endParaRPr lang="en-US" smtClean="0"/>
          </a:p>
          <a:p>
            <a:pPr eaLnBrk="1" hangingPunct="1"/>
            <a:r>
              <a:rPr lang="en-US" smtClean="0"/>
              <a:t>Channels that are pathways for information to flow implicitly in ways that violate the security policy of an organization are called </a:t>
            </a:r>
            <a:r>
              <a:rPr lang="en-US" b="1" smtClean="0"/>
              <a:t>covert channels</a:t>
            </a:r>
            <a:r>
              <a:rPr lang="en-US" smtClean="0"/>
              <a:t>.</a:t>
            </a:r>
          </a:p>
        </p:txBody>
      </p:sp>
      <p:sp>
        <p:nvSpPr>
          <p:cNvPr id="3" name="Slide Number Placeholder 2"/>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9370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sz="2400" dirty="0"/>
              <a:t>Introduction to Database</a:t>
            </a:r>
            <a:br>
              <a:rPr lang="en-US" sz="2400" dirty="0"/>
            </a:br>
            <a:r>
              <a:rPr lang="en-US" sz="2400" dirty="0"/>
              <a:t>Security Issues </a:t>
            </a:r>
          </a:p>
        </p:txBody>
      </p:sp>
      <p:sp>
        <p:nvSpPr>
          <p:cNvPr id="18435" name="Rectangle 7"/>
          <p:cNvSpPr>
            <a:spLocks noGrp="1" noChangeArrowheads="1"/>
          </p:cNvSpPr>
          <p:nvPr>
            <p:ph idx="1"/>
          </p:nvPr>
        </p:nvSpPr>
        <p:spPr/>
        <p:txBody>
          <a:bodyPr/>
          <a:lstStyle/>
          <a:p>
            <a:pPr eaLnBrk="1" hangingPunct="1"/>
            <a:r>
              <a:rPr lang="en-US" smtClean="0"/>
              <a:t>A final security issue is </a:t>
            </a:r>
            <a:r>
              <a:rPr lang="en-US" b="1" smtClean="0"/>
              <a:t>data encryption</a:t>
            </a:r>
            <a:r>
              <a:rPr lang="en-US" smtClean="0"/>
              <a:t>, which is used to protect sensitive data (such as credit card numbers) that is being transmitted via some type communication network.</a:t>
            </a:r>
          </a:p>
          <a:p>
            <a:pPr eaLnBrk="1" hangingPunct="1"/>
            <a:r>
              <a:rPr lang="en-US" smtClean="0"/>
              <a:t>The data is </a:t>
            </a:r>
            <a:r>
              <a:rPr lang="en-US" b="1" smtClean="0"/>
              <a:t>encoded</a:t>
            </a:r>
            <a:r>
              <a:rPr lang="en-US" smtClean="0"/>
              <a:t> using some </a:t>
            </a:r>
            <a:r>
              <a:rPr lang="en-US" b="1" smtClean="0"/>
              <a:t>encoding algorithm</a:t>
            </a:r>
            <a:r>
              <a:rPr lang="en-US" smtClean="0"/>
              <a:t>.</a:t>
            </a:r>
          </a:p>
          <a:p>
            <a:pPr lvl="1" eaLnBrk="1" hangingPunct="1"/>
            <a:r>
              <a:rPr lang="en-US" smtClean="0"/>
              <a:t>An unauthorized user who access encoded data will have difficulty deciphering it, but authorized users are given decoding or decrypting algorithms (or keys) to decipher data.</a:t>
            </a:r>
          </a:p>
        </p:txBody>
      </p:sp>
      <p:sp>
        <p:nvSpPr>
          <p:cNvPr id="3" name="Slide Number Placeholder 2"/>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406737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1036</Words>
  <Application>Microsoft Office PowerPoint</Application>
  <PresentationFormat>On-screen Show (16:9)</PresentationFormat>
  <Paragraphs>122</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Tahoma</vt:lpstr>
      <vt:lpstr>Times New Roman</vt:lpstr>
      <vt:lpstr>Wingdings</vt:lpstr>
      <vt:lpstr>Retrospect</vt:lpstr>
      <vt:lpstr>  Database Security</vt:lpstr>
      <vt:lpstr>What Does Database Security Mean? </vt:lpstr>
      <vt:lpstr>Introduction to Database Security Issues</vt:lpstr>
      <vt:lpstr>Threats in a Database </vt:lpstr>
      <vt:lpstr>Introduction to Database Security Issues </vt:lpstr>
      <vt:lpstr>Introduction to Database Security Issues </vt:lpstr>
      <vt:lpstr>Introduction to Database Security Issues</vt:lpstr>
      <vt:lpstr>Introduction to Database Security Issues </vt:lpstr>
      <vt:lpstr>Introduction to Database Security Issues </vt:lpstr>
      <vt:lpstr>Introduction to Database Security Issues</vt:lpstr>
      <vt:lpstr>Overview of Access Control </vt:lpstr>
      <vt:lpstr>Mandatory Access Control </vt:lpstr>
      <vt:lpstr>Mandatory Access Control </vt:lpstr>
      <vt:lpstr>Discretionary Access Control </vt:lpstr>
      <vt:lpstr>Discretionary Access Control </vt:lpstr>
      <vt:lpstr>Types of Discretionary Privileges</vt:lpstr>
      <vt:lpstr>Types of Discretionary Privileges</vt:lpstr>
      <vt:lpstr>2.1Types of Discretionary Privileges(3)</vt:lpstr>
      <vt:lpstr>Role Based Access Control </vt:lpstr>
      <vt:lpstr>Rule Based Access Control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2022-03-26T04:34:52Z</dcterms:modified>
</cp:coreProperties>
</file>