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68"/>
  </p:notesMasterIdLst>
  <p:sldIdLst>
    <p:sldId id="256" r:id="rId2"/>
    <p:sldId id="257" r:id="rId3"/>
    <p:sldId id="311" r:id="rId4"/>
    <p:sldId id="258" r:id="rId5"/>
    <p:sldId id="259" r:id="rId6"/>
    <p:sldId id="260" r:id="rId7"/>
    <p:sldId id="309"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325" r:id="rId38"/>
    <p:sldId id="324" r:id="rId39"/>
    <p:sldId id="292" r:id="rId40"/>
    <p:sldId id="293" r:id="rId41"/>
    <p:sldId id="294" r:id="rId42"/>
    <p:sldId id="295" r:id="rId43"/>
    <p:sldId id="310" r:id="rId44"/>
    <p:sldId id="300" r:id="rId45"/>
    <p:sldId id="297" r:id="rId46"/>
    <p:sldId id="298" r:id="rId47"/>
    <p:sldId id="299" r:id="rId48"/>
    <p:sldId id="301" r:id="rId49"/>
    <p:sldId id="302" r:id="rId50"/>
    <p:sldId id="303" r:id="rId51"/>
    <p:sldId id="304" r:id="rId52"/>
    <p:sldId id="305" r:id="rId53"/>
    <p:sldId id="312" r:id="rId54"/>
    <p:sldId id="313" r:id="rId55"/>
    <p:sldId id="314" r:id="rId56"/>
    <p:sldId id="315" r:id="rId57"/>
    <p:sldId id="316" r:id="rId58"/>
    <p:sldId id="317" r:id="rId59"/>
    <p:sldId id="318" r:id="rId60"/>
    <p:sldId id="319" r:id="rId61"/>
    <p:sldId id="320" r:id="rId62"/>
    <p:sldId id="321" r:id="rId63"/>
    <p:sldId id="322" r:id="rId64"/>
    <p:sldId id="323" r:id="rId65"/>
    <p:sldId id="307" r:id="rId66"/>
    <p:sldId id="308"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B05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E8D8A9-E0BB-463E-9804-0AEBD104777D}" type="datetimeFigureOut">
              <a:rPr lang="en-IN" smtClean="0"/>
              <a:t>31-03-2022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3F994-62A4-411E-A3A1-21FAE5C900B8}" type="slidenum">
              <a:rPr lang="en-IN" smtClean="0"/>
              <a:t>‹#›</a:t>
            </a:fld>
            <a:endParaRPr lang="en-IN"/>
          </a:p>
        </p:txBody>
      </p:sp>
    </p:spTree>
    <p:extLst>
      <p:ext uri="{BB962C8B-B14F-4D97-AF65-F5344CB8AC3E}">
        <p14:creationId xmlns:p14="http://schemas.microsoft.com/office/powerpoint/2010/main" val="394798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3D3F994-62A4-411E-A3A1-21FAE5C900B8}" type="slidenum">
              <a:rPr lang="en-IN" smtClean="0"/>
              <a:t>1</a:t>
            </a:fld>
            <a:endParaRPr lang="en-IN"/>
          </a:p>
        </p:txBody>
      </p:sp>
    </p:spTree>
    <p:extLst>
      <p:ext uri="{BB962C8B-B14F-4D97-AF65-F5344CB8AC3E}">
        <p14:creationId xmlns:p14="http://schemas.microsoft.com/office/powerpoint/2010/main" val="3009577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3D3F994-62A4-411E-A3A1-21FAE5C900B8}" type="slidenum">
              <a:rPr lang="en-IN" smtClean="0"/>
              <a:t>2</a:t>
            </a:fld>
            <a:endParaRPr lang="en-IN"/>
          </a:p>
        </p:txBody>
      </p:sp>
    </p:spTree>
    <p:extLst>
      <p:ext uri="{BB962C8B-B14F-4D97-AF65-F5344CB8AC3E}">
        <p14:creationId xmlns:p14="http://schemas.microsoft.com/office/powerpoint/2010/main" val="4026751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
          <p:cNvSpPr>
            <a:spLocks noGrp="1" noRot="1" noChangeAspect="1" noChangeArrowheads="1" noTextEdit="1"/>
          </p:cNvSpPr>
          <p:nvPr>
            <p:ph type="sldImg"/>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6803" name="Rectangle 2"/>
          <p:cNvSpPr>
            <a:spLocks noGrp="1" noChangeArrowheads="1"/>
          </p:cNvSpPr>
          <p:nvPr>
            <p:ph type="body" idx="1"/>
          </p:nvPr>
        </p:nvSpPr>
        <p:spPr>
          <a:xfrm>
            <a:off x="685800" y="4343400"/>
            <a:ext cx="5476875" cy="410686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extLst>
      <p:ext uri="{BB962C8B-B14F-4D97-AF65-F5344CB8AC3E}">
        <p14:creationId xmlns:p14="http://schemas.microsoft.com/office/powerpoint/2010/main" val="1636773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1"/>
          <p:cNvSpPr>
            <a:spLocks noGrp="1" noRot="1" noChangeAspect="1" noChangeArrowheads="1" noTextEdit="1"/>
          </p:cNvSpPr>
          <p:nvPr>
            <p:ph type="sldImg"/>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8851" name="Rectangle 2"/>
          <p:cNvSpPr>
            <a:spLocks noGrp="1" noChangeArrowheads="1"/>
          </p:cNvSpPr>
          <p:nvPr>
            <p:ph type="body" idx="1"/>
          </p:nvPr>
        </p:nvSpPr>
        <p:spPr>
          <a:xfrm>
            <a:off x="685800" y="4343400"/>
            <a:ext cx="5476875" cy="410686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extLst>
      <p:ext uri="{BB962C8B-B14F-4D97-AF65-F5344CB8AC3E}">
        <p14:creationId xmlns:p14="http://schemas.microsoft.com/office/powerpoint/2010/main" val="351128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1"/>
          <p:cNvSpPr>
            <a:spLocks noGrp="1" noRot="1" noChangeAspect="1" noChangeArrowheads="1" noTextEdit="1"/>
          </p:cNvSpPr>
          <p:nvPr>
            <p:ph type="sldImg"/>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0899" name="Rectangle 2"/>
          <p:cNvSpPr>
            <a:spLocks noGrp="1" noChangeArrowheads="1"/>
          </p:cNvSpPr>
          <p:nvPr>
            <p:ph type="body" idx="1"/>
          </p:nvPr>
        </p:nvSpPr>
        <p:spPr>
          <a:xfrm>
            <a:off x="685800" y="4343400"/>
            <a:ext cx="5476875" cy="410686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extLst>
      <p:ext uri="{BB962C8B-B14F-4D97-AF65-F5344CB8AC3E}">
        <p14:creationId xmlns:p14="http://schemas.microsoft.com/office/powerpoint/2010/main" val="3273156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427D9F1-AAB9-4E8E-B634-A3E955A38F27}" type="datetime1">
              <a:rPr lang="en-IN" smtClean="0"/>
              <a:t>31-03-2022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9A5D385-461F-4496-BBAF-6B31A96EE071}" type="slidenum">
              <a:rPr lang="en-IN" smtClean="0"/>
              <a:t>‹#›</a:t>
            </a:fld>
            <a:endParaRPr lang="en-IN"/>
          </a:p>
        </p:txBody>
      </p:sp>
    </p:spTree>
    <p:extLst>
      <p:ext uri="{BB962C8B-B14F-4D97-AF65-F5344CB8AC3E}">
        <p14:creationId xmlns:p14="http://schemas.microsoft.com/office/powerpoint/2010/main" val="2166656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C30F93-8F03-4CD3-8DCD-E2ADA9CE41BA}" type="datetime1">
              <a:rPr lang="en-IN" smtClean="0"/>
              <a:t>31-03-2022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9A5D385-461F-4496-BBAF-6B31A96EE071}" type="slidenum">
              <a:rPr lang="en-IN" smtClean="0"/>
              <a:t>‹#›</a:t>
            </a:fld>
            <a:endParaRPr lang="en-IN"/>
          </a:p>
        </p:txBody>
      </p:sp>
    </p:spTree>
    <p:extLst>
      <p:ext uri="{BB962C8B-B14F-4D97-AF65-F5344CB8AC3E}">
        <p14:creationId xmlns:p14="http://schemas.microsoft.com/office/powerpoint/2010/main" val="379357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279B26-D2D5-4410-B1E5-13B079FA5E39}" type="datetime1">
              <a:rPr lang="en-IN" smtClean="0"/>
              <a:t>31-03-2022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9A5D385-461F-4496-BBAF-6B31A96EE071}"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15849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01067B2A-5F69-474C-82D8-D8F489C45208}" type="datetime1">
              <a:rPr lang="en-IN" smtClean="0"/>
              <a:t>31-03-2022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9A5D385-461F-4496-BBAF-6B31A96EE071}" type="slidenum">
              <a:rPr lang="en-IN" smtClean="0"/>
              <a:t>‹#›</a:t>
            </a:fld>
            <a:endParaRPr lang="en-IN"/>
          </a:p>
        </p:txBody>
      </p:sp>
    </p:spTree>
    <p:extLst>
      <p:ext uri="{BB962C8B-B14F-4D97-AF65-F5344CB8AC3E}">
        <p14:creationId xmlns:p14="http://schemas.microsoft.com/office/powerpoint/2010/main" val="2146912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E7156198-1A5E-4443-B858-B8B525F8433D}" type="datetime1">
              <a:rPr lang="en-IN" smtClean="0"/>
              <a:t>31-03-2022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9A5D385-461F-4496-BBAF-6B31A96EE071}"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888501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7A47543-0422-477D-BCFF-2CE0523978B1}" type="datetime1">
              <a:rPr lang="en-IN" smtClean="0"/>
              <a:t>31-03-2022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9A5D385-461F-4496-BBAF-6B31A96EE071}" type="slidenum">
              <a:rPr lang="en-IN" smtClean="0"/>
              <a:t>‹#›</a:t>
            </a:fld>
            <a:endParaRPr lang="en-IN"/>
          </a:p>
        </p:txBody>
      </p:sp>
    </p:spTree>
    <p:extLst>
      <p:ext uri="{BB962C8B-B14F-4D97-AF65-F5344CB8AC3E}">
        <p14:creationId xmlns:p14="http://schemas.microsoft.com/office/powerpoint/2010/main" val="31069100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29CC64E-D15E-46EF-B660-7D3D290725AF}" type="datetime1">
              <a:rPr lang="en-IN" smtClean="0"/>
              <a:t>31-03-2022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9A5D385-461F-4496-BBAF-6B31A96EE071}" type="slidenum">
              <a:rPr lang="en-IN" smtClean="0"/>
              <a:t>‹#›</a:t>
            </a:fld>
            <a:endParaRPr lang="en-IN"/>
          </a:p>
        </p:txBody>
      </p:sp>
    </p:spTree>
    <p:extLst>
      <p:ext uri="{BB962C8B-B14F-4D97-AF65-F5344CB8AC3E}">
        <p14:creationId xmlns:p14="http://schemas.microsoft.com/office/powerpoint/2010/main" val="42836053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4E9FAC-F572-4270-B63A-E6383092886D}" type="datetime1">
              <a:rPr lang="en-IN" smtClean="0"/>
              <a:t>31-03-2022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9A5D385-461F-4496-BBAF-6B31A96EE071}" type="slidenum">
              <a:rPr lang="en-IN" smtClean="0"/>
              <a:t>‹#›</a:t>
            </a:fld>
            <a:endParaRPr lang="en-IN"/>
          </a:p>
        </p:txBody>
      </p:sp>
    </p:spTree>
    <p:extLst>
      <p:ext uri="{BB962C8B-B14F-4D97-AF65-F5344CB8AC3E}">
        <p14:creationId xmlns:p14="http://schemas.microsoft.com/office/powerpoint/2010/main" val="1123007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8D5EF2-848C-4A0D-A96A-9B6038725840}" type="datetime1">
              <a:rPr lang="en-IN" smtClean="0"/>
              <a:t>31-03-2022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9A5D385-461F-4496-BBAF-6B31A96EE071}" type="slidenum">
              <a:rPr lang="en-IN" smtClean="0"/>
              <a:t>‹#›</a:t>
            </a:fld>
            <a:endParaRPr lang="en-IN"/>
          </a:p>
        </p:txBody>
      </p:sp>
    </p:spTree>
    <p:extLst>
      <p:ext uri="{BB962C8B-B14F-4D97-AF65-F5344CB8AC3E}">
        <p14:creationId xmlns:p14="http://schemas.microsoft.com/office/powerpoint/2010/main" val="3875895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385D1F-3654-439D-BA89-62144B7BF8C9}" type="datetime1">
              <a:rPr lang="en-IN" smtClean="0"/>
              <a:t>31-03-2022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9A5D385-461F-4496-BBAF-6B31A96EE071}" type="slidenum">
              <a:rPr lang="en-IN" smtClean="0"/>
              <a:t>‹#›</a:t>
            </a:fld>
            <a:endParaRPr lang="en-IN"/>
          </a:p>
        </p:txBody>
      </p:sp>
    </p:spTree>
    <p:extLst>
      <p:ext uri="{BB962C8B-B14F-4D97-AF65-F5344CB8AC3E}">
        <p14:creationId xmlns:p14="http://schemas.microsoft.com/office/powerpoint/2010/main" val="2162786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30EE19C-ADC6-4189-9933-FFBFFCA0790D}" type="datetime1">
              <a:rPr lang="en-IN" smtClean="0"/>
              <a:t>31-03-2022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9A5D385-461F-4496-BBAF-6B31A96EE071}" type="slidenum">
              <a:rPr lang="en-IN" smtClean="0"/>
              <a:t>‹#›</a:t>
            </a:fld>
            <a:endParaRPr lang="en-IN"/>
          </a:p>
        </p:txBody>
      </p:sp>
    </p:spTree>
    <p:extLst>
      <p:ext uri="{BB962C8B-B14F-4D97-AF65-F5344CB8AC3E}">
        <p14:creationId xmlns:p14="http://schemas.microsoft.com/office/powerpoint/2010/main" val="634691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936147E-359F-4CCD-AFC1-9954667BDBD1}" type="datetime1">
              <a:rPr lang="en-IN" smtClean="0"/>
              <a:t>31-03-2022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9A5D385-461F-4496-BBAF-6B31A96EE071}" type="slidenum">
              <a:rPr lang="en-IN" smtClean="0"/>
              <a:t>‹#›</a:t>
            </a:fld>
            <a:endParaRPr lang="en-IN"/>
          </a:p>
        </p:txBody>
      </p:sp>
    </p:spTree>
    <p:extLst>
      <p:ext uri="{BB962C8B-B14F-4D97-AF65-F5344CB8AC3E}">
        <p14:creationId xmlns:p14="http://schemas.microsoft.com/office/powerpoint/2010/main" val="1287006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3A0FC82-A6EA-43A7-A4F4-6B9C00E6C2F6}" type="datetime1">
              <a:rPr lang="en-IN" smtClean="0"/>
              <a:t>31-03-2022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9A5D385-461F-4496-BBAF-6B31A96EE071}" type="slidenum">
              <a:rPr lang="en-IN" smtClean="0"/>
              <a:t>‹#›</a:t>
            </a:fld>
            <a:endParaRPr lang="en-IN"/>
          </a:p>
        </p:txBody>
      </p:sp>
    </p:spTree>
    <p:extLst>
      <p:ext uri="{BB962C8B-B14F-4D97-AF65-F5344CB8AC3E}">
        <p14:creationId xmlns:p14="http://schemas.microsoft.com/office/powerpoint/2010/main" val="2610853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5A58F2-4965-433D-AA05-6674A6EE065E}" type="datetime1">
              <a:rPr lang="en-IN" smtClean="0"/>
              <a:t>31-03-2022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9A5D385-461F-4496-BBAF-6B31A96EE071}" type="slidenum">
              <a:rPr lang="en-IN" smtClean="0"/>
              <a:t>‹#›</a:t>
            </a:fld>
            <a:endParaRPr lang="en-IN"/>
          </a:p>
        </p:txBody>
      </p:sp>
    </p:spTree>
    <p:extLst>
      <p:ext uri="{BB962C8B-B14F-4D97-AF65-F5344CB8AC3E}">
        <p14:creationId xmlns:p14="http://schemas.microsoft.com/office/powerpoint/2010/main" val="3367918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60D5BD-A76D-4F5E-9D50-138D39370093}" type="datetime1">
              <a:rPr lang="en-IN" smtClean="0"/>
              <a:t>31-03-2022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9A5D385-461F-4496-BBAF-6B31A96EE071}" type="slidenum">
              <a:rPr lang="en-IN" smtClean="0"/>
              <a:t>‹#›</a:t>
            </a:fld>
            <a:endParaRPr lang="en-IN"/>
          </a:p>
        </p:txBody>
      </p:sp>
    </p:spTree>
    <p:extLst>
      <p:ext uri="{BB962C8B-B14F-4D97-AF65-F5344CB8AC3E}">
        <p14:creationId xmlns:p14="http://schemas.microsoft.com/office/powerpoint/2010/main" val="1769828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33FC40-7FE6-4327-ADC6-775CB575048D}" type="datetime1">
              <a:rPr lang="en-IN" smtClean="0"/>
              <a:t>31-03-2022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9A5D385-461F-4496-BBAF-6B31A96EE071}" type="slidenum">
              <a:rPr lang="en-IN" smtClean="0"/>
              <a:t>‹#›</a:t>
            </a:fld>
            <a:endParaRPr lang="en-IN"/>
          </a:p>
        </p:txBody>
      </p:sp>
    </p:spTree>
    <p:extLst>
      <p:ext uri="{BB962C8B-B14F-4D97-AF65-F5344CB8AC3E}">
        <p14:creationId xmlns:p14="http://schemas.microsoft.com/office/powerpoint/2010/main" val="2306861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CF05755-056C-4A31-B2E4-9BD7AA26CC00}" type="datetime1">
              <a:rPr lang="en-IN" smtClean="0"/>
              <a:t>31-03-2022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9A5D385-461F-4496-BBAF-6B31A96EE071}" type="slidenum">
              <a:rPr lang="en-IN" smtClean="0"/>
              <a:t>‹#›</a:t>
            </a:fld>
            <a:endParaRPr lang="en-IN"/>
          </a:p>
        </p:txBody>
      </p:sp>
    </p:spTree>
    <p:extLst>
      <p:ext uri="{BB962C8B-B14F-4D97-AF65-F5344CB8AC3E}">
        <p14:creationId xmlns:p14="http://schemas.microsoft.com/office/powerpoint/2010/main" val="2233045415"/>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gatevidyalay.com/cascading-schedule-cascading-rollback-cascadeless-schedule/" TargetMode="External"/><Relationship Id="rId2" Type="http://schemas.openxmlformats.org/officeDocument/2006/relationships/hyperlink" Target="https://www.gatevidyalay.com/recoverable-schedules-irrecoverable-schedules-non-serializable-schedule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javatpoint.com/dbms-tutoria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7.jf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Transactions</a:t>
            </a:r>
            <a:endParaRPr lang="en-IN" b="1" dirty="0"/>
          </a:p>
        </p:txBody>
      </p:sp>
      <p:sp>
        <p:nvSpPr>
          <p:cNvPr id="3" name="Subtitle 2"/>
          <p:cNvSpPr>
            <a:spLocks noGrp="1"/>
          </p:cNvSpPr>
          <p:nvPr>
            <p:ph type="subTitle" idx="1"/>
          </p:nvPr>
        </p:nvSpPr>
        <p:spPr/>
        <p:txBody>
          <a:bodyPr>
            <a:normAutofit fontScale="92500" lnSpcReduction="10000"/>
          </a:bodyPr>
          <a:lstStyle/>
          <a:p>
            <a:r>
              <a:rPr lang="en-US" sz="3600" b="1" i="1" u="sng" dirty="0" smtClean="0">
                <a:solidFill>
                  <a:srgbClr val="00B0F0"/>
                </a:solidFill>
              </a:rPr>
              <a:t>Properties</a:t>
            </a:r>
          </a:p>
          <a:p>
            <a:r>
              <a:rPr lang="en-US" sz="3600" b="1" i="1" u="sng" dirty="0" smtClean="0">
                <a:solidFill>
                  <a:srgbClr val="00B0F0"/>
                </a:solidFill>
              </a:rPr>
              <a:t>Schedules</a:t>
            </a:r>
            <a:endParaRPr lang="en-IN" sz="3600" b="1" i="1" u="sng" dirty="0">
              <a:solidFill>
                <a:srgbClr val="00B0F0"/>
              </a:solidFill>
            </a:endParaRPr>
          </a:p>
        </p:txBody>
      </p:sp>
      <p:sp>
        <p:nvSpPr>
          <p:cNvPr id="5" name="Slide Number Placeholder 4"/>
          <p:cNvSpPr>
            <a:spLocks noGrp="1"/>
          </p:cNvSpPr>
          <p:nvPr>
            <p:ph type="sldNum" sz="quarter" idx="12"/>
          </p:nvPr>
        </p:nvSpPr>
        <p:spPr/>
        <p:txBody>
          <a:bodyPr/>
          <a:lstStyle/>
          <a:p>
            <a:fld id="{D9A5D385-461F-4496-BBAF-6B31A96EE071}" type="slidenum">
              <a:rPr lang="en-IN" smtClean="0"/>
              <a:t>1</a:t>
            </a:fld>
            <a:endParaRPr lang="en-IN"/>
          </a:p>
        </p:txBody>
      </p:sp>
    </p:spTree>
    <p:extLst>
      <p:ext uri="{BB962C8B-B14F-4D97-AF65-F5344CB8AC3E}">
        <p14:creationId xmlns:p14="http://schemas.microsoft.com/office/powerpoint/2010/main" val="41795368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
          <p:cNvSpPr>
            <a:spLocks noGrp="1" noChangeArrowheads="1"/>
          </p:cNvSpPr>
          <p:nvPr>
            <p:ph type="title"/>
          </p:nvPr>
        </p:nvSpPr>
        <p:spPr>
          <a:xfrm>
            <a:off x="1981200" y="46038"/>
            <a:ext cx="7772400" cy="1204912"/>
          </a:xfrm>
        </p:spPr>
        <p:txBody>
          <a:bodyPr vert="horz" lIns="92160" tIns="46080" rIns="92160" bIns="46080" rtlCol="0" anchor="t">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000">
                <a:cs typeface="Times New Roman" panose="02020603050405020304" pitchFamily="18" charset="0"/>
              </a:rPr>
              <a:t>Schedules of Transactions (cont.)</a:t>
            </a:r>
          </a:p>
        </p:txBody>
      </p:sp>
      <p:sp>
        <p:nvSpPr>
          <p:cNvPr id="79875" name="Rectangle 2"/>
          <p:cNvSpPr>
            <a:spLocks noGrp="1" noChangeArrowheads="1"/>
          </p:cNvSpPr>
          <p:nvPr>
            <p:ph idx="1"/>
          </p:nvPr>
        </p:nvSpPr>
        <p:spPr>
          <a:xfrm>
            <a:off x="1738312" y="1458914"/>
            <a:ext cx="10053353" cy="4929187"/>
          </a:xfrm>
        </p:spPr>
        <p:txBody>
          <a:bodyPr vert="horz" lIns="90000" tIns="46800" rIns="90000" bIns="46800" rtlCol="0">
            <a:normAutofit/>
          </a:bodyPr>
          <a:lstStyle/>
          <a:p>
            <a:pPr marL="331788" indent="-331788">
              <a:lnSpc>
                <a:spcPct val="90000"/>
              </a:lnSpc>
              <a:spcBef>
                <a:spcPts val="600"/>
              </a:spcBef>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sz="2400" dirty="0">
                <a:cs typeface="Times New Roman" panose="02020603050405020304" pitchFamily="18" charset="0"/>
              </a:rPr>
              <a:t>For n transactions T1, T2, ..., </a:t>
            </a:r>
            <a:r>
              <a:rPr lang="en-US" sz="2400" dirty="0" err="1">
                <a:cs typeface="Times New Roman" panose="02020603050405020304" pitchFamily="18" charset="0"/>
              </a:rPr>
              <a:t>Tn</a:t>
            </a:r>
            <a:r>
              <a:rPr lang="en-US" sz="2400" dirty="0">
                <a:cs typeface="Times New Roman" panose="02020603050405020304" pitchFamily="18" charset="0"/>
              </a:rPr>
              <a:t>, where each Ti has mi read and write operations, the number of possible schedules is (! is </a:t>
            </a:r>
            <a:r>
              <a:rPr lang="en-US" sz="2400" i="1" dirty="0">
                <a:cs typeface="Times New Roman" panose="02020603050405020304" pitchFamily="18" charset="0"/>
              </a:rPr>
              <a:t>factorial</a:t>
            </a:r>
            <a:r>
              <a:rPr lang="en-US" sz="2400" dirty="0">
                <a:cs typeface="Times New Roman" panose="02020603050405020304" pitchFamily="18" charset="0"/>
              </a:rPr>
              <a:t> function):</a:t>
            </a:r>
          </a:p>
          <a:p>
            <a:pPr marL="331788" indent="-331788" algn="ctr">
              <a:lnSpc>
                <a:spcPct val="90000"/>
              </a:lnSpc>
              <a:spcBef>
                <a:spcPts val="600"/>
              </a:spcBef>
              <a:buClrTx/>
              <a:buNone/>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sz="2400" dirty="0">
                <a:cs typeface="Times New Roman" panose="02020603050405020304" pitchFamily="18" charset="0"/>
              </a:rPr>
              <a:t>(m1 + m2 + … + </a:t>
            </a:r>
            <a:r>
              <a:rPr lang="en-US" sz="2400" dirty="0" err="1">
                <a:cs typeface="Times New Roman" panose="02020603050405020304" pitchFamily="18" charset="0"/>
              </a:rPr>
              <a:t>mn</a:t>
            </a:r>
            <a:r>
              <a:rPr lang="en-US" sz="2400" dirty="0">
                <a:cs typeface="Times New Roman" panose="02020603050405020304" pitchFamily="18" charset="0"/>
              </a:rPr>
              <a:t>)! / ( (m1)! * (m2)! * … * (</a:t>
            </a:r>
            <a:r>
              <a:rPr lang="en-US" sz="2400" dirty="0" err="1">
                <a:cs typeface="Times New Roman" panose="02020603050405020304" pitchFamily="18" charset="0"/>
              </a:rPr>
              <a:t>mn</a:t>
            </a:r>
            <a:r>
              <a:rPr lang="en-US" sz="2400" dirty="0">
                <a:cs typeface="Times New Roman" panose="02020603050405020304" pitchFamily="18" charset="0"/>
              </a:rPr>
              <a:t>)! )</a:t>
            </a:r>
          </a:p>
          <a:p>
            <a:pPr marL="331788" indent="-331788">
              <a:lnSpc>
                <a:spcPct val="90000"/>
              </a:lnSpc>
              <a:spcBef>
                <a:spcPts val="600"/>
              </a:spcBef>
              <a:buClrTx/>
              <a:buNone/>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endParaRPr lang="en-US" sz="2400" dirty="0">
              <a:cs typeface="Times New Roman" panose="02020603050405020304" pitchFamily="18" charset="0"/>
            </a:endParaRPr>
          </a:p>
          <a:p>
            <a:pPr marL="331788" indent="-331788">
              <a:lnSpc>
                <a:spcPct val="90000"/>
              </a:lnSpc>
              <a:spcBef>
                <a:spcPts val="600"/>
              </a:spcBef>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sz="2400" dirty="0">
                <a:cs typeface="Times New Roman" panose="02020603050405020304" pitchFamily="18" charset="0"/>
              </a:rPr>
              <a:t>Generally very large number of possible schedules</a:t>
            </a:r>
          </a:p>
          <a:p>
            <a:pPr marL="331788" indent="-331788">
              <a:lnSpc>
                <a:spcPct val="90000"/>
              </a:lnSpc>
              <a:spcBef>
                <a:spcPts val="600"/>
              </a:spcBef>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sz="2400" dirty="0">
                <a:cs typeface="Times New Roman" panose="02020603050405020304" pitchFamily="18" charset="0"/>
              </a:rPr>
              <a:t>Some schedules are easy to recover from after a failure, while others are not</a:t>
            </a:r>
          </a:p>
          <a:p>
            <a:pPr marL="331788" indent="-331788">
              <a:lnSpc>
                <a:spcPct val="90000"/>
              </a:lnSpc>
              <a:spcBef>
                <a:spcPts val="600"/>
              </a:spcBef>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sz="2400" dirty="0">
                <a:cs typeface="Times New Roman" panose="02020603050405020304" pitchFamily="18" charset="0"/>
              </a:rPr>
              <a:t>Some schedules produce correct results, while others produce incorrect results</a:t>
            </a:r>
          </a:p>
          <a:p>
            <a:pPr marL="331788" indent="-331788">
              <a:lnSpc>
                <a:spcPct val="90000"/>
              </a:lnSpc>
              <a:spcBef>
                <a:spcPts val="600"/>
              </a:spcBef>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sz="2400" dirty="0">
                <a:cs typeface="Times New Roman" panose="02020603050405020304" pitchFamily="18" charset="0"/>
              </a:rPr>
              <a:t>Rest of chapter characterizes schedules by classifying them based on ease of recovery (</a:t>
            </a:r>
            <a:r>
              <a:rPr lang="en-US" sz="2400" b="1" dirty="0">
                <a:cs typeface="Times New Roman" panose="02020603050405020304" pitchFamily="18" charset="0"/>
              </a:rPr>
              <a:t>recoverability</a:t>
            </a:r>
            <a:r>
              <a:rPr lang="en-US" sz="2400" dirty="0">
                <a:cs typeface="Times New Roman" panose="02020603050405020304" pitchFamily="18" charset="0"/>
              </a:rPr>
              <a:t>) and correctness (</a:t>
            </a:r>
            <a:r>
              <a:rPr lang="en-US" sz="2400" b="1" dirty="0" err="1">
                <a:cs typeface="Times New Roman" panose="02020603050405020304" pitchFamily="18" charset="0"/>
              </a:rPr>
              <a:t>serializability</a:t>
            </a:r>
            <a:r>
              <a:rPr lang="en-US" sz="2400" dirty="0">
                <a:cs typeface="Times New Roman" panose="02020603050405020304" pitchFamily="18" charset="0"/>
              </a:rPr>
              <a:t>)</a:t>
            </a:r>
          </a:p>
        </p:txBody>
      </p:sp>
      <p:sp>
        <p:nvSpPr>
          <p:cNvPr id="3" name="Slide Number Placeholder 2"/>
          <p:cNvSpPr>
            <a:spLocks noGrp="1"/>
          </p:cNvSpPr>
          <p:nvPr>
            <p:ph type="sldNum" sz="quarter" idx="12"/>
          </p:nvPr>
        </p:nvSpPr>
        <p:spPr/>
        <p:txBody>
          <a:bodyPr/>
          <a:lstStyle/>
          <a:p>
            <a:fld id="{D9A5D385-461F-4496-BBAF-6B31A96EE071}" type="slidenum">
              <a:rPr lang="en-IN" smtClean="0"/>
              <a:t>10</a:t>
            </a:fld>
            <a:endParaRPr lang="en-IN"/>
          </a:p>
        </p:txBody>
      </p:sp>
    </p:spTree>
    <p:extLst>
      <p:ext uri="{BB962C8B-B14F-4D97-AF65-F5344CB8AC3E}">
        <p14:creationId xmlns:p14="http://schemas.microsoft.com/office/powerpoint/2010/main" val="286799949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4561" y="201029"/>
            <a:ext cx="8911687" cy="945383"/>
          </a:xfrm>
        </p:spPr>
        <p:txBody>
          <a:bodyPr>
            <a:normAutofit fontScale="90000"/>
          </a:bodyPr>
          <a:lstStyle/>
          <a:p>
            <a:r>
              <a:rPr lang="en-IN" b="1" u="sng" dirty="0"/>
              <a:t>Types of Schedules-</a:t>
            </a:r>
            <a:r>
              <a:rPr lang="en-IN" b="1" dirty="0"/>
              <a:t/>
            </a:r>
            <a:br>
              <a:rPr lang="en-IN" b="1" dirty="0"/>
            </a:br>
            <a:endParaRPr lang="en-IN" dirty="0"/>
          </a:p>
        </p:txBody>
      </p:sp>
      <p:pic>
        <p:nvPicPr>
          <p:cNvPr id="4098" name="Picture 2" descr="https://www.gatevidyalay.com/wp-content/uploads/2018/05/Types-of-Schedules-in-DBM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0687" y="905869"/>
            <a:ext cx="9375561" cy="5829301"/>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D9A5D385-461F-4496-BBAF-6B31A96EE071}" type="slidenum">
              <a:rPr lang="en-IN" smtClean="0"/>
              <a:t>11</a:t>
            </a:fld>
            <a:endParaRPr lang="en-IN"/>
          </a:p>
        </p:txBody>
      </p:sp>
    </p:spTree>
    <p:extLst>
      <p:ext uri="{BB962C8B-B14F-4D97-AF65-F5344CB8AC3E}">
        <p14:creationId xmlns:p14="http://schemas.microsoft.com/office/powerpoint/2010/main" val="26231626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0318" y="265857"/>
            <a:ext cx="8911687" cy="935146"/>
          </a:xfrm>
        </p:spPr>
        <p:txBody>
          <a:bodyPr>
            <a:normAutofit fontScale="90000"/>
          </a:bodyPr>
          <a:lstStyle/>
          <a:p>
            <a:r>
              <a:rPr lang="en-IN" b="1" u="sng" dirty="0"/>
              <a:t>Serial Schedules-</a:t>
            </a:r>
            <a:r>
              <a:rPr lang="en-IN" b="1" dirty="0"/>
              <a:t/>
            </a:r>
            <a:br>
              <a:rPr lang="en-IN" b="1" dirty="0"/>
            </a:br>
            <a:endParaRPr lang="en-IN" dirty="0"/>
          </a:p>
        </p:txBody>
      </p:sp>
      <p:sp>
        <p:nvSpPr>
          <p:cNvPr id="3" name="Content Placeholder 2"/>
          <p:cNvSpPr>
            <a:spLocks noGrp="1"/>
          </p:cNvSpPr>
          <p:nvPr>
            <p:ph idx="1"/>
          </p:nvPr>
        </p:nvSpPr>
        <p:spPr>
          <a:xfrm>
            <a:off x="1210787" y="1478507"/>
            <a:ext cx="10758299" cy="5236191"/>
          </a:xfrm>
        </p:spPr>
        <p:txBody>
          <a:bodyPr>
            <a:normAutofit fontScale="55000" lnSpcReduction="20000"/>
          </a:bodyPr>
          <a:lstStyle/>
          <a:p>
            <a:pPr fontAlgn="base"/>
            <a:r>
              <a:rPr lang="en-US" sz="4400" dirty="0"/>
              <a:t>In serial schedules,</a:t>
            </a:r>
          </a:p>
          <a:p>
            <a:pPr fontAlgn="base"/>
            <a:r>
              <a:rPr lang="en-US" sz="4400" dirty="0"/>
              <a:t>All the transactions execute serially one after the other.</a:t>
            </a:r>
          </a:p>
          <a:p>
            <a:pPr fontAlgn="base"/>
            <a:r>
              <a:rPr lang="en-US" sz="4400" dirty="0"/>
              <a:t>When one transaction executes, no other transaction is allowed to execute.</a:t>
            </a:r>
          </a:p>
          <a:p>
            <a:pPr marL="0" indent="0" fontAlgn="base">
              <a:buNone/>
            </a:pPr>
            <a:endParaRPr lang="en-US" sz="4600" b="1" u="sng" dirty="0" smtClean="0">
              <a:solidFill>
                <a:srgbClr val="FFC000"/>
              </a:solidFill>
            </a:endParaRPr>
          </a:p>
          <a:p>
            <a:pPr marL="0" indent="0" fontAlgn="base">
              <a:buNone/>
            </a:pPr>
            <a:r>
              <a:rPr lang="en-US" sz="4600" b="1" u="sng" dirty="0" smtClean="0">
                <a:solidFill>
                  <a:srgbClr val="FFC000"/>
                </a:solidFill>
              </a:rPr>
              <a:t>Characteristics-</a:t>
            </a:r>
            <a:endParaRPr lang="en-US" sz="4600" b="1" dirty="0">
              <a:solidFill>
                <a:srgbClr val="FFC000"/>
              </a:solidFill>
            </a:endParaRPr>
          </a:p>
          <a:p>
            <a:pPr fontAlgn="base"/>
            <a:r>
              <a:rPr lang="en-US" sz="5100" dirty="0"/>
              <a:t> </a:t>
            </a:r>
          </a:p>
          <a:p>
            <a:pPr fontAlgn="base"/>
            <a:r>
              <a:rPr lang="en-US" sz="5100" dirty="0"/>
              <a:t>Serial schedules are always-</a:t>
            </a:r>
          </a:p>
          <a:p>
            <a:pPr fontAlgn="base"/>
            <a:r>
              <a:rPr lang="en-US" sz="5100" dirty="0"/>
              <a:t>Consistent</a:t>
            </a:r>
          </a:p>
          <a:p>
            <a:pPr fontAlgn="base"/>
            <a:r>
              <a:rPr lang="en-US" sz="5100" dirty="0"/>
              <a:t>Recoverable</a:t>
            </a:r>
          </a:p>
          <a:p>
            <a:pPr fontAlgn="base"/>
            <a:r>
              <a:rPr lang="en-US" sz="5100" dirty="0" err="1"/>
              <a:t>Cascadeless</a:t>
            </a:r>
            <a:endParaRPr lang="en-US" sz="5100" dirty="0"/>
          </a:p>
          <a:p>
            <a:pPr fontAlgn="base"/>
            <a:r>
              <a:rPr lang="en-US" sz="5100" dirty="0"/>
              <a:t>Strict</a:t>
            </a:r>
          </a:p>
          <a:p>
            <a:endParaRPr lang="en-IN" sz="5100" dirty="0"/>
          </a:p>
        </p:txBody>
      </p:sp>
      <p:sp>
        <p:nvSpPr>
          <p:cNvPr id="5" name="Slide Number Placeholder 4"/>
          <p:cNvSpPr>
            <a:spLocks noGrp="1"/>
          </p:cNvSpPr>
          <p:nvPr>
            <p:ph type="sldNum" sz="quarter" idx="12"/>
          </p:nvPr>
        </p:nvSpPr>
        <p:spPr/>
        <p:txBody>
          <a:bodyPr/>
          <a:lstStyle/>
          <a:p>
            <a:fld id="{D9A5D385-461F-4496-BBAF-6B31A96EE071}" type="slidenum">
              <a:rPr lang="en-IN" smtClean="0"/>
              <a:t>12</a:t>
            </a:fld>
            <a:endParaRPr lang="en-IN"/>
          </a:p>
        </p:txBody>
      </p:sp>
    </p:spTree>
    <p:extLst>
      <p:ext uri="{BB962C8B-B14F-4D97-AF65-F5344CB8AC3E}">
        <p14:creationId xmlns:p14="http://schemas.microsoft.com/office/powerpoint/2010/main" val="33078821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Serial Schedules- </a:t>
            </a:r>
            <a:r>
              <a:rPr lang="en-IN" b="1" u="sng" dirty="0" smtClean="0"/>
              <a:t>Example-01</a:t>
            </a:r>
            <a:r>
              <a:rPr lang="en-IN" b="1" u="sng" dirty="0"/>
              <a:t>:</a:t>
            </a:r>
            <a:r>
              <a:rPr lang="en-IN" b="1" dirty="0"/>
              <a:t/>
            </a:r>
            <a:br>
              <a:rPr lang="en-IN" b="1" dirty="0"/>
            </a:br>
            <a:endParaRPr lang="en-IN" dirty="0"/>
          </a:p>
        </p:txBody>
      </p:sp>
      <p:pic>
        <p:nvPicPr>
          <p:cNvPr id="14338" name="Picture 2" descr="https://www.gatevidyalay.com/wp-content/uploads/2018/05/Serial-Schedules-Example-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6961" y="1708220"/>
            <a:ext cx="4769564" cy="474717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04967" y="1509423"/>
            <a:ext cx="6543801" cy="4524315"/>
          </a:xfrm>
          <a:prstGeom prst="rect">
            <a:avLst/>
          </a:prstGeom>
        </p:spPr>
        <p:txBody>
          <a:bodyPr wrap="square">
            <a:spAutoFit/>
          </a:bodyPr>
          <a:lstStyle/>
          <a:p>
            <a:pPr fontAlgn="base"/>
            <a:r>
              <a:rPr lang="en-US" sz="3200" b="0" i="0" dirty="0" smtClean="0">
                <a:effectLst/>
                <a:latin typeface="Arimo"/>
              </a:rPr>
              <a:t>In this schedule,</a:t>
            </a:r>
          </a:p>
          <a:p>
            <a:pPr fontAlgn="base">
              <a:buFont typeface="Arial" panose="020B0604020202020204" pitchFamily="34" charset="0"/>
              <a:buChar char="•"/>
            </a:pPr>
            <a:r>
              <a:rPr lang="en-US" sz="3200" b="0" i="0" dirty="0" smtClean="0">
                <a:effectLst/>
                <a:latin typeface="Arimo"/>
              </a:rPr>
              <a:t>There are two transactions T1 and T2 executing serially one after the other.</a:t>
            </a:r>
          </a:p>
          <a:p>
            <a:pPr fontAlgn="base">
              <a:buFont typeface="Arial" panose="020B0604020202020204" pitchFamily="34" charset="0"/>
              <a:buChar char="•"/>
            </a:pPr>
            <a:r>
              <a:rPr lang="en-US" sz="3200" b="0" i="0" dirty="0" smtClean="0">
                <a:effectLst/>
                <a:latin typeface="Arimo"/>
              </a:rPr>
              <a:t>Transaction T1 executes first.</a:t>
            </a:r>
          </a:p>
          <a:p>
            <a:pPr fontAlgn="base">
              <a:buFont typeface="Arial" panose="020B0604020202020204" pitchFamily="34" charset="0"/>
              <a:buChar char="•"/>
            </a:pPr>
            <a:r>
              <a:rPr lang="en-US" sz="3200" b="0" i="0" dirty="0" smtClean="0">
                <a:effectLst/>
                <a:latin typeface="Arimo"/>
              </a:rPr>
              <a:t>After T1 completes its execution, transaction T2 executes.</a:t>
            </a:r>
          </a:p>
          <a:p>
            <a:pPr fontAlgn="base">
              <a:buFont typeface="Arial" panose="020B0604020202020204" pitchFamily="34" charset="0"/>
              <a:buChar char="•"/>
            </a:pPr>
            <a:r>
              <a:rPr lang="en-US" sz="3200" b="0" i="0" dirty="0" smtClean="0">
                <a:effectLst/>
                <a:latin typeface="Arimo"/>
              </a:rPr>
              <a:t>So, this schedule is an example of a </a:t>
            </a:r>
            <a:r>
              <a:rPr lang="en-US" sz="3200" b="1" i="0" dirty="0" smtClean="0">
                <a:solidFill>
                  <a:srgbClr val="FFC000"/>
                </a:solidFill>
                <a:effectLst/>
                <a:latin typeface="Arimo"/>
              </a:rPr>
              <a:t>Serial Schedule</a:t>
            </a:r>
            <a:r>
              <a:rPr lang="en-US" sz="3200" b="0" i="0" dirty="0" smtClean="0">
                <a:solidFill>
                  <a:srgbClr val="FFC000"/>
                </a:solidFill>
                <a:effectLst/>
                <a:latin typeface="Arimo"/>
              </a:rPr>
              <a:t>.</a:t>
            </a:r>
            <a:endParaRPr lang="en-US" sz="3200" b="0" i="0" dirty="0">
              <a:solidFill>
                <a:srgbClr val="FFC000"/>
              </a:solidFill>
              <a:effectLst/>
              <a:latin typeface="Arimo"/>
            </a:endParaRPr>
          </a:p>
        </p:txBody>
      </p:sp>
      <p:sp>
        <p:nvSpPr>
          <p:cNvPr id="6" name="Slide Number Placeholder 5"/>
          <p:cNvSpPr>
            <a:spLocks noGrp="1"/>
          </p:cNvSpPr>
          <p:nvPr>
            <p:ph type="sldNum" sz="quarter" idx="12"/>
          </p:nvPr>
        </p:nvSpPr>
        <p:spPr/>
        <p:txBody>
          <a:bodyPr/>
          <a:lstStyle/>
          <a:p>
            <a:fld id="{D9A5D385-461F-4496-BBAF-6B31A96EE071}" type="slidenum">
              <a:rPr lang="en-IN" smtClean="0"/>
              <a:t>13</a:t>
            </a:fld>
            <a:endParaRPr lang="en-IN"/>
          </a:p>
        </p:txBody>
      </p:sp>
    </p:spTree>
    <p:extLst>
      <p:ext uri="{BB962C8B-B14F-4D97-AF65-F5344CB8AC3E}">
        <p14:creationId xmlns:p14="http://schemas.microsoft.com/office/powerpoint/2010/main" val="37930525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Serial Schedules- </a:t>
            </a:r>
            <a:r>
              <a:rPr lang="en-IN" b="1" u="sng" dirty="0" smtClean="0"/>
              <a:t>Example-02</a:t>
            </a:r>
            <a:r>
              <a:rPr lang="en-IN" b="1" u="sng" dirty="0"/>
              <a:t>:</a:t>
            </a:r>
            <a:r>
              <a:rPr lang="en-IN" b="1" dirty="0"/>
              <a:t/>
            </a:r>
            <a:br>
              <a:rPr lang="en-IN" b="1" dirty="0"/>
            </a:br>
            <a:endParaRPr lang="en-IN" dirty="0"/>
          </a:p>
        </p:txBody>
      </p:sp>
      <p:pic>
        <p:nvPicPr>
          <p:cNvPr id="15362" name="Picture 2" descr="https://www.gatevidyalay.com/wp-content/uploads/2018/05/Serial-Schedules-Example-0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9862" y="1735516"/>
            <a:ext cx="5177716" cy="476081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33862" y="1905000"/>
            <a:ext cx="5693034" cy="4401205"/>
          </a:xfrm>
          <a:prstGeom prst="rect">
            <a:avLst/>
          </a:prstGeom>
        </p:spPr>
        <p:txBody>
          <a:bodyPr wrap="square">
            <a:spAutoFit/>
          </a:bodyPr>
          <a:lstStyle/>
          <a:p>
            <a:pPr fontAlgn="base"/>
            <a:r>
              <a:rPr lang="en-US" sz="2800" b="1" i="0" dirty="0" smtClean="0">
                <a:effectLst/>
                <a:latin typeface="Arimo"/>
              </a:rPr>
              <a:t>In this schedule,</a:t>
            </a:r>
          </a:p>
          <a:p>
            <a:pPr fontAlgn="base">
              <a:buFont typeface="Arial" panose="020B0604020202020204" pitchFamily="34" charset="0"/>
              <a:buChar char="•"/>
            </a:pPr>
            <a:r>
              <a:rPr lang="en-US" sz="2800" b="1" i="0" dirty="0" smtClean="0">
                <a:effectLst/>
                <a:latin typeface="Arimo"/>
              </a:rPr>
              <a:t>There are two transactions T1 and T2 executing serially one after the other.</a:t>
            </a:r>
          </a:p>
          <a:p>
            <a:pPr fontAlgn="base">
              <a:buFont typeface="Arial" panose="020B0604020202020204" pitchFamily="34" charset="0"/>
              <a:buChar char="•"/>
            </a:pPr>
            <a:r>
              <a:rPr lang="en-US" sz="2800" b="1" i="0" dirty="0" smtClean="0">
                <a:effectLst/>
                <a:latin typeface="Arimo"/>
              </a:rPr>
              <a:t>Transaction T2 executes first.</a:t>
            </a:r>
          </a:p>
          <a:p>
            <a:pPr fontAlgn="base">
              <a:buFont typeface="Arial" panose="020B0604020202020204" pitchFamily="34" charset="0"/>
              <a:buChar char="•"/>
            </a:pPr>
            <a:r>
              <a:rPr lang="en-US" sz="2800" b="1" i="0" dirty="0" smtClean="0">
                <a:effectLst/>
                <a:latin typeface="Arimo"/>
              </a:rPr>
              <a:t>After T2 completes its execution, transaction T1 executes.</a:t>
            </a:r>
          </a:p>
          <a:p>
            <a:pPr fontAlgn="base">
              <a:buFont typeface="Arial" panose="020B0604020202020204" pitchFamily="34" charset="0"/>
              <a:buChar char="•"/>
            </a:pPr>
            <a:r>
              <a:rPr lang="en-US" sz="2800" b="1" i="0" dirty="0" smtClean="0">
                <a:effectLst/>
                <a:latin typeface="Arimo"/>
              </a:rPr>
              <a:t>So, this schedule is an example of a Serial Schedule.</a:t>
            </a:r>
            <a:endParaRPr lang="en-US" sz="2800" b="1" i="0" dirty="0">
              <a:effectLst/>
              <a:latin typeface="Arimo"/>
            </a:endParaRPr>
          </a:p>
        </p:txBody>
      </p:sp>
      <p:sp>
        <p:nvSpPr>
          <p:cNvPr id="6" name="Slide Number Placeholder 5"/>
          <p:cNvSpPr>
            <a:spLocks noGrp="1"/>
          </p:cNvSpPr>
          <p:nvPr>
            <p:ph type="sldNum" sz="quarter" idx="12"/>
          </p:nvPr>
        </p:nvSpPr>
        <p:spPr/>
        <p:txBody>
          <a:bodyPr/>
          <a:lstStyle/>
          <a:p>
            <a:fld id="{D9A5D385-461F-4496-BBAF-6B31A96EE071}" type="slidenum">
              <a:rPr lang="en-IN" smtClean="0"/>
              <a:t>14</a:t>
            </a:fld>
            <a:endParaRPr lang="en-IN"/>
          </a:p>
        </p:txBody>
      </p:sp>
    </p:spTree>
    <p:extLst>
      <p:ext uri="{BB962C8B-B14F-4D97-AF65-F5344CB8AC3E}">
        <p14:creationId xmlns:p14="http://schemas.microsoft.com/office/powerpoint/2010/main" val="42174920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7265" y="282916"/>
            <a:ext cx="8911687" cy="1280890"/>
          </a:xfrm>
        </p:spPr>
        <p:txBody>
          <a:bodyPr/>
          <a:lstStyle/>
          <a:p>
            <a:r>
              <a:rPr lang="en-IN" b="1" u="sng" dirty="0"/>
              <a:t>Non-Serial Schedules-</a:t>
            </a:r>
            <a:r>
              <a:rPr lang="en-IN" b="1" dirty="0"/>
              <a:t/>
            </a:r>
            <a:br>
              <a:rPr lang="en-IN" b="1" dirty="0"/>
            </a:br>
            <a:endParaRPr lang="en-IN" dirty="0"/>
          </a:p>
        </p:txBody>
      </p:sp>
      <p:sp>
        <p:nvSpPr>
          <p:cNvPr id="3" name="Content Placeholder 2"/>
          <p:cNvSpPr>
            <a:spLocks noGrp="1"/>
          </p:cNvSpPr>
          <p:nvPr>
            <p:ph idx="1"/>
          </p:nvPr>
        </p:nvSpPr>
        <p:spPr>
          <a:xfrm>
            <a:off x="1865880" y="1400032"/>
            <a:ext cx="8915400" cy="5239603"/>
          </a:xfrm>
        </p:spPr>
        <p:txBody>
          <a:bodyPr>
            <a:noAutofit/>
          </a:bodyPr>
          <a:lstStyle/>
          <a:p>
            <a:pPr fontAlgn="base"/>
            <a:r>
              <a:rPr lang="en-US" sz="2400" dirty="0"/>
              <a:t>In non-serial schedules,</a:t>
            </a:r>
          </a:p>
          <a:p>
            <a:pPr fontAlgn="base"/>
            <a:r>
              <a:rPr lang="en-US" sz="2400" dirty="0"/>
              <a:t>Multiple transactions execute concurrently.</a:t>
            </a:r>
          </a:p>
          <a:p>
            <a:pPr fontAlgn="base"/>
            <a:r>
              <a:rPr lang="en-US" sz="2400" dirty="0"/>
              <a:t>Operations of all the transactions are inter leaved or mixed with each other.</a:t>
            </a:r>
          </a:p>
          <a:p>
            <a:pPr fontAlgn="base"/>
            <a:r>
              <a:rPr lang="en-US" sz="2400" b="1" u="sng" dirty="0" smtClean="0"/>
              <a:t> </a:t>
            </a:r>
            <a:r>
              <a:rPr lang="en-US" sz="2400" b="1" u="sng" dirty="0">
                <a:solidFill>
                  <a:srgbClr val="FFC000"/>
                </a:solidFill>
              </a:rPr>
              <a:t>Characteristics-</a:t>
            </a:r>
            <a:endParaRPr lang="en-US" sz="2400" b="1" dirty="0">
              <a:solidFill>
                <a:srgbClr val="FFC000"/>
              </a:solidFill>
            </a:endParaRPr>
          </a:p>
          <a:p>
            <a:pPr fontAlgn="base"/>
            <a:r>
              <a:rPr lang="en-US" sz="2400" dirty="0"/>
              <a:t> </a:t>
            </a:r>
            <a:r>
              <a:rPr lang="en-US" sz="2400" dirty="0" smtClean="0"/>
              <a:t>Non-serial </a:t>
            </a:r>
            <a:r>
              <a:rPr lang="en-US" sz="2400" dirty="0"/>
              <a:t>schedules are </a:t>
            </a:r>
            <a:r>
              <a:rPr lang="en-US" sz="2400" b="1" dirty="0"/>
              <a:t>NOT</a:t>
            </a:r>
            <a:r>
              <a:rPr lang="en-US" sz="2400" dirty="0"/>
              <a:t> always-</a:t>
            </a:r>
          </a:p>
          <a:p>
            <a:pPr fontAlgn="base"/>
            <a:r>
              <a:rPr lang="en-IN" sz="2400" dirty="0"/>
              <a:t>Consistent</a:t>
            </a:r>
          </a:p>
          <a:p>
            <a:pPr fontAlgn="base"/>
            <a:r>
              <a:rPr lang="en-IN" sz="2400" dirty="0"/>
              <a:t>Recoverable</a:t>
            </a:r>
          </a:p>
          <a:p>
            <a:pPr fontAlgn="base"/>
            <a:r>
              <a:rPr lang="en-IN" sz="2400" dirty="0" err="1"/>
              <a:t>Cascadeless</a:t>
            </a:r>
            <a:endParaRPr lang="en-IN" sz="2400" dirty="0"/>
          </a:p>
          <a:p>
            <a:pPr fontAlgn="base"/>
            <a:r>
              <a:rPr lang="en-IN" sz="2400" dirty="0"/>
              <a:t>Strict</a:t>
            </a:r>
          </a:p>
          <a:p>
            <a:pPr fontAlgn="base"/>
            <a:endParaRPr lang="en-IN" sz="2400" dirty="0"/>
          </a:p>
          <a:p>
            <a:pPr fontAlgn="base"/>
            <a:endParaRPr lang="en-US" sz="2400" dirty="0"/>
          </a:p>
          <a:p>
            <a:endParaRPr lang="en-IN" sz="2400" dirty="0"/>
          </a:p>
        </p:txBody>
      </p:sp>
      <p:sp>
        <p:nvSpPr>
          <p:cNvPr id="5" name="Slide Number Placeholder 4"/>
          <p:cNvSpPr>
            <a:spLocks noGrp="1"/>
          </p:cNvSpPr>
          <p:nvPr>
            <p:ph type="sldNum" sz="quarter" idx="12"/>
          </p:nvPr>
        </p:nvSpPr>
        <p:spPr/>
        <p:txBody>
          <a:bodyPr/>
          <a:lstStyle/>
          <a:p>
            <a:fld id="{D9A5D385-461F-4496-BBAF-6B31A96EE071}" type="slidenum">
              <a:rPr lang="en-IN" smtClean="0"/>
              <a:t>15</a:t>
            </a:fld>
            <a:endParaRPr lang="en-IN"/>
          </a:p>
        </p:txBody>
      </p:sp>
    </p:spTree>
    <p:extLst>
      <p:ext uri="{BB962C8B-B14F-4D97-AF65-F5344CB8AC3E}">
        <p14:creationId xmlns:p14="http://schemas.microsoft.com/office/powerpoint/2010/main" val="13579775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Non-Serial </a:t>
            </a:r>
            <a:r>
              <a:rPr lang="en-IN" b="1" u="sng" dirty="0"/>
              <a:t>Schedules- Example-01:</a:t>
            </a:r>
            <a:r>
              <a:rPr lang="en-IN" b="1" dirty="0"/>
              <a:t/>
            </a:r>
            <a:br>
              <a:rPr lang="en-IN" b="1" dirty="0"/>
            </a:br>
            <a:endParaRPr lang="en-IN" dirty="0"/>
          </a:p>
        </p:txBody>
      </p:sp>
      <p:pic>
        <p:nvPicPr>
          <p:cNvPr id="16386" name="Picture 2" descr="https://www.gatevidyalay.com/wp-content/uploads/2018/05/Non-Serial-Schedules-Example-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1468" y="1708221"/>
            <a:ext cx="4600575" cy="473352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952768" y="1905000"/>
            <a:ext cx="6096000" cy="3108543"/>
          </a:xfrm>
          <a:prstGeom prst="rect">
            <a:avLst/>
          </a:prstGeom>
        </p:spPr>
        <p:txBody>
          <a:bodyPr>
            <a:spAutoFit/>
          </a:bodyPr>
          <a:lstStyle/>
          <a:p>
            <a:pPr fontAlgn="base"/>
            <a:r>
              <a:rPr lang="en-US" sz="2800" b="0" i="0" dirty="0" smtClean="0">
                <a:effectLst/>
                <a:latin typeface="Arimo"/>
              </a:rPr>
              <a:t>In this schedule,</a:t>
            </a:r>
          </a:p>
          <a:p>
            <a:pPr fontAlgn="base">
              <a:buFont typeface="Arial" panose="020B0604020202020204" pitchFamily="34" charset="0"/>
              <a:buChar char="•"/>
            </a:pPr>
            <a:r>
              <a:rPr lang="en-US" sz="2800" b="0" i="0" dirty="0" smtClean="0">
                <a:effectLst/>
                <a:latin typeface="Arimo"/>
              </a:rPr>
              <a:t>There are two transactions T1 and T2 executing concurrently.</a:t>
            </a:r>
          </a:p>
          <a:p>
            <a:pPr fontAlgn="base">
              <a:buFont typeface="Arial" panose="020B0604020202020204" pitchFamily="34" charset="0"/>
              <a:buChar char="•"/>
            </a:pPr>
            <a:r>
              <a:rPr lang="en-US" sz="2800" b="0" i="0" dirty="0" smtClean="0">
                <a:effectLst/>
                <a:latin typeface="Arimo"/>
              </a:rPr>
              <a:t>The operations of T1 and T2 are interleaved.</a:t>
            </a:r>
          </a:p>
          <a:p>
            <a:pPr fontAlgn="base">
              <a:buFont typeface="Arial" panose="020B0604020202020204" pitchFamily="34" charset="0"/>
              <a:buChar char="•"/>
            </a:pPr>
            <a:r>
              <a:rPr lang="en-US" sz="2800" b="0" i="0" dirty="0" smtClean="0">
                <a:effectLst/>
                <a:latin typeface="Arimo"/>
              </a:rPr>
              <a:t>So, this schedule is an example of a </a:t>
            </a:r>
            <a:r>
              <a:rPr lang="en-US" sz="2800" b="1" i="0" dirty="0" smtClean="0">
                <a:solidFill>
                  <a:srgbClr val="FFC000"/>
                </a:solidFill>
                <a:effectLst/>
                <a:latin typeface="Arimo"/>
              </a:rPr>
              <a:t>Non-Serial Schedule</a:t>
            </a:r>
            <a:r>
              <a:rPr lang="en-US" sz="2800" b="0" i="0" dirty="0" smtClean="0">
                <a:solidFill>
                  <a:srgbClr val="FFC000"/>
                </a:solidFill>
                <a:effectLst/>
                <a:latin typeface="Arimo"/>
              </a:rPr>
              <a:t>.</a:t>
            </a:r>
            <a:endParaRPr lang="en-US" sz="2800" b="0" i="0" dirty="0">
              <a:solidFill>
                <a:srgbClr val="FFC000"/>
              </a:solidFill>
              <a:effectLst/>
              <a:latin typeface="Arimo"/>
            </a:endParaRPr>
          </a:p>
        </p:txBody>
      </p:sp>
      <p:sp>
        <p:nvSpPr>
          <p:cNvPr id="6" name="Slide Number Placeholder 5"/>
          <p:cNvSpPr>
            <a:spLocks noGrp="1"/>
          </p:cNvSpPr>
          <p:nvPr>
            <p:ph type="sldNum" sz="quarter" idx="12"/>
          </p:nvPr>
        </p:nvSpPr>
        <p:spPr/>
        <p:txBody>
          <a:bodyPr/>
          <a:lstStyle/>
          <a:p>
            <a:fld id="{D9A5D385-461F-4496-BBAF-6B31A96EE071}" type="slidenum">
              <a:rPr lang="en-IN" smtClean="0"/>
              <a:t>16</a:t>
            </a:fld>
            <a:endParaRPr lang="en-IN"/>
          </a:p>
        </p:txBody>
      </p:sp>
    </p:spTree>
    <p:extLst>
      <p:ext uri="{BB962C8B-B14F-4D97-AF65-F5344CB8AC3E}">
        <p14:creationId xmlns:p14="http://schemas.microsoft.com/office/powerpoint/2010/main" val="35546834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Non-Serial Schedules- </a:t>
            </a:r>
            <a:r>
              <a:rPr lang="en-IN" b="1" u="sng" dirty="0" smtClean="0"/>
              <a:t>Example-02:</a:t>
            </a:r>
            <a:r>
              <a:rPr lang="en-IN" b="1" dirty="0"/>
              <a:t/>
            </a:r>
            <a:br>
              <a:rPr lang="en-IN" b="1" dirty="0"/>
            </a:br>
            <a:endParaRPr lang="en-IN" dirty="0"/>
          </a:p>
        </p:txBody>
      </p:sp>
      <p:pic>
        <p:nvPicPr>
          <p:cNvPr id="17410" name="Picture 2" descr="https://www.gatevidyalay.com/wp-content/uploads/2018/05/Non-Serial-Schedules-Example-0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9014" y="1643440"/>
            <a:ext cx="4410075" cy="464817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096369" y="2343982"/>
            <a:ext cx="6300717" cy="3108543"/>
          </a:xfrm>
          <a:prstGeom prst="rect">
            <a:avLst/>
          </a:prstGeom>
        </p:spPr>
        <p:txBody>
          <a:bodyPr wrap="square">
            <a:spAutoFit/>
          </a:bodyPr>
          <a:lstStyle/>
          <a:p>
            <a:pPr fontAlgn="base"/>
            <a:r>
              <a:rPr lang="en-US" sz="2800" b="0" i="0" dirty="0" smtClean="0">
                <a:solidFill>
                  <a:srgbClr val="00B0F0"/>
                </a:solidFill>
                <a:effectLst/>
                <a:latin typeface="Arimo"/>
              </a:rPr>
              <a:t>In this schedule,</a:t>
            </a:r>
          </a:p>
          <a:p>
            <a:pPr fontAlgn="base">
              <a:buFont typeface="Arial" panose="020B0604020202020204" pitchFamily="34" charset="0"/>
              <a:buChar char="•"/>
            </a:pPr>
            <a:r>
              <a:rPr lang="en-US" sz="2800" b="0" i="0" dirty="0" smtClean="0">
                <a:solidFill>
                  <a:srgbClr val="00B0F0"/>
                </a:solidFill>
                <a:effectLst/>
                <a:latin typeface="Arimo"/>
              </a:rPr>
              <a:t>There are two transactions T1 and T2 executing concurrently.</a:t>
            </a:r>
          </a:p>
          <a:p>
            <a:pPr fontAlgn="base">
              <a:buFont typeface="Arial" panose="020B0604020202020204" pitchFamily="34" charset="0"/>
              <a:buChar char="•"/>
            </a:pPr>
            <a:r>
              <a:rPr lang="en-US" sz="2800" b="0" i="0" dirty="0" smtClean="0">
                <a:solidFill>
                  <a:srgbClr val="00B0F0"/>
                </a:solidFill>
                <a:effectLst/>
                <a:latin typeface="Arimo"/>
              </a:rPr>
              <a:t>The operations of T1 and T2 are interleaved.</a:t>
            </a:r>
          </a:p>
          <a:p>
            <a:pPr fontAlgn="base">
              <a:buFont typeface="Arial" panose="020B0604020202020204" pitchFamily="34" charset="0"/>
              <a:buChar char="•"/>
            </a:pPr>
            <a:r>
              <a:rPr lang="en-US" sz="2800" b="0" i="0" dirty="0" smtClean="0">
                <a:solidFill>
                  <a:srgbClr val="00B0F0"/>
                </a:solidFill>
                <a:effectLst/>
                <a:latin typeface="Arimo"/>
              </a:rPr>
              <a:t>So, this schedule is an example of a </a:t>
            </a:r>
            <a:r>
              <a:rPr lang="en-US" sz="2800" b="1" i="0" dirty="0" smtClean="0">
                <a:solidFill>
                  <a:srgbClr val="00B0F0"/>
                </a:solidFill>
                <a:effectLst/>
                <a:latin typeface="Arimo"/>
              </a:rPr>
              <a:t>Non-Serial Schedule</a:t>
            </a:r>
            <a:r>
              <a:rPr lang="en-US" sz="2800" b="0" i="0" dirty="0" smtClean="0">
                <a:solidFill>
                  <a:srgbClr val="00B0F0"/>
                </a:solidFill>
                <a:effectLst/>
                <a:latin typeface="Arimo"/>
              </a:rPr>
              <a:t>.</a:t>
            </a:r>
            <a:endParaRPr lang="en-US" sz="2800" b="0" i="0" dirty="0">
              <a:solidFill>
                <a:srgbClr val="00B0F0"/>
              </a:solidFill>
              <a:effectLst/>
              <a:latin typeface="Arimo"/>
            </a:endParaRPr>
          </a:p>
        </p:txBody>
      </p:sp>
      <p:sp>
        <p:nvSpPr>
          <p:cNvPr id="6" name="Slide Number Placeholder 5"/>
          <p:cNvSpPr>
            <a:spLocks noGrp="1"/>
          </p:cNvSpPr>
          <p:nvPr>
            <p:ph type="sldNum" sz="quarter" idx="12"/>
          </p:nvPr>
        </p:nvSpPr>
        <p:spPr/>
        <p:txBody>
          <a:bodyPr/>
          <a:lstStyle/>
          <a:p>
            <a:fld id="{D9A5D385-461F-4496-BBAF-6B31A96EE071}" type="slidenum">
              <a:rPr lang="en-IN" smtClean="0"/>
              <a:t>17</a:t>
            </a:fld>
            <a:endParaRPr lang="en-IN"/>
          </a:p>
        </p:txBody>
      </p:sp>
    </p:spTree>
    <p:extLst>
      <p:ext uri="{BB962C8B-B14F-4D97-AF65-F5344CB8AC3E}">
        <p14:creationId xmlns:p14="http://schemas.microsoft.com/office/powerpoint/2010/main" val="3341068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4060" y="214678"/>
            <a:ext cx="8911687" cy="1280890"/>
          </a:xfrm>
        </p:spPr>
        <p:txBody>
          <a:bodyPr/>
          <a:lstStyle/>
          <a:p>
            <a:r>
              <a:rPr lang="en-IN" b="1" u="sng" dirty="0"/>
              <a:t>Finding Number Of Schedules-</a:t>
            </a:r>
            <a:r>
              <a:rPr lang="en-IN" b="1" dirty="0"/>
              <a:t/>
            </a:r>
            <a:br>
              <a:rPr lang="en-IN" b="1" dirty="0"/>
            </a:br>
            <a:endParaRPr lang="en-IN" dirty="0"/>
          </a:p>
        </p:txBody>
      </p:sp>
      <p:sp>
        <p:nvSpPr>
          <p:cNvPr id="3" name="Content Placeholder 2"/>
          <p:cNvSpPr>
            <a:spLocks noGrp="1"/>
          </p:cNvSpPr>
          <p:nvPr>
            <p:ph idx="1"/>
          </p:nvPr>
        </p:nvSpPr>
        <p:spPr>
          <a:xfrm>
            <a:off x="1633868" y="1737815"/>
            <a:ext cx="8915400" cy="3777622"/>
          </a:xfrm>
        </p:spPr>
        <p:txBody>
          <a:bodyPr/>
          <a:lstStyle/>
          <a:p>
            <a:r>
              <a:rPr lang="en-US" dirty="0"/>
              <a:t>Consider there are n number of transactions T1, T2, T3 …. , </a:t>
            </a:r>
            <a:r>
              <a:rPr lang="en-US" dirty="0" err="1"/>
              <a:t>Tn</a:t>
            </a:r>
            <a:r>
              <a:rPr lang="en-US" dirty="0"/>
              <a:t> with N1, N2, N3 …. , </a:t>
            </a:r>
            <a:r>
              <a:rPr lang="en-US" dirty="0" err="1"/>
              <a:t>Nn</a:t>
            </a:r>
            <a:r>
              <a:rPr lang="en-US" dirty="0"/>
              <a:t> number of </a:t>
            </a:r>
            <a:r>
              <a:rPr lang="en-US" dirty="0" smtClean="0"/>
              <a:t>operations </a:t>
            </a:r>
            <a:r>
              <a:rPr lang="en-US" dirty="0"/>
              <a:t>respectively</a:t>
            </a:r>
            <a:r>
              <a:rPr lang="en-US" dirty="0" smtClean="0"/>
              <a:t>.</a:t>
            </a:r>
          </a:p>
          <a:p>
            <a:pPr fontAlgn="base"/>
            <a:r>
              <a:rPr lang="en-US" b="1" u="sng" dirty="0">
                <a:solidFill>
                  <a:srgbClr val="FF0000"/>
                </a:solidFill>
              </a:rPr>
              <a:t>Total Number of Schedules-</a:t>
            </a:r>
            <a:endParaRPr lang="en-US" b="1" dirty="0">
              <a:solidFill>
                <a:srgbClr val="FF0000"/>
              </a:solidFill>
            </a:endParaRPr>
          </a:p>
          <a:p>
            <a:pPr fontAlgn="base"/>
            <a:r>
              <a:rPr lang="en-US" dirty="0"/>
              <a:t> </a:t>
            </a:r>
          </a:p>
          <a:p>
            <a:pPr fontAlgn="base"/>
            <a:r>
              <a:rPr lang="en-US" dirty="0"/>
              <a:t>Total number of possible schedules (serial + non-serial) is given by-</a:t>
            </a:r>
          </a:p>
          <a:p>
            <a:endParaRPr lang="en-IN" dirty="0"/>
          </a:p>
        </p:txBody>
      </p:sp>
      <p:pic>
        <p:nvPicPr>
          <p:cNvPr id="18438" name="Picture 6" descr="https://www.gatevidyalay.com/wp-content/uploads/2018/05/Total-Number-of-Schedules-Formul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9839" y="3995962"/>
            <a:ext cx="5966711" cy="151947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D9A5D385-461F-4496-BBAF-6B31A96EE071}" type="slidenum">
              <a:rPr lang="en-IN" smtClean="0"/>
              <a:t>18</a:t>
            </a:fld>
            <a:endParaRPr lang="en-IN"/>
          </a:p>
        </p:txBody>
      </p:sp>
    </p:spTree>
    <p:extLst>
      <p:ext uri="{BB962C8B-B14F-4D97-AF65-F5344CB8AC3E}">
        <p14:creationId xmlns:p14="http://schemas.microsoft.com/office/powerpoint/2010/main" val="29031116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Total Number of Serial Schedules-</a:t>
            </a:r>
            <a:r>
              <a:rPr lang="en-US" b="1" dirty="0"/>
              <a:t/>
            </a:r>
            <a:br>
              <a:rPr lang="en-US" b="1" dirty="0"/>
            </a:br>
            <a:endParaRPr lang="en-IN" dirty="0"/>
          </a:p>
        </p:txBody>
      </p:sp>
      <p:sp>
        <p:nvSpPr>
          <p:cNvPr id="3" name="Content Placeholder 2"/>
          <p:cNvSpPr>
            <a:spLocks noGrp="1"/>
          </p:cNvSpPr>
          <p:nvPr>
            <p:ph idx="1"/>
          </p:nvPr>
        </p:nvSpPr>
        <p:spPr/>
        <p:txBody>
          <a:bodyPr>
            <a:normAutofit/>
          </a:bodyPr>
          <a:lstStyle/>
          <a:p>
            <a:pPr fontAlgn="base"/>
            <a:r>
              <a:rPr lang="en-US" sz="2800" dirty="0"/>
              <a:t>Total number of serial schedules</a:t>
            </a:r>
          </a:p>
          <a:p>
            <a:pPr fontAlgn="base"/>
            <a:r>
              <a:rPr lang="en-US" sz="2800" dirty="0"/>
              <a:t>= Number of different ways of arranging n transactions</a:t>
            </a:r>
          </a:p>
          <a:p>
            <a:pPr fontAlgn="base"/>
            <a:r>
              <a:rPr lang="en-US" sz="2800" dirty="0"/>
              <a:t>= n!</a:t>
            </a:r>
          </a:p>
          <a:p>
            <a:endParaRPr lang="en-IN" sz="2800" dirty="0"/>
          </a:p>
        </p:txBody>
      </p:sp>
      <p:sp>
        <p:nvSpPr>
          <p:cNvPr id="5" name="Slide Number Placeholder 4"/>
          <p:cNvSpPr>
            <a:spLocks noGrp="1"/>
          </p:cNvSpPr>
          <p:nvPr>
            <p:ph type="sldNum" sz="quarter" idx="12"/>
          </p:nvPr>
        </p:nvSpPr>
        <p:spPr/>
        <p:txBody>
          <a:bodyPr/>
          <a:lstStyle/>
          <a:p>
            <a:fld id="{D9A5D385-461F-4496-BBAF-6B31A96EE071}" type="slidenum">
              <a:rPr lang="en-IN" smtClean="0"/>
              <a:t>19</a:t>
            </a:fld>
            <a:endParaRPr lang="en-IN"/>
          </a:p>
        </p:txBody>
      </p:sp>
    </p:spTree>
    <p:extLst>
      <p:ext uri="{BB962C8B-B14F-4D97-AF65-F5344CB8AC3E}">
        <p14:creationId xmlns:p14="http://schemas.microsoft.com/office/powerpoint/2010/main" val="23496572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cs typeface="Times New Roman" panose="02020603050405020304" pitchFamily="18" charset="0"/>
              </a:rPr>
              <a:t>Desirable Properties of Transactions</a:t>
            </a:r>
            <a:endParaRPr lang="en-IN" b="1" dirty="0"/>
          </a:p>
        </p:txBody>
      </p:sp>
      <p:sp>
        <p:nvSpPr>
          <p:cNvPr id="3" name="Content Placeholder 2"/>
          <p:cNvSpPr>
            <a:spLocks noGrp="1"/>
          </p:cNvSpPr>
          <p:nvPr>
            <p:ph idx="1"/>
          </p:nvPr>
        </p:nvSpPr>
        <p:spPr>
          <a:xfrm>
            <a:off x="1006072" y="1546746"/>
            <a:ext cx="10498540" cy="3777622"/>
          </a:xfrm>
        </p:spPr>
        <p:txBody>
          <a:bodyPr>
            <a:normAutofit/>
          </a:bodyPr>
          <a:lstStyle/>
          <a:p>
            <a:pPr fontAlgn="base"/>
            <a:r>
              <a:rPr lang="en-US" sz="2400" b="1" dirty="0">
                <a:solidFill>
                  <a:srgbClr val="7030A0"/>
                </a:solidFill>
              </a:rPr>
              <a:t>It is important to ensure that the database remains consistent before and after the transaction.</a:t>
            </a:r>
          </a:p>
          <a:p>
            <a:pPr fontAlgn="base"/>
            <a:r>
              <a:rPr lang="en-US" sz="2400" b="1" dirty="0">
                <a:solidFill>
                  <a:srgbClr val="7030A0"/>
                </a:solidFill>
              </a:rPr>
              <a:t>To ensure the consistency of database, certain properties are followed by all the transactions occurring in the system.</a:t>
            </a:r>
          </a:p>
          <a:p>
            <a:pPr fontAlgn="base"/>
            <a:r>
              <a:rPr lang="en-US" sz="2400" b="1" dirty="0">
                <a:solidFill>
                  <a:srgbClr val="7030A0"/>
                </a:solidFill>
              </a:rPr>
              <a:t>These properties are called as ACID Properties of a transaction.</a:t>
            </a:r>
          </a:p>
          <a:p>
            <a:endParaRPr lang="en-IN" sz="2400" b="1" dirty="0">
              <a:solidFill>
                <a:srgbClr val="7030A0"/>
              </a:solidFill>
            </a:endParaRPr>
          </a:p>
        </p:txBody>
      </p:sp>
      <p:pic>
        <p:nvPicPr>
          <p:cNvPr id="1026" name="Picture 2" descr="https://www.gatevidyalay.com/wp-content/uploads/2018/06/ACID-Properties-of-Transac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16454" y="4042502"/>
            <a:ext cx="2929979" cy="2563731"/>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D9A5D385-461F-4496-BBAF-6B31A96EE071}" type="slidenum">
              <a:rPr lang="en-IN" smtClean="0"/>
              <a:t>2</a:t>
            </a:fld>
            <a:endParaRPr lang="en-IN"/>
          </a:p>
        </p:txBody>
      </p:sp>
    </p:spTree>
    <p:extLst>
      <p:ext uri="{BB962C8B-B14F-4D97-AF65-F5344CB8AC3E}">
        <p14:creationId xmlns:p14="http://schemas.microsoft.com/office/powerpoint/2010/main" val="2572569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ppt_w</p:attrName>
                                        </p:attrNameLst>
                                      </p:cBhvr>
                                      <p:tavLst>
                                        <p:tav tm="0">
                                          <p:val>
                                            <p:fltVal val="0"/>
                                          </p:val>
                                        </p:tav>
                                        <p:tav tm="100000">
                                          <p:val>
                                            <p:strVal val="#ppt_w"/>
                                          </p:val>
                                        </p:tav>
                                      </p:tavLst>
                                    </p:anim>
                                    <p:anim calcmode="lin" valueType="num">
                                      <p:cBhvr>
                                        <p:cTn id="8" dur="500" fill="hold"/>
                                        <p:tgtEl>
                                          <p:spTgt spid="1026"/>
                                        </p:tgtEl>
                                        <p:attrNameLst>
                                          <p:attrName>ppt_h</p:attrName>
                                        </p:attrNameLst>
                                      </p:cBhvr>
                                      <p:tavLst>
                                        <p:tav tm="0">
                                          <p:val>
                                            <p:fltVal val="0"/>
                                          </p:val>
                                        </p:tav>
                                        <p:tav tm="100000">
                                          <p:val>
                                            <p:strVal val="#ppt_h"/>
                                          </p:val>
                                        </p:tav>
                                      </p:tavLst>
                                    </p:anim>
                                    <p:animEffect transition="in" filter="fade">
                                      <p:cBhvr>
                                        <p:cTn id="9"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Total Number of Non-Serial Schedules-</a:t>
            </a:r>
            <a:r>
              <a:rPr lang="en-US" b="1" dirty="0"/>
              <a:t/>
            </a:r>
            <a:br>
              <a:rPr lang="en-US" b="1" dirty="0"/>
            </a:br>
            <a:endParaRPr lang="en-IN" dirty="0"/>
          </a:p>
        </p:txBody>
      </p:sp>
      <p:sp>
        <p:nvSpPr>
          <p:cNvPr id="3" name="Content Placeholder 2"/>
          <p:cNvSpPr>
            <a:spLocks noGrp="1"/>
          </p:cNvSpPr>
          <p:nvPr>
            <p:ph idx="1"/>
          </p:nvPr>
        </p:nvSpPr>
        <p:spPr/>
        <p:txBody>
          <a:bodyPr>
            <a:normAutofit/>
          </a:bodyPr>
          <a:lstStyle/>
          <a:p>
            <a:pPr fontAlgn="base"/>
            <a:r>
              <a:rPr lang="en-US" sz="3200" dirty="0"/>
              <a:t>Total number of non-serial schedules</a:t>
            </a:r>
          </a:p>
          <a:p>
            <a:pPr fontAlgn="base"/>
            <a:r>
              <a:rPr lang="en-US" sz="3200" dirty="0"/>
              <a:t>= Total number of schedules – Total number of serial schedules</a:t>
            </a:r>
          </a:p>
          <a:p>
            <a:endParaRPr lang="en-IN" sz="3200" dirty="0"/>
          </a:p>
        </p:txBody>
      </p:sp>
      <p:sp>
        <p:nvSpPr>
          <p:cNvPr id="5" name="Slide Number Placeholder 4"/>
          <p:cNvSpPr>
            <a:spLocks noGrp="1"/>
          </p:cNvSpPr>
          <p:nvPr>
            <p:ph type="sldNum" sz="quarter" idx="12"/>
          </p:nvPr>
        </p:nvSpPr>
        <p:spPr/>
        <p:txBody>
          <a:bodyPr/>
          <a:lstStyle/>
          <a:p>
            <a:fld id="{D9A5D385-461F-4496-BBAF-6B31A96EE071}" type="slidenum">
              <a:rPr lang="en-IN" smtClean="0"/>
              <a:t>20</a:t>
            </a:fld>
            <a:endParaRPr lang="en-IN"/>
          </a:p>
        </p:txBody>
      </p:sp>
    </p:spTree>
    <p:extLst>
      <p:ext uri="{BB962C8B-B14F-4D97-AF65-F5344CB8AC3E}">
        <p14:creationId xmlns:p14="http://schemas.microsoft.com/office/powerpoint/2010/main" val="13369856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u="sng" dirty="0"/>
              <a:t>PRACTICE PROBLEM BASED ON FINDING NUMBER OF SCHEDULES-</a:t>
            </a:r>
            <a:r>
              <a:rPr lang="en-US" b="1" dirty="0"/>
              <a:t/>
            </a:r>
            <a:br>
              <a:rPr lang="en-US" b="1" dirty="0"/>
            </a:br>
            <a:r>
              <a:rPr lang="en-US" dirty="0"/>
              <a:t> </a:t>
            </a:r>
            <a:br>
              <a:rPr lang="en-US" dirty="0"/>
            </a:br>
            <a:endParaRPr lang="en-IN" dirty="0"/>
          </a:p>
        </p:txBody>
      </p:sp>
      <p:sp>
        <p:nvSpPr>
          <p:cNvPr id="3" name="Content Placeholder 2"/>
          <p:cNvSpPr>
            <a:spLocks noGrp="1"/>
          </p:cNvSpPr>
          <p:nvPr>
            <p:ph idx="1"/>
          </p:nvPr>
        </p:nvSpPr>
        <p:spPr>
          <a:xfrm>
            <a:off x="1637731" y="2133600"/>
            <a:ext cx="9866881" cy="3777622"/>
          </a:xfrm>
        </p:spPr>
        <p:txBody>
          <a:bodyPr>
            <a:noAutofit/>
          </a:bodyPr>
          <a:lstStyle/>
          <a:p>
            <a:pPr fontAlgn="base"/>
            <a:r>
              <a:rPr lang="en-US" sz="2800" dirty="0"/>
              <a:t>Consider there are three transactions with 2, 3, 4 operations respectively, find-</a:t>
            </a:r>
          </a:p>
          <a:p>
            <a:pPr fontAlgn="base"/>
            <a:r>
              <a:rPr lang="en-US" sz="2800" dirty="0"/>
              <a:t>How many total number of schedules are possible?</a:t>
            </a:r>
          </a:p>
          <a:p>
            <a:pPr fontAlgn="base"/>
            <a:r>
              <a:rPr lang="en-US" sz="2800" dirty="0"/>
              <a:t>How many total number of serial schedules are possible?</a:t>
            </a:r>
          </a:p>
          <a:p>
            <a:pPr fontAlgn="base"/>
            <a:r>
              <a:rPr lang="en-US" sz="2800" dirty="0"/>
              <a:t>How many total number of non-serial schedules are possible?</a:t>
            </a:r>
          </a:p>
          <a:p>
            <a:endParaRPr lang="en-IN" sz="2800" dirty="0"/>
          </a:p>
        </p:txBody>
      </p:sp>
      <p:sp>
        <p:nvSpPr>
          <p:cNvPr id="5" name="Slide Number Placeholder 4"/>
          <p:cNvSpPr>
            <a:spLocks noGrp="1"/>
          </p:cNvSpPr>
          <p:nvPr>
            <p:ph type="sldNum" sz="quarter" idx="12"/>
          </p:nvPr>
        </p:nvSpPr>
        <p:spPr/>
        <p:txBody>
          <a:bodyPr/>
          <a:lstStyle/>
          <a:p>
            <a:fld id="{D9A5D385-461F-4496-BBAF-6B31A96EE071}" type="slidenum">
              <a:rPr lang="en-IN" smtClean="0"/>
              <a:t>21</a:t>
            </a:fld>
            <a:endParaRPr lang="en-IN"/>
          </a:p>
        </p:txBody>
      </p:sp>
    </p:spTree>
    <p:extLst>
      <p:ext uri="{BB962C8B-B14F-4D97-AF65-F5344CB8AC3E}">
        <p14:creationId xmlns:p14="http://schemas.microsoft.com/office/powerpoint/2010/main" val="2280925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1. Solution-</a:t>
            </a:r>
            <a:r>
              <a:rPr lang="en-IN" b="1" dirty="0"/>
              <a:t/>
            </a:r>
            <a:br>
              <a:rPr lang="en-IN" b="1" dirty="0"/>
            </a:br>
            <a:endParaRPr lang="en-IN" dirty="0"/>
          </a:p>
        </p:txBody>
      </p:sp>
      <p:sp>
        <p:nvSpPr>
          <p:cNvPr id="3" name="Content Placeholder 2"/>
          <p:cNvSpPr>
            <a:spLocks noGrp="1"/>
          </p:cNvSpPr>
          <p:nvPr>
            <p:ph idx="1"/>
          </p:nvPr>
        </p:nvSpPr>
        <p:spPr/>
        <p:txBody>
          <a:bodyPr/>
          <a:lstStyle/>
          <a:p>
            <a:r>
              <a:rPr lang="en-US" dirty="0" smtClean="0"/>
              <a:t>1. </a:t>
            </a:r>
            <a:r>
              <a:rPr lang="en-IN" b="1" u="sng" dirty="0"/>
              <a:t>Total Number of Schedules-</a:t>
            </a:r>
            <a:endParaRPr lang="en-IN" b="1" dirty="0"/>
          </a:p>
          <a:p>
            <a:endParaRPr lang="en-IN" dirty="0"/>
          </a:p>
        </p:txBody>
      </p:sp>
      <p:pic>
        <p:nvPicPr>
          <p:cNvPr id="19458" name="Picture 2" descr="https://www.gatevidyalay.com/wp-content/uploads/2018/05/Number-of-Schedules-Problem-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1538" y="3604739"/>
            <a:ext cx="7587543" cy="2181912"/>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D9A5D385-461F-4496-BBAF-6B31A96EE071}" type="slidenum">
              <a:rPr lang="en-IN" smtClean="0"/>
              <a:t>22</a:t>
            </a:fld>
            <a:endParaRPr lang="en-IN"/>
          </a:p>
        </p:txBody>
      </p:sp>
    </p:spTree>
    <p:extLst>
      <p:ext uri="{BB962C8B-B14F-4D97-AF65-F5344CB8AC3E}">
        <p14:creationId xmlns:p14="http://schemas.microsoft.com/office/powerpoint/2010/main" val="1387183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2. </a:t>
            </a:r>
            <a:r>
              <a:rPr lang="en-IN" b="1" u="sng" dirty="0"/>
              <a:t>Solution-</a:t>
            </a:r>
            <a:r>
              <a:rPr lang="en-IN" b="1" dirty="0"/>
              <a:t/>
            </a:r>
            <a:br>
              <a:rPr lang="en-IN" b="1" dirty="0"/>
            </a:br>
            <a:endParaRPr lang="en-IN" dirty="0"/>
          </a:p>
        </p:txBody>
      </p:sp>
      <p:sp>
        <p:nvSpPr>
          <p:cNvPr id="3" name="Content Placeholder 2"/>
          <p:cNvSpPr>
            <a:spLocks noGrp="1"/>
          </p:cNvSpPr>
          <p:nvPr>
            <p:ph idx="1"/>
          </p:nvPr>
        </p:nvSpPr>
        <p:spPr/>
        <p:txBody>
          <a:bodyPr>
            <a:normAutofit/>
          </a:bodyPr>
          <a:lstStyle/>
          <a:p>
            <a:r>
              <a:rPr lang="en-US" sz="2800" b="1" u="sng" dirty="0"/>
              <a:t>Total Number of Serial Schedules-</a:t>
            </a:r>
            <a:endParaRPr lang="en-US" sz="2800" b="1" dirty="0"/>
          </a:p>
          <a:p>
            <a:pPr fontAlgn="base"/>
            <a:r>
              <a:rPr lang="en-US" sz="2800" dirty="0"/>
              <a:t>Total number of serial schedules</a:t>
            </a:r>
          </a:p>
          <a:p>
            <a:pPr fontAlgn="base"/>
            <a:r>
              <a:rPr lang="en-US" sz="2800" dirty="0"/>
              <a:t>= Number of different ways of arranging 3 transactions</a:t>
            </a:r>
          </a:p>
          <a:p>
            <a:pPr fontAlgn="base"/>
            <a:r>
              <a:rPr lang="en-US" sz="2800" dirty="0"/>
              <a:t>= 3!</a:t>
            </a:r>
          </a:p>
          <a:p>
            <a:pPr fontAlgn="base"/>
            <a:r>
              <a:rPr lang="en-US" sz="2800" dirty="0"/>
              <a:t>= 6</a:t>
            </a:r>
          </a:p>
          <a:p>
            <a:endParaRPr lang="en-IN" sz="2800" dirty="0"/>
          </a:p>
        </p:txBody>
      </p:sp>
      <p:sp>
        <p:nvSpPr>
          <p:cNvPr id="5" name="Slide Number Placeholder 4"/>
          <p:cNvSpPr>
            <a:spLocks noGrp="1"/>
          </p:cNvSpPr>
          <p:nvPr>
            <p:ph type="sldNum" sz="quarter" idx="12"/>
          </p:nvPr>
        </p:nvSpPr>
        <p:spPr/>
        <p:txBody>
          <a:bodyPr/>
          <a:lstStyle/>
          <a:p>
            <a:fld id="{D9A5D385-461F-4496-BBAF-6B31A96EE071}" type="slidenum">
              <a:rPr lang="en-IN" smtClean="0"/>
              <a:t>23</a:t>
            </a:fld>
            <a:endParaRPr lang="en-IN"/>
          </a:p>
        </p:txBody>
      </p:sp>
    </p:spTree>
    <p:extLst>
      <p:ext uri="{BB962C8B-B14F-4D97-AF65-F5344CB8AC3E}">
        <p14:creationId xmlns:p14="http://schemas.microsoft.com/office/powerpoint/2010/main" val="23967250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3. </a:t>
            </a:r>
            <a:r>
              <a:rPr lang="en-IN" b="1" u="sng" dirty="0"/>
              <a:t>Solution-</a:t>
            </a:r>
            <a:r>
              <a:rPr lang="en-IN" b="1" dirty="0"/>
              <a:t/>
            </a:r>
            <a:br>
              <a:rPr lang="en-IN" b="1" dirty="0"/>
            </a:br>
            <a:endParaRPr lang="en-IN" dirty="0"/>
          </a:p>
        </p:txBody>
      </p:sp>
      <p:sp>
        <p:nvSpPr>
          <p:cNvPr id="3" name="Content Placeholder 2"/>
          <p:cNvSpPr>
            <a:spLocks noGrp="1"/>
          </p:cNvSpPr>
          <p:nvPr>
            <p:ph idx="1"/>
          </p:nvPr>
        </p:nvSpPr>
        <p:spPr/>
        <p:txBody>
          <a:bodyPr/>
          <a:lstStyle/>
          <a:p>
            <a:pPr fontAlgn="base"/>
            <a:r>
              <a:rPr lang="en-US" b="1" u="sng" dirty="0"/>
              <a:t>Total Number of Non-Serial Schedules-</a:t>
            </a:r>
            <a:endParaRPr lang="en-US" b="1" dirty="0"/>
          </a:p>
          <a:p>
            <a:pPr fontAlgn="base"/>
            <a:r>
              <a:rPr lang="en-US" dirty="0"/>
              <a:t> </a:t>
            </a:r>
          </a:p>
          <a:p>
            <a:r>
              <a:rPr lang="en-US" dirty="0"/>
              <a:t>Total number of non-serial </a:t>
            </a:r>
            <a:r>
              <a:rPr lang="en-US" dirty="0" smtClean="0"/>
              <a:t>schedules</a:t>
            </a:r>
          </a:p>
          <a:p>
            <a:pPr fontAlgn="base"/>
            <a:r>
              <a:rPr lang="en-US" dirty="0"/>
              <a:t>= Total number of schedules – Total number of serial schedules</a:t>
            </a:r>
          </a:p>
          <a:p>
            <a:pPr fontAlgn="base"/>
            <a:r>
              <a:rPr lang="en-US" dirty="0"/>
              <a:t>= 1260 – 6</a:t>
            </a:r>
          </a:p>
          <a:p>
            <a:pPr fontAlgn="base"/>
            <a:r>
              <a:rPr lang="en-US" dirty="0"/>
              <a:t>= 1254</a:t>
            </a:r>
          </a:p>
          <a:p>
            <a:endParaRPr lang="en-IN" dirty="0"/>
          </a:p>
        </p:txBody>
      </p:sp>
      <p:sp>
        <p:nvSpPr>
          <p:cNvPr id="5" name="Slide Number Placeholder 4"/>
          <p:cNvSpPr>
            <a:spLocks noGrp="1"/>
          </p:cNvSpPr>
          <p:nvPr>
            <p:ph type="sldNum" sz="quarter" idx="12"/>
          </p:nvPr>
        </p:nvSpPr>
        <p:spPr/>
        <p:txBody>
          <a:bodyPr/>
          <a:lstStyle/>
          <a:p>
            <a:fld id="{D9A5D385-461F-4496-BBAF-6B31A96EE071}" type="slidenum">
              <a:rPr lang="en-IN" smtClean="0"/>
              <a:t>24</a:t>
            </a:fld>
            <a:endParaRPr lang="en-IN"/>
          </a:p>
        </p:txBody>
      </p:sp>
    </p:spTree>
    <p:extLst>
      <p:ext uri="{BB962C8B-B14F-4D97-AF65-F5344CB8AC3E}">
        <p14:creationId xmlns:p14="http://schemas.microsoft.com/office/powerpoint/2010/main" val="2584120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044" y="0"/>
            <a:ext cx="8911687" cy="1280890"/>
          </a:xfrm>
        </p:spPr>
        <p:txBody>
          <a:bodyPr/>
          <a:lstStyle/>
          <a:p>
            <a:r>
              <a:rPr lang="en-IN" b="1" u="sng" dirty="0" smtClean="0"/>
              <a:t>A. </a:t>
            </a:r>
            <a:r>
              <a:rPr lang="en-IN" b="1" u="sng" dirty="0" err="1" smtClean="0"/>
              <a:t>Serializability</a:t>
            </a:r>
            <a:r>
              <a:rPr lang="en-IN" b="1" u="sng" dirty="0" smtClean="0"/>
              <a:t> </a:t>
            </a:r>
            <a:r>
              <a:rPr lang="en-IN" b="1" u="sng" dirty="0"/>
              <a:t>in DBMS-</a:t>
            </a:r>
            <a:r>
              <a:rPr lang="en-IN" b="1" dirty="0"/>
              <a:t/>
            </a:r>
            <a:br>
              <a:rPr lang="en-IN" b="1" dirty="0"/>
            </a:br>
            <a:endParaRPr lang="en-IN" dirty="0"/>
          </a:p>
        </p:txBody>
      </p:sp>
      <p:pic>
        <p:nvPicPr>
          <p:cNvPr id="20482" name="Picture 2" descr="https://www.gatevidyalay.com/wp-content/uploads/2018/05/Types-of-Schedules-in-DBM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1914" y="346312"/>
            <a:ext cx="5920369" cy="617731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09032" y="1466093"/>
            <a:ext cx="5800449" cy="3970318"/>
          </a:xfrm>
          <a:prstGeom prst="rect">
            <a:avLst/>
          </a:prstGeom>
        </p:spPr>
        <p:txBody>
          <a:bodyPr wrap="square">
            <a:spAutoFit/>
          </a:bodyPr>
          <a:lstStyle/>
          <a:p>
            <a:pPr fontAlgn="base">
              <a:buFont typeface="Arial" panose="020B0604020202020204" pitchFamily="34" charset="0"/>
              <a:buChar char="•"/>
            </a:pPr>
            <a:r>
              <a:rPr lang="en-US" sz="2800" b="0" i="0" dirty="0" smtClean="0">
                <a:effectLst/>
                <a:latin typeface="Arimo"/>
              </a:rPr>
              <a:t>Some non-serial schedules may lead to inconsistency of the database.</a:t>
            </a:r>
          </a:p>
          <a:p>
            <a:pPr fontAlgn="base">
              <a:buFont typeface="Arial" panose="020B0604020202020204" pitchFamily="34" charset="0"/>
              <a:buChar char="•"/>
            </a:pPr>
            <a:endParaRPr lang="en-US" sz="2800" b="0" i="0" dirty="0" smtClean="0">
              <a:effectLst/>
              <a:latin typeface="Arimo"/>
            </a:endParaRPr>
          </a:p>
          <a:p>
            <a:pPr fontAlgn="base">
              <a:buFont typeface="Arial" panose="020B0604020202020204" pitchFamily="34" charset="0"/>
              <a:buChar char="•"/>
            </a:pPr>
            <a:r>
              <a:rPr lang="en-US" sz="2800" b="0" i="0" dirty="0" err="1" smtClean="0">
                <a:effectLst/>
                <a:latin typeface="Arimo"/>
              </a:rPr>
              <a:t>Serializability</a:t>
            </a:r>
            <a:r>
              <a:rPr lang="en-US" sz="2800" b="0" i="0" dirty="0" smtClean="0">
                <a:effectLst/>
                <a:latin typeface="Arimo"/>
              </a:rPr>
              <a:t> is a concept that helps to identify which non-serial schedules are correct and will maintain the consistency of the database.</a:t>
            </a:r>
            <a:endParaRPr lang="en-US" sz="2800" b="0" i="0" dirty="0">
              <a:effectLst/>
              <a:latin typeface="Arimo"/>
            </a:endParaRPr>
          </a:p>
        </p:txBody>
      </p:sp>
      <p:sp>
        <p:nvSpPr>
          <p:cNvPr id="6" name="Slide Number Placeholder 5"/>
          <p:cNvSpPr>
            <a:spLocks noGrp="1"/>
          </p:cNvSpPr>
          <p:nvPr>
            <p:ph type="sldNum" sz="quarter" idx="12"/>
          </p:nvPr>
        </p:nvSpPr>
        <p:spPr/>
        <p:txBody>
          <a:bodyPr/>
          <a:lstStyle/>
          <a:p>
            <a:fld id="{D9A5D385-461F-4496-BBAF-6B31A96EE071}" type="slidenum">
              <a:rPr lang="en-IN" smtClean="0"/>
              <a:t>25</a:t>
            </a:fld>
            <a:endParaRPr lang="en-IN"/>
          </a:p>
        </p:txBody>
      </p:sp>
    </p:spTree>
    <p:extLst>
      <p:ext uri="{BB962C8B-B14F-4D97-AF65-F5344CB8AC3E}">
        <p14:creationId xmlns:p14="http://schemas.microsoft.com/office/powerpoint/2010/main" val="194428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2609" y="252208"/>
            <a:ext cx="8911687" cy="1280890"/>
          </a:xfrm>
        </p:spPr>
        <p:txBody>
          <a:bodyPr/>
          <a:lstStyle/>
          <a:p>
            <a:r>
              <a:rPr lang="en-IN" b="1" u="sng" dirty="0" err="1"/>
              <a:t>Serializable</a:t>
            </a:r>
            <a:r>
              <a:rPr lang="en-IN" b="1" u="sng" dirty="0"/>
              <a:t> Schedules-</a:t>
            </a:r>
            <a:r>
              <a:rPr lang="en-IN" b="1" dirty="0"/>
              <a:t/>
            </a:r>
            <a:br>
              <a:rPr lang="en-IN" b="1" dirty="0"/>
            </a:br>
            <a:endParaRPr lang="en-IN" dirty="0"/>
          </a:p>
        </p:txBody>
      </p:sp>
      <p:sp>
        <p:nvSpPr>
          <p:cNvPr id="3" name="Content Placeholder 2"/>
          <p:cNvSpPr>
            <a:spLocks noGrp="1"/>
          </p:cNvSpPr>
          <p:nvPr>
            <p:ph idx="1"/>
          </p:nvPr>
        </p:nvSpPr>
        <p:spPr>
          <a:xfrm>
            <a:off x="2084244" y="1082722"/>
            <a:ext cx="9898490" cy="3777622"/>
          </a:xfrm>
        </p:spPr>
        <p:txBody>
          <a:bodyPr>
            <a:noAutofit/>
          </a:bodyPr>
          <a:lstStyle/>
          <a:p>
            <a:pPr algn="just"/>
            <a:r>
              <a:rPr lang="en-US" sz="2400" dirty="0"/>
              <a:t>If a given non-serial schedule of ‘n’ transactions is equivalent to some serial schedule of ‘n’ transactions, then it is called as a </a:t>
            </a:r>
            <a:r>
              <a:rPr lang="en-US" sz="2400" b="1" dirty="0" err="1"/>
              <a:t>serializable</a:t>
            </a:r>
            <a:r>
              <a:rPr lang="en-US" sz="2400" b="1" dirty="0"/>
              <a:t> schedule</a:t>
            </a:r>
            <a:r>
              <a:rPr lang="en-US" sz="2400" dirty="0" smtClean="0"/>
              <a:t>.</a:t>
            </a:r>
          </a:p>
          <a:p>
            <a:pPr fontAlgn="base"/>
            <a:endParaRPr lang="en-US" sz="2400" b="1" u="sng" dirty="0" smtClean="0">
              <a:solidFill>
                <a:srgbClr val="FFC000"/>
              </a:solidFill>
            </a:endParaRPr>
          </a:p>
          <a:p>
            <a:pPr fontAlgn="base"/>
            <a:r>
              <a:rPr lang="en-US" sz="2400" b="1" u="sng" dirty="0" smtClean="0">
                <a:solidFill>
                  <a:srgbClr val="FFC000"/>
                </a:solidFill>
              </a:rPr>
              <a:t>Characteristics-</a:t>
            </a:r>
            <a:endParaRPr lang="en-US" sz="2400" b="1" dirty="0">
              <a:solidFill>
                <a:srgbClr val="FFC000"/>
              </a:solidFill>
            </a:endParaRPr>
          </a:p>
          <a:p>
            <a:pPr fontAlgn="base"/>
            <a:r>
              <a:rPr lang="en-US" sz="2400" dirty="0"/>
              <a:t> </a:t>
            </a:r>
            <a:r>
              <a:rPr lang="en-US" sz="2400" dirty="0" err="1" smtClean="0"/>
              <a:t>Serializable</a:t>
            </a:r>
            <a:r>
              <a:rPr lang="en-US" sz="2400" dirty="0" smtClean="0"/>
              <a:t> </a:t>
            </a:r>
            <a:r>
              <a:rPr lang="en-US" sz="2400" dirty="0"/>
              <a:t>schedules behave exactly same as serial schedules.</a:t>
            </a:r>
          </a:p>
          <a:p>
            <a:pPr fontAlgn="base"/>
            <a:r>
              <a:rPr lang="en-US" sz="2400" dirty="0"/>
              <a:t>Thus, </a:t>
            </a:r>
            <a:r>
              <a:rPr lang="en-US" sz="2400" dirty="0" err="1"/>
              <a:t>serializable</a:t>
            </a:r>
            <a:r>
              <a:rPr lang="en-US" sz="2400" dirty="0"/>
              <a:t> schedules are always-</a:t>
            </a:r>
          </a:p>
          <a:p>
            <a:pPr fontAlgn="base"/>
            <a:r>
              <a:rPr lang="en-US" sz="2400" dirty="0"/>
              <a:t>Consistent</a:t>
            </a:r>
          </a:p>
          <a:p>
            <a:pPr fontAlgn="base"/>
            <a:r>
              <a:rPr lang="en-US" sz="2400" b="1" u="sng" dirty="0">
                <a:hlinkClick r:id="rId2"/>
              </a:rPr>
              <a:t>Recoverable</a:t>
            </a:r>
            <a:endParaRPr lang="en-US" sz="2400" dirty="0"/>
          </a:p>
          <a:p>
            <a:pPr fontAlgn="base"/>
            <a:r>
              <a:rPr lang="en-US" sz="2400" b="1" u="sng" dirty="0" err="1">
                <a:hlinkClick r:id="rId3"/>
              </a:rPr>
              <a:t>Casacadeless</a:t>
            </a:r>
            <a:endParaRPr lang="en-US" sz="2400" dirty="0"/>
          </a:p>
          <a:p>
            <a:pPr fontAlgn="base"/>
            <a:r>
              <a:rPr lang="en-US" sz="2400" dirty="0"/>
              <a:t>Strict</a:t>
            </a:r>
          </a:p>
          <a:p>
            <a:pPr algn="just"/>
            <a:endParaRPr lang="en-IN" sz="2400" dirty="0"/>
          </a:p>
        </p:txBody>
      </p:sp>
      <p:sp>
        <p:nvSpPr>
          <p:cNvPr id="5" name="Slide Number Placeholder 4"/>
          <p:cNvSpPr>
            <a:spLocks noGrp="1"/>
          </p:cNvSpPr>
          <p:nvPr>
            <p:ph type="sldNum" sz="quarter" idx="12"/>
          </p:nvPr>
        </p:nvSpPr>
        <p:spPr/>
        <p:txBody>
          <a:bodyPr/>
          <a:lstStyle/>
          <a:p>
            <a:fld id="{D9A5D385-461F-4496-BBAF-6B31A96EE071}" type="slidenum">
              <a:rPr lang="en-IN" smtClean="0"/>
              <a:t>26</a:t>
            </a:fld>
            <a:endParaRPr lang="en-IN"/>
          </a:p>
        </p:txBody>
      </p:sp>
    </p:spTree>
    <p:extLst>
      <p:ext uri="{BB962C8B-B14F-4D97-AF65-F5344CB8AC3E}">
        <p14:creationId xmlns:p14="http://schemas.microsoft.com/office/powerpoint/2010/main" val="15299656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Types of </a:t>
            </a:r>
            <a:r>
              <a:rPr lang="en-IN" b="1" u="sng" dirty="0" err="1"/>
              <a:t>Serializability</a:t>
            </a:r>
            <a:r>
              <a:rPr lang="en-IN" b="1" u="sng" dirty="0"/>
              <a:t>-</a:t>
            </a:r>
            <a:r>
              <a:rPr lang="en-IN" b="1" dirty="0"/>
              <a:t/>
            </a:r>
            <a:br>
              <a:rPr lang="en-IN" b="1" dirty="0"/>
            </a:br>
            <a:endParaRPr lang="en-IN" dirty="0"/>
          </a:p>
        </p:txBody>
      </p:sp>
      <p:pic>
        <p:nvPicPr>
          <p:cNvPr id="22530" name="Picture 2" descr="https://www.gatevidyalay.com/wp-content/uploads/2018/06/Types-of-Serializabilit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8148" y="3833858"/>
            <a:ext cx="8870192" cy="210291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839586" y="2029683"/>
            <a:ext cx="5920210" cy="523220"/>
          </a:xfrm>
          <a:prstGeom prst="rect">
            <a:avLst/>
          </a:prstGeom>
        </p:spPr>
        <p:txBody>
          <a:bodyPr wrap="none">
            <a:spAutoFit/>
          </a:bodyPr>
          <a:lstStyle/>
          <a:p>
            <a:r>
              <a:rPr lang="en-US" sz="2800" b="0" i="0" dirty="0" err="1" smtClean="0">
                <a:effectLst/>
                <a:latin typeface="Arimo"/>
              </a:rPr>
              <a:t>Serializability</a:t>
            </a:r>
            <a:r>
              <a:rPr lang="en-US" sz="2800" b="0" i="0" dirty="0" smtClean="0">
                <a:effectLst/>
                <a:latin typeface="Arimo"/>
              </a:rPr>
              <a:t> is mainly of two types-</a:t>
            </a:r>
            <a:endParaRPr lang="en-IN" sz="2800" dirty="0"/>
          </a:p>
        </p:txBody>
      </p:sp>
      <p:sp>
        <p:nvSpPr>
          <p:cNvPr id="6" name="Slide Number Placeholder 5"/>
          <p:cNvSpPr>
            <a:spLocks noGrp="1"/>
          </p:cNvSpPr>
          <p:nvPr>
            <p:ph type="sldNum" sz="quarter" idx="12"/>
          </p:nvPr>
        </p:nvSpPr>
        <p:spPr/>
        <p:txBody>
          <a:bodyPr/>
          <a:lstStyle/>
          <a:p>
            <a:fld id="{D9A5D385-461F-4496-BBAF-6B31A96EE071}" type="slidenum">
              <a:rPr lang="en-IN" smtClean="0"/>
              <a:t>27</a:t>
            </a:fld>
            <a:endParaRPr lang="en-IN"/>
          </a:p>
        </p:txBody>
      </p:sp>
    </p:spTree>
    <p:extLst>
      <p:ext uri="{BB962C8B-B14F-4D97-AF65-F5344CB8AC3E}">
        <p14:creationId xmlns:p14="http://schemas.microsoft.com/office/powerpoint/2010/main" val="38327961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I. Conflict </a:t>
            </a:r>
            <a:r>
              <a:rPr lang="en-IN" b="1" u="sng" dirty="0" err="1"/>
              <a:t>Serializability</a:t>
            </a:r>
            <a:r>
              <a:rPr lang="en-IN" b="1" u="sng" dirty="0"/>
              <a:t>-</a:t>
            </a:r>
            <a:r>
              <a:rPr lang="en-IN" b="1" dirty="0"/>
              <a:t/>
            </a:r>
            <a:br>
              <a:rPr lang="en-IN" b="1" dirty="0"/>
            </a:br>
            <a:endParaRPr lang="en-IN" dirty="0"/>
          </a:p>
        </p:txBody>
      </p:sp>
      <p:sp>
        <p:nvSpPr>
          <p:cNvPr id="3" name="Content Placeholder 2"/>
          <p:cNvSpPr>
            <a:spLocks noGrp="1"/>
          </p:cNvSpPr>
          <p:nvPr>
            <p:ph idx="1"/>
          </p:nvPr>
        </p:nvSpPr>
        <p:spPr>
          <a:xfrm>
            <a:off x="1419368" y="1410269"/>
            <a:ext cx="10577014" cy="3777622"/>
          </a:xfrm>
        </p:spPr>
        <p:txBody>
          <a:bodyPr>
            <a:noAutofit/>
          </a:bodyPr>
          <a:lstStyle/>
          <a:p>
            <a:pPr algn="just"/>
            <a:r>
              <a:rPr lang="en-US" sz="2400" dirty="0"/>
              <a:t>If a given non-serial schedule can be converted into a serial schedule by swapping its non-conflicting operations, then it is called as a </a:t>
            </a:r>
            <a:r>
              <a:rPr lang="en-US" sz="2400" b="1" dirty="0"/>
              <a:t>conflict </a:t>
            </a:r>
            <a:r>
              <a:rPr lang="en-US" sz="2400" b="1" dirty="0" err="1"/>
              <a:t>serializable</a:t>
            </a:r>
            <a:r>
              <a:rPr lang="en-US" sz="2400" b="1" dirty="0"/>
              <a:t> schedule</a:t>
            </a:r>
            <a:r>
              <a:rPr lang="en-US" sz="2400" dirty="0" smtClean="0"/>
              <a:t>.</a:t>
            </a:r>
          </a:p>
          <a:p>
            <a:pPr algn="just" fontAlgn="base"/>
            <a:endParaRPr lang="en-US" sz="2400" b="1" u="sng" dirty="0" smtClean="0">
              <a:solidFill>
                <a:srgbClr val="FFFF00"/>
              </a:solidFill>
            </a:endParaRPr>
          </a:p>
          <a:p>
            <a:pPr algn="just" fontAlgn="base"/>
            <a:r>
              <a:rPr lang="en-US" sz="2400" b="1" u="sng" dirty="0" smtClean="0">
                <a:solidFill>
                  <a:srgbClr val="0070C0"/>
                </a:solidFill>
              </a:rPr>
              <a:t>Conflicting </a:t>
            </a:r>
            <a:r>
              <a:rPr lang="en-US" sz="2400" b="1" u="sng" dirty="0">
                <a:solidFill>
                  <a:srgbClr val="0070C0"/>
                </a:solidFill>
              </a:rPr>
              <a:t>Operations-</a:t>
            </a:r>
            <a:endParaRPr lang="en-US" sz="2400" b="1" dirty="0">
              <a:solidFill>
                <a:srgbClr val="0070C0"/>
              </a:solidFill>
            </a:endParaRPr>
          </a:p>
          <a:p>
            <a:pPr algn="just" fontAlgn="base"/>
            <a:endParaRPr lang="en-US" sz="2400" dirty="0"/>
          </a:p>
          <a:p>
            <a:pPr algn="just" fontAlgn="base"/>
            <a:r>
              <a:rPr lang="en-US" sz="2400" dirty="0"/>
              <a:t>Two operations are called as </a:t>
            </a:r>
            <a:r>
              <a:rPr lang="en-US" sz="2400" b="1" dirty="0"/>
              <a:t>conflicting operations</a:t>
            </a:r>
            <a:r>
              <a:rPr lang="en-US" sz="2400" dirty="0"/>
              <a:t> if all the following conditions hold true for them-</a:t>
            </a:r>
          </a:p>
          <a:p>
            <a:pPr algn="just" fontAlgn="base"/>
            <a:r>
              <a:rPr lang="en-US" sz="2400" b="1" i="1" dirty="0">
                <a:solidFill>
                  <a:srgbClr val="7B056D"/>
                </a:solidFill>
              </a:rPr>
              <a:t>Both the operations belong to different transactions</a:t>
            </a:r>
          </a:p>
          <a:p>
            <a:pPr algn="just" fontAlgn="base"/>
            <a:r>
              <a:rPr lang="en-US" sz="2400" b="1" i="1" dirty="0">
                <a:solidFill>
                  <a:srgbClr val="7B056D"/>
                </a:solidFill>
              </a:rPr>
              <a:t>Both the operations are on the same data item</a:t>
            </a:r>
          </a:p>
          <a:p>
            <a:pPr algn="just" fontAlgn="base"/>
            <a:r>
              <a:rPr lang="en-US" sz="2400" b="1" i="1" dirty="0">
                <a:solidFill>
                  <a:srgbClr val="7B056D"/>
                </a:solidFill>
              </a:rPr>
              <a:t>At least one of the two operations is a write operation</a:t>
            </a:r>
          </a:p>
          <a:p>
            <a:pPr algn="just"/>
            <a:endParaRPr lang="en-IN" sz="2400" dirty="0"/>
          </a:p>
        </p:txBody>
      </p:sp>
      <p:sp>
        <p:nvSpPr>
          <p:cNvPr id="5" name="Slide Number Placeholder 4"/>
          <p:cNvSpPr>
            <a:spLocks noGrp="1"/>
          </p:cNvSpPr>
          <p:nvPr>
            <p:ph type="sldNum" sz="quarter" idx="12"/>
          </p:nvPr>
        </p:nvSpPr>
        <p:spPr/>
        <p:txBody>
          <a:bodyPr/>
          <a:lstStyle/>
          <a:p>
            <a:fld id="{D9A5D385-461F-4496-BBAF-6B31A96EE071}" type="slidenum">
              <a:rPr lang="en-IN" smtClean="0"/>
              <a:t>28</a:t>
            </a:fld>
            <a:endParaRPr lang="en-IN"/>
          </a:p>
        </p:txBody>
      </p:sp>
    </p:spTree>
    <p:extLst>
      <p:ext uri="{BB962C8B-B14F-4D97-AF65-F5344CB8AC3E}">
        <p14:creationId xmlns:p14="http://schemas.microsoft.com/office/powerpoint/2010/main" val="8584339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Example-</a:t>
            </a:r>
            <a:r>
              <a:rPr lang="en-IN" b="1" dirty="0"/>
              <a:t/>
            </a:r>
            <a:br>
              <a:rPr lang="en-IN" b="1" dirty="0"/>
            </a:br>
            <a:endParaRPr lang="en-IN" dirty="0"/>
          </a:p>
        </p:txBody>
      </p:sp>
      <p:pic>
        <p:nvPicPr>
          <p:cNvPr id="23554" name="Picture 2" descr="https://www.gatevidyalay.com/wp-content/uploads/2018/06/Conflicting-Operations-in-DBM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8232" y="2129620"/>
            <a:ext cx="4616380" cy="379350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92232" y="2337517"/>
            <a:ext cx="6096000" cy="2554545"/>
          </a:xfrm>
          <a:prstGeom prst="rect">
            <a:avLst/>
          </a:prstGeom>
        </p:spPr>
        <p:txBody>
          <a:bodyPr>
            <a:spAutoFit/>
          </a:bodyPr>
          <a:lstStyle/>
          <a:p>
            <a:pPr fontAlgn="base"/>
            <a:r>
              <a:rPr lang="en-US" sz="3200" b="0" i="0" dirty="0" smtClean="0">
                <a:effectLst/>
                <a:latin typeface="Arimo"/>
              </a:rPr>
              <a:t>In this schedule,</a:t>
            </a:r>
          </a:p>
          <a:p>
            <a:pPr fontAlgn="base">
              <a:buFont typeface="Arial" panose="020B0604020202020204" pitchFamily="34" charset="0"/>
              <a:buChar char="•"/>
            </a:pPr>
            <a:r>
              <a:rPr lang="en-US" sz="3200" b="0" i="0" dirty="0" smtClean="0">
                <a:effectLst/>
                <a:latin typeface="Arimo"/>
              </a:rPr>
              <a:t>W1 (A) and R2 (A) are called as conflicting operations.</a:t>
            </a:r>
          </a:p>
          <a:p>
            <a:pPr fontAlgn="base">
              <a:buFont typeface="Arial" panose="020B0604020202020204" pitchFamily="34" charset="0"/>
              <a:buChar char="•"/>
            </a:pPr>
            <a:r>
              <a:rPr lang="en-US" sz="3200" b="0" i="0" dirty="0" smtClean="0">
                <a:effectLst/>
                <a:latin typeface="Arimo"/>
              </a:rPr>
              <a:t>This is because all the above conditions hold true for them.</a:t>
            </a:r>
            <a:endParaRPr lang="en-US" sz="3200" b="0" i="0" dirty="0">
              <a:effectLst/>
              <a:latin typeface="Arimo"/>
            </a:endParaRPr>
          </a:p>
        </p:txBody>
      </p:sp>
      <p:sp>
        <p:nvSpPr>
          <p:cNvPr id="6" name="Slide Number Placeholder 5"/>
          <p:cNvSpPr>
            <a:spLocks noGrp="1"/>
          </p:cNvSpPr>
          <p:nvPr>
            <p:ph type="sldNum" sz="quarter" idx="12"/>
          </p:nvPr>
        </p:nvSpPr>
        <p:spPr/>
        <p:txBody>
          <a:bodyPr/>
          <a:lstStyle/>
          <a:p>
            <a:fld id="{D9A5D385-461F-4496-BBAF-6B31A96EE071}" type="slidenum">
              <a:rPr lang="en-IN" smtClean="0"/>
              <a:t>29</a:t>
            </a:fld>
            <a:endParaRPr lang="en-IN"/>
          </a:p>
        </p:txBody>
      </p:sp>
    </p:spTree>
    <p:extLst>
      <p:ext uri="{BB962C8B-B14F-4D97-AF65-F5344CB8AC3E}">
        <p14:creationId xmlns:p14="http://schemas.microsoft.com/office/powerpoint/2010/main" val="21040264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9A5D385-461F-4496-BBAF-6B31A96EE071}" type="slidenum">
              <a:rPr lang="en-IN" smtClean="0"/>
              <a:t>3</a:t>
            </a:fld>
            <a:endParaRPr lang="en-IN"/>
          </a:p>
        </p:txBody>
      </p:sp>
      <p:pic>
        <p:nvPicPr>
          <p:cNvPr id="5" name="Picture 4"/>
          <p:cNvPicPr>
            <a:picLocks noChangeAspect="1"/>
          </p:cNvPicPr>
          <p:nvPr/>
        </p:nvPicPr>
        <p:blipFill>
          <a:blip r:embed="rId2"/>
          <a:stretch>
            <a:fillRect/>
          </a:stretch>
        </p:blipFill>
        <p:spPr>
          <a:xfrm>
            <a:off x="1902085" y="423082"/>
            <a:ext cx="10179164" cy="6237026"/>
          </a:xfrm>
          <a:prstGeom prst="rect">
            <a:avLst/>
          </a:prstGeom>
        </p:spPr>
      </p:pic>
    </p:spTree>
    <p:extLst>
      <p:ext uri="{BB962C8B-B14F-4D97-AF65-F5344CB8AC3E}">
        <p14:creationId xmlns:p14="http://schemas.microsoft.com/office/powerpoint/2010/main" val="2323185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8901" y="197617"/>
            <a:ext cx="8911687" cy="1280890"/>
          </a:xfrm>
        </p:spPr>
        <p:txBody>
          <a:bodyPr>
            <a:normAutofit fontScale="90000"/>
          </a:bodyPr>
          <a:lstStyle/>
          <a:p>
            <a:r>
              <a:rPr lang="en-US" b="1" u="sng" dirty="0"/>
              <a:t>Checking Whether a Schedule is Conflict </a:t>
            </a:r>
            <a:r>
              <a:rPr lang="en-US" b="1" u="sng" dirty="0" err="1"/>
              <a:t>Serializable</a:t>
            </a:r>
            <a:r>
              <a:rPr lang="en-US" b="1" u="sng" dirty="0"/>
              <a:t> Or Not-</a:t>
            </a:r>
            <a:r>
              <a:rPr lang="en-US" b="1" dirty="0"/>
              <a:t/>
            </a:r>
            <a:br>
              <a:rPr lang="en-US" b="1" dirty="0"/>
            </a:br>
            <a:endParaRPr lang="en-IN" dirty="0"/>
          </a:p>
        </p:txBody>
      </p:sp>
      <p:sp>
        <p:nvSpPr>
          <p:cNvPr id="3" name="Content Placeholder 2"/>
          <p:cNvSpPr>
            <a:spLocks noGrp="1"/>
          </p:cNvSpPr>
          <p:nvPr>
            <p:ph idx="1"/>
          </p:nvPr>
        </p:nvSpPr>
        <p:spPr>
          <a:xfrm>
            <a:off x="1770346" y="1478507"/>
            <a:ext cx="10130502" cy="3777622"/>
          </a:xfrm>
        </p:spPr>
        <p:txBody>
          <a:bodyPr>
            <a:noAutofit/>
          </a:bodyPr>
          <a:lstStyle/>
          <a:p>
            <a:pPr fontAlgn="base"/>
            <a:r>
              <a:rPr lang="en-US" sz="2400" dirty="0"/>
              <a:t>Follow the following steps to check whether a given non-serial schedule is conflict </a:t>
            </a:r>
            <a:r>
              <a:rPr lang="en-US" sz="2400" dirty="0" err="1"/>
              <a:t>serializable</a:t>
            </a:r>
            <a:r>
              <a:rPr lang="en-US" sz="2400" dirty="0"/>
              <a:t> or not-</a:t>
            </a:r>
          </a:p>
          <a:p>
            <a:pPr fontAlgn="base"/>
            <a:r>
              <a:rPr lang="en-US" sz="2400" b="1" u="sng" dirty="0" smtClean="0">
                <a:solidFill>
                  <a:srgbClr val="FFC000"/>
                </a:solidFill>
              </a:rPr>
              <a:t>Step-01</a:t>
            </a:r>
            <a:r>
              <a:rPr lang="en-US" sz="2400" b="1" u="sng" dirty="0">
                <a:solidFill>
                  <a:srgbClr val="FFC000"/>
                </a:solidFill>
              </a:rPr>
              <a:t>:</a:t>
            </a:r>
            <a:endParaRPr lang="en-US" sz="2400" b="1" dirty="0">
              <a:solidFill>
                <a:srgbClr val="FFC000"/>
              </a:solidFill>
            </a:endParaRPr>
          </a:p>
          <a:p>
            <a:pPr fontAlgn="base"/>
            <a:r>
              <a:rPr lang="en-US" sz="2400" dirty="0"/>
              <a:t> </a:t>
            </a:r>
            <a:r>
              <a:rPr lang="en-US" sz="2400" dirty="0" smtClean="0"/>
              <a:t>Find </a:t>
            </a:r>
            <a:r>
              <a:rPr lang="en-US" sz="2400" dirty="0"/>
              <a:t>and list all the conflicting operations.</a:t>
            </a:r>
          </a:p>
          <a:p>
            <a:pPr fontAlgn="base"/>
            <a:r>
              <a:rPr lang="en-US" sz="2400" dirty="0"/>
              <a:t> </a:t>
            </a:r>
            <a:r>
              <a:rPr lang="en-US" sz="2400" b="1" u="sng" dirty="0" smtClean="0">
                <a:solidFill>
                  <a:srgbClr val="FFC000"/>
                </a:solidFill>
              </a:rPr>
              <a:t>Step-02</a:t>
            </a:r>
            <a:r>
              <a:rPr lang="en-US" sz="2400" b="1" u="sng" dirty="0">
                <a:solidFill>
                  <a:srgbClr val="FFC000"/>
                </a:solidFill>
              </a:rPr>
              <a:t>:</a:t>
            </a:r>
            <a:endParaRPr lang="en-US" sz="2400" b="1" dirty="0">
              <a:solidFill>
                <a:srgbClr val="FFC000"/>
              </a:solidFill>
            </a:endParaRPr>
          </a:p>
          <a:p>
            <a:pPr fontAlgn="base"/>
            <a:r>
              <a:rPr lang="en-US" sz="2400" dirty="0"/>
              <a:t> </a:t>
            </a:r>
            <a:r>
              <a:rPr lang="en-US" sz="2400" dirty="0" smtClean="0"/>
              <a:t>Start </a:t>
            </a:r>
            <a:r>
              <a:rPr lang="en-US" sz="2400" dirty="0"/>
              <a:t>creating a precedence graph by drawing one node for each transaction.</a:t>
            </a:r>
          </a:p>
          <a:p>
            <a:pPr fontAlgn="base"/>
            <a:r>
              <a:rPr lang="en-US" sz="2400" dirty="0"/>
              <a:t> </a:t>
            </a:r>
            <a:r>
              <a:rPr lang="en-US" sz="2400" b="1" u="sng" dirty="0" smtClean="0">
                <a:solidFill>
                  <a:srgbClr val="FFC000"/>
                </a:solidFill>
              </a:rPr>
              <a:t>Step-03</a:t>
            </a:r>
            <a:r>
              <a:rPr lang="en-US" sz="2400" b="1" u="sng" dirty="0">
                <a:solidFill>
                  <a:srgbClr val="FFC000"/>
                </a:solidFill>
              </a:rPr>
              <a:t>:</a:t>
            </a:r>
            <a:endParaRPr lang="en-US" sz="2400" b="1" dirty="0">
              <a:solidFill>
                <a:srgbClr val="FFC000"/>
              </a:solidFill>
            </a:endParaRPr>
          </a:p>
          <a:p>
            <a:pPr fontAlgn="base"/>
            <a:r>
              <a:rPr lang="en-US" sz="2400" dirty="0"/>
              <a:t> </a:t>
            </a:r>
            <a:r>
              <a:rPr lang="en-US" sz="2400" dirty="0" smtClean="0"/>
              <a:t>Draw </a:t>
            </a:r>
            <a:r>
              <a:rPr lang="en-US" sz="2400" dirty="0"/>
              <a:t>an edge for each conflict pair such that if X</a:t>
            </a:r>
            <a:r>
              <a:rPr lang="en-US" sz="2400" baseline="-25000" dirty="0"/>
              <a:t>i</a:t>
            </a:r>
            <a:r>
              <a:rPr lang="en-US" sz="2400" dirty="0"/>
              <a:t> (V) and </a:t>
            </a:r>
            <a:r>
              <a:rPr lang="en-US" sz="2400" dirty="0" err="1"/>
              <a:t>Y</a:t>
            </a:r>
            <a:r>
              <a:rPr lang="en-US" sz="2400" baseline="-25000" dirty="0" err="1"/>
              <a:t>j</a:t>
            </a:r>
            <a:r>
              <a:rPr lang="en-US" sz="2400" dirty="0"/>
              <a:t> (V) forms a conflict pair then draw an edge from T</a:t>
            </a:r>
            <a:r>
              <a:rPr lang="en-US" sz="2400" baseline="-25000" dirty="0"/>
              <a:t>i</a:t>
            </a:r>
            <a:r>
              <a:rPr lang="en-US" sz="2400" dirty="0"/>
              <a:t> to </a:t>
            </a:r>
            <a:r>
              <a:rPr lang="en-US" sz="2400" dirty="0" err="1"/>
              <a:t>T</a:t>
            </a:r>
            <a:r>
              <a:rPr lang="en-US" sz="2400" baseline="-25000" dirty="0" err="1"/>
              <a:t>j</a:t>
            </a:r>
            <a:r>
              <a:rPr lang="en-US" sz="2400" dirty="0"/>
              <a:t>.</a:t>
            </a:r>
          </a:p>
          <a:p>
            <a:pPr fontAlgn="base"/>
            <a:r>
              <a:rPr lang="en-US" sz="2400" dirty="0"/>
              <a:t>This ensures that T</a:t>
            </a:r>
            <a:r>
              <a:rPr lang="en-US" sz="2400" baseline="-25000" dirty="0"/>
              <a:t>i</a:t>
            </a:r>
            <a:r>
              <a:rPr lang="en-US" sz="2400" dirty="0"/>
              <a:t> gets executed before </a:t>
            </a:r>
            <a:r>
              <a:rPr lang="en-US" sz="2400" dirty="0" err="1"/>
              <a:t>T</a:t>
            </a:r>
            <a:r>
              <a:rPr lang="en-US" sz="2400" baseline="-25000" dirty="0" err="1"/>
              <a:t>j</a:t>
            </a:r>
            <a:r>
              <a:rPr lang="en-US" sz="2400" dirty="0"/>
              <a:t>.</a:t>
            </a:r>
          </a:p>
          <a:p>
            <a:endParaRPr lang="en-IN" sz="2400" dirty="0"/>
          </a:p>
        </p:txBody>
      </p:sp>
      <p:sp>
        <p:nvSpPr>
          <p:cNvPr id="5" name="Slide Number Placeholder 4"/>
          <p:cNvSpPr>
            <a:spLocks noGrp="1"/>
          </p:cNvSpPr>
          <p:nvPr>
            <p:ph type="sldNum" sz="quarter" idx="12"/>
          </p:nvPr>
        </p:nvSpPr>
        <p:spPr/>
        <p:txBody>
          <a:bodyPr/>
          <a:lstStyle/>
          <a:p>
            <a:fld id="{D9A5D385-461F-4496-BBAF-6B31A96EE071}" type="slidenum">
              <a:rPr lang="en-IN" smtClean="0"/>
              <a:t>30</a:t>
            </a:fld>
            <a:endParaRPr lang="en-IN"/>
          </a:p>
        </p:txBody>
      </p:sp>
    </p:spTree>
    <p:extLst>
      <p:ext uri="{BB962C8B-B14F-4D97-AF65-F5344CB8AC3E}">
        <p14:creationId xmlns:p14="http://schemas.microsoft.com/office/powerpoint/2010/main" val="11737320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err="1" smtClean="0"/>
              <a:t>Cont</a:t>
            </a:r>
            <a:r>
              <a:rPr lang="en-US" b="1" u="sng" dirty="0" smtClean="0"/>
              <a:t>… Checking </a:t>
            </a:r>
            <a:r>
              <a:rPr lang="en-US" b="1" u="sng" dirty="0"/>
              <a:t>Whether a Schedule is Conflict </a:t>
            </a:r>
            <a:r>
              <a:rPr lang="en-US" b="1" u="sng" dirty="0" err="1"/>
              <a:t>Serializable</a:t>
            </a:r>
            <a:r>
              <a:rPr lang="en-US" b="1" u="sng" dirty="0"/>
              <a:t> Or Not-</a:t>
            </a:r>
            <a:endParaRPr lang="en-IN" dirty="0"/>
          </a:p>
        </p:txBody>
      </p:sp>
      <p:sp>
        <p:nvSpPr>
          <p:cNvPr id="3" name="Content Placeholder 2"/>
          <p:cNvSpPr>
            <a:spLocks noGrp="1"/>
          </p:cNvSpPr>
          <p:nvPr>
            <p:ph idx="1"/>
          </p:nvPr>
        </p:nvSpPr>
        <p:spPr/>
        <p:txBody>
          <a:bodyPr>
            <a:noAutofit/>
          </a:bodyPr>
          <a:lstStyle/>
          <a:p>
            <a:pPr algn="just" fontAlgn="base"/>
            <a:r>
              <a:rPr lang="en-US" sz="2400" b="1" u="sng" dirty="0"/>
              <a:t>Step-04:</a:t>
            </a:r>
            <a:endParaRPr lang="en-US" sz="2400" b="1" dirty="0"/>
          </a:p>
          <a:p>
            <a:pPr algn="just" fontAlgn="base"/>
            <a:r>
              <a:rPr lang="en-US" sz="2400" dirty="0"/>
              <a:t> </a:t>
            </a:r>
            <a:r>
              <a:rPr lang="en-US" sz="2400" dirty="0" smtClean="0"/>
              <a:t>Check </a:t>
            </a:r>
            <a:r>
              <a:rPr lang="en-US" sz="2400" dirty="0"/>
              <a:t>if there is any cycle formed in the graph.</a:t>
            </a:r>
          </a:p>
          <a:p>
            <a:pPr algn="just" fontAlgn="base"/>
            <a:r>
              <a:rPr lang="en-US" sz="2400" dirty="0"/>
              <a:t>If there is no cycle found, then the schedule is conflict </a:t>
            </a:r>
            <a:r>
              <a:rPr lang="en-US" sz="2400" dirty="0" err="1"/>
              <a:t>serializable</a:t>
            </a:r>
            <a:r>
              <a:rPr lang="en-US" sz="2400" dirty="0"/>
              <a:t> otherwise not.</a:t>
            </a:r>
          </a:p>
          <a:p>
            <a:pPr algn="just" fontAlgn="base"/>
            <a:r>
              <a:rPr lang="en-US" sz="2400" dirty="0"/>
              <a:t> </a:t>
            </a:r>
          </a:p>
          <a:p>
            <a:pPr algn="just"/>
            <a:endParaRPr lang="en-IN" sz="2400" dirty="0"/>
          </a:p>
        </p:txBody>
      </p:sp>
      <p:sp>
        <p:nvSpPr>
          <p:cNvPr id="5" name="Slide Number Placeholder 4"/>
          <p:cNvSpPr>
            <a:spLocks noGrp="1"/>
          </p:cNvSpPr>
          <p:nvPr>
            <p:ph type="sldNum" sz="quarter" idx="12"/>
          </p:nvPr>
        </p:nvSpPr>
        <p:spPr/>
        <p:txBody>
          <a:bodyPr/>
          <a:lstStyle/>
          <a:p>
            <a:fld id="{D9A5D385-461F-4496-BBAF-6B31A96EE071}" type="slidenum">
              <a:rPr lang="en-IN" smtClean="0"/>
              <a:t>31</a:t>
            </a:fld>
            <a:endParaRPr lang="en-IN"/>
          </a:p>
        </p:txBody>
      </p:sp>
    </p:spTree>
    <p:extLst>
      <p:ext uri="{BB962C8B-B14F-4D97-AF65-F5344CB8AC3E}">
        <p14:creationId xmlns:p14="http://schemas.microsoft.com/office/powerpoint/2010/main" val="30204074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9026" y="187382"/>
            <a:ext cx="8911687" cy="1280890"/>
          </a:xfrm>
        </p:spPr>
        <p:txBody>
          <a:bodyPr>
            <a:normAutofit fontScale="90000"/>
          </a:bodyPr>
          <a:lstStyle/>
          <a:p>
            <a:r>
              <a:rPr lang="en-US" b="1" u="sng" dirty="0"/>
              <a:t>PRACTICE PROBLEMS BASED ON CONFLICT SERIALIZABILITY-</a:t>
            </a:r>
            <a:r>
              <a:rPr lang="en-US" b="1" dirty="0"/>
              <a:t/>
            </a:r>
            <a:br>
              <a:rPr lang="en-US" b="1" dirty="0"/>
            </a:br>
            <a:endParaRPr lang="en-IN" dirty="0"/>
          </a:p>
        </p:txBody>
      </p:sp>
      <p:sp>
        <p:nvSpPr>
          <p:cNvPr id="3" name="Content Placeholder 2"/>
          <p:cNvSpPr>
            <a:spLocks noGrp="1"/>
          </p:cNvSpPr>
          <p:nvPr>
            <p:ph idx="1"/>
          </p:nvPr>
        </p:nvSpPr>
        <p:spPr>
          <a:xfrm>
            <a:off x="1392072" y="1468272"/>
            <a:ext cx="10799928" cy="3777622"/>
          </a:xfrm>
        </p:spPr>
        <p:txBody>
          <a:bodyPr>
            <a:noAutofit/>
          </a:bodyPr>
          <a:lstStyle/>
          <a:p>
            <a:r>
              <a:rPr lang="en-IN" sz="2400" b="1" u="sng" dirty="0"/>
              <a:t>Problem-01:</a:t>
            </a:r>
            <a:endParaRPr lang="en-IN" sz="2400" b="1" dirty="0"/>
          </a:p>
          <a:p>
            <a:pPr fontAlgn="base"/>
            <a:r>
              <a:rPr lang="en-US" sz="2400" dirty="0"/>
              <a:t>Check whether the given schedule S is conflict </a:t>
            </a:r>
            <a:r>
              <a:rPr lang="en-US" sz="2400" dirty="0" err="1"/>
              <a:t>serializable</a:t>
            </a:r>
            <a:r>
              <a:rPr lang="en-US" sz="2400" dirty="0"/>
              <a:t> or not-</a:t>
            </a:r>
          </a:p>
          <a:p>
            <a:pPr fontAlgn="base"/>
            <a:r>
              <a:rPr lang="en-US" sz="2400" b="1" dirty="0"/>
              <a:t>S : R</a:t>
            </a:r>
            <a:r>
              <a:rPr lang="en-US" sz="2400" b="1" baseline="-25000" dirty="0"/>
              <a:t>1</a:t>
            </a:r>
            <a:r>
              <a:rPr lang="en-US" sz="2400" b="1" dirty="0"/>
              <a:t>(A) , R</a:t>
            </a:r>
            <a:r>
              <a:rPr lang="en-US" sz="2400" b="1" baseline="-25000" dirty="0"/>
              <a:t>2</a:t>
            </a:r>
            <a:r>
              <a:rPr lang="en-US" sz="2400" b="1" dirty="0"/>
              <a:t>(A) , R</a:t>
            </a:r>
            <a:r>
              <a:rPr lang="en-US" sz="2400" b="1" baseline="-25000" dirty="0"/>
              <a:t>1</a:t>
            </a:r>
            <a:r>
              <a:rPr lang="en-US" sz="2400" b="1" dirty="0"/>
              <a:t>(B) , R</a:t>
            </a:r>
            <a:r>
              <a:rPr lang="en-US" sz="2400" b="1" baseline="-25000" dirty="0"/>
              <a:t>2</a:t>
            </a:r>
            <a:r>
              <a:rPr lang="en-US" sz="2400" b="1" dirty="0"/>
              <a:t>(B) , R</a:t>
            </a:r>
            <a:r>
              <a:rPr lang="en-US" sz="2400" b="1" baseline="-25000" dirty="0"/>
              <a:t>3</a:t>
            </a:r>
            <a:r>
              <a:rPr lang="en-US" sz="2400" b="1" dirty="0"/>
              <a:t>(B) , W</a:t>
            </a:r>
            <a:r>
              <a:rPr lang="en-US" sz="2400" b="1" baseline="-25000" dirty="0"/>
              <a:t>1</a:t>
            </a:r>
            <a:r>
              <a:rPr lang="en-US" sz="2400" b="1" dirty="0"/>
              <a:t>(A) , W</a:t>
            </a:r>
            <a:r>
              <a:rPr lang="en-US" sz="2400" b="1" baseline="-25000" dirty="0"/>
              <a:t>2</a:t>
            </a:r>
            <a:r>
              <a:rPr lang="en-US" sz="2400" b="1" dirty="0"/>
              <a:t>(B)</a:t>
            </a:r>
            <a:endParaRPr lang="en-US" sz="2400" dirty="0"/>
          </a:p>
          <a:p>
            <a:pPr fontAlgn="base"/>
            <a:r>
              <a:rPr lang="en-US" sz="2400" b="1" u="sng" dirty="0">
                <a:solidFill>
                  <a:srgbClr val="FFC000"/>
                </a:solidFill>
              </a:rPr>
              <a:t>Solution-</a:t>
            </a:r>
            <a:endParaRPr lang="en-US" sz="2400" b="1" dirty="0">
              <a:solidFill>
                <a:srgbClr val="FFC000"/>
              </a:solidFill>
            </a:endParaRPr>
          </a:p>
          <a:p>
            <a:pPr fontAlgn="base"/>
            <a:r>
              <a:rPr lang="en-US" sz="2400" dirty="0"/>
              <a:t> </a:t>
            </a:r>
            <a:r>
              <a:rPr lang="en-US" sz="2400" b="1" u="sng" dirty="0" smtClean="0"/>
              <a:t>Step-01</a:t>
            </a:r>
            <a:r>
              <a:rPr lang="en-US" sz="2400" b="1" u="sng" dirty="0"/>
              <a:t>:</a:t>
            </a:r>
            <a:endParaRPr lang="en-US" sz="2400" b="1" dirty="0"/>
          </a:p>
          <a:p>
            <a:pPr fontAlgn="base"/>
            <a:r>
              <a:rPr lang="en-US" sz="2400" dirty="0"/>
              <a:t> </a:t>
            </a:r>
            <a:r>
              <a:rPr lang="en-US" sz="2400" dirty="0" smtClean="0"/>
              <a:t>List </a:t>
            </a:r>
            <a:r>
              <a:rPr lang="en-US" sz="2400" dirty="0"/>
              <a:t>all the conflicting operations and determine the dependency between the transactions-</a:t>
            </a:r>
          </a:p>
          <a:p>
            <a:pPr fontAlgn="base"/>
            <a:r>
              <a:rPr lang="en-US" sz="2400" dirty="0"/>
              <a:t>R</a:t>
            </a:r>
            <a:r>
              <a:rPr lang="en-US" sz="2400" baseline="-25000" dirty="0"/>
              <a:t>2</a:t>
            </a:r>
            <a:r>
              <a:rPr lang="en-US" sz="2400" dirty="0"/>
              <a:t>(A) , W</a:t>
            </a:r>
            <a:r>
              <a:rPr lang="en-US" sz="2400" baseline="-25000" dirty="0"/>
              <a:t>1</a:t>
            </a:r>
            <a:r>
              <a:rPr lang="en-US" sz="2400" dirty="0"/>
              <a:t>(A) (T</a:t>
            </a:r>
            <a:r>
              <a:rPr lang="en-US" sz="2400" baseline="-25000" dirty="0"/>
              <a:t>2</a:t>
            </a:r>
            <a:r>
              <a:rPr lang="en-US" sz="2400" dirty="0"/>
              <a:t> → T</a:t>
            </a:r>
            <a:r>
              <a:rPr lang="en-US" sz="2400" baseline="-25000" dirty="0"/>
              <a:t>1</a:t>
            </a:r>
            <a:r>
              <a:rPr lang="en-US" sz="2400" dirty="0"/>
              <a:t>)</a:t>
            </a:r>
          </a:p>
          <a:p>
            <a:pPr fontAlgn="base"/>
            <a:r>
              <a:rPr lang="en-US" sz="2400" dirty="0"/>
              <a:t>R</a:t>
            </a:r>
            <a:r>
              <a:rPr lang="en-US" sz="2400" baseline="-25000" dirty="0"/>
              <a:t>1</a:t>
            </a:r>
            <a:r>
              <a:rPr lang="en-US" sz="2400" dirty="0"/>
              <a:t>(B) , W</a:t>
            </a:r>
            <a:r>
              <a:rPr lang="en-US" sz="2400" baseline="-25000" dirty="0"/>
              <a:t>2</a:t>
            </a:r>
            <a:r>
              <a:rPr lang="en-US" sz="2400" dirty="0"/>
              <a:t>(B) (T</a:t>
            </a:r>
            <a:r>
              <a:rPr lang="en-US" sz="2400" baseline="-25000" dirty="0"/>
              <a:t>1</a:t>
            </a:r>
            <a:r>
              <a:rPr lang="en-US" sz="2400" dirty="0"/>
              <a:t> → T</a:t>
            </a:r>
            <a:r>
              <a:rPr lang="en-US" sz="2400" baseline="-25000" dirty="0"/>
              <a:t>2</a:t>
            </a:r>
            <a:r>
              <a:rPr lang="en-US" sz="2400" dirty="0"/>
              <a:t>)</a:t>
            </a:r>
          </a:p>
          <a:p>
            <a:pPr fontAlgn="base"/>
            <a:r>
              <a:rPr lang="en-US" sz="2400" dirty="0"/>
              <a:t>R</a:t>
            </a:r>
            <a:r>
              <a:rPr lang="en-US" sz="2400" baseline="-25000" dirty="0"/>
              <a:t>3</a:t>
            </a:r>
            <a:r>
              <a:rPr lang="en-US" sz="2400" dirty="0"/>
              <a:t>(B) , W</a:t>
            </a:r>
            <a:r>
              <a:rPr lang="en-US" sz="2400" baseline="-25000" dirty="0"/>
              <a:t>2</a:t>
            </a:r>
            <a:r>
              <a:rPr lang="en-US" sz="2400" dirty="0"/>
              <a:t>(B) (T</a:t>
            </a:r>
            <a:r>
              <a:rPr lang="en-US" sz="2400" baseline="-25000" dirty="0"/>
              <a:t>3</a:t>
            </a:r>
            <a:r>
              <a:rPr lang="en-US" sz="2400" dirty="0"/>
              <a:t> → T</a:t>
            </a:r>
            <a:r>
              <a:rPr lang="en-US" sz="2400" baseline="-25000" dirty="0"/>
              <a:t>2</a:t>
            </a:r>
            <a:r>
              <a:rPr lang="en-US" sz="2400" dirty="0"/>
              <a:t>)</a:t>
            </a:r>
          </a:p>
          <a:p>
            <a:endParaRPr lang="en-IN" sz="2400" dirty="0"/>
          </a:p>
        </p:txBody>
      </p:sp>
      <p:sp>
        <p:nvSpPr>
          <p:cNvPr id="5" name="Slide Number Placeholder 4"/>
          <p:cNvSpPr>
            <a:spLocks noGrp="1"/>
          </p:cNvSpPr>
          <p:nvPr>
            <p:ph type="sldNum" sz="quarter" idx="12"/>
          </p:nvPr>
        </p:nvSpPr>
        <p:spPr/>
        <p:txBody>
          <a:bodyPr/>
          <a:lstStyle/>
          <a:p>
            <a:fld id="{D9A5D385-461F-4496-BBAF-6B31A96EE071}" type="slidenum">
              <a:rPr lang="en-IN" smtClean="0"/>
              <a:t>32</a:t>
            </a:fld>
            <a:endParaRPr lang="en-IN"/>
          </a:p>
        </p:txBody>
      </p:sp>
    </p:spTree>
    <p:extLst>
      <p:ext uri="{BB962C8B-B14F-4D97-AF65-F5344CB8AC3E}">
        <p14:creationId xmlns:p14="http://schemas.microsoft.com/office/powerpoint/2010/main" val="8555718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Problem-01</a:t>
            </a:r>
            <a:r>
              <a:rPr lang="en-IN" b="1" u="sng" dirty="0" smtClean="0"/>
              <a:t>: </a:t>
            </a:r>
            <a:r>
              <a:rPr lang="en-IN" b="1" u="sng" dirty="0" err="1" smtClean="0"/>
              <a:t>Cont</a:t>
            </a:r>
            <a:r>
              <a:rPr lang="en-IN" b="1" u="sng" dirty="0" smtClean="0"/>
              <a:t>…</a:t>
            </a:r>
            <a:r>
              <a:rPr lang="en-IN" b="1" dirty="0"/>
              <a:t/>
            </a:r>
            <a:br>
              <a:rPr lang="en-IN" b="1" dirty="0"/>
            </a:br>
            <a:endParaRPr lang="en-IN" dirty="0"/>
          </a:p>
        </p:txBody>
      </p:sp>
      <p:sp>
        <p:nvSpPr>
          <p:cNvPr id="3" name="Content Placeholder 2"/>
          <p:cNvSpPr>
            <a:spLocks noGrp="1"/>
          </p:cNvSpPr>
          <p:nvPr>
            <p:ph idx="1"/>
          </p:nvPr>
        </p:nvSpPr>
        <p:spPr/>
        <p:txBody>
          <a:bodyPr/>
          <a:lstStyle/>
          <a:p>
            <a:pPr fontAlgn="base"/>
            <a:r>
              <a:rPr lang="en-US" b="1" u="sng" dirty="0"/>
              <a:t>Step-02:</a:t>
            </a:r>
            <a:endParaRPr lang="en-US" b="1" dirty="0"/>
          </a:p>
          <a:p>
            <a:pPr fontAlgn="base"/>
            <a:r>
              <a:rPr lang="en-US" dirty="0"/>
              <a:t> </a:t>
            </a:r>
          </a:p>
          <a:p>
            <a:pPr fontAlgn="base"/>
            <a:r>
              <a:rPr lang="en-US" dirty="0"/>
              <a:t>Draw the precedence graph-</a:t>
            </a:r>
          </a:p>
          <a:p>
            <a:endParaRPr lang="en-IN" dirty="0"/>
          </a:p>
        </p:txBody>
      </p:sp>
      <p:pic>
        <p:nvPicPr>
          <p:cNvPr id="24578" name="Picture 2" descr="https://www.gatevidyalay.com/wp-content/uploads/2018/06/Conflict-Serializability-Problem-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7336" y="2611901"/>
            <a:ext cx="3829571" cy="282102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369325" y="5126868"/>
            <a:ext cx="6328011" cy="646331"/>
          </a:xfrm>
          <a:prstGeom prst="rect">
            <a:avLst/>
          </a:prstGeom>
        </p:spPr>
        <p:txBody>
          <a:bodyPr wrap="square">
            <a:spAutoFit/>
          </a:bodyPr>
          <a:lstStyle/>
          <a:p>
            <a:pPr fontAlgn="base">
              <a:buFont typeface="Arial" panose="020B0604020202020204" pitchFamily="34" charset="0"/>
              <a:buChar char="•"/>
            </a:pPr>
            <a:r>
              <a:rPr lang="en-US" b="0" i="0" dirty="0" smtClean="0">
                <a:solidFill>
                  <a:srgbClr val="303030"/>
                </a:solidFill>
                <a:effectLst/>
                <a:latin typeface="Arimo"/>
              </a:rPr>
              <a:t>Clearly, there exists a cycle in the precedence graph.</a:t>
            </a:r>
          </a:p>
          <a:p>
            <a:pPr fontAlgn="base">
              <a:buFont typeface="Arial" panose="020B0604020202020204" pitchFamily="34" charset="0"/>
              <a:buChar char="•"/>
            </a:pPr>
            <a:r>
              <a:rPr lang="en-US" b="0" i="0" dirty="0" smtClean="0">
                <a:solidFill>
                  <a:srgbClr val="303030"/>
                </a:solidFill>
                <a:effectLst/>
                <a:latin typeface="Arimo"/>
              </a:rPr>
              <a:t>Therefore, the given schedule S is not conflict </a:t>
            </a:r>
            <a:r>
              <a:rPr lang="en-US" b="0" i="0" dirty="0" err="1" smtClean="0">
                <a:solidFill>
                  <a:srgbClr val="303030"/>
                </a:solidFill>
                <a:effectLst/>
                <a:latin typeface="Arimo"/>
              </a:rPr>
              <a:t>serializable</a:t>
            </a:r>
            <a:r>
              <a:rPr lang="en-US" b="0" i="0" dirty="0" smtClean="0">
                <a:solidFill>
                  <a:srgbClr val="303030"/>
                </a:solidFill>
                <a:effectLst/>
                <a:latin typeface="Arimo"/>
              </a:rPr>
              <a:t>.</a:t>
            </a:r>
            <a:endParaRPr lang="en-US" b="0" i="0" dirty="0">
              <a:solidFill>
                <a:srgbClr val="303030"/>
              </a:solidFill>
              <a:effectLst/>
              <a:latin typeface="Arimo"/>
            </a:endParaRPr>
          </a:p>
        </p:txBody>
      </p:sp>
      <p:sp>
        <p:nvSpPr>
          <p:cNvPr id="6" name="Slide Number Placeholder 5"/>
          <p:cNvSpPr>
            <a:spLocks noGrp="1"/>
          </p:cNvSpPr>
          <p:nvPr>
            <p:ph type="sldNum" sz="quarter" idx="12"/>
          </p:nvPr>
        </p:nvSpPr>
        <p:spPr/>
        <p:txBody>
          <a:bodyPr/>
          <a:lstStyle/>
          <a:p>
            <a:fld id="{D9A5D385-461F-4496-BBAF-6B31A96EE071}" type="slidenum">
              <a:rPr lang="en-IN" smtClean="0"/>
              <a:t>33</a:t>
            </a:fld>
            <a:endParaRPr lang="en-IN"/>
          </a:p>
        </p:txBody>
      </p:sp>
    </p:spTree>
    <p:extLst>
      <p:ext uri="{BB962C8B-B14F-4D97-AF65-F5344CB8AC3E}">
        <p14:creationId xmlns:p14="http://schemas.microsoft.com/office/powerpoint/2010/main" val="35412960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Problem-02:</a:t>
            </a:r>
            <a:r>
              <a:rPr lang="en-IN" b="1" dirty="0"/>
              <a:t/>
            </a:r>
            <a:br>
              <a:rPr lang="en-IN" b="1" dirty="0"/>
            </a:br>
            <a:endParaRPr lang="en-IN" dirty="0"/>
          </a:p>
        </p:txBody>
      </p:sp>
      <p:sp>
        <p:nvSpPr>
          <p:cNvPr id="3" name="Content Placeholder 2"/>
          <p:cNvSpPr>
            <a:spLocks noGrp="1"/>
          </p:cNvSpPr>
          <p:nvPr>
            <p:ph idx="1"/>
          </p:nvPr>
        </p:nvSpPr>
        <p:spPr>
          <a:xfrm>
            <a:off x="1210788" y="1264555"/>
            <a:ext cx="8915400" cy="3777622"/>
          </a:xfrm>
        </p:spPr>
        <p:txBody>
          <a:bodyPr/>
          <a:lstStyle/>
          <a:p>
            <a:r>
              <a:rPr lang="en-US" dirty="0"/>
              <a:t>Check whether the given schedule S is conflict </a:t>
            </a:r>
            <a:r>
              <a:rPr lang="en-US" dirty="0" err="1"/>
              <a:t>serializable</a:t>
            </a:r>
            <a:r>
              <a:rPr lang="en-US" dirty="0"/>
              <a:t> and recoverable or not-</a:t>
            </a:r>
            <a:endParaRPr lang="en-IN" dirty="0"/>
          </a:p>
        </p:txBody>
      </p:sp>
      <p:pic>
        <p:nvPicPr>
          <p:cNvPr id="25602" name="Picture 2" descr="https://www.gatevidyalay.com/wp-content/uploads/2018/06/Conflict-Serializability-Problem-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8018" y="1905000"/>
            <a:ext cx="6010251" cy="460803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002589" y="2102247"/>
            <a:ext cx="6096000" cy="1200329"/>
          </a:xfrm>
          <a:prstGeom prst="rect">
            <a:avLst/>
          </a:prstGeom>
        </p:spPr>
        <p:txBody>
          <a:bodyPr>
            <a:spAutoFit/>
          </a:bodyPr>
          <a:lstStyle/>
          <a:p>
            <a:pPr fontAlgn="base"/>
            <a:r>
              <a:rPr lang="en-US" b="1" i="0" u="sng" dirty="0" smtClean="0">
                <a:solidFill>
                  <a:srgbClr val="303030"/>
                </a:solidFill>
                <a:effectLst/>
                <a:latin typeface="roboto condensed"/>
              </a:rPr>
              <a:t>Step-01:</a:t>
            </a:r>
            <a:endParaRPr lang="en-US" b="1" i="0" dirty="0" smtClean="0">
              <a:solidFill>
                <a:srgbClr val="303030"/>
              </a:solidFill>
              <a:effectLst/>
              <a:latin typeface="roboto condensed"/>
            </a:endParaRPr>
          </a:p>
          <a:p>
            <a:pPr fontAlgn="base"/>
            <a:r>
              <a:rPr lang="en-US" b="0" i="0" dirty="0" smtClean="0">
                <a:solidFill>
                  <a:srgbClr val="303030"/>
                </a:solidFill>
                <a:effectLst/>
                <a:latin typeface="Arimo"/>
              </a:rPr>
              <a:t> </a:t>
            </a:r>
          </a:p>
          <a:p>
            <a:pPr fontAlgn="base"/>
            <a:r>
              <a:rPr lang="en-US" b="0" i="0" dirty="0" smtClean="0">
                <a:solidFill>
                  <a:srgbClr val="303030"/>
                </a:solidFill>
                <a:effectLst/>
                <a:latin typeface="Arimo"/>
              </a:rPr>
              <a:t>List all the conflicting operations and determine the dependency between the transactions-</a:t>
            </a:r>
            <a:endParaRPr lang="en-US" b="0" i="0" dirty="0">
              <a:solidFill>
                <a:srgbClr val="303030"/>
              </a:solidFill>
              <a:effectLst/>
              <a:latin typeface="Arimo"/>
            </a:endParaRPr>
          </a:p>
        </p:txBody>
      </p:sp>
      <p:sp>
        <p:nvSpPr>
          <p:cNvPr id="5" name="Rectangle 4"/>
          <p:cNvSpPr/>
          <p:nvPr/>
        </p:nvSpPr>
        <p:spPr>
          <a:xfrm>
            <a:off x="1505803" y="3499823"/>
            <a:ext cx="4103427" cy="2677656"/>
          </a:xfrm>
          <a:prstGeom prst="rect">
            <a:avLst/>
          </a:prstGeom>
        </p:spPr>
        <p:txBody>
          <a:bodyPr wrap="square">
            <a:spAutoFit/>
          </a:bodyPr>
          <a:lstStyle/>
          <a:p>
            <a:pPr fontAlgn="base">
              <a:buFont typeface="Arial" panose="020B0604020202020204" pitchFamily="34" charset="0"/>
              <a:buChar char="•"/>
            </a:pPr>
            <a:r>
              <a:rPr lang="fr-FR" sz="2800" b="0" i="0" dirty="0" smtClean="0">
                <a:solidFill>
                  <a:srgbClr val="303030"/>
                </a:solidFill>
                <a:effectLst/>
                <a:latin typeface="Arimo"/>
              </a:rPr>
              <a:t>R</a:t>
            </a:r>
            <a:r>
              <a:rPr lang="fr-FR" sz="2800" b="0" i="0" baseline="-25000" dirty="0" smtClean="0">
                <a:solidFill>
                  <a:srgbClr val="303030"/>
                </a:solidFill>
                <a:effectLst/>
                <a:latin typeface="Arimo"/>
              </a:rPr>
              <a:t>2</a:t>
            </a:r>
            <a:r>
              <a:rPr lang="fr-FR" sz="2800" b="0" i="0" dirty="0" smtClean="0">
                <a:solidFill>
                  <a:srgbClr val="303030"/>
                </a:solidFill>
                <a:effectLst/>
                <a:latin typeface="Arimo"/>
              </a:rPr>
              <a:t>(X) , W</a:t>
            </a:r>
            <a:r>
              <a:rPr lang="fr-FR" sz="2800" b="0" i="0" baseline="-25000" dirty="0" smtClean="0">
                <a:solidFill>
                  <a:srgbClr val="303030"/>
                </a:solidFill>
                <a:effectLst/>
                <a:latin typeface="Arimo"/>
              </a:rPr>
              <a:t>3</a:t>
            </a:r>
            <a:r>
              <a:rPr lang="fr-FR" sz="2800" b="0" i="0" dirty="0" smtClean="0">
                <a:solidFill>
                  <a:srgbClr val="303030"/>
                </a:solidFill>
                <a:effectLst/>
                <a:latin typeface="Arimo"/>
              </a:rPr>
              <a:t>(X) (T</a:t>
            </a:r>
            <a:r>
              <a:rPr lang="fr-FR" sz="2800" b="0" i="0" baseline="-25000" dirty="0" smtClean="0">
                <a:solidFill>
                  <a:srgbClr val="303030"/>
                </a:solidFill>
                <a:effectLst/>
                <a:latin typeface="Arimo"/>
              </a:rPr>
              <a:t>2</a:t>
            </a:r>
            <a:r>
              <a:rPr lang="fr-FR" sz="2800" b="0" i="0" dirty="0" smtClean="0">
                <a:solidFill>
                  <a:srgbClr val="303030"/>
                </a:solidFill>
                <a:effectLst/>
                <a:latin typeface="Arimo"/>
              </a:rPr>
              <a:t> → T</a:t>
            </a:r>
            <a:r>
              <a:rPr lang="fr-FR" sz="2800" b="0" i="0" baseline="-25000" dirty="0" smtClean="0">
                <a:solidFill>
                  <a:srgbClr val="303030"/>
                </a:solidFill>
                <a:effectLst/>
                <a:latin typeface="Arimo"/>
              </a:rPr>
              <a:t>3</a:t>
            </a:r>
            <a:r>
              <a:rPr lang="fr-FR" sz="2800" b="0" i="0" dirty="0" smtClean="0">
                <a:solidFill>
                  <a:srgbClr val="303030"/>
                </a:solidFill>
                <a:effectLst/>
                <a:latin typeface="Arimo"/>
              </a:rPr>
              <a:t>)</a:t>
            </a:r>
          </a:p>
          <a:p>
            <a:pPr fontAlgn="base">
              <a:buFont typeface="Arial" panose="020B0604020202020204" pitchFamily="34" charset="0"/>
              <a:buChar char="•"/>
            </a:pPr>
            <a:r>
              <a:rPr lang="fr-FR" sz="2800" b="0" i="0" dirty="0" smtClean="0">
                <a:solidFill>
                  <a:srgbClr val="303030"/>
                </a:solidFill>
                <a:effectLst/>
                <a:latin typeface="Arimo"/>
              </a:rPr>
              <a:t>R</a:t>
            </a:r>
            <a:r>
              <a:rPr lang="fr-FR" sz="2800" b="0" i="0" baseline="-25000" dirty="0" smtClean="0">
                <a:solidFill>
                  <a:srgbClr val="303030"/>
                </a:solidFill>
                <a:effectLst/>
                <a:latin typeface="Arimo"/>
              </a:rPr>
              <a:t>2</a:t>
            </a:r>
            <a:r>
              <a:rPr lang="fr-FR" sz="2800" b="0" i="0" dirty="0" smtClean="0">
                <a:solidFill>
                  <a:srgbClr val="303030"/>
                </a:solidFill>
                <a:effectLst/>
                <a:latin typeface="Arimo"/>
              </a:rPr>
              <a:t>(X) , W</a:t>
            </a:r>
            <a:r>
              <a:rPr lang="fr-FR" sz="2800" b="0" i="0" baseline="-25000" dirty="0" smtClean="0">
                <a:solidFill>
                  <a:srgbClr val="303030"/>
                </a:solidFill>
                <a:effectLst/>
                <a:latin typeface="Arimo"/>
              </a:rPr>
              <a:t>1</a:t>
            </a:r>
            <a:r>
              <a:rPr lang="fr-FR" sz="2800" b="0" i="0" dirty="0" smtClean="0">
                <a:solidFill>
                  <a:srgbClr val="303030"/>
                </a:solidFill>
                <a:effectLst/>
                <a:latin typeface="Arimo"/>
              </a:rPr>
              <a:t>(X) (T</a:t>
            </a:r>
            <a:r>
              <a:rPr lang="fr-FR" sz="2800" b="0" i="0" baseline="-25000" dirty="0" smtClean="0">
                <a:solidFill>
                  <a:srgbClr val="303030"/>
                </a:solidFill>
                <a:effectLst/>
                <a:latin typeface="Arimo"/>
              </a:rPr>
              <a:t>2</a:t>
            </a:r>
            <a:r>
              <a:rPr lang="fr-FR" sz="2800" b="0" i="0" dirty="0" smtClean="0">
                <a:solidFill>
                  <a:srgbClr val="303030"/>
                </a:solidFill>
                <a:effectLst/>
                <a:latin typeface="Arimo"/>
              </a:rPr>
              <a:t> → T</a:t>
            </a:r>
            <a:r>
              <a:rPr lang="fr-FR" sz="2800" b="0" i="0" baseline="-25000" dirty="0" smtClean="0">
                <a:solidFill>
                  <a:srgbClr val="303030"/>
                </a:solidFill>
                <a:effectLst/>
                <a:latin typeface="Arimo"/>
              </a:rPr>
              <a:t>1</a:t>
            </a:r>
            <a:r>
              <a:rPr lang="fr-FR" sz="2800" b="0" i="0" dirty="0" smtClean="0">
                <a:solidFill>
                  <a:srgbClr val="303030"/>
                </a:solidFill>
                <a:effectLst/>
                <a:latin typeface="Arimo"/>
              </a:rPr>
              <a:t>)</a:t>
            </a:r>
          </a:p>
          <a:p>
            <a:pPr fontAlgn="base">
              <a:buFont typeface="Arial" panose="020B0604020202020204" pitchFamily="34" charset="0"/>
              <a:buChar char="•"/>
            </a:pPr>
            <a:r>
              <a:rPr lang="fr-FR" sz="2800" b="0" i="0" dirty="0" smtClean="0">
                <a:solidFill>
                  <a:srgbClr val="303030"/>
                </a:solidFill>
                <a:effectLst/>
                <a:latin typeface="Arimo"/>
              </a:rPr>
              <a:t>W</a:t>
            </a:r>
            <a:r>
              <a:rPr lang="fr-FR" sz="2800" b="0" i="0" baseline="-25000" dirty="0" smtClean="0">
                <a:solidFill>
                  <a:srgbClr val="303030"/>
                </a:solidFill>
                <a:effectLst/>
                <a:latin typeface="Arimo"/>
              </a:rPr>
              <a:t>3</a:t>
            </a:r>
            <a:r>
              <a:rPr lang="fr-FR" sz="2800" b="0" i="0" dirty="0" smtClean="0">
                <a:solidFill>
                  <a:srgbClr val="303030"/>
                </a:solidFill>
                <a:effectLst/>
                <a:latin typeface="Arimo"/>
              </a:rPr>
              <a:t>(X) , W</a:t>
            </a:r>
            <a:r>
              <a:rPr lang="fr-FR" sz="2800" b="0" i="0" baseline="-25000" dirty="0" smtClean="0">
                <a:solidFill>
                  <a:srgbClr val="303030"/>
                </a:solidFill>
                <a:effectLst/>
                <a:latin typeface="Arimo"/>
              </a:rPr>
              <a:t>1</a:t>
            </a:r>
            <a:r>
              <a:rPr lang="fr-FR" sz="2800" b="0" i="0" dirty="0" smtClean="0">
                <a:solidFill>
                  <a:srgbClr val="303030"/>
                </a:solidFill>
                <a:effectLst/>
                <a:latin typeface="Arimo"/>
              </a:rPr>
              <a:t>(X) (T</a:t>
            </a:r>
            <a:r>
              <a:rPr lang="fr-FR" sz="2800" b="0" i="0" baseline="-25000" dirty="0" smtClean="0">
                <a:solidFill>
                  <a:srgbClr val="303030"/>
                </a:solidFill>
                <a:effectLst/>
                <a:latin typeface="Arimo"/>
              </a:rPr>
              <a:t>3</a:t>
            </a:r>
            <a:r>
              <a:rPr lang="fr-FR" sz="2800" b="0" i="0" dirty="0" smtClean="0">
                <a:solidFill>
                  <a:srgbClr val="303030"/>
                </a:solidFill>
                <a:effectLst/>
                <a:latin typeface="Arimo"/>
              </a:rPr>
              <a:t> → T</a:t>
            </a:r>
            <a:r>
              <a:rPr lang="fr-FR" sz="2800" b="0" i="0" baseline="-25000" dirty="0" smtClean="0">
                <a:solidFill>
                  <a:srgbClr val="303030"/>
                </a:solidFill>
                <a:effectLst/>
                <a:latin typeface="Arimo"/>
              </a:rPr>
              <a:t>1</a:t>
            </a:r>
            <a:r>
              <a:rPr lang="fr-FR" sz="2800" b="0" i="0" dirty="0" smtClean="0">
                <a:solidFill>
                  <a:srgbClr val="303030"/>
                </a:solidFill>
                <a:effectLst/>
                <a:latin typeface="Arimo"/>
              </a:rPr>
              <a:t>)</a:t>
            </a:r>
          </a:p>
          <a:p>
            <a:pPr fontAlgn="base">
              <a:buFont typeface="Arial" panose="020B0604020202020204" pitchFamily="34" charset="0"/>
              <a:buChar char="•"/>
            </a:pPr>
            <a:r>
              <a:rPr lang="fr-FR" sz="2800" b="0" i="0" dirty="0" smtClean="0">
                <a:solidFill>
                  <a:srgbClr val="303030"/>
                </a:solidFill>
                <a:effectLst/>
                <a:latin typeface="Arimo"/>
              </a:rPr>
              <a:t>W</a:t>
            </a:r>
            <a:r>
              <a:rPr lang="fr-FR" sz="2800" b="0" i="0" baseline="-25000" dirty="0" smtClean="0">
                <a:solidFill>
                  <a:srgbClr val="303030"/>
                </a:solidFill>
                <a:effectLst/>
                <a:latin typeface="Arimo"/>
              </a:rPr>
              <a:t>3</a:t>
            </a:r>
            <a:r>
              <a:rPr lang="fr-FR" sz="2800" b="0" i="0" dirty="0" smtClean="0">
                <a:solidFill>
                  <a:srgbClr val="303030"/>
                </a:solidFill>
                <a:effectLst/>
                <a:latin typeface="Arimo"/>
              </a:rPr>
              <a:t>(X) , R</a:t>
            </a:r>
            <a:r>
              <a:rPr lang="fr-FR" sz="2800" b="0" i="0" baseline="-25000" dirty="0" smtClean="0">
                <a:solidFill>
                  <a:srgbClr val="303030"/>
                </a:solidFill>
                <a:effectLst/>
                <a:latin typeface="Arimo"/>
              </a:rPr>
              <a:t>4</a:t>
            </a:r>
            <a:r>
              <a:rPr lang="fr-FR" sz="2800" b="0" i="0" dirty="0" smtClean="0">
                <a:solidFill>
                  <a:srgbClr val="303030"/>
                </a:solidFill>
                <a:effectLst/>
                <a:latin typeface="Arimo"/>
              </a:rPr>
              <a:t>(X) (T</a:t>
            </a:r>
            <a:r>
              <a:rPr lang="fr-FR" sz="2800" b="0" i="0" baseline="-25000" dirty="0" smtClean="0">
                <a:solidFill>
                  <a:srgbClr val="303030"/>
                </a:solidFill>
                <a:effectLst/>
                <a:latin typeface="Arimo"/>
              </a:rPr>
              <a:t>3</a:t>
            </a:r>
            <a:r>
              <a:rPr lang="fr-FR" sz="2800" b="0" i="0" dirty="0" smtClean="0">
                <a:solidFill>
                  <a:srgbClr val="303030"/>
                </a:solidFill>
                <a:effectLst/>
                <a:latin typeface="Arimo"/>
              </a:rPr>
              <a:t> → T</a:t>
            </a:r>
            <a:r>
              <a:rPr lang="fr-FR" sz="2800" b="0" i="0" baseline="-25000" dirty="0" smtClean="0">
                <a:solidFill>
                  <a:srgbClr val="303030"/>
                </a:solidFill>
                <a:effectLst/>
                <a:latin typeface="Arimo"/>
              </a:rPr>
              <a:t>4</a:t>
            </a:r>
            <a:r>
              <a:rPr lang="fr-FR" sz="2800" b="0" i="0" dirty="0" smtClean="0">
                <a:solidFill>
                  <a:srgbClr val="303030"/>
                </a:solidFill>
                <a:effectLst/>
                <a:latin typeface="Arimo"/>
              </a:rPr>
              <a:t>)</a:t>
            </a:r>
          </a:p>
          <a:p>
            <a:pPr fontAlgn="base">
              <a:buFont typeface="Arial" panose="020B0604020202020204" pitchFamily="34" charset="0"/>
              <a:buChar char="•"/>
            </a:pPr>
            <a:r>
              <a:rPr lang="fr-FR" sz="2800" b="0" i="0" dirty="0" smtClean="0">
                <a:solidFill>
                  <a:srgbClr val="303030"/>
                </a:solidFill>
                <a:effectLst/>
                <a:latin typeface="Arimo"/>
              </a:rPr>
              <a:t>W</a:t>
            </a:r>
            <a:r>
              <a:rPr lang="fr-FR" sz="2800" b="0" i="0" baseline="-25000" dirty="0" smtClean="0">
                <a:solidFill>
                  <a:srgbClr val="303030"/>
                </a:solidFill>
                <a:effectLst/>
                <a:latin typeface="Arimo"/>
              </a:rPr>
              <a:t>1</a:t>
            </a:r>
            <a:r>
              <a:rPr lang="fr-FR" sz="2800" b="0" i="0" dirty="0" smtClean="0">
                <a:solidFill>
                  <a:srgbClr val="303030"/>
                </a:solidFill>
                <a:effectLst/>
                <a:latin typeface="Arimo"/>
              </a:rPr>
              <a:t>(X) , R</a:t>
            </a:r>
            <a:r>
              <a:rPr lang="fr-FR" sz="2800" b="0" i="0" baseline="-25000" dirty="0" smtClean="0">
                <a:solidFill>
                  <a:srgbClr val="303030"/>
                </a:solidFill>
                <a:effectLst/>
                <a:latin typeface="Arimo"/>
              </a:rPr>
              <a:t>4</a:t>
            </a:r>
            <a:r>
              <a:rPr lang="fr-FR" sz="2800" b="0" i="0" dirty="0" smtClean="0">
                <a:solidFill>
                  <a:srgbClr val="303030"/>
                </a:solidFill>
                <a:effectLst/>
                <a:latin typeface="Arimo"/>
              </a:rPr>
              <a:t>(X) (T</a:t>
            </a:r>
            <a:r>
              <a:rPr lang="fr-FR" sz="2800" b="0" i="0" baseline="-25000" dirty="0" smtClean="0">
                <a:solidFill>
                  <a:srgbClr val="303030"/>
                </a:solidFill>
                <a:effectLst/>
                <a:latin typeface="Arimo"/>
              </a:rPr>
              <a:t>1</a:t>
            </a:r>
            <a:r>
              <a:rPr lang="fr-FR" sz="2800" b="0" i="0" dirty="0" smtClean="0">
                <a:solidFill>
                  <a:srgbClr val="303030"/>
                </a:solidFill>
                <a:effectLst/>
                <a:latin typeface="Arimo"/>
              </a:rPr>
              <a:t> → T</a:t>
            </a:r>
            <a:r>
              <a:rPr lang="fr-FR" sz="2800" b="0" i="0" baseline="-25000" dirty="0" smtClean="0">
                <a:solidFill>
                  <a:srgbClr val="303030"/>
                </a:solidFill>
                <a:effectLst/>
                <a:latin typeface="Arimo"/>
              </a:rPr>
              <a:t>4</a:t>
            </a:r>
            <a:r>
              <a:rPr lang="fr-FR" sz="2800" b="0" i="0" dirty="0" smtClean="0">
                <a:solidFill>
                  <a:srgbClr val="303030"/>
                </a:solidFill>
                <a:effectLst/>
                <a:latin typeface="Arimo"/>
              </a:rPr>
              <a:t>)</a:t>
            </a:r>
          </a:p>
          <a:p>
            <a:pPr fontAlgn="base">
              <a:buFont typeface="Arial" panose="020B0604020202020204" pitchFamily="34" charset="0"/>
              <a:buChar char="•"/>
            </a:pPr>
            <a:r>
              <a:rPr lang="fr-FR" sz="2800" b="0" i="0" dirty="0" smtClean="0">
                <a:solidFill>
                  <a:srgbClr val="303030"/>
                </a:solidFill>
                <a:effectLst/>
                <a:latin typeface="Arimo"/>
              </a:rPr>
              <a:t>W</a:t>
            </a:r>
            <a:r>
              <a:rPr lang="fr-FR" sz="2800" b="0" i="0" baseline="-25000" dirty="0" smtClean="0">
                <a:solidFill>
                  <a:srgbClr val="303030"/>
                </a:solidFill>
                <a:effectLst/>
                <a:latin typeface="Arimo"/>
              </a:rPr>
              <a:t>2</a:t>
            </a:r>
            <a:r>
              <a:rPr lang="fr-FR" sz="2800" b="0" i="0" dirty="0" smtClean="0">
                <a:solidFill>
                  <a:srgbClr val="303030"/>
                </a:solidFill>
                <a:effectLst/>
                <a:latin typeface="Arimo"/>
              </a:rPr>
              <a:t>(Y) , R</a:t>
            </a:r>
            <a:r>
              <a:rPr lang="fr-FR" sz="2800" b="0" i="0" baseline="-25000" dirty="0" smtClean="0">
                <a:solidFill>
                  <a:srgbClr val="303030"/>
                </a:solidFill>
                <a:effectLst/>
                <a:latin typeface="Arimo"/>
              </a:rPr>
              <a:t>4</a:t>
            </a:r>
            <a:r>
              <a:rPr lang="fr-FR" sz="2800" b="0" i="0" dirty="0" smtClean="0">
                <a:solidFill>
                  <a:srgbClr val="303030"/>
                </a:solidFill>
                <a:effectLst/>
                <a:latin typeface="Arimo"/>
              </a:rPr>
              <a:t>(Y) (T</a:t>
            </a:r>
            <a:r>
              <a:rPr lang="fr-FR" sz="2800" b="0" i="0" baseline="-25000" dirty="0" smtClean="0">
                <a:solidFill>
                  <a:srgbClr val="303030"/>
                </a:solidFill>
                <a:effectLst/>
                <a:latin typeface="Arimo"/>
              </a:rPr>
              <a:t>2</a:t>
            </a:r>
            <a:r>
              <a:rPr lang="fr-FR" sz="2800" b="0" i="0" dirty="0" smtClean="0">
                <a:solidFill>
                  <a:srgbClr val="303030"/>
                </a:solidFill>
                <a:effectLst/>
                <a:latin typeface="Arimo"/>
              </a:rPr>
              <a:t> → T</a:t>
            </a:r>
            <a:r>
              <a:rPr lang="fr-FR" sz="2800" b="0" i="0" baseline="-25000" dirty="0" smtClean="0">
                <a:solidFill>
                  <a:srgbClr val="303030"/>
                </a:solidFill>
                <a:effectLst/>
                <a:latin typeface="Arimo"/>
              </a:rPr>
              <a:t>4</a:t>
            </a:r>
            <a:r>
              <a:rPr lang="fr-FR" sz="2800" b="0" i="0" dirty="0" smtClean="0">
                <a:solidFill>
                  <a:srgbClr val="303030"/>
                </a:solidFill>
                <a:effectLst/>
                <a:latin typeface="Arimo"/>
              </a:rPr>
              <a:t>)</a:t>
            </a:r>
            <a:endParaRPr lang="fr-FR" sz="2800" b="0" i="0" dirty="0">
              <a:solidFill>
                <a:srgbClr val="303030"/>
              </a:solidFill>
              <a:effectLst/>
              <a:latin typeface="Arimo"/>
            </a:endParaRPr>
          </a:p>
        </p:txBody>
      </p:sp>
      <p:sp>
        <p:nvSpPr>
          <p:cNvPr id="7" name="Slide Number Placeholder 6"/>
          <p:cNvSpPr>
            <a:spLocks noGrp="1"/>
          </p:cNvSpPr>
          <p:nvPr>
            <p:ph type="sldNum" sz="quarter" idx="12"/>
          </p:nvPr>
        </p:nvSpPr>
        <p:spPr/>
        <p:txBody>
          <a:bodyPr/>
          <a:lstStyle/>
          <a:p>
            <a:fld id="{D9A5D385-461F-4496-BBAF-6B31A96EE071}" type="slidenum">
              <a:rPr lang="en-IN" smtClean="0"/>
              <a:t>34</a:t>
            </a:fld>
            <a:endParaRPr lang="en-IN"/>
          </a:p>
        </p:txBody>
      </p:sp>
    </p:spTree>
    <p:extLst>
      <p:ext uri="{BB962C8B-B14F-4D97-AF65-F5344CB8AC3E}">
        <p14:creationId xmlns:p14="http://schemas.microsoft.com/office/powerpoint/2010/main" val="37926861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err="1" smtClean="0"/>
              <a:t>Cont</a:t>
            </a:r>
            <a:r>
              <a:rPr lang="en-IN" b="1" u="sng" dirty="0" smtClean="0"/>
              <a:t>… Problem-02</a:t>
            </a:r>
            <a:r>
              <a:rPr lang="en-IN" b="1" u="sng" dirty="0"/>
              <a:t>:</a:t>
            </a:r>
            <a:r>
              <a:rPr lang="en-IN" b="1" dirty="0"/>
              <a:t/>
            </a:r>
            <a:br>
              <a:rPr lang="en-IN" b="1" dirty="0"/>
            </a:br>
            <a:endParaRPr lang="en-IN" dirty="0"/>
          </a:p>
        </p:txBody>
      </p:sp>
      <p:sp>
        <p:nvSpPr>
          <p:cNvPr id="3" name="Content Placeholder 2"/>
          <p:cNvSpPr>
            <a:spLocks noGrp="1"/>
          </p:cNvSpPr>
          <p:nvPr>
            <p:ph idx="1"/>
          </p:nvPr>
        </p:nvSpPr>
        <p:spPr/>
        <p:txBody>
          <a:bodyPr/>
          <a:lstStyle/>
          <a:p>
            <a:pPr fontAlgn="base"/>
            <a:r>
              <a:rPr lang="en-US" b="1" u="sng" smtClean="0"/>
              <a:t>Step-02:</a:t>
            </a:r>
            <a:endParaRPr lang="en-US" b="1" smtClean="0"/>
          </a:p>
          <a:p>
            <a:pPr fontAlgn="base"/>
            <a:r>
              <a:rPr lang="en-US" smtClean="0"/>
              <a:t> </a:t>
            </a:r>
          </a:p>
          <a:p>
            <a:pPr fontAlgn="base"/>
            <a:r>
              <a:rPr lang="en-US" smtClean="0"/>
              <a:t>Draw the precedence graph-</a:t>
            </a:r>
          </a:p>
          <a:p>
            <a:endParaRPr lang="en-IN" dirty="0"/>
          </a:p>
        </p:txBody>
      </p:sp>
      <p:pic>
        <p:nvPicPr>
          <p:cNvPr id="26626" name="Picture 2" descr="https://www.gatevidyalay.com/wp-content/uploads/2018/06/Conflict-Serializability-Problem-0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6062" y="1606062"/>
            <a:ext cx="4157616" cy="239444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925170" y="4982454"/>
            <a:ext cx="8579442" cy="830997"/>
          </a:xfrm>
          <a:prstGeom prst="rect">
            <a:avLst/>
          </a:prstGeom>
        </p:spPr>
        <p:txBody>
          <a:bodyPr wrap="square">
            <a:spAutoFit/>
          </a:bodyPr>
          <a:lstStyle/>
          <a:p>
            <a:pPr fontAlgn="base">
              <a:buFont typeface="Arial" panose="020B0604020202020204" pitchFamily="34" charset="0"/>
              <a:buChar char="•"/>
            </a:pPr>
            <a:r>
              <a:rPr lang="en-US" sz="2400" b="0" i="0" dirty="0" smtClean="0">
                <a:solidFill>
                  <a:srgbClr val="303030"/>
                </a:solidFill>
                <a:effectLst/>
                <a:latin typeface="Arimo"/>
              </a:rPr>
              <a:t>Clearly, there exists no cycle in the precedence graph.</a:t>
            </a:r>
          </a:p>
          <a:p>
            <a:pPr fontAlgn="base">
              <a:buFont typeface="Arial" panose="020B0604020202020204" pitchFamily="34" charset="0"/>
              <a:buChar char="•"/>
            </a:pPr>
            <a:r>
              <a:rPr lang="en-US" sz="2400" b="0" i="0" dirty="0" smtClean="0">
                <a:solidFill>
                  <a:srgbClr val="303030"/>
                </a:solidFill>
                <a:effectLst/>
                <a:latin typeface="Arimo"/>
              </a:rPr>
              <a:t>Therefore, the given schedule S is conflict </a:t>
            </a:r>
            <a:r>
              <a:rPr lang="en-US" sz="2400" b="0" i="0" dirty="0" err="1" smtClean="0">
                <a:solidFill>
                  <a:srgbClr val="303030"/>
                </a:solidFill>
                <a:effectLst/>
                <a:latin typeface="Arimo"/>
              </a:rPr>
              <a:t>serializable</a:t>
            </a:r>
            <a:r>
              <a:rPr lang="en-US" sz="2400" b="0" i="0" dirty="0" smtClean="0">
                <a:solidFill>
                  <a:srgbClr val="303030"/>
                </a:solidFill>
                <a:effectLst/>
                <a:latin typeface="Arimo"/>
              </a:rPr>
              <a:t>.</a:t>
            </a:r>
            <a:endParaRPr lang="en-US" sz="2400" b="0" i="0" dirty="0">
              <a:solidFill>
                <a:srgbClr val="303030"/>
              </a:solidFill>
              <a:effectLst/>
              <a:latin typeface="Arimo"/>
            </a:endParaRPr>
          </a:p>
        </p:txBody>
      </p:sp>
      <p:sp>
        <p:nvSpPr>
          <p:cNvPr id="6" name="Slide Number Placeholder 5"/>
          <p:cNvSpPr>
            <a:spLocks noGrp="1"/>
          </p:cNvSpPr>
          <p:nvPr>
            <p:ph type="sldNum" sz="quarter" idx="12"/>
          </p:nvPr>
        </p:nvSpPr>
        <p:spPr/>
        <p:txBody>
          <a:bodyPr/>
          <a:lstStyle/>
          <a:p>
            <a:fld id="{D9A5D385-461F-4496-BBAF-6B31A96EE071}" type="slidenum">
              <a:rPr lang="en-IN" smtClean="0"/>
              <a:t>35</a:t>
            </a:fld>
            <a:endParaRPr lang="en-IN"/>
          </a:p>
        </p:txBody>
      </p:sp>
    </p:spTree>
    <p:extLst>
      <p:ext uri="{BB962C8B-B14F-4D97-AF65-F5344CB8AC3E}">
        <p14:creationId xmlns:p14="http://schemas.microsoft.com/office/powerpoint/2010/main" val="119560630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Checking Whether S is Recoverable Or Not-</a:t>
            </a:r>
            <a:r>
              <a:rPr lang="en-US" b="1" dirty="0"/>
              <a:t/>
            </a:r>
            <a:br>
              <a:rPr lang="en-US" b="1" dirty="0"/>
            </a:br>
            <a:endParaRPr lang="en-IN" dirty="0"/>
          </a:p>
        </p:txBody>
      </p:sp>
      <p:sp>
        <p:nvSpPr>
          <p:cNvPr id="3" name="Content Placeholder 2"/>
          <p:cNvSpPr>
            <a:spLocks noGrp="1"/>
          </p:cNvSpPr>
          <p:nvPr>
            <p:ph idx="1"/>
          </p:nvPr>
        </p:nvSpPr>
        <p:spPr/>
        <p:txBody>
          <a:bodyPr>
            <a:normAutofit/>
          </a:bodyPr>
          <a:lstStyle/>
          <a:p>
            <a:pPr algn="just" fontAlgn="base"/>
            <a:r>
              <a:rPr lang="en-US" sz="2800" dirty="0"/>
              <a:t>Conflict </a:t>
            </a:r>
            <a:r>
              <a:rPr lang="en-US" sz="2800" dirty="0" err="1"/>
              <a:t>serializable</a:t>
            </a:r>
            <a:r>
              <a:rPr lang="en-US" sz="2800" dirty="0"/>
              <a:t> schedules are always recoverable.</a:t>
            </a:r>
          </a:p>
          <a:p>
            <a:pPr algn="just" fontAlgn="base"/>
            <a:r>
              <a:rPr lang="en-US" sz="2800" dirty="0"/>
              <a:t>Therefore, the given schedule S is recoverable.</a:t>
            </a:r>
          </a:p>
          <a:p>
            <a:pPr algn="just"/>
            <a:endParaRPr lang="en-IN" sz="2800" dirty="0"/>
          </a:p>
        </p:txBody>
      </p:sp>
      <p:sp>
        <p:nvSpPr>
          <p:cNvPr id="5" name="Slide Number Placeholder 4"/>
          <p:cNvSpPr>
            <a:spLocks noGrp="1"/>
          </p:cNvSpPr>
          <p:nvPr>
            <p:ph type="sldNum" sz="quarter" idx="12"/>
          </p:nvPr>
        </p:nvSpPr>
        <p:spPr/>
        <p:txBody>
          <a:bodyPr/>
          <a:lstStyle/>
          <a:p>
            <a:fld id="{D9A5D385-461F-4496-BBAF-6B31A96EE071}" type="slidenum">
              <a:rPr lang="en-IN" smtClean="0"/>
              <a:t>36</a:t>
            </a:fld>
            <a:endParaRPr lang="en-IN"/>
          </a:p>
        </p:txBody>
      </p:sp>
    </p:spTree>
    <p:extLst>
      <p:ext uri="{BB962C8B-B14F-4D97-AF65-F5344CB8AC3E}">
        <p14:creationId xmlns:p14="http://schemas.microsoft.com/office/powerpoint/2010/main" val="40343324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9A5D385-461F-4496-BBAF-6B31A96EE071}" type="slidenum">
              <a:rPr lang="en-IN" smtClean="0"/>
              <a:t>37</a:t>
            </a:fld>
            <a:endParaRPr lang="en-IN"/>
          </a:p>
        </p:txBody>
      </p:sp>
    </p:spTree>
    <p:extLst>
      <p:ext uri="{BB962C8B-B14F-4D97-AF65-F5344CB8AC3E}">
        <p14:creationId xmlns:p14="http://schemas.microsoft.com/office/powerpoint/2010/main" val="41275228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9A5D385-461F-4496-BBAF-6B31A96EE071}" type="slidenum">
              <a:rPr lang="en-IN" smtClean="0"/>
              <a:t>38</a:t>
            </a:fld>
            <a:endParaRPr lang="en-IN"/>
          </a:p>
        </p:txBody>
      </p:sp>
      <p:pic>
        <p:nvPicPr>
          <p:cNvPr id="5" name="Picture 2" descr="https://www.gatevidyalay.com/wp-content/uploads/2018/05/Types-of-Schedules-in-DBM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1631" y="332663"/>
            <a:ext cx="9348265" cy="6177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96026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II. View </a:t>
            </a:r>
            <a:r>
              <a:rPr lang="en-IN" b="1" u="sng" dirty="0" err="1"/>
              <a:t>Serializability</a:t>
            </a:r>
            <a:r>
              <a:rPr lang="en-IN" b="1" u="sng" dirty="0"/>
              <a:t>-</a:t>
            </a:r>
            <a:r>
              <a:rPr lang="en-IN" b="1" dirty="0"/>
              <a:t/>
            </a:r>
            <a:br>
              <a:rPr lang="en-IN" b="1" dirty="0"/>
            </a:br>
            <a:endParaRPr lang="en-IN" dirty="0"/>
          </a:p>
        </p:txBody>
      </p:sp>
      <p:sp>
        <p:nvSpPr>
          <p:cNvPr id="3" name="Content Placeholder 2"/>
          <p:cNvSpPr>
            <a:spLocks noGrp="1"/>
          </p:cNvSpPr>
          <p:nvPr>
            <p:ph idx="1"/>
          </p:nvPr>
        </p:nvSpPr>
        <p:spPr/>
        <p:txBody>
          <a:bodyPr>
            <a:normAutofit/>
          </a:bodyPr>
          <a:lstStyle/>
          <a:p>
            <a:pPr algn="just" fontAlgn="base"/>
            <a:r>
              <a:rPr lang="en-US" sz="2400" b="1" u="sng" dirty="0"/>
              <a:t>View Equivalent Schedules-</a:t>
            </a:r>
            <a:endParaRPr lang="en-US" sz="2400" b="1" dirty="0"/>
          </a:p>
          <a:p>
            <a:pPr algn="just" fontAlgn="base"/>
            <a:r>
              <a:rPr lang="en-US" sz="2400" dirty="0"/>
              <a:t> </a:t>
            </a:r>
          </a:p>
          <a:p>
            <a:pPr algn="just" fontAlgn="base"/>
            <a:r>
              <a:rPr lang="en-US" sz="2400" dirty="0"/>
              <a:t>Consider two schedules S1 and S2 each consisting of two transactions T1 and T2.</a:t>
            </a:r>
          </a:p>
          <a:p>
            <a:pPr algn="just" fontAlgn="base"/>
            <a:r>
              <a:rPr lang="en-US" sz="2400" dirty="0"/>
              <a:t>Schedules S1 and S2 are called view equivalent if the following three conditions hold true for them-</a:t>
            </a:r>
          </a:p>
          <a:p>
            <a:pPr algn="just"/>
            <a:endParaRPr lang="en-IN" sz="2400" dirty="0"/>
          </a:p>
        </p:txBody>
      </p:sp>
      <p:sp>
        <p:nvSpPr>
          <p:cNvPr id="5" name="Slide Number Placeholder 4"/>
          <p:cNvSpPr>
            <a:spLocks noGrp="1"/>
          </p:cNvSpPr>
          <p:nvPr>
            <p:ph type="sldNum" sz="quarter" idx="12"/>
          </p:nvPr>
        </p:nvSpPr>
        <p:spPr/>
        <p:txBody>
          <a:bodyPr/>
          <a:lstStyle/>
          <a:p>
            <a:fld id="{D9A5D385-461F-4496-BBAF-6B31A96EE071}" type="slidenum">
              <a:rPr lang="en-IN" smtClean="0"/>
              <a:t>39</a:t>
            </a:fld>
            <a:endParaRPr lang="en-IN"/>
          </a:p>
        </p:txBody>
      </p:sp>
      <p:sp>
        <p:nvSpPr>
          <p:cNvPr id="4" name="Rectangle 3"/>
          <p:cNvSpPr/>
          <p:nvPr/>
        </p:nvSpPr>
        <p:spPr>
          <a:xfrm>
            <a:off x="2106303" y="1264555"/>
            <a:ext cx="9931021" cy="830997"/>
          </a:xfrm>
          <a:prstGeom prst="rect">
            <a:avLst/>
          </a:prstGeom>
        </p:spPr>
        <p:txBody>
          <a:bodyPr wrap="square">
            <a:spAutoFit/>
          </a:bodyPr>
          <a:lstStyle/>
          <a:p>
            <a:pPr algn="just"/>
            <a:r>
              <a:rPr lang="en-US" sz="2400" dirty="0">
                <a:solidFill>
                  <a:srgbClr val="00B0F0"/>
                </a:solidFill>
                <a:latin typeface="Arimo"/>
              </a:rPr>
              <a:t>If a given schedule is found to be view equivalent to some serial schedule, then it is called as a view </a:t>
            </a:r>
            <a:r>
              <a:rPr lang="en-US" sz="2400" dirty="0" err="1">
                <a:solidFill>
                  <a:srgbClr val="00B0F0"/>
                </a:solidFill>
                <a:latin typeface="Arimo"/>
              </a:rPr>
              <a:t>serializable</a:t>
            </a:r>
            <a:r>
              <a:rPr lang="en-US" sz="2400" dirty="0">
                <a:solidFill>
                  <a:srgbClr val="00B0F0"/>
                </a:solidFill>
                <a:latin typeface="Arimo"/>
              </a:rPr>
              <a:t> schedule.</a:t>
            </a:r>
            <a:endParaRPr lang="en-IN" sz="2400" dirty="0">
              <a:solidFill>
                <a:srgbClr val="00B0F0"/>
              </a:solidFill>
            </a:endParaRPr>
          </a:p>
        </p:txBody>
      </p:sp>
    </p:spTree>
    <p:extLst>
      <p:ext uri="{BB962C8B-B14F-4D97-AF65-F5344CB8AC3E}">
        <p14:creationId xmlns:p14="http://schemas.microsoft.com/office/powerpoint/2010/main" val="39283495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5939" y="291823"/>
            <a:ext cx="8911687" cy="1280890"/>
          </a:xfrm>
        </p:spPr>
        <p:txBody>
          <a:bodyPr/>
          <a:lstStyle/>
          <a:p>
            <a:r>
              <a:rPr lang="en-US" b="1" dirty="0"/>
              <a:t>Atomicity:</a:t>
            </a:r>
            <a:endParaRPr lang="en-IN" dirty="0"/>
          </a:p>
        </p:txBody>
      </p:sp>
      <p:sp>
        <p:nvSpPr>
          <p:cNvPr id="3" name="Content Placeholder 2"/>
          <p:cNvSpPr>
            <a:spLocks noGrp="1"/>
          </p:cNvSpPr>
          <p:nvPr>
            <p:ph idx="1"/>
          </p:nvPr>
        </p:nvSpPr>
        <p:spPr>
          <a:xfrm>
            <a:off x="2002358" y="1168986"/>
            <a:ext cx="8915400" cy="3777622"/>
          </a:xfrm>
        </p:spPr>
        <p:txBody>
          <a:bodyPr/>
          <a:lstStyle/>
          <a:p>
            <a:pPr algn="just"/>
            <a:r>
              <a:rPr lang="en-US" b="1" dirty="0" smtClean="0"/>
              <a:t> </a:t>
            </a:r>
            <a:r>
              <a:rPr lang="en-US" b="1" dirty="0"/>
              <a:t>Atomicity:</a:t>
            </a:r>
            <a:r>
              <a:rPr lang="en-US" dirty="0"/>
              <a:t> The term atomicity defines that the data remains atomic. It means if any operation is performed on the data, either it should be performed or executed completely or should not be executed at all. It further means that the operation should not break in between or execute partially. In the case of executing operations on the transaction, the operation should be completely executed and not partially.</a:t>
            </a:r>
            <a:endParaRPr lang="en-IN" dirty="0"/>
          </a:p>
        </p:txBody>
      </p:sp>
      <p:sp>
        <p:nvSpPr>
          <p:cNvPr id="7" name="Title 1"/>
          <p:cNvSpPr txBox="1">
            <a:spLocks/>
          </p:cNvSpPr>
          <p:nvPr/>
        </p:nvSpPr>
        <p:spPr>
          <a:xfrm>
            <a:off x="2215940" y="3088806"/>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smtClean="0"/>
              <a:t>Consistency</a:t>
            </a:r>
            <a:r>
              <a:rPr lang="en-US" b="1" dirty="0" smtClean="0"/>
              <a:t>:</a:t>
            </a:r>
          </a:p>
          <a:p>
            <a:endParaRPr lang="en-IN" dirty="0"/>
          </a:p>
        </p:txBody>
      </p:sp>
      <p:sp>
        <p:nvSpPr>
          <p:cNvPr id="5" name="Rectangle 4"/>
          <p:cNvSpPr/>
          <p:nvPr/>
        </p:nvSpPr>
        <p:spPr>
          <a:xfrm>
            <a:off x="2215940" y="4069445"/>
            <a:ext cx="8911687" cy="1754326"/>
          </a:xfrm>
          <a:prstGeom prst="rect">
            <a:avLst/>
          </a:prstGeom>
        </p:spPr>
        <p:txBody>
          <a:bodyPr wrap="square">
            <a:spAutoFit/>
          </a:bodyPr>
          <a:lstStyle/>
          <a:p>
            <a:pPr algn="just"/>
            <a:r>
              <a:rPr lang="en-US" dirty="0" smtClean="0"/>
              <a:t>The word consistency means that the value should remain preserved always. In </a:t>
            </a:r>
            <a:r>
              <a:rPr lang="en-US" dirty="0" smtClean="0">
                <a:hlinkClick r:id="rId2"/>
              </a:rPr>
              <a:t>DBMS</a:t>
            </a:r>
            <a:r>
              <a:rPr lang="en-US" dirty="0" smtClean="0"/>
              <a:t>, the integrity of the data should be maintained, which means if a change in the database is made, it should remain preserved always. In the case of transactions, the integrity of the data is very essential so that the database remains consistent before and after the transaction. The data should always be correct.</a:t>
            </a:r>
            <a:endParaRPr lang="en-IN" dirty="0"/>
          </a:p>
        </p:txBody>
      </p:sp>
      <p:sp>
        <p:nvSpPr>
          <p:cNvPr id="8" name="Slide Number Placeholder 7"/>
          <p:cNvSpPr>
            <a:spLocks noGrp="1"/>
          </p:cNvSpPr>
          <p:nvPr>
            <p:ph type="sldNum" sz="quarter" idx="12"/>
          </p:nvPr>
        </p:nvSpPr>
        <p:spPr/>
        <p:txBody>
          <a:bodyPr/>
          <a:lstStyle/>
          <a:p>
            <a:fld id="{D9A5D385-461F-4496-BBAF-6B31A96EE071}" type="slidenum">
              <a:rPr lang="en-IN" smtClean="0"/>
              <a:t>4</a:t>
            </a:fld>
            <a:endParaRPr lang="en-IN"/>
          </a:p>
        </p:txBody>
      </p:sp>
    </p:spTree>
    <p:extLst>
      <p:ext uri="{BB962C8B-B14F-4D97-AF65-F5344CB8AC3E}">
        <p14:creationId xmlns:p14="http://schemas.microsoft.com/office/powerpoint/2010/main" val="151184978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6448" y="119143"/>
            <a:ext cx="8911687" cy="1280890"/>
          </a:xfrm>
        </p:spPr>
        <p:txBody>
          <a:bodyPr/>
          <a:lstStyle/>
          <a:p>
            <a:r>
              <a:rPr lang="en-IN" b="1" u="sng" dirty="0"/>
              <a:t>View </a:t>
            </a:r>
            <a:r>
              <a:rPr lang="en-IN" b="1" u="sng" dirty="0" err="1"/>
              <a:t>Serializability</a:t>
            </a:r>
            <a:r>
              <a:rPr lang="en-IN" b="1" u="sng" dirty="0"/>
              <a:t>-</a:t>
            </a:r>
            <a:endParaRPr lang="en-IN" dirty="0"/>
          </a:p>
        </p:txBody>
      </p:sp>
      <p:sp>
        <p:nvSpPr>
          <p:cNvPr id="3" name="Content Placeholder 2"/>
          <p:cNvSpPr>
            <a:spLocks noGrp="1"/>
          </p:cNvSpPr>
          <p:nvPr>
            <p:ph idx="1"/>
          </p:nvPr>
        </p:nvSpPr>
        <p:spPr>
          <a:xfrm>
            <a:off x="1378424" y="1264554"/>
            <a:ext cx="10167582" cy="5122597"/>
          </a:xfrm>
        </p:spPr>
        <p:txBody>
          <a:bodyPr>
            <a:noAutofit/>
          </a:bodyPr>
          <a:lstStyle/>
          <a:p>
            <a:pPr algn="just" fontAlgn="base"/>
            <a:r>
              <a:rPr lang="en-US" sz="2000" b="1" u="sng" dirty="0">
                <a:solidFill>
                  <a:srgbClr val="C00000"/>
                </a:solidFill>
              </a:rPr>
              <a:t>Condition-01:</a:t>
            </a:r>
            <a:endParaRPr lang="en-US" sz="2000" b="1" dirty="0">
              <a:solidFill>
                <a:srgbClr val="C00000"/>
              </a:solidFill>
            </a:endParaRPr>
          </a:p>
          <a:p>
            <a:pPr algn="just" fontAlgn="base"/>
            <a:r>
              <a:rPr lang="en-US" sz="2000" dirty="0"/>
              <a:t> </a:t>
            </a:r>
            <a:r>
              <a:rPr lang="en-US" sz="2000" dirty="0" smtClean="0"/>
              <a:t>For </a:t>
            </a:r>
            <a:r>
              <a:rPr lang="en-US" sz="2000" dirty="0"/>
              <a:t>each data item X, if transaction T</a:t>
            </a:r>
            <a:r>
              <a:rPr lang="en-US" sz="2000" baseline="-25000" dirty="0"/>
              <a:t>i</a:t>
            </a:r>
            <a:r>
              <a:rPr lang="en-US" sz="2000" dirty="0"/>
              <a:t> reads X from the database initially in schedule S1, then in schedule S2 also, T</a:t>
            </a:r>
            <a:r>
              <a:rPr lang="en-US" sz="2000" baseline="-25000" dirty="0"/>
              <a:t>i </a:t>
            </a:r>
            <a:r>
              <a:rPr lang="en-US" sz="2000" dirty="0"/>
              <a:t>must perform the initial read of X from the database.</a:t>
            </a:r>
          </a:p>
          <a:p>
            <a:pPr algn="just" fontAlgn="base"/>
            <a:r>
              <a:rPr lang="en-US" sz="2000" b="1" u="sng" dirty="0" smtClean="0">
                <a:solidFill>
                  <a:srgbClr val="C00000"/>
                </a:solidFill>
              </a:rPr>
              <a:t>Condition-02:</a:t>
            </a:r>
            <a:endParaRPr lang="en-US" sz="2000" b="1" dirty="0" smtClean="0">
              <a:solidFill>
                <a:srgbClr val="C00000"/>
              </a:solidFill>
            </a:endParaRPr>
          </a:p>
          <a:p>
            <a:pPr algn="just" fontAlgn="base"/>
            <a:r>
              <a:rPr lang="en-US" sz="2000" dirty="0"/>
              <a:t> </a:t>
            </a:r>
            <a:r>
              <a:rPr lang="en-US" sz="2000" dirty="0" smtClean="0"/>
              <a:t>If </a:t>
            </a:r>
            <a:r>
              <a:rPr lang="en-US" sz="2000" dirty="0"/>
              <a:t>transaction T</a:t>
            </a:r>
            <a:r>
              <a:rPr lang="en-US" sz="2000" baseline="-25000" dirty="0"/>
              <a:t>i</a:t>
            </a:r>
            <a:r>
              <a:rPr lang="en-US" sz="2000" dirty="0"/>
              <a:t> reads a data item that has been updated by the transaction </a:t>
            </a:r>
            <a:r>
              <a:rPr lang="en-US" sz="2000" dirty="0" err="1"/>
              <a:t>T</a:t>
            </a:r>
            <a:r>
              <a:rPr lang="en-US" sz="2000" baseline="-25000" dirty="0" err="1"/>
              <a:t>j</a:t>
            </a:r>
            <a:r>
              <a:rPr lang="en-US" sz="2000" dirty="0"/>
              <a:t> in schedule S1, then in schedule S2 also, transaction T</a:t>
            </a:r>
            <a:r>
              <a:rPr lang="en-US" sz="2000" baseline="-25000" dirty="0"/>
              <a:t>i</a:t>
            </a:r>
            <a:r>
              <a:rPr lang="en-US" sz="2000" dirty="0"/>
              <a:t> must read the same data item that has been updated by the transaction </a:t>
            </a:r>
            <a:r>
              <a:rPr lang="en-US" sz="2000" dirty="0" err="1"/>
              <a:t>T</a:t>
            </a:r>
            <a:r>
              <a:rPr lang="en-US" sz="2000" baseline="-25000" dirty="0" err="1"/>
              <a:t>j</a:t>
            </a:r>
            <a:r>
              <a:rPr lang="en-US" sz="2000" baseline="-25000" dirty="0" smtClean="0"/>
              <a:t>.</a:t>
            </a:r>
          </a:p>
          <a:p>
            <a:pPr algn="just" fontAlgn="base"/>
            <a:r>
              <a:rPr lang="en-US" sz="2000" b="1" u="sng" dirty="0">
                <a:solidFill>
                  <a:srgbClr val="C00000"/>
                </a:solidFill>
              </a:rPr>
              <a:t>Condition-03:</a:t>
            </a:r>
            <a:endParaRPr lang="en-US" sz="2000" b="1" dirty="0">
              <a:solidFill>
                <a:srgbClr val="C00000"/>
              </a:solidFill>
            </a:endParaRPr>
          </a:p>
          <a:p>
            <a:pPr algn="just" fontAlgn="base"/>
            <a:r>
              <a:rPr lang="en-US" sz="2000" dirty="0"/>
              <a:t> </a:t>
            </a:r>
            <a:r>
              <a:rPr lang="en-US" sz="2000" dirty="0" smtClean="0"/>
              <a:t>For </a:t>
            </a:r>
            <a:r>
              <a:rPr lang="en-US" sz="2000" dirty="0"/>
              <a:t>each data item X, if X has been updated at last by transaction T</a:t>
            </a:r>
            <a:r>
              <a:rPr lang="en-US" sz="2000" baseline="-25000" dirty="0"/>
              <a:t>i</a:t>
            </a:r>
            <a:r>
              <a:rPr lang="en-US" sz="2000" dirty="0"/>
              <a:t> in schedule S1, then in schedule S2 also, X must be updated at last by transaction T</a:t>
            </a:r>
            <a:r>
              <a:rPr lang="en-US" sz="2000" baseline="-25000" dirty="0"/>
              <a:t>i</a:t>
            </a:r>
            <a:r>
              <a:rPr lang="en-US" sz="2000" dirty="0"/>
              <a:t>.</a:t>
            </a:r>
          </a:p>
          <a:p>
            <a:pPr algn="just" fontAlgn="base"/>
            <a:endParaRPr lang="en-US" sz="2000" dirty="0"/>
          </a:p>
          <a:p>
            <a:pPr algn="just"/>
            <a:endParaRPr lang="en-IN" sz="2000" dirty="0"/>
          </a:p>
        </p:txBody>
      </p:sp>
      <p:sp>
        <p:nvSpPr>
          <p:cNvPr id="4" name="Rectangle 3"/>
          <p:cNvSpPr/>
          <p:nvPr/>
        </p:nvSpPr>
        <p:spPr>
          <a:xfrm>
            <a:off x="4753971" y="753702"/>
            <a:ext cx="6096000" cy="646331"/>
          </a:xfrm>
          <a:prstGeom prst="rect">
            <a:avLst/>
          </a:prstGeom>
        </p:spPr>
        <p:txBody>
          <a:bodyPr>
            <a:spAutoFit/>
          </a:bodyPr>
          <a:lstStyle/>
          <a:p>
            <a:pPr algn="ctr" fontAlgn="base"/>
            <a:r>
              <a:rPr lang="en-US" b="1" i="0" u="sng" dirty="0" smtClean="0">
                <a:solidFill>
                  <a:srgbClr val="0070C0"/>
                </a:solidFill>
                <a:effectLst/>
                <a:latin typeface="roboto condensed"/>
              </a:rPr>
              <a:t>Thumb Rule</a:t>
            </a:r>
            <a:endParaRPr lang="en-US" b="1" i="0" dirty="0" smtClean="0">
              <a:solidFill>
                <a:srgbClr val="0070C0"/>
              </a:solidFill>
              <a:effectLst/>
              <a:latin typeface="roboto condensed"/>
            </a:endParaRPr>
          </a:p>
          <a:p>
            <a:pPr algn="ctr" fontAlgn="base"/>
            <a:r>
              <a:rPr lang="en-US" b="0" i="0" dirty="0" smtClean="0">
                <a:solidFill>
                  <a:srgbClr val="0070C0"/>
                </a:solidFill>
                <a:effectLst/>
                <a:latin typeface="Arimo"/>
              </a:rPr>
              <a:t>“Initial readers must be same for all the data items”.</a:t>
            </a:r>
            <a:endParaRPr lang="en-US" b="0" i="0" dirty="0">
              <a:solidFill>
                <a:srgbClr val="0070C0"/>
              </a:solidFill>
              <a:effectLst/>
              <a:latin typeface="Arimo"/>
            </a:endParaRPr>
          </a:p>
        </p:txBody>
      </p:sp>
      <p:sp>
        <p:nvSpPr>
          <p:cNvPr id="5" name="Rectangle 4"/>
          <p:cNvSpPr/>
          <p:nvPr/>
        </p:nvSpPr>
        <p:spPr>
          <a:xfrm>
            <a:off x="5136108" y="2655459"/>
            <a:ext cx="6096000" cy="646331"/>
          </a:xfrm>
          <a:prstGeom prst="rect">
            <a:avLst/>
          </a:prstGeom>
        </p:spPr>
        <p:txBody>
          <a:bodyPr>
            <a:spAutoFit/>
          </a:bodyPr>
          <a:lstStyle/>
          <a:p>
            <a:pPr algn="ctr" fontAlgn="base"/>
            <a:r>
              <a:rPr lang="en-US" b="1" i="0" u="sng" dirty="0" smtClean="0">
                <a:solidFill>
                  <a:srgbClr val="00B050"/>
                </a:solidFill>
                <a:effectLst/>
                <a:latin typeface="roboto condensed"/>
              </a:rPr>
              <a:t>Thumb Rule</a:t>
            </a:r>
            <a:endParaRPr lang="en-US" b="1" i="0" dirty="0" smtClean="0">
              <a:solidFill>
                <a:srgbClr val="00B050"/>
              </a:solidFill>
              <a:effectLst/>
              <a:latin typeface="roboto condensed"/>
            </a:endParaRPr>
          </a:p>
          <a:p>
            <a:pPr algn="ctr" fontAlgn="base"/>
            <a:r>
              <a:rPr lang="en-US" b="0" i="0" dirty="0" smtClean="0">
                <a:solidFill>
                  <a:srgbClr val="00B050"/>
                </a:solidFill>
                <a:effectLst/>
                <a:latin typeface="Arimo"/>
              </a:rPr>
              <a:t>“Write-read sequence must be same.”.</a:t>
            </a:r>
            <a:endParaRPr lang="en-US" b="0" i="0" dirty="0">
              <a:solidFill>
                <a:srgbClr val="00B050"/>
              </a:solidFill>
              <a:effectLst/>
              <a:latin typeface="Arimo"/>
            </a:endParaRPr>
          </a:p>
        </p:txBody>
      </p:sp>
      <p:sp>
        <p:nvSpPr>
          <p:cNvPr id="6" name="Rectangle 5"/>
          <p:cNvSpPr/>
          <p:nvPr/>
        </p:nvSpPr>
        <p:spPr>
          <a:xfrm>
            <a:off x="5272135" y="4124035"/>
            <a:ext cx="6096000" cy="646331"/>
          </a:xfrm>
          <a:prstGeom prst="rect">
            <a:avLst/>
          </a:prstGeom>
        </p:spPr>
        <p:txBody>
          <a:bodyPr>
            <a:spAutoFit/>
          </a:bodyPr>
          <a:lstStyle/>
          <a:p>
            <a:pPr algn="ctr" fontAlgn="base"/>
            <a:r>
              <a:rPr lang="en-US" b="1" i="0" u="sng" dirty="0" smtClean="0">
                <a:solidFill>
                  <a:srgbClr val="7030A0"/>
                </a:solidFill>
                <a:effectLst/>
                <a:latin typeface="roboto condensed"/>
              </a:rPr>
              <a:t>Thumb Rule</a:t>
            </a:r>
            <a:endParaRPr lang="en-US" b="1" i="0" dirty="0" smtClean="0">
              <a:solidFill>
                <a:srgbClr val="7030A0"/>
              </a:solidFill>
              <a:effectLst/>
              <a:latin typeface="roboto condensed"/>
            </a:endParaRPr>
          </a:p>
          <a:p>
            <a:pPr algn="ctr" fontAlgn="base"/>
            <a:r>
              <a:rPr lang="en-US" b="0" i="0" dirty="0" smtClean="0">
                <a:solidFill>
                  <a:srgbClr val="7030A0"/>
                </a:solidFill>
                <a:effectLst/>
                <a:latin typeface="Arimo"/>
              </a:rPr>
              <a:t>“Final writers must be same for all the data items”.</a:t>
            </a:r>
            <a:endParaRPr lang="en-US" b="0" i="0" dirty="0">
              <a:solidFill>
                <a:srgbClr val="7030A0"/>
              </a:solidFill>
              <a:effectLst/>
              <a:latin typeface="Arimo"/>
            </a:endParaRPr>
          </a:p>
        </p:txBody>
      </p:sp>
      <p:sp>
        <p:nvSpPr>
          <p:cNvPr id="8" name="Slide Number Placeholder 7"/>
          <p:cNvSpPr>
            <a:spLocks noGrp="1"/>
          </p:cNvSpPr>
          <p:nvPr>
            <p:ph type="sldNum" sz="quarter" idx="12"/>
          </p:nvPr>
        </p:nvSpPr>
        <p:spPr/>
        <p:txBody>
          <a:bodyPr/>
          <a:lstStyle/>
          <a:p>
            <a:fld id="{D9A5D385-461F-4496-BBAF-6B31A96EE071}" type="slidenum">
              <a:rPr lang="en-IN" smtClean="0"/>
              <a:t>40</a:t>
            </a:fld>
            <a:endParaRPr lang="en-IN"/>
          </a:p>
        </p:txBody>
      </p:sp>
    </p:spTree>
    <p:extLst>
      <p:ext uri="{BB962C8B-B14F-4D97-AF65-F5344CB8AC3E}">
        <p14:creationId xmlns:p14="http://schemas.microsoft.com/office/powerpoint/2010/main" val="101156844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u="sng" dirty="0"/>
              <a:t>Checking Whether a Schedule is View </a:t>
            </a:r>
            <a:r>
              <a:rPr lang="en-US" b="1" u="sng" dirty="0" err="1"/>
              <a:t>Serializable</a:t>
            </a:r>
            <a:r>
              <a:rPr lang="en-US" b="1" u="sng" dirty="0"/>
              <a:t> Or Not-</a:t>
            </a:r>
            <a:r>
              <a:rPr lang="en-US" b="1" dirty="0"/>
              <a:t/>
            </a:r>
            <a:br>
              <a:rPr lang="en-US" b="1" dirty="0"/>
            </a:br>
            <a:r>
              <a:rPr lang="en-US" dirty="0"/>
              <a:t> </a:t>
            </a:r>
            <a:br>
              <a:rPr lang="en-US" dirty="0"/>
            </a:br>
            <a:endParaRPr lang="en-IN" dirty="0"/>
          </a:p>
        </p:txBody>
      </p:sp>
      <p:sp>
        <p:nvSpPr>
          <p:cNvPr id="3" name="Content Placeholder 2"/>
          <p:cNvSpPr>
            <a:spLocks noGrp="1"/>
          </p:cNvSpPr>
          <p:nvPr>
            <p:ph idx="1"/>
          </p:nvPr>
        </p:nvSpPr>
        <p:spPr>
          <a:xfrm>
            <a:off x="1815152" y="2133600"/>
            <a:ext cx="10167582" cy="2124501"/>
          </a:xfrm>
        </p:spPr>
        <p:txBody>
          <a:bodyPr>
            <a:noAutofit/>
          </a:bodyPr>
          <a:lstStyle/>
          <a:p>
            <a:pPr algn="just" fontAlgn="base"/>
            <a:r>
              <a:rPr lang="en-US" sz="2400" b="1" u="sng" dirty="0"/>
              <a:t>Method-01:</a:t>
            </a:r>
            <a:endParaRPr lang="en-US" sz="2400" b="1" dirty="0"/>
          </a:p>
          <a:p>
            <a:pPr algn="just" fontAlgn="base"/>
            <a:r>
              <a:rPr lang="en-US" sz="2400" dirty="0"/>
              <a:t> </a:t>
            </a:r>
            <a:r>
              <a:rPr lang="en-US" sz="2400" dirty="0" smtClean="0"/>
              <a:t>Check </a:t>
            </a:r>
            <a:r>
              <a:rPr lang="en-US" sz="2400" dirty="0"/>
              <a:t>whether the given schedule is conflict </a:t>
            </a:r>
            <a:r>
              <a:rPr lang="en-US" sz="2400" dirty="0" err="1"/>
              <a:t>serializable</a:t>
            </a:r>
            <a:r>
              <a:rPr lang="en-US" sz="2400" dirty="0"/>
              <a:t> or not.</a:t>
            </a:r>
          </a:p>
          <a:p>
            <a:pPr algn="just" fontAlgn="base"/>
            <a:r>
              <a:rPr lang="en-US" sz="2400" dirty="0"/>
              <a:t>If the given schedule is conflict </a:t>
            </a:r>
            <a:r>
              <a:rPr lang="en-US" sz="2400" dirty="0" err="1"/>
              <a:t>serializable</a:t>
            </a:r>
            <a:r>
              <a:rPr lang="en-US" sz="2400" dirty="0"/>
              <a:t>, then it is surely view </a:t>
            </a:r>
            <a:r>
              <a:rPr lang="en-US" sz="2400" dirty="0" err="1"/>
              <a:t>serializable</a:t>
            </a:r>
            <a:r>
              <a:rPr lang="en-US" sz="2400" dirty="0"/>
              <a:t>. Stop and report your answer.</a:t>
            </a:r>
          </a:p>
          <a:p>
            <a:pPr algn="just" fontAlgn="base"/>
            <a:r>
              <a:rPr lang="en-US" sz="2400" dirty="0"/>
              <a:t>If the given schedule is not conflict </a:t>
            </a:r>
            <a:r>
              <a:rPr lang="en-US" sz="2400" dirty="0" err="1"/>
              <a:t>serializable</a:t>
            </a:r>
            <a:r>
              <a:rPr lang="en-US" sz="2400" dirty="0"/>
              <a:t>, then it may or may not be view </a:t>
            </a:r>
            <a:r>
              <a:rPr lang="en-US" sz="2400" dirty="0" err="1"/>
              <a:t>serializable</a:t>
            </a:r>
            <a:r>
              <a:rPr lang="en-US" sz="2400" dirty="0"/>
              <a:t>. Go and check using other methods.</a:t>
            </a:r>
          </a:p>
          <a:p>
            <a:pPr algn="just"/>
            <a:endParaRPr lang="en-IN" sz="2400" dirty="0"/>
          </a:p>
        </p:txBody>
      </p:sp>
      <p:sp>
        <p:nvSpPr>
          <p:cNvPr id="4" name="Rectangle 3"/>
          <p:cNvSpPr/>
          <p:nvPr/>
        </p:nvSpPr>
        <p:spPr>
          <a:xfrm>
            <a:off x="4904096" y="5067069"/>
            <a:ext cx="7078638" cy="1200329"/>
          </a:xfrm>
          <a:prstGeom prst="rect">
            <a:avLst/>
          </a:prstGeom>
        </p:spPr>
        <p:txBody>
          <a:bodyPr wrap="square">
            <a:spAutoFit/>
          </a:bodyPr>
          <a:lstStyle/>
          <a:p>
            <a:pPr algn="ctr" fontAlgn="base"/>
            <a:r>
              <a:rPr lang="en-US" b="1" i="0" u="sng" dirty="0" smtClean="0">
                <a:solidFill>
                  <a:srgbClr val="C00000"/>
                </a:solidFill>
                <a:effectLst/>
                <a:latin typeface="roboto condensed"/>
              </a:rPr>
              <a:t>Thumb Rules</a:t>
            </a:r>
            <a:endParaRPr lang="en-US" b="1" i="0" dirty="0" smtClean="0">
              <a:solidFill>
                <a:srgbClr val="C00000"/>
              </a:solidFill>
              <a:effectLst/>
              <a:latin typeface="roboto condensed"/>
            </a:endParaRPr>
          </a:p>
          <a:p>
            <a:pPr fontAlgn="base">
              <a:buFont typeface="Arial" panose="020B0604020202020204" pitchFamily="34" charset="0"/>
              <a:buChar char="•"/>
            </a:pPr>
            <a:r>
              <a:rPr lang="en-US" b="0" i="0" dirty="0" smtClean="0">
                <a:solidFill>
                  <a:srgbClr val="C00000"/>
                </a:solidFill>
                <a:effectLst/>
                <a:latin typeface="Arimo"/>
              </a:rPr>
              <a:t>All conflict </a:t>
            </a:r>
            <a:r>
              <a:rPr lang="en-US" b="0" i="0" dirty="0" err="1" smtClean="0">
                <a:solidFill>
                  <a:srgbClr val="C00000"/>
                </a:solidFill>
                <a:effectLst/>
                <a:latin typeface="Arimo"/>
              </a:rPr>
              <a:t>serializable</a:t>
            </a:r>
            <a:r>
              <a:rPr lang="en-US" b="0" i="0" dirty="0" smtClean="0">
                <a:solidFill>
                  <a:srgbClr val="C00000"/>
                </a:solidFill>
                <a:effectLst/>
                <a:latin typeface="Arimo"/>
              </a:rPr>
              <a:t> schedules are view </a:t>
            </a:r>
            <a:r>
              <a:rPr lang="en-US" b="0" i="0" dirty="0" err="1" smtClean="0">
                <a:solidFill>
                  <a:srgbClr val="C00000"/>
                </a:solidFill>
                <a:effectLst/>
                <a:latin typeface="Arimo"/>
              </a:rPr>
              <a:t>serializable</a:t>
            </a:r>
            <a:r>
              <a:rPr lang="en-US" b="0" i="0" dirty="0" smtClean="0">
                <a:solidFill>
                  <a:srgbClr val="C00000"/>
                </a:solidFill>
                <a:effectLst/>
                <a:latin typeface="Arimo"/>
              </a:rPr>
              <a:t>.</a:t>
            </a:r>
          </a:p>
          <a:p>
            <a:pPr fontAlgn="base">
              <a:buFont typeface="Arial" panose="020B0604020202020204" pitchFamily="34" charset="0"/>
              <a:buChar char="•"/>
            </a:pPr>
            <a:r>
              <a:rPr lang="en-US" b="0" i="0" dirty="0" smtClean="0">
                <a:solidFill>
                  <a:srgbClr val="C00000"/>
                </a:solidFill>
                <a:effectLst/>
                <a:latin typeface="Arimo"/>
              </a:rPr>
              <a:t>All view </a:t>
            </a:r>
            <a:r>
              <a:rPr lang="en-US" b="0" i="0" dirty="0" err="1" smtClean="0">
                <a:solidFill>
                  <a:srgbClr val="C00000"/>
                </a:solidFill>
                <a:effectLst/>
                <a:latin typeface="Arimo"/>
              </a:rPr>
              <a:t>serializable</a:t>
            </a:r>
            <a:r>
              <a:rPr lang="en-US" b="0" i="0" dirty="0" smtClean="0">
                <a:solidFill>
                  <a:srgbClr val="C00000"/>
                </a:solidFill>
                <a:effectLst/>
                <a:latin typeface="Arimo"/>
              </a:rPr>
              <a:t> schedules may or may not be conflict </a:t>
            </a:r>
            <a:r>
              <a:rPr lang="en-US" b="0" i="0" dirty="0" err="1" smtClean="0">
                <a:solidFill>
                  <a:srgbClr val="C00000"/>
                </a:solidFill>
                <a:effectLst/>
                <a:latin typeface="Arimo"/>
              </a:rPr>
              <a:t>serializable</a:t>
            </a:r>
            <a:r>
              <a:rPr lang="en-US" b="0" i="0" dirty="0" smtClean="0">
                <a:solidFill>
                  <a:srgbClr val="C00000"/>
                </a:solidFill>
                <a:effectLst/>
                <a:latin typeface="Arimo"/>
              </a:rPr>
              <a:t>.</a:t>
            </a:r>
            <a:endParaRPr lang="en-US" b="0" i="0" dirty="0">
              <a:solidFill>
                <a:srgbClr val="C00000"/>
              </a:solidFill>
              <a:effectLst/>
              <a:latin typeface="Arimo"/>
            </a:endParaRPr>
          </a:p>
        </p:txBody>
      </p:sp>
      <p:sp>
        <p:nvSpPr>
          <p:cNvPr id="6" name="Slide Number Placeholder 5"/>
          <p:cNvSpPr>
            <a:spLocks noGrp="1"/>
          </p:cNvSpPr>
          <p:nvPr>
            <p:ph type="sldNum" sz="quarter" idx="12"/>
          </p:nvPr>
        </p:nvSpPr>
        <p:spPr/>
        <p:txBody>
          <a:bodyPr/>
          <a:lstStyle/>
          <a:p>
            <a:fld id="{D9A5D385-461F-4496-BBAF-6B31A96EE071}" type="slidenum">
              <a:rPr lang="en-IN" smtClean="0"/>
              <a:t>41</a:t>
            </a:fld>
            <a:endParaRPr lang="en-IN"/>
          </a:p>
        </p:txBody>
      </p:sp>
    </p:spTree>
    <p:extLst>
      <p:ext uri="{BB962C8B-B14F-4D97-AF65-F5344CB8AC3E}">
        <p14:creationId xmlns:p14="http://schemas.microsoft.com/office/powerpoint/2010/main" val="194668671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Checking Whether a Schedule is View </a:t>
            </a:r>
            <a:r>
              <a:rPr lang="en-US" b="1" u="sng" dirty="0" err="1" smtClean="0"/>
              <a:t>Serializable</a:t>
            </a:r>
            <a:r>
              <a:rPr lang="en-US" b="1" u="sng" dirty="0" smtClean="0"/>
              <a:t> Or Not-</a:t>
            </a:r>
            <a:r>
              <a:rPr lang="en-US" b="1" dirty="0" smtClean="0"/>
              <a:t/>
            </a:r>
            <a:br>
              <a:rPr lang="en-US" b="1" dirty="0" smtClean="0"/>
            </a:br>
            <a:r>
              <a:rPr lang="en-US" dirty="0" smtClean="0"/>
              <a:t> </a:t>
            </a:r>
            <a:br>
              <a:rPr lang="en-US" dirty="0" smtClean="0"/>
            </a:br>
            <a:endParaRPr lang="en-IN" dirty="0"/>
          </a:p>
        </p:txBody>
      </p:sp>
      <p:sp>
        <p:nvSpPr>
          <p:cNvPr id="3" name="Content Placeholder 2"/>
          <p:cNvSpPr>
            <a:spLocks noGrp="1"/>
          </p:cNvSpPr>
          <p:nvPr>
            <p:ph idx="1"/>
          </p:nvPr>
        </p:nvSpPr>
        <p:spPr>
          <a:xfrm>
            <a:off x="1173707" y="1905000"/>
            <a:ext cx="10330905" cy="3090081"/>
          </a:xfrm>
        </p:spPr>
        <p:txBody>
          <a:bodyPr>
            <a:noAutofit/>
          </a:bodyPr>
          <a:lstStyle/>
          <a:p>
            <a:pPr algn="just"/>
            <a:r>
              <a:rPr lang="en-IN" sz="2400" b="1" u="sng" dirty="0"/>
              <a:t>Method-02:</a:t>
            </a:r>
            <a:endParaRPr lang="en-IN" sz="2400" b="1" dirty="0"/>
          </a:p>
          <a:p>
            <a:pPr algn="just" fontAlgn="base"/>
            <a:r>
              <a:rPr lang="en-US" sz="2400" dirty="0"/>
              <a:t>Check if there exists any blind write operation.</a:t>
            </a:r>
          </a:p>
          <a:p>
            <a:pPr algn="just" fontAlgn="base"/>
            <a:r>
              <a:rPr lang="en-US" sz="2400" b="1" i="1" dirty="0">
                <a:solidFill>
                  <a:srgbClr val="00B050"/>
                </a:solidFill>
              </a:rPr>
              <a:t>(Writing without reading is called as a blind write).</a:t>
            </a:r>
          </a:p>
          <a:p>
            <a:pPr algn="just" fontAlgn="base"/>
            <a:r>
              <a:rPr lang="en-US" sz="2400" dirty="0"/>
              <a:t>If there does not exist any blind write, then the schedule is surely not view </a:t>
            </a:r>
            <a:r>
              <a:rPr lang="en-US" sz="2400" dirty="0" err="1"/>
              <a:t>serializable</a:t>
            </a:r>
            <a:r>
              <a:rPr lang="en-US" sz="2400" dirty="0"/>
              <a:t>. Stop and report your answer.</a:t>
            </a:r>
          </a:p>
          <a:p>
            <a:pPr algn="just" fontAlgn="base"/>
            <a:r>
              <a:rPr lang="en-US" sz="2400" dirty="0"/>
              <a:t>If there exists any blind write, then the schedule may or may not be view </a:t>
            </a:r>
            <a:r>
              <a:rPr lang="en-US" sz="2400" dirty="0" err="1"/>
              <a:t>serializable</a:t>
            </a:r>
            <a:r>
              <a:rPr lang="en-US" sz="2400" dirty="0"/>
              <a:t>. Go and check using other methods.</a:t>
            </a:r>
          </a:p>
          <a:p>
            <a:pPr algn="just"/>
            <a:endParaRPr lang="en-IN" sz="2400" dirty="0"/>
          </a:p>
        </p:txBody>
      </p:sp>
      <p:sp>
        <p:nvSpPr>
          <p:cNvPr id="4" name="Rectangle 3"/>
          <p:cNvSpPr/>
          <p:nvPr/>
        </p:nvSpPr>
        <p:spPr>
          <a:xfrm>
            <a:off x="4617492" y="5629640"/>
            <a:ext cx="6096000" cy="646331"/>
          </a:xfrm>
          <a:prstGeom prst="rect">
            <a:avLst/>
          </a:prstGeom>
        </p:spPr>
        <p:txBody>
          <a:bodyPr>
            <a:spAutoFit/>
          </a:bodyPr>
          <a:lstStyle/>
          <a:p>
            <a:pPr algn="ctr" fontAlgn="base"/>
            <a:r>
              <a:rPr lang="en-US" b="1" i="0" u="sng" dirty="0" smtClean="0">
                <a:solidFill>
                  <a:srgbClr val="0070C0"/>
                </a:solidFill>
                <a:effectLst/>
                <a:latin typeface="roboto condensed"/>
              </a:rPr>
              <a:t>Thumb Rule</a:t>
            </a:r>
            <a:endParaRPr lang="en-US" b="1" i="0" dirty="0" smtClean="0">
              <a:solidFill>
                <a:srgbClr val="0070C0"/>
              </a:solidFill>
              <a:effectLst/>
              <a:latin typeface="roboto condensed"/>
            </a:endParaRPr>
          </a:p>
          <a:p>
            <a:pPr algn="ctr" fontAlgn="base"/>
            <a:r>
              <a:rPr lang="en-US" b="0" i="0" dirty="0" smtClean="0">
                <a:solidFill>
                  <a:srgbClr val="0070C0"/>
                </a:solidFill>
                <a:effectLst/>
                <a:latin typeface="Arimo"/>
              </a:rPr>
              <a:t>No blind write means not a view </a:t>
            </a:r>
            <a:r>
              <a:rPr lang="en-US" b="0" i="0" dirty="0" err="1" smtClean="0">
                <a:solidFill>
                  <a:srgbClr val="0070C0"/>
                </a:solidFill>
                <a:effectLst/>
                <a:latin typeface="Arimo"/>
              </a:rPr>
              <a:t>serializable</a:t>
            </a:r>
            <a:r>
              <a:rPr lang="en-US" b="0" i="0" dirty="0" smtClean="0">
                <a:solidFill>
                  <a:srgbClr val="0070C0"/>
                </a:solidFill>
                <a:effectLst/>
                <a:latin typeface="Arimo"/>
              </a:rPr>
              <a:t> schedule.</a:t>
            </a:r>
            <a:endParaRPr lang="en-US" b="0" i="0" dirty="0">
              <a:solidFill>
                <a:srgbClr val="0070C0"/>
              </a:solidFill>
              <a:effectLst/>
              <a:latin typeface="Arimo"/>
            </a:endParaRPr>
          </a:p>
        </p:txBody>
      </p:sp>
      <p:sp>
        <p:nvSpPr>
          <p:cNvPr id="6" name="Slide Number Placeholder 5"/>
          <p:cNvSpPr>
            <a:spLocks noGrp="1"/>
          </p:cNvSpPr>
          <p:nvPr>
            <p:ph type="sldNum" sz="quarter" idx="12"/>
          </p:nvPr>
        </p:nvSpPr>
        <p:spPr/>
        <p:txBody>
          <a:bodyPr/>
          <a:lstStyle/>
          <a:p>
            <a:fld id="{D9A5D385-461F-4496-BBAF-6B31A96EE071}" type="slidenum">
              <a:rPr lang="en-IN" smtClean="0"/>
              <a:t>42</a:t>
            </a:fld>
            <a:endParaRPr lang="en-IN"/>
          </a:p>
        </p:txBody>
      </p:sp>
    </p:spTree>
    <p:extLst>
      <p:ext uri="{BB962C8B-B14F-4D97-AF65-F5344CB8AC3E}">
        <p14:creationId xmlns:p14="http://schemas.microsoft.com/office/powerpoint/2010/main" val="82129584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Blind Write?</a:t>
            </a:r>
            <a:endParaRPr lang="en-IN" b="1" dirty="0"/>
          </a:p>
        </p:txBody>
      </p:sp>
      <p:sp>
        <p:nvSpPr>
          <p:cNvPr id="3" name="Content Placeholder 2"/>
          <p:cNvSpPr>
            <a:spLocks noGrp="1"/>
          </p:cNvSpPr>
          <p:nvPr>
            <p:ph idx="1"/>
          </p:nvPr>
        </p:nvSpPr>
        <p:spPr>
          <a:xfrm>
            <a:off x="1838585" y="1410269"/>
            <a:ext cx="10116854" cy="3777622"/>
          </a:xfrm>
        </p:spPr>
        <p:txBody>
          <a:bodyPr>
            <a:normAutofit/>
          </a:bodyPr>
          <a:lstStyle/>
          <a:p>
            <a:pPr algn="just"/>
            <a:r>
              <a:rPr lang="en-US" sz="2000" b="1" dirty="0"/>
              <a:t>blind write</a:t>
            </a:r>
            <a:r>
              <a:rPr lang="en-US" sz="2000" dirty="0"/>
              <a:t> is simply when a transaction </a:t>
            </a:r>
            <a:r>
              <a:rPr lang="en-US" sz="2000" b="1" dirty="0"/>
              <a:t>writes</a:t>
            </a:r>
            <a:r>
              <a:rPr lang="en-US" sz="2000" dirty="0"/>
              <a:t> without reading. </a:t>
            </a:r>
            <a:r>
              <a:rPr lang="en-US" sz="2000" dirty="0" err="1"/>
              <a:t>i.e</a:t>
            </a:r>
            <a:r>
              <a:rPr lang="en-US" sz="2000" dirty="0"/>
              <a:t> a transaction have </a:t>
            </a:r>
            <a:r>
              <a:rPr lang="en-US" sz="2000" b="1" dirty="0"/>
              <a:t>WRITE</a:t>
            </a:r>
            <a:r>
              <a:rPr lang="en-US" sz="2000" dirty="0"/>
              <a:t>(Q), but no READ(Q) before it. So, the transaction is </a:t>
            </a:r>
            <a:r>
              <a:rPr lang="en-US" sz="2000" b="1" dirty="0"/>
              <a:t>writing</a:t>
            </a:r>
            <a:r>
              <a:rPr lang="en-US" sz="2000" dirty="0"/>
              <a:t> to the database "blindly" without reading previous value</a:t>
            </a:r>
            <a:r>
              <a:rPr lang="en-US" sz="2000" dirty="0" smtClean="0"/>
              <a:t>.</a:t>
            </a:r>
          </a:p>
          <a:p>
            <a:pPr algn="just"/>
            <a:r>
              <a:rPr lang="en-US" sz="2000" dirty="0"/>
              <a:t>If there is no read that happens prior to the first write then it is said to be a </a:t>
            </a:r>
            <a:r>
              <a:rPr lang="en-US" sz="2000" i="1" dirty="0"/>
              <a:t>blind write</a:t>
            </a:r>
            <a:r>
              <a:rPr lang="en-US" sz="2000" dirty="0"/>
              <a:t>.</a:t>
            </a:r>
            <a:endParaRPr lang="en-IN" sz="2000" dirty="0"/>
          </a:p>
        </p:txBody>
      </p:sp>
      <p:sp>
        <p:nvSpPr>
          <p:cNvPr id="4" name="Slide Number Placeholder 3"/>
          <p:cNvSpPr>
            <a:spLocks noGrp="1"/>
          </p:cNvSpPr>
          <p:nvPr>
            <p:ph type="sldNum" sz="quarter" idx="12"/>
          </p:nvPr>
        </p:nvSpPr>
        <p:spPr/>
        <p:txBody>
          <a:bodyPr/>
          <a:lstStyle/>
          <a:p>
            <a:fld id="{D9A5D385-461F-4496-BBAF-6B31A96EE071}" type="slidenum">
              <a:rPr lang="en-IN" smtClean="0"/>
              <a:t>43</a:t>
            </a:fld>
            <a:endParaRPr lang="en-IN"/>
          </a:p>
        </p:txBody>
      </p:sp>
      <p:pic>
        <p:nvPicPr>
          <p:cNvPr id="33794" name="Picture 2" descr="https://gateoverflow.in/?qa=blob&amp;qa_blobid=1130901011620765153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3981" y="3299080"/>
            <a:ext cx="3747141" cy="233744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507553" y="4159198"/>
            <a:ext cx="6372111" cy="1938992"/>
          </a:xfrm>
          <a:prstGeom prst="rect">
            <a:avLst/>
          </a:prstGeom>
        </p:spPr>
        <p:txBody>
          <a:bodyPr wrap="square">
            <a:spAutoFit/>
          </a:bodyPr>
          <a:lstStyle/>
          <a:p>
            <a:pPr>
              <a:buFont typeface="Arial" panose="020B0604020202020204" pitchFamily="34" charset="0"/>
              <a:buChar char="•"/>
            </a:pPr>
            <a:r>
              <a:rPr lang="en-US" sz="2400" b="1" i="0" dirty="0" smtClean="0">
                <a:solidFill>
                  <a:srgbClr val="002060"/>
                </a:solidFill>
                <a:effectLst/>
                <a:latin typeface="Roboto"/>
              </a:rPr>
              <a:t>W3(X) is a blind write, as there is no read before write [R3(X) before W3(X)]</a:t>
            </a:r>
          </a:p>
          <a:p>
            <a:pPr>
              <a:buFont typeface="Arial" panose="020B0604020202020204" pitchFamily="34" charset="0"/>
              <a:buChar char="•"/>
            </a:pPr>
            <a:endParaRPr lang="en-US" sz="2400" b="1" i="0" dirty="0" smtClean="0">
              <a:solidFill>
                <a:srgbClr val="002060"/>
              </a:solidFill>
              <a:effectLst/>
              <a:latin typeface="Roboto"/>
            </a:endParaRPr>
          </a:p>
          <a:p>
            <a:pPr>
              <a:buFont typeface="Arial" panose="020B0604020202020204" pitchFamily="34" charset="0"/>
              <a:buChar char="•"/>
            </a:pPr>
            <a:r>
              <a:rPr lang="en-US" sz="2400" b="1" i="0" dirty="0" smtClean="0">
                <a:solidFill>
                  <a:srgbClr val="00B050"/>
                </a:solidFill>
                <a:effectLst/>
                <a:latin typeface="Roboto"/>
              </a:rPr>
              <a:t>W2(X) is not a blind write, as a read happens before write [R2(X) before W2(X)]</a:t>
            </a:r>
            <a:endParaRPr lang="en-US" sz="2400" b="1" i="0" dirty="0">
              <a:solidFill>
                <a:srgbClr val="00B050"/>
              </a:solidFill>
              <a:effectLst/>
              <a:latin typeface="Roboto"/>
            </a:endParaRPr>
          </a:p>
        </p:txBody>
      </p:sp>
    </p:spTree>
    <p:extLst>
      <p:ext uri="{BB962C8B-B14F-4D97-AF65-F5344CB8AC3E}">
        <p14:creationId xmlns:p14="http://schemas.microsoft.com/office/powerpoint/2010/main" val="167563879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pPr fontAlgn="base"/>
            <a:r>
              <a:rPr lang="en-US" b="1" u="sng" dirty="0" smtClean="0"/>
              <a:t>Checking Whether a Schedule is View </a:t>
            </a:r>
            <a:r>
              <a:rPr lang="en-US" b="1" u="sng" dirty="0" err="1" smtClean="0"/>
              <a:t>Serializable</a:t>
            </a:r>
            <a:r>
              <a:rPr lang="en-US" b="1" u="sng" dirty="0" smtClean="0"/>
              <a:t> Or Not-</a:t>
            </a:r>
            <a:r>
              <a:rPr lang="en-US" b="1" dirty="0" smtClean="0"/>
              <a:t/>
            </a:r>
            <a:br>
              <a:rPr lang="en-US" b="1" dirty="0" smtClean="0"/>
            </a:br>
            <a:r>
              <a:rPr lang="en-US" dirty="0" smtClean="0"/>
              <a:t> </a:t>
            </a:r>
            <a:br>
              <a:rPr lang="en-US" dirty="0" smtClean="0"/>
            </a:br>
            <a:r>
              <a:rPr lang="en-US" b="1" u="sng" dirty="0"/>
              <a:t>Method-03:</a:t>
            </a:r>
            <a:r>
              <a:rPr lang="en-US" b="1" dirty="0"/>
              <a:t/>
            </a:r>
            <a:br>
              <a:rPr lang="en-US" b="1" dirty="0"/>
            </a:br>
            <a:r>
              <a:rPr lang="en-US" dirty="0"/>
              <a:t> </a:t>
            </a:r>
            <a:r>
              <a:rPr lang="en-US" sz="2700" dirty="0"/>
              <a:t/>
            </a:r>
            <a:br>
              <a:rPr lang="en-US" sz="2700" dirty="0"/>
            </a:br>
            <a:r>
              <a:rPr lang="en-US" sz="2700" dirty="0"/>
              <a:t>In this method, try finding a view equivalent serial schedule.</a:t>
            </a:r>
            <a:br>
              <a:rPr lang="en-US" sz="2700" dirty="0"/>
            </a:br>
            <a:r>
              <a:rPr lang="en-US" sz="2700" dirty="0"/>
              <a:t>By using the above three conditions, write all the dependencies.</a:t>
            </a:r>
            <a:br>
              <a:rPr lang="en-US" sz="2700" dirty="0"/>
            </a:br>
            <a:r>
              <a:rPr lang="en-US" sz="2700" dirty="0"/>
              <a:t>Then, draw a graph using those dependencies.</a:t>
            </a:r>
            <a:br>
              <a:rPr lang="en-US" sz="2700" dirty="0"/>
            </a:br>
            <a:r>
              <a:rPr lang="en-US" sz="2700" dirty="0"/>
              <a:t>If there exists no cycle in the graph, then the schedule is view </a:t>
            </a:r>
            <a:r>
              <a:rPr lang="en-US" sz="2700" dirty="0" err="1"/>
              <a:t>serializable</a:t>
            </a:r>
            <a:r>
              <a:rPr lang="en-US" sz="2700" dirty="0"/>
              <a:t> otherwise not.</a:t>
            </a:r>
            <a:r>
              <a:rPr lang="en-US" dirty="0"/>
              <a:t/>
            </a:r>
            <a:br>
              <a:rPr lang="en-US" dirty="0"/>
            </a:br>
            <a:endParaRPr lang="en-IN" dirty="0"/>
          </a:p>
        </p:txBody>
      </p:sp>
      <p:sp>
        <p:nvSpPr>
          <p:cNvPr id="6" name="Slide Number Placeholder 5"/>
          <p:cNvSpPr>
            <a:spLocks noGrp="1"/>
          </p:cNvSpPr>
          <p:nvPr>
            <p:ph type="sldNum" sz="quarter" idx="12"/>
          </p:nvPr>
        </p:nvSpPr>
        <p:spPr/>
        <p:txBody>
          <a:bodyPr/>
          <a:lstStyle/>
          <a:p>
            <a:fld id="{D9A5D385-461F-4496-BBAF-6B31A96EE071}" type="slidenum">
              <a:rPr lang="en-IN" smtClean="0"/>
              <a:t>44</a:t>
            </a:fld>
            <a:endParaRPr lang="en-IN"/>
          </a:p>
        </p:txBody>
      </p:sp>
    </p:spTree>
    <p:extLst>
      <p:ext uri="{BB962C8B-B14F-4D97-AF65-F5344CB8AC3E}">
        <p14:creationId xmlns:p14="http://schemas.microsoft.com/office/powerpoint/2010/main" val="267063299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5970" y="160087"/>
            <a:ext cx="10372299" cy="1280890"/>
          </a:xfrm>
        </p:spPr>
        <p:txBody>
          <a:bodyPr>
            <a:normAutofit fontScale="90000"/>
          </a:bodyPr>
          <a:lstStyle/>
          <a:p>
            <a:r>
              <a:rPr lang="en-US" b="1" u="sng" dirty="0"/>
              <a:t>PRACTICE PROBLEMS BASED ON VIEW SERIALIZABILITY-</a:t>
            </a:r>
            <a:r>
              <a:rPr lang="en-US" b="1" dirty="0"/>
              <a:t/>
            </a:r>
            <a:br>
              <a:rPr lang="en-US" b="1" dirty="0"/>
            </a:br>
            <a:endParaRPr lang="en-IN" dirty="0"/>
          </a:p>
        </p:txBody>
      </p:sp>
      <p:sp>
        <p:nvSpPr>
          <p:cNvPr id="3" name="Content Placeholder 2"/>
          <p:cNvSpPr>
            <a:spLocks noGrp="1"/>
          </p:cNvSpPr>
          <p:nvPr>
            <p:ph idx="1"/>
          </p:nvPr>
        </p:nvSpPr>
        <p:spPr>
          <a:xfrm>
            <a:off x="1470095" y="1322820"/>
            <a:ext cx="8915400" cy="3777622"/>
          </a:xfrm>
        </p:spPr>
        <p:txBody>
          <a:bodyPr/>
          <a:lstStyle/>
          <a:p>
            <a:r>
              <a:rPr lang="en-IN" b="1" u="sng" dirty="0"/>
              <a:t>Problem-01:</a:t>
            </a:r>
            <a:endParaRPr lang="en-IN" b="1" dirty="0"/>
          </a:p>
          <a:p>
            <a:pPr fontAlgn="base"/>
            <a:r>
              <a:rPr lang="en-US" dirty="0"/>
              <a:t>Check whether the given schedule S is view </a:t>
            </a:r>
            <a:r>
              <a:rPr lang="en-US" dirty="0" err="1"/>
              <a:t>serializable</a:t>
            </a:r>
            <a:r>
              <a:rPr lang="en-US" dirty="0"/>
              <a:t> or not-</a:t>
            </a:r>
          </a:p>
          <a:p>
            <a:pPr fontAlgn="base"/>
            <a:r>
              <a:rPr lang="en-US" dirty="0"/>
              <a:t> </a:t>
            </a:r>
          </a:p>
          <a:p>
            <a:endParaRPr lang="en-IN" dirty="0"/>
          </a:p>
        </p:txBody>
      </p:sp>
      <p:pic>
        <p:nvPicPr>
          <p:cNvPr id="27650" name="Picture 2" descr="https://www.gatevidyalay.com/wp-content/uploads/2018/06/View-Serializability-Problem-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8890" y="2603710"/>
            <a:ext cx="6124575" cy="42195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23414" y="2422434"/>
            <a:ext cx="4795601" cy="3539430"/>
          </a:xfrm>
          <a:prstGeom prst="rect">
            <a:avLst/>
          </a:prstGeom>
        </p:spPr>
        <p:txBody>
          <a:bodyPr wrap="square">
            <a:spAutoFit/>
          </a:bodyPr>
          <a:lstStyle/>
          <a:p>
            <a:pPr fontAlgn="base"/>
            <a:r>
              <a:rPr lang="en-US" sz="2800" b="1" i="0" u="sng" dirty="0" smtClean="0">
                <a:solidFill>
                  <a:srgbClr val="303030"/>
                </a:solidFill>
                <a:effectLst/>
                <a:latin typeface="roboto condensed"/>
              </a:rPr>
              <a:t>Solution-</a:t>
            </a:r>
            <a:endParaRPr lang="en-US" sz="2800" b="1" i="0" dirty="0" smtClean="0">
              <a:solidFill>
                <a:srgbClr val="303030"/>
              </a:solidFill>
              <a:effectLst/>
              <a:latin typeface="roboto condensed"/>
            </a:endParaRPr>
          </a:p>
          <a:p>
            <a:pPr fontAlgn="base"/>
            <a:r>
              <a:rPr lang="en-US" sz="2800" b="0" i="0" dirty="0" smtClean="0">
                <a:solidFill>
                  <a:srgbClr val="303030"/>
                </a:solidFill>
                <a:effectLst/>
                <a:latin typeface="Arimo"/>
              </a:rPr>
              <a:t> </a:t>
            </a:r>
          </a:p>
          <a:p>
            <a:pPr fontAlgn="base">
              <a:buFont typeface="Arial" panose="020B0604020202020204" pitchFamily="34" charset="0"/>
              <a:buChar char="•"/>
            </a:pPr>
            <a:r>
              <a:rPr lang="en-US" sz="2800" b="0" i="0" dirty="0" smtClean="0">
                <a:solidFill>
                  <a:srgbClr val="303030"/>
                </a:solidFill>
                <a:effectLst/>
                <a:latin typeface="Arimo"/>
              </a:rPr>
              <a:t>We know, if a schedule is conflict </a:t>
            </a:r>
            <a:r>
              <a:rPr lang="en-US" sz="2800" b="0" i="0" dirty="0" err="1" smtClean="0">
                <a:solidFill>
                  <a:srgbClr val="303030"/>
                </a:solidFill>
                <a:effectLst/>
                <a:latin typeface="Arimo"/>
              </a:rPr>
              <a:t>serializable</a:t>
            </a:r>
            <a:r>
              <a:rPr lang="en-US" sz="2800" b="0" i="0" dirty="0" smtClean="0">
                <a:solidFill>
                  <a:srgbClr val="303030"/>
                </a:solidFill>
                <a:effectLst/>
                <a:latin typeface="Arimo"/>
              </a:rPr>
              <a:t>, then it is surely view </a:t>
            </a:r>
            <a:r>
              <a:rPr lang="en-US" sz="2800" b="0" i="0" dirty="0" err="1" smtClean="0">
                <a:solidFill>
                  <a:srgbClr val="303030"/>
                </a:solidFill>
                <a:effectLst/>
                <a:latin typeface="Arimo"/>
              </a:rPr>
              <a:t>serializable</a:t>
            </a:r>
            <a:r>
              <a:rPr lang="en-US" sz="2800" b="0" i="0" dirty="0" smtClean="0">
                <a:solidFill>
                  <a:srgbClr val="303030"/>
                </a:solidFill>
                <a:effectLst/>
                <a:latin typeface="Arimo"/>
              </a:rPr>
              <a:t>.</a:t>
            </a:r>
          </a:p>
          <a:p>
            <a:pPr fontAlgn="base">
              <a:buFont typeface="Arial" panose="020B0604020202020204" pitchFamily="34" charset="0"/>
              <a:buChar char="•"/>
            </a:pPr>
            <a:r>
              <a:rPr lang="en-US" sz="2800" b="0" i="0" dirty="0" smtClean="0">
                <a:solidFill>
                  <a:srgbClr val="303030"/>
                </a:solidFill>
                <a:effectLst/>
                <a:latin typeface="Arimo"/>
              </a:rPr>
              <a:t>So, let us check whether the given schedule is conflict </a:t>
            </a:r>
            <a:r>
              <a:rPr lang="en-US" sz="2800" b="0" i="0" dirty="0" err="1" smtClean="0">
                <a:solidFill>
                  <a:srgbClr val="303030"/>
                </a:solidFill>
                <a:effectLst/>
                <a:latin typeface="Arimo"/>
              </a:rPr>
              <a:t>serializable</a:t>
            </a:r>
            <a:r>
              <a:rPr lang="en-US" sz="2800" b="0" i="0" dirty="0" smtClean="0">
                <a:solidFill>
                  <a:srgbClr val="303030"/>
                </a:solidFill>
                <a:effectLst/>
                <a:latin typeface="Arimo"/>
              </a:rPr>
              <a:t> or not.</a:t>
            </a:r>
            <a:endParaRPr lang="en-US" sz="2800" b="0" i="0" dirty="0">
              <a:solidFill>
                <a:srgbClr val="303030"/>
              </a:solidFill>
              <a:effectLst/>
              <a:latin typeface="Arimo"/>
            </a:endParaRPr>
          </a:p>
        </p:txBody>
      </p:sp>
      <p:sp>
        <p:nvSpPr>
          <p:cNvPr id="6" name="Slide Number Placeholder 5"/>
          <p:cNvSpPr>
            <a:spLocks noGrp="1"/>
          </p:cNvSpPr>
          <p:nvPr>
            <p:ph type="sldNum" sz="quarter" idx="12"/>
          </p:nvPr>
        </p:nvSpPr>
        <p:spPr/>
        <p:txBody>
          <a:bodyPr/>
          <a:lstStyle/>
          <a:p>
            <a:fld id="{D9A5D385-461F-4496-BBAF-6B31A96EE071}" type="slidenum">
              <a:rPr lang="en-IN" smtClean="0"/>
              <a:t>45</a:t>
            </a:fld>
            <a:endParaRPr lang="en-IN"/>
          </a:p>
        </p:txBody>
      </p:sp>
    </p:spTree>
    <p:extLst>
      <p:ext uri="{BB962C8B-B14F-4D97-AF65-F5344CB8AC3E}">
        <p14:creationId xmlns:p14="http://schemas.microsoft.com/office/powerpoint/2010/main" val="250833841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Checking Whether S is Conflict </a:t>
            </a:r>
            <a:r>
              <a:rPr lang="en-US" b="1" u="sng" dirty="0" err="1"/>
              <a:t>Serializable</a:t>
            </a:r>
            <a:r>
              <a:rPr lang="en-US" b="1" u="sng" dirty="0"/>
              <a:t> Or </a:t>
            </a:r>
            <a:r>
              <a:rPr lang="en-US" b="1" u="sng" dirty="0" smtClean="0"/>
              <a:t>Not- </a:t>
            </a:r>
            <a:r>
              <a:rPr lang="en-IN" b="1" u="sng" dirty="0"/>
              <a:t>Problem-01:</a:t>
            </a:r>
            <a:r>
              <a:rPr lang="en-IN" b="1" dirty="0"/>
              <a:t/>
            </a:r>
            <a:br>
              <a:rPr lang="en-IN" b="1" dirty="0"/>
            </a:br>
            <a:r>
              <a:rPr lang="en-US" b="1" dirty="0"/>
              <a:t/>
            </a:r>
            <a:br>
              <a:rPr lang="en-US" b="1" dirty="0"/>
            </a:br>
            <a:endParaRPr lang="en-IN" dirty="0"/>
          </a:p>
        </p:txBody>
      </p:sp>
      <p:sp>
        <p:nvSpPr>
          <p:cNvPr id="3" name="Content Placeholder 2"/>
          <p:cNvSpPr>
            <a:spLocks noGrp="1"/>
          </p:cNvSpPr>
          <p:nvPr>
            <p:ph idx="1"/>
          </p:nvPr>
        </p:nvSpPr>
        <p:spPr>
          <a:xfrm>
            <a:off x="1947767" y="1792405"/>
            <a:ext cx="8915400" cy="3777622"/>
          </a:xfrm>
        </p:spPr>
        <p:txBody>
          <a:bodyPr>
            <a:noAutofit/>
          </a:bodyPr>
          <a:lstStyle/>
          <a:p>
            <a:pPr algn="just" fontAlgn="base"/>
            <a:r>
              <a:rPr lang="en-IN" sz="2400" b="1" u="sng" dirty="0"/>
              <a:t>Step-01:</a:t>
            </a:r>
            <a:endParaRPr lang="en-IN" sz="2400" b="1" dirty="0"/>
          </a:p>
          <a:p>
            <a:pPr algn="just" fontAlgn="base"/>
            <a:r>
              <a:rPr lang="en-IN" sz="2400" dirty="0"/>
              <a:t> </a:t>
            </a:r>
          </a:p>
          <a:p>
            <a:pPr algn="just" fontAlgn="base"/>
            <a:r>
              <a:rPr lang="en-IN" sz="2400" dirty="0"/>
              <a:t>List all the conflicting operations and determine the dependency between the transactions-</a:t>
            </a:r>
          </a:p>
          <a:p>
            <a:pPr algn="just" fontAlgn="base"/>
            <a:r>
              <a:rPr lang="en-IN" sz="2400" dirty="0"/>
              <a:t>W</a:t>
            </a:r>
            <a:r>
              <a:rPr lang="en-IN" sz="2400" baseline="-25000" dirty="0"/>
              <a:t>1</a:t>
            </a:r>
            <a:r>
              <a:rPr lang="en-IN" sz="2400" dirty="0"/>
              <a:t>(B) , W</a:t>
            </a:r>
            <a:r>
              <a:rPr lang="en-IN" sz="2400" baseline="-25000" dirty="0"/>
              <a:t>2</a:t>
            </a:r>
            <a:r>
              <a:rPr lang="en-IN" sz="2400" dirty="0"/>
              <a:t>(B) (T</a:t>
            </a:r>
            <a:r>
              <a:rPr lang="en-IN" sz="2400" baseline="-25000" dirty="0"/>
              <a:t>1</a:t>
            </a:r>
            <a:r>
              <a:rPr lang="en-IN" sz="2400" dirty="0"/>
              <a:t> → T</a:t>
            </a:r>
            <a:r>
              <a:rPr lang="en-IN" sz="2400" baseline="-25000" dirty="0"/>
              <a:t>2</a:t>
            </a:r>
            <a:r>
              <a:rPr lang="en-IN" sz="2400" dirty="0"/>
              <a:t>)</a:t>
            </a:r>
          </a:p>
          <a:p>
            <a:pPr algn="just" fontAlgn="base"/>
            <a:r>
              <a:rPr lang="en-IN" sz="2400" dirty="0"/>
              <a:t>W</a:t>
            </a:r>
            <a:r>
              <a:rPr lang="en-IN" sz="2400" baseline="-25000" dirty="0"/>
              <a:t>1</a:t>
            </a:r>
            <a:r>
              <a:rPr lang="en-IN" sz="2400" dirty="0"/>
              <a:t>(B) , W</a:t>
            </a:r>
            <a:r>
              <a:rPr lang="en-IN" sz="2400" baseline="-25000" dirty="0"/>
              <a:t>3</a:t>
            </a:r>
            <a:r>
              <a:rPr lang="en-IN" sz="2400" dirty="0"/>
              <a:t>(B) (T</a:t>
            </a:r>
            <a:r>
              <a:rPr lang="en-IN" sz="2400" baseline="-25000" dirty="0"/>
              <a:t>1</a:t>
            </a:r>
            <a:r>
              <a:rPr lang="en-IN" sz="2400" dirty="0"/>
              <a:t> → T</a:t>
            </a:r>
            <a:r>
              <a:rPr lang="en-IN" sz="2400" baseline="-25000" dirty="0"/>
              <a:t>3</a:t>
            </a:r>
            <a:r>
              <a:rPr lang="en-IN" sz="2400" dirty="0"/>
              <a:t>)</a:t>
            </a:r>
          </a:p>
          <a:p>
            <a:pPr algn="just" fontAlgn="base"/>
            <a:r>
              <a:rPr lang="en-IN" sz="2400" dirty="0"/>
              <a:t>W</a:t>
            </a:r>
            <a:r>
              <a:rPr lang="en-IN" sz="2400" baseline="-25000" dirty="0"/>
              <a:t>1</a:t>
            </a:r>
            <a:r>
              <a:rPr lang="en-IN" sz="2400" dirty="0"/>
              <a:t>(B) , W</a:t>
            </a:r>
            <a:r>
              <a:rPr lang="en-IN" sz="2400" baseline="-25000" dirty="0"/>
              <a:t>4</a:t>
            </a:r>
            <a:r>
              <a:rPr lang="en-IN" sz="2400" dirty="0"/>
              <a:t>(B) (T</a:t>
            </a:r>
            <a:r>
              <a:rPr lang="en-IN" sz="2400" baseline="-25000" dirty="0"/>
              <a:t>1</a:t>
            </a:r>
            <a:r>
              <a:rPr lang="en-IN" sz="2400" dirty="0"/>
              <a:t> → T</a:t>
            </a:r>
            <a:r>
              <a:rPr lang="en-IN" sz="2400" baseline="-25000" dirty="0"/>
              <a:t>4</a:t>
            </a:r>
            <a:r>
              <a:rPr lang="en-IN" sz="2400" dirty="0"/>
              <a:t>)</a:t>
            </a:r>
          </a:p>
          <a:p>
            <a:pPr algn="just" fontAlgn="base"/>
            <a:r>
              <a:rPr lang="en-IN" sz="2400" dirty="0"/>
              <a:t>W</a:t>
            </a:r>
            <a:r>
              <a:rPr lang="en-IN" sz="2400" baseline="-25000" dirty="0"/>
              <a:t>2</a:t>
            </a:r>
            <a:r>
              <a:rPr lang="en-IN" sz="2400" dirty="0"/>
              <a:t>(B) , W</a:t>
            </a:r>
            <a:r>
              <a:rPr lang="en-IN" sz="2400" baseline="-25000" dirty="0"/>
              <a:t>3</a:t>
            </a:r>
            <a:r>
              <a:rPr lang="en-IN" sz="2400" dirty="0"/>
              <a:t>(B) (T</a:t>
            </a:r>
            <a:r>
              <a:rPr lang="en-IN" sz="2400" baseline="-25000" dirty="0"/>
              <a:t>2</a:t>
            </a:r>
            <a:r>
              <a:rPr lang="en-IN" sz="2400" dirty="0"/>
              <a:t> → T</a:t>
            </a:r>
            <a:r>
              <a:rPr lang="en-IN" sz="2400" baseline="-25000" dirty="0"/>
              <a:t>3</a:t>
            </a:r>
            <a:r>
              <a:rPr lang="en-IN" sz="2400" dirty="0"/>
              <a:t>)</a:t>
            </a:r>
          </a:p>
          <a:p>
            <a:pPr algn="just" fontAlgn="base"/>
            <a:r>
              <a:rPr lang="en-IN" sz="2400" dirty="0"/>
              <a:t>W</a:t>
            </a:r>
            <a:r>
              <a:rPr lang="en-IN" sz="2400" baseline="-25000" dirty="0"/>
              <a:t>2</a:t>
            </a:r>
            <a:r>
              <a:rPr lang="en-IN" sz="2400" dirty="0"/>
              <a:t>(B) , W</a:t>
            </a:r>
            <a:r>
              <a:rPr lang="en-IN" sz="2400" baseline="-25000" dirty="0"/>
              <a:t>4</a:t>
            </a:r>
            <a:r>
              <a:rPr lang="en-IN" sz="2400" dirty="0"/>
              <a:t>(B) (T</a:t>
            </a:r>
            <a:r>
              <a:rPr lang="en-IN" sz="2400" baseline="-25000" dirty="0"/>
              <a:t>2</a:t>
            </a:r>
            <a:r>
              <a:rPr lang="en-IN" sz="2400" dirty="0"/>
              <a:t> → T</a:t>
            </a:r>
            <a:r>
              <a:rPr lang="en-IN" sz="2400" baseline="-25000" dirty="0"/>
              <a:t>4</a:t>
            </a:r>
            <a:r>
              <a:rPr lang="en-IN" sz="2400" dirty="0"/>
              <a:t>)</a:t>
            </a:r>
          </a:p>
          <a:p>
            <a:pPr algn="just" fontAlgn="base"/>
            <a:r>
              <a:rPr lang="en-IN" sz="2400" dirty="0"/>
              <a:t>W</a:t>
            </a:r>
            <a:r>
              <a:rPr lang="en-IN" sz="2400" baseline="-25000" dirty="0"/>
              <a:t>3</a:t>
            </a:r>
            <a:r>
              <a:rPr lang="en-IN" sz="2400" dirty="0"/>
              <a:t>(B) , W</a:t>
            </a:r>
            <a:r>
              <a:rPr lang="en-IN" sz="2400" baseline="-25000" dirty="0"/>
              <a:t>4</a:t>
            </a:r>
            <a:r>
              <a:rPr lang="en-IN" sz="2400" dirty="0"/>
              <a:t>(B) (T</a:t>
            </a:r>
            <a:r>
              <a:rPr lang="en-IN" sz="2400" baseline="-25000" dirty="0"/>
              <a:t>3</a:t>
            </a:r>
            <a:r>
              <a:rPr lang="en-IN" sz="2400" dirty="0"/>
              <a:t> → T</a:t>
            </a:r>
            <a:r>
              <a:rPr lang="en-IN" sz="2400" baseline="-25000" dirty="0"/>
              <a:t>4</a:t>
            </a:r>
            <a:r>
              <a:rPr lang="en-IN" sz="2400" dirty="0"/>
              <a:t>)</a:t>
            </a:r>
          </a:p>
          <a:p>
            <a:pPr algn="just"/>
            <a:endParaRPr lang="en-IN" sz="2400" dirty="0"/>
          </a:p>
        </p:txBody>
      </p:sp>
      <p:sp>
        <p:nvSpPr>
          <p:cNvPr id="5" name="Slide Number Placeholder 4"/>
          <p:cNvSpPr>
            <a:spLocks noGrp="1"/>
          </p:cNvSpPr>
          <p:nvPr>
            <p:ph type="sldNum" sz="quarter" idx="12"/>
          </p:nvPr>
        </p:nvSpPr>
        <p:spPr/>
        <p:txBody>
          <a:bodyPr/>
          <a:lstStyle/>
          <a:p>
            <a:fld id="{D9A5D385-461F-4496-BBAF-6B31A96EE071}" type="slidenum">
              <a:rPr lang="en-IN" smtClean="0"/>
              <a:t>46</a:t>
            </a:fld>
            <a:endParaRPr lang="en-IN"/>
          </a:p>
        </p:txBody>
      </p:sp>
    </p:spTree>
    <p:extLst>
      <p:ext uri="{BB962C8B-B14F-4D97-AF65-F5344CB8AC3E}">
        <p14:creationId xmlns:p14="http://schemas.microsoft.com/office/powerpoint/2010/main" val="65500987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Problem-01:</a:t>
            </a:r>
            <a:r>
              <a:rPr lang="en-IN" b="1" dirty="0"/>
              <a:t/>
            </a:r>
            <a:br>
              <a:rPr lang="en-IN" b="1" dirty="0"/>
            </a:br>
            <a:endParaRPr lang="en-IN" dirty="0"/>
          </a:p>
        </p:txBody>
      </p:sp>
      <p:sp>
        <p:nvSpPr>
          <p:cNvPr id="3" name="Content Placeholder 2"/>
          <p:cNvSpPr>
            <a:spLocks noGrp="1"/>
          </p:cNvSpPr>
          <p:nvPr>
            <p:ph idx="1"/>
          </p:nvPr>
        </p:nvSpPr>
        <p:spPr/>
        <p:txBody>
          <a:bodyPr/>
          <a:lstStyle/>
          <a:p>
            <a:pPr fontAlgn="base"/>
            <a:r>
              <a:rPr lang="en-US" b="1" u="sng" dirty="0"/>
              <a:t>Step-02:</a:t>
            </a:r>
            <a:endParaRPr lang="en-US" b="1" dirty="0"/>
          </a:p>
          <a:p>
            <a:pPr fontAlgn="base"/>
            <a:r>
              <a:rPr lang="en-US" dirty="0"/>
              <a:t> </a:t>
            </a:r>
          </a:p>
          <a:p>
            <a:pPr fontAlgn="base"/>
            <a:r>
              <a:rPr lang="en-US" dirty="0"/>
              <a:t>Draw the precedence graph-</a:t>
            </a:r>
          </a:p>
          <a:p>
            <a:endParaRPr lang="en-IN" dirty="0"/>
          </a:p>
        </p:txBody>
      </p:sp>
      <p:pic>
        <p:nvPicPr>
          <p:cNvPr id="28674" name="Picture 2" descr="https://www.gatevidyalay.com/wp-content/uploads/2018/06/View-Serializability-Problem-01-Precedence-Grap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0460" y="1768523"/>
            <a:ext cx="3515672" cy="231662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456371" y="4629391"/>
            <a:ext cx="8475485" cy="923330"/>
          </a:xfrm>
          <a:prstGeom prst="rect">
            <a:avLst/>
          </a:prstGeom>
        </p:spPr>
        <p:txBody>
          <a:bodyPr wrap="square">
            <a:spAutoFit/>
          </a:bodyPr>
          <a:lstStyle/>
          <a:p>
            <a:pPr fontAlgn="base">
              <a:buFont typeface="Arial" panose="020B0604020202020204" pitchFamily="34" charset="0"/>
              <a:buChar char="•"/>
            </a:pPr>
            <a:r>
              <a:rPr lang="en-US" b="0" i="0" dirty="0" smtClean="0">
                <a:solidFill>
                  <a:srgbClr val="0070C0"/>
                </a:solidFill>
                <a:effectLst/>
                <a:latin typeface="Arimo"/>
              </a:rPr>
              <a:t>Clearly, there exists no cycle in the precedence graph.</a:t>
            </a:r>
          </a:p>
          <a:p>
            <a:pPr fontAlgn="base">
              <a:buFont typeface="Arial" panose="020B0604020202020204" pitchFamily="34" charset="0"/>
              <a:buChar char="•"/>
            </a:pPr>
            <a:r>
              <a:rPr lang="en-US" b="0" i="0" dirty="0" smtClean="0">
                <a:solidFill>
                  <a:srgbClr val="0070C0"/>
                </a:solidFill>
                <a:effectLst/>
                <a:latin typeface="Arimo"/>
              </a:rPr>
              <a:t>Therefore, the given schedule S is conflict </a:t>
            </a:r>
            <a:r>
              <a:rPr lang="en-US" b="0" i="0" dirty="0" err="1" smtClean="0">
                <a:solidFill>
                  <a:srgbClr val="0070C0"/>
                </a:solidFill>
                <a:effectLst/>
                <a:latin typeface="Arimo"/>
              </a:rPr>
              <a:t>serializable</a:t>
            </a:r>
            <a:r>
              <a:rPr lang="en-US" b="0" i="0" dirty="0" smtClean="0">
                <a:solidFill>
                  <a:srgbClr val="0070C0"/>
                </a:solidFill>
                <a:effectLst/>
                <a:latin typeface="Arimo"/>
              </a:rPr>
              <a:t>.</a:t>
            </a:r>
          </a:p>
          <a:p>
            <a:pPr fontAlgn="base">
              <a:buFont typeface="Arial" panose="020B0604020202020204" pitchFamily="34" charset="0"/>
              <a:buChar char="•"/>
            </a:pPr>
            <a:r>
              <a:rPr lang="en-US" b="0" i="0" dirty="0" smtClean="0">
                <a:solidFill>
                  <a:srgbClr val="0070C0"/>
                </a:solidFill>
                <a:effectLst/>
                <a:latin typeface="Arimo"/>
              </a:rPr>
              <a:t>Thus, we conclude that the given schedule is also view </a:t>
            </a:r>
            <a:r>
              <a:rPr lang="en-US" b="0" i="0" dirty="0" err="1" smtClean="0">
                <a:solidFill>
                  <a:srgbClr val="0070C0"/>
                </a:solidFill>
                <a:effectLst/>
                <a:latin typeface="Arimo"/>
              </a:rPr>
              <a:t>serializable</a:t>
            </a:r>
            <a:r>
              <a:rPr lang="en-US" b="0" i="0" dirty="0" smtClean="0">
                <a:solidFill>
                  <a:srgbClr val="0070C0"/>
                </a:solidFill>
                <a:effectLst/>
                <a:latin typeface="Arimo"/>
              </a:rPr>
              <a:t>.</a:t>
            </a:r>
            <a:endParaRPr lang="en-US" b="0" i="0" dirty="0">
              <a:solidFill>
                <a:srgbClr val="0070C0"/>
              </a:solidFill>
              <a:effectLst/>
              <a:latin typeface="Arimo"/>
            </a:endParaRPr>
          </a:p>
        </p:txBody>
      </p:sp>
      <p:sp>
        <p:nvSpPr>
          <p:cNvPr id="6" name="Slide Number Placeholder 5"/>
          <p:cNvSpPr>
            <a:spLocks noGrp="1"/>
          </p:cNvSpPr>
          <p:nvPr>
            <p:ph type="sldNum" sz="quarter" idx="12"/>
          </p:nvPr>
        </p:nvSpPr>
        <p:spPr/>
        <p:txBody>
          <a:bodyPr/>
          <a:lstStyle/>
          <a:p>
            <a:fld id="{D9A5D385-461F-4496-BBAF-6B31A96EE071}" type="slidenum">
              <a:rPr lang="en-IN" smtClean="0"/>
              <a:t>47</a:t>
            </a:fld>
            <a:endParaRPr lang="en-IN"/>
          </a:p>
        </p:txBody>
      </p:sp>
    </p:spTree>
    <p:extLst>
      <p:ext uri="{BB962C8B-B14F-4D97-AF65-F5344CB8AC3E}">
        <p14:creationId xmlns:p14="http://schemas.microsoft.com/office/powerpoint/2010/main" val="319099289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Problem-02:</a:t>
            </a:r>
            <a:r>
              <a:rPr lang="en-IN" b="1" dirty="0"/>
              <a:t/>
            </a:r>
            <a:br>
              <a:rPr lang="en-IN" b="1" dirty="0"/>
            </a:br>
            <a:endParaRPr lang="en-IN" dirty="0"/>
          </a:p>
        </p:txBody>
      </p:sp>
      <p:pic>
        <p:nvPicPr>
          <p:cNvPr id="29698" name="Picture 2" descr="https://www.gatevidyalay.com/wp-content/uploads/2018/06/View-Serializability-Problem-0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8768" y="2006789"/>
            <a:ext cx="4963117" cy="376621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952768" y="1905000"/>
            <a:ext cx="6096000" cy="646331"/>
          </a:xfrm>
          <a:prstGeom prst="rect">
            <a:avLst/>
          </a:prstGeom>
        </p:spPr>
        <p:txBody>
          <a:bodyPr>
            <a:spAutoFit/>
          </a:bodyPr>
          <a:lstStyle/>
          <a:p>
            <a:r>
              <a:rPr lang="en-US" b="0" i="0" smtClean="0">
                <a:solidFill>
                  <a:srgbClr val="303030"/>
                </a:solidFill>
                <a:effectLst/>
                <a:latin typeface="Arimo"/>
              </a:rPr>
              <a:t>Check whether the given schedule S is view serializable or not-</a:t>
            </a:r>
            <a:endParaRPr lang="en-IN" dirty="0"/>
          </a:p>
        </p:txBody>
      </p:sp>
      <p:sp>
        <p:nvSpPr>
          <p:cNvPr id="5" name="Rectangle 4"/>
          <p:cNvSpPr/>
          <p:nvPr/>
        </p:nvSpPr>
        <p:spPr>
          <a:xfrm>
            <a:off x="952768" y="3889896"/>
            <a:ext cx="6096000" cy="1754326"/>
          </a:xfrm>
          <a:prstGeom prst="rect">
            <a:avLst/>
          </a:prstGeom>
        </p:spPr>
        <p:txBody>
          <a:bodyPr>
            <a:spAutoFit/>
          </a:bodyPr>
          <a:lstStyle/>
          <a:p>
            <a:pPr fontAlgn="base"/>
            <a:r>
              <a:rPr lang="en-US" b="1" i="0" u="sng" dirty="0" smtClean="0">
                <a:solidFill>
                  <a:srgbClr val="303030"/>
                </a:solidFill>
                <a:effectLst/>
                <a:latin typeface="roboto condensed"/>
              </a:rPr>
              <a:t>Solution-</a:t>
            </a:r>
            <a:endParaRPr lang="en-US" b="1" i="0" dirty="0" smtClean="0">
              <a:solidFill>
                <a:srgbClr val="303030"/>
              </a:solidFill>
              <a:effectLst/>
              <a:latin typeface="roboto condensed"/>
            </a:endParaRPr>
          </a:p>
          <a:p>
            <a:pPr fontAlgn="base"/>
            <a:r>
              <a:rPr lang="en-US" b="0" i="0" dirty="0" smtClean="0">
                <a:solidFill>
                  <a:srgbClr val="303030"/>
                </a:solidFill>
                <a:effectLst/>
                <a:latin typeface="Arimo"/>
              </a:rPr>
              <a:t> </a:t>
            </a:r>
          </a:p>
          <a:p>
            <a:pPr fontAlgn="base">
              <a:buFont typeface="Arial" panose="020B0604020202020204" pitchFamily="34" charset="0"/>
              <a:buChar char="•"/>
            </a:pPr>
            <a:r>
              <a:rPr lang="en-US" b="0" i="0" dirty="0" smtClean="0">
                <a:solidFill>
                  <a:srgbClr val="303030"/>
                </a:solidFill>
                <a:effectLst/>
                <a:latin typeface="Arimo"/>
              </a:rPr>
              <a:t>We know, if a schedule is conflict </a:t>
            </a:r>
            <a:r>
              <a:rPr lang="en-US" b="0" i="0" dirty="0" err="1" smtClean="0">
                <a:solidFill>
                  <a:srgbClr val="303030"/>
                </a:solidFill>
                <a:effectLst/>
                <a:latin typeface="Arimo"/>
              </a:rPr>
              <a:t>serializable</a:t>
            </a:r>
            <a:r>
              <a:rPr lang="en-US" b="0" i="0" dirty="0" smtClean="0">
                <a:solidFill>
                  <a:srgbClr val="303030"/>
                </a:solidFill>
                <a:effectLst/>
                <a:latin typeface="Arimo"/>
              </a:rPr>
              <a:t>, then it is surely view </a:t>
            </a:r>
            <a:r>
              <a:rPr lang="en-US" b="0" i="0" dirty="0" err="1" smtClean="0">
                <a:solidFill>
                  <a:srgbClr val="303030"/>
                </a:solidFill>
                <a:effectLst/>
                <a:latin typeface="Arimo"/>
              </a:rPr>
              <a:t>serializable</a:t>
            </a:r>
            <a:r>
              <a:rPr lang="en-US" b="0" i="0" dirty="0" smtClean="0">
                <a:solidFill>
                  <a:srgbClr val="303030"/>
                </a:solidFill>
                <a:effectLst/>
                <a:latin typeface="Arimo"/>
              </a:rPr>
              <a:t>.</a:t>
            </a:r>
          </a:p>
          <a:p>
            <a:pPr fontAlgn="base">
              <a:buFont typeface="Arial" panose="020B0604020202020204" pitchFamily="34" charset="0"/>
              <a:buChar char="•"/>
            </a:pPr>
            <a:r>
              <a:rPr lang="en-US" b="0" i="0" dirty="0" smtClean="0">
                <a:solidFill>
                  <a:srgbClr val="303030"/>
                </a:solidFill>
                <a:effectLst/>
                <a:latin typeface="Arimo"/>
              </a:rPr>
              <a:t>So, let us check whether the given schedule is conflict </a:t>
            </a:r>
            <a:r>
              <a:rPr lang="en-US" b="0" i="0" dirty="0" err="1" smtClean="0">
                <a:solidFill>
                  <a:srgbClr val="303030"/>
                </a:solidFill>
                <a:effectLst/>
                <a:latin typeface="Arimo"/>
              </a:rPr>
              <a:t>serializable</a:t>
            </a:r>
            <a:r>
              <a:rPr lang="en-US" b="0" i="0" dirty="0" smtClean="0">
                <a:solidFill>
                  <a:srgbClr val="303030"/>
                </a:solidFill>
                <a:effectLst/>
                <a:latin typeface="Arimo"/>
              </a:rPr>
              <a:t> or not.</a:t>
            </a:r>
            <a:endParaRPr lang="en-US" b="0" i="0" dirty="0">
              <a:solidFill>
                <a:srgbClr val="303030"/>
              </a:solidFill>
              <a:effectLst/>
              <a:latin typeface="Arimo"/>
            </a:endParaRPr>
          </a:p>
        </p:txBody>
      </p:sp>
      <p:sp>
        <p:nvSpPr>
          <p:cNvPr id="7" name="Slide Number Placeholder 6"/>
          <p:cNvSpPr>
            <a:spLocks noGrp="1"/>
          </p:cNvSpPr>
          <p:nvPr>
            <p:ph type="sldNum" sz="quarter" idx="12"/>
          </p:nvPr>
        </p:nvSpPr>
        <p:spPr/>
        <p:txBody>
          <a:bodyPr/>
          <a:lstStyle/>
          <a:p>
            <a:fld id="{D9A5D385-461F-4496-BBAF-6B31A96EE071}" type="slidenum">
              <a:rPr lang="en-IN" smtClean="0"/>
              <a:t>48</a:t>
            </a:fld>
            <a:endParaRPr lang="en-IN"/>
          </a:p>
        </p:txBody>
      </p:sp>
    </p:spTree>
    <p:extLst>
      <p:ext uri="{BB962C8B-B14F-4D97-AF65-F5344CB8AC3E}">
        <p14:creationId xmlns:p14="http://schemas.microsoft.com/office/powerpoint/2010/main" val="130251642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Checking Whether S is Conflict </a:t>
            </a:r>
            <a:r>
              <a:rPr lang="en-US" b="1" u="sng" dirty="0" err="1"/>
              <a:t>Serializable</a:t>
            </a:r>
            <a:r>
              <a:rPr lang="en-US" b="1" u="sng" dirty="0"/>
              <a:t> Or Not-</a:t>
            </a:r>
            <a:r>
              <a:rPr lang="en-US" b="1" dirty="0"/>
              <a:t/>
            </a:r>
            <a:br>
              <a:rPr lang="en-US" b="1" dirty="0"/>
            </a:br>
            <a:endParaRPr lang="en-IN" dirty="0"/>
          </a:p>
        </p:txBody>
      </p:sp>
      <p:sp>
        <p:nvSpPr>
          <p:cNvPr id="3" name="Content Placeholder 2"/>
          <p:cNvSpPr>
            <a:spLocks noGrp="1"/>
          </p:cNvSpPr>
          <p:nvPr>
            <p:ph idx="1"/>
          </p:nvPr>
        </p:nvSpPr>
        <p:spPr/>
        <p:txBody>
          <a:bodyPr/>
          <a:lstStyle/>
          <a:p>
            <a:pPr fontAlgn="base"/>
            <a:r>
              <a:rPr lang="en-US" b="1" u="sng" dirty="0"/>
              <a:t>Step-01:</a:t>
            </a:r>
            <a:endParaRPr lang="en-US" b="1" dirty="0"/>
          </a:p>
          <a:p>
            <a:pPr fontAlgn="base"/>
            <a:r>
              <a:rPr lang="en-US" dirty="0"/>
              <a:t> </a:t>
            </a:r>
          </a:p>
          <a:p>
            <a:pPr fontAlgn="base"/>
            <a:r>
              <a:rPr lang="en-US" dirty="0"/>
              <a:t>List all the conflicting operations and determine the dependency between the transactions-</a:t>
            </a:r>
          </a:p>
          <a:p>
            <a:pPr fontAlgn="base"/>
            <a:r>
              <a:rPr lang="en-IN" dirty="0"/>
              <a:t>R</a:t>
            </a:r>
            <a:r>
              <a:rPr lang="en-IN" baseline="-25000" dirty="0"/>
              <a:t>1</a:t>
            </a:r>
            <a:r>
              <a:rPr lang="en-IN" dirty="0"/>
              <a:t>(A) , W</a:t>
            </a:r>
            <a:r>
              <a:rPr lang="en-IN" baseline="-25000" dirty="0"/>
              <a:t>3</a:t>
            </a:r>
            <a:r>
              <a:rPr lang="en-IN" dirty="0"/>
              <a:t>(A) (T</a:t>
            </a:r>
            <a:r>
              <a:rPr lang="en-IN" baseline="-25000" dirty="0"/>
              <a:t>1</a:t>
            </a:r>
            <a:r>
              <a:rPr lang="en-IN" dirty="0"/>
              <a:t> → T</a:t>
            </a:r>
            <a:r>
              <a:rPr lang="en-IN" baseline="-25000" dirty="0"/>
              <a:t>3</a:t>
            </a:r>
            <a:r>
              <a:rPr lang="en-IN" dirty="0"/>
              <a:t>)</a:t>
            </a:r>
          </a:p>
          <a:p>
            <a:pPr fontAlgn="base"/>
            <a:r>
              <a:rPr lang="en-IN" dirty="0"/>
              <a:t>R</a:t>
            </a:r>
            <a:r>
              <a:rPr lang="en-IN" baseline="-25000" dirty="0"/>
              <a:t>2</a:t>
            </a:r>
            <a:r>
              <a:rPr lang="en-IN" dirty="0"/>
              <a:t>(A) , W</a:t>
            </a:r>
            <a:r>
              <a:rPr lang="en-IN" baseline="-25000" dirty="0"/>
              <a:t>3</a:t>
            </a:r>
            <a:r>
              <a:rPr lang="en-IN" dirty="0"/>
              <a:t>(A) (T</a:t>
            </a:r>
            <a:r>
              <a:rPr lang="en-IN" baseline="-25000" dirty="0"/>
              <a:t>2</a:t>
            </a:r>
            <a:r>
              <a:rPr lang="en-IN" dirty="0"/>
              <a:t> → T</a:t>
            </a:r>
            <a:r>
              <a:rPr lang="en-IN" baseline="-25000" dirty="0"/>
              <a:t>3</a:t>
            </a:r>
            <a:r>
              <a:rPr lang="en-IN" dirty="0"/>
              <a:t>)</a:t>
            </a:r>
          </a:p>
          <a:p>
            <a:pPr fontAlgn="base"/>
            <a:r>
              <a:rPr lang="en-IN" dirty="0"/>
              <a:t>R</a:t>
            </a:r>
            <a:r>
              <a:rPr lang="en-IN" baseline="-25000" dirty="0"/>
              <a:t>2</a:t>
            </a:r>
            <a:r>
              <a:rPr lang="en-IN" dirty="0"/>
              <a:t>(A) , W</a:t>
            </a:r>
            <a:r>
              <a:rPr lang="en-IN" baseline="-25000" dirty="0"/>
              <a:t>1</a:t>
            </a:r>
            <a:r>
              <a:rPr lang="en-IN" dirty="0"/>
              <a:t>(A) (T</a:t>
            </a:r>
            <a:r>
              <a:rPr lang="en-IN" baseline="-25000" dirty="0"/>
              <a:t>2</a:t>
            </a:r>
            <a:r>
              <a:rPr lang="en-IN" dirty="0"/>
              <a:t> → T</a:t>
            </a:r>
            <a:r>
              <a:rPr lang="en-IN" baseline="-25000" dirty="0"/>
              <a:t>1</a:t>
            </a:r>
            <a:r>
              <a:rPr lang="en-IN" dirty="0"/>
              <a:t>)</a:t>
            </a:r>
          </a:p>
          <a:p>
            <a:pPr fontAlgn="base"/>
            <a:r>
              <a:rPr lang="en-IN" dirty="0"/>
              <a:t>W</a:t>
            </a:r>
            <a:r>
              <a:rPr lang="en-IN" baseline="-25000" dirty="0"/>
              <a:t>3</a:t>
            </a:r>
            <a:r>
              <a:rPr lang="en-IN" dirty="0"/>
              <a:t>(A) , W</a:t>
            </a:r>
            <a:r>
              <a:rPr lang="en-IN" baseline="-25000" dirty="0"/>
              <a:t>1</a:t>
            </a:r>
            <a:r>
              <a:rPr lang="en-IN" dirty="0"/>
              <a:t>(A) (T</a:t>
            </a:r>
            <a:r>
              <a:rPr lang="en-IN" baseline="-25000" dirty="0"/>
              <a:t>3</a:t>
            </a:r>
            <a:r>
              <a:rPr lang="en-IN" dirty="0"/>
              <a:t> → T</a:t>
            </a:r>
            <a:r>
              <a:rPr lang="en-IN" baseline="-25000" dirty="0"/>
              <a:t>1</a:t>
            </a:r>
            <a:r>
              <a:rPr lang="en-IN" dirty="0"/>
              <a:t>)</a:t>
            </a:r>
          </a:p>
          <a:p>
            <a:endParaRPr lang="en-IN" dirty="0"/>
          </a:p>
        </p:txBody>
      </p:sp>
      <p:sp>
        <p:nvSpPr>
          <p:cNvPr id="5" name="Slide Number Placeholder 4"/>
          <p:cNvSpPr>
            <a:spLocks noGrp="1"/>
          </p:cNvSpPr>
          <p:nvPr>
            <p:ph type="sldNum" sz="quarter" idx="12"/>
          </p:nvPr>
        </p:nvSpPr>
        <p:spPr/>
        <p:txBody>
          <a:bodyPr/>
          <a:lstStyle/>
          <a:p>
            <a:fld id="{D9A5D385-461F-4496-BBAF-6B31A96EE071}" type="slidenum">
              <a:rPr lang="en-IN" smtClean="0"/>
              <a:t>49</a:t>
            </a:fld>
            <a:endParaRPr lang="en-IN"/>
          </a:p>
        </p:txBody>
      </p:sp>
    </p:spTree>
    <p:extLst>
      <p:ext uri="{BB962C8B-B14F-4D97-AF65-F5344CB8AC3E}">
        <p14:creationId xmlns:p14="http://schemas.microsoft.com/office/powerpoint/2010/main" val="13324801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8400" y="109082"/>
            <a:ext cx="8911687" cy="1280890"/>
          </a:xfrm>
        </p:spPr>
        <p:txBody>
          <a:bodyPr/>
          <a:lstStyle/>
          <a:p>
            <a:r>
              <a:rPr lang="en-IN" b="1" dirty="0"/>
              <a:t>Isolation:</a:t>
            </a:r>
            <a:r>
              <a:rPr lang="en-IN" dirty="0"/>
              <a:t> </a:t>
            </a:r>
          </a:p>
        </p:txBody>
      </p:sp>
      <p:sp>
        <p:nvSpPr>
          <p:cNvPr id="3" name="Content Placeholder 2"/>
          <p:cNvSpPr>
            <a:spLocks noGrp="1"/>
          </p:cNvSpPr>
          <p:nvPr>
            <p:ph idx="1"/>
          </p:nvPr>
        </p:nvSpPr>
        <p:spPr>
          <a:xfrm>
            <a:off x="883241" y="1198766"/>
            <a:ext cx="11058550" cy="2363300"/>
          </a:xfrm>
        </p:spPr>
        <p:txBody>
          <a:bodyPr/>
          <a:lstStyle/>
          <a:p>
            <a:pPr algn="just"/>
            <a:r>
              <a:rPr lang="en-US" dirty="0"/>
              <a:t>The term 'isolation' means separation. In DBMS, Isolation is the property of a database where no data should affect the other one and may occur concurrently. In short, the operation on one database should begin when the operation on the first database gets complete. It means if two operations are being performed on two different databases, they may not affect the value of one another. In the case of transactions, when two or more transactions occur simultaneously, the consistency should remain maintained. Any changes that occur in any particular transaction will not be seen by other transactions until the change is not committed in the memory.</a:t>
            </a:r>
            <a:endParaRPr lang="en-IN" b="1" dirty="0"/>
          </a:p>
        </p:txBody>
      </p:sp>
      <p:sp>
        <p:nvSpPr>
          <p:cNvPr id="5" name="Title 1"/>
          <p:cNvSpPr txBox="1">
            <a:spLocks/>
          </p:cNvSpPr>
          <p:nvPr/>
        </p:nvSpPr>
        <p:spPr>
          <a:xfrm>
            <a:off x="1817277" y="3562066"/>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a:t>Durability:</a:t>
            </a:r>
            <a:endParaRPr lang="en-IN" dirty="0"/>
          </a:p>
        </p:txBody>
      </p:sp>
      <p:sp>
        <p:nvSpPr>
          <p:cNvPr id="4" name="Rectangle 3"/>
          <p:cNvSpPr/>
          <p:nvPr/>
        </p:nvSpPr>
        <p:spPr>
          <a:xfrm>
            <a:off x="1318982" y="4460545"/>
            <a:ext cx="10640705" cy="1754326"/>
          </a:xfrm>
          <a:prstGeom prst="rect">
            <a:avLst/>
          </a:prstGeom>
        </p:spPr>
        <p:txBody>
          <a:bodyPr wrap="square">
            <a:spAutoFit/>
          </a:bodyPr>
          <a:lstStyle/>
          <a:p>
            <a:pPr algn="just"/>
            <a:r>
              <a:rPr lang="en-US" b="0" i="0" dirty="0" smtClean="0">
                <a:solidFill>
                  <a:srgbClr val="333333"/>
                </a:solidFill>
                <a:effectLst/>
                <a:latin typeface="inter-regular"/>
              </a:rPr>
              <a:t>Durability ensures the permanency of something. In DBMS, the term durability ensures that the data after the successful execution of the operation becomes permanent in the database. The durability of the data should be so perfect that even if the system fails or leads to a crash, the database still survives. However, if gets lost, it becomes the responsibility of the recovery manager for ensuring the durability of the database. For committing the values, the COMMIT command must be used every time we make changes.</a:t>
            </a:r>
            <a:endParaRPr lang="en-IN" dirty="0"/>
          </a:p>
        </p:txBody>
      </p:sp>
      <p:sp>
        <p:nvSpPr>
          <p:cNvPr id="7" name="Slide Number Placeholder 6"/>
          <p:cNvSpPr>
            <a:spLocks noGrp="1"/>
          </p:cNvSpPr>
          <p:nvPr>
            <p:ph type="sldNum" sz="quarter" idx="12"/>
          </p:nvPr>
        </p:nvSpPr>
        <p:spPr/>
        <p:txBody>
          <a:bodyPr/>
          <a:lstStyle/>
          <a:p>
            <a:fld id="{D9A5D385-461F-4496-BBAF-6B31A96EE071}" type="slidenum">
              <a:rPr lang="en-IN" smtClean="0"/>
              <a:t>5</a:t>
            </a:fld>
            <a:endParaRPr lang="en-IN"/>
          </a:p>
        </p:txBody>
      </p:sp>
    </p:spTree>
    <p:extLst>
      <p:ext uri="{BB962C8B-B14F-4D97-AF65-F5344CB8AC3E}">
        <p14:creationId xmlns:p14="http://schemas.microsoft.com/office/powerpoint/2010/main" val="12308531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1579" y="149873"/>
            <a:ext cx="10117690" cy="820471"/>
          </a:xfrm>
        </p:spPr>
        <p:txBody>
          <a:bodyPr>
            <a:normAutofit fontScale="90000"/>
          </a:bodyPr>
          <a:lstStyle/>
          <a:p>
            <a:r>
              <a:rPr lang="en-US" b="1" u="sng" dirty="0"/>
              <a:t>Checking Whether S is Conflict </a:t>
            </a:r>
            <a:r>
              <a:rPr lang="en-US" b="1" u="sng" dirty="0" err="1"/>
              <a:t>Serializable</a:t>
            </a:r>
            <a:r>
              <a:rPr lang="en-US" b="1" u="sng" dirty="0"/>
              <a:t> Or Not-</a:t>
            </a:r>
            <a:r>
              <a:rPr lang="en-US" b="1" dirty="0"/>
              <a:t/>
            </a:r>
            <a:br>
              <a:rPr lang="en-US" b="1" dirty="0"/>
            </a:br>
            <a:endParaRPr lang="en-IN" dirty="0"/>
          </a:p>
        </p:txBody>
      </p:sp>
      <p:sp>
        <p:nvSpPr>
          <p:cNvPr id="3" name="Content Placeholder 2"/>
          <p:cNvSpPr>
            <a:spLocks noGrp="1"/>
          </p:cNvSpPr>
          <p:nvPr>
            <p:ph idx="1"/>
          </p:nvPr>
        </p:nvSpPr>
        <p:spPr>
          <a:xfrm>
            <a:off x="188075" y="1466058"/>
            <a:ext cx="8915400" cy="3777622"/>
          </a:xfrm>
        </p:spPr>
        <p:txBody>
          <a:bodyPr/>
          <a:lstStyle/>
          <a:p>
            <a:pPr fontAlgn="base"/>
            <a:r>
              <a:rPr lang="en-US" b="1" u="sng" dirty="0"/>
              <a:t>Step-02:</a:t>
            </a:r>
            <a:endParaRPr lang="en-US" b="1" dirty="0"/>
          </a:p>
          <a:p>
            <a:pPr fontAlgn="base"/>
            <a:r>
              <a:rPr lang="en-US" dirty="0"/>
              <a:t> </a:t>
            </a:r>
          </a:p>
          <a:p>
            <a:pPr fontAlgn="base"/>
            <a:r>
              <a:rPr lang="en-US" dirty="0"/>
              <a:t>Draw the precedence graph-</a:t>
            </a:r>
          </a:p>
          <a:p>
            <a:endParaRPr lang="en-IN" dirty="0"/>
          </a:p>
        </p:txBody>
      </p:sp>
      <p:pic>
        <p:nvPicPr>
          <p:cNvPr id="30722" name="Picture 2" descr="https://www.gatevidyalay.com/wp-content/uploads/2018/06/View-Serializability-Problem-02-Precedence-Grap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4348" y="836234"/>
            <a:ext cx="3332593" cy="227462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31812" y="3520859"/>
            <a:ext cx="6096000" cy="923330"/>
          </a:xfrm>
          <a:prstGeom prst="rect">
            <a:avLst/>
          </a:prstGeom>
        </p:spPr>
        <p:txBody>
          <a:bodyPr>
            <a:spAutoFit/>
          </a:bodyPr>
          <a:lstStyle/>
          <a:p>
            <a:pPr fontAlgn="base">
              <a:buFont typeface="Arial" panose="020B0604020202020204" pitchFamily="34" charset="0"/>
              <a:buChar char="•"/>
            </a:pPr>
            <a:r>
              <a:rPr lang="en-US" b="0" i="0" dirty="0" smtClean="0">
                <a:solidFill>
                  <a:srgbClr val="303030"/>
                </a:solidFill>
                <a:effectLst/>
                <a:latin typeface="Arimo"/>
              </a:rPr>
              <a:t>Clearly, there exists a cycle in the precedence graph.</a:t>
            </a:r>
          </a:p>
          <a:p>
            <a:pPr fontAlgn="base">
              <a:buFont typeface="Arial" panose="020B0604020202020204" pitchFamily="34" charset="0"/>
              <a:buChar char="•"/>
            </a:pPr>
            <a:r>
              <a:rPr lang="en-US" b="0" i="0" dirty="0" smtClean="0">
                <a:solidFill>
                  <a:srgbClr val="303030"/>
                </a:solidFill>
                <a:effectLst/>
                <a:latin typeface="Arimo"/>
              </a:rPr>
              <a:t>Therefore, the given schedule S is not conflict </a:t>
            </a:r>
            <a:r>
              <a:rPr lang="en-US" b="0" i="0" dirty="0" err="1" smtClean="0">
                <a:solidFill>
                  <a:srgbClr val="303030"/>
                </a:solidFill>
                <a:effectLst/>
                <a:latin typeface="Arimo"/>
              </a:rPr>
              <a:t>serializable</a:t>
            </a:r>
            <a:r>
              <a:rPr lang="en-US" b="0" i="0" dirty="0" smtClean="0">
                <a:solidFill>
                  <a:srgbClr val="303030"/>
                </a:solidFill>
                <a:effectLst/>
                <a:latin typeface="Arimo"/>
              </a:rPr>
              <a:t>.</a:t>
            </a:r>
            <a:endParaRPr lang="en-US" b="0" i="0" dirty="0">
              <a:solidFill>
                <a:srgbClr val="303030"/>
              </a:solidFill>
              <a:effectLst/>
              <a:latin typeface="Arimo"/>
            </a:endParaRPr>
          </a:p>
        </p:txBody>
      </p:sp>
      <p:sp>
        <p:nvSpPr>
          <p:cNvPr id="5" name="Rectangle 4"/>
          <p:cNvSpPr/>
          <p:nvPr/>
        </p:nvSpPr>
        <p:spPr>
          <a:xfrm>
            <a:off x="188075" y="4951365"/>
            <a:ext cx="6649453" cy="1754326"/>
          </a:xfrm>
          <a:prstGeom prst="rect">
            <a:avLst/>
          </a:prstGeom>
        </p:spPr>
        <p:txBody>
          <a:bodyPr wrap="square">
            <a:spAutoFit/>
          </a:bodyPr>
          <a:lstStyle/>
          <a:p>
            <a:pPr fontAlgn="base"/>
            <a:r>
              <a:rPr lang="en-US" b="0" i="0" dirty="0" smtClean="0">
                <a:solidFill>
                  <a:srgbClr val="FF0000"/>
                </a:solidFill>
                <a:effectLst/>
                <a:latin typeface="Arimo"/>
              </a:rPr>
              <a:t>Now,</a:t>
            </a:r>
          </a:p>
          <a:p>
            <a:pPr fontAlgn="base">
              <a:buFont typeface="Arial" panose="020B0604020202020204" pitchFamily="34" charset="0"/>
              <a:buChar char="•"/>
            </a:pPr>
            <a:r>
              <a:rPr lang="en-US" b="0" i="0" dirty="0" smtClean="0">
                <a:solidFill>
                  <a:srgbClr val="FF0000"/>
                </a:solidFill>
                <a:effectLst/>
                <a:latin typeface="Arimo"/>
              </a:rPr>
              <a:t>Since, the given schedule S is not conflict </a:t>
            </a:r>
            <a:r>
              <a:rPr lang="en-US" b="0" i="0" dirty="0" err="1" smtClean="0">
                <a:solidFill>
                  <a:srgbClr val="FF0000"/>
                </a:solidFill>
                <a:effectLst/>
                <a:latin typeface="Arimo"/>
              </a:rPr>
              <a:t>serializable</a:t>
            </a:r>
            <a:r>
              <a:rPr lang="en-US" b="0" i="0" dirty="0" smtClean="0">
                <a:solidFill>
                  <a:srgbClr val="FF0000"/>
                </a:solidFill>
                <a:effectLst/>
                <a:latin typeface="Arimo"/>
              </a:rPr>
              <a:t>, so, it may or may not be view </a:t>
            </a:r>
            <a:r>
              <a:rPr lang="en-US" b="0" i="0" dirty="0" err="1" smtClean="0">
                <a:solidFill>
                  <a:srgbClr val="FF0000"/>
                </a:solidFill>
                <a:effectLst/>
                <a:latin typeface="Arimo"/>
              </a:rPr>
              <a:t>serializable</a:t>
            </a:r>
            <a:r>
              <a:rPr lang="en-US" b="0" i="0" dirty="0" smtClean="0">
                <a:solidFill>
                  <a:srgbClr val="FF0000"/>
                </a:solidFill>
                <a:effectLst/>
                <a:latin typeface="Arimo"/>
              </a:rPr>
              <a:t>.</a:t>
            </a:r>
          </a:p>
          <a:p>
            <a:pPr fontAlgn="base">
              <a:buFont typeface="Arial" panose="020B0604020202020204" pitchFamily="34" charset="0"/>
              <a:buChar char="•"/>
            </a:pPr>
            <a:r>
              <a:rPr lang="en-US" b="0" i="0" dirty="0" smtClean="0">
                <a:solidFill>
                  <a:srgbClr val="FF0000"/>
                </a:solidFill>
                <a:effectLst/>
                <a:latin typeface="Arimo"/>
              </a:rPr>
              <a:t>To check whether S is view </a:t>
            </a:r>
            <a:r>
              <a:rPr lang="en-US" b="0" i="0" dirty="0" err="1" smtClean="0">
                <a:solidFill>
                  <a:srgbClr val="FF0000"/>
                </a:solidFill>
                <a:effectLst/>
                <a:latin typeface="Arimo"/>
              </a:rPr>
              <a:t>serializable</a:t>
            </a:r>
            <a:r>
              <a:rPr lang="en-US" b="0" i="0" dirty="0" smtClean="0">
                <a:solidFill>
                  <a:srgbClr val="FF0000"/>
                </a:solidFill>
                <a:effectLst/>
                <a:latin typeface="Arimo"/>
              </a:rPr>
              <a:t> or not, let us use another method.</a:t>
            </a:r>
          </a:p>
          <a:p>
            <a:pPr fontAlgn="base">
              <a:buFont typeface="Arial" panose="020B0604020202020204" pitchFamily="34" charset="0"/>
              <a:buChar char="•"/>
            </a:pPr>
            <a:r>
              <a:rPr lang="en-US" b="0" i="0" dirty="0" smtClean="0">
                <a:solidFill>
                  <a:srgbClr val="FF0000"/>
                </a:solidFill>
                <a:effectLst/>
                <a:latin typeface="Arimo"/>
              </a:rPr>
              <a:t>Let us check for blind writes.</a:t>
            </a:r>
            <a:endParaRPr lang="en-US" b="0" i="0" dirty="0">
              <a:solidFill>
                <a:srgbClr val="FF0000"/>
              </a:solidFill>
              <a:effectLst/>
              <a:latin typeface="Arimo"/>
            </a:endParaRPr>
          </a:p>
        </p:txBody>
      </p:sp>
      <p:sp>
        <p:nvSpPr>
          <p:cNvPr id="7" name="Slide Number Placeholder 6"/>
          <p:cNvSpPr>
            <a:spLocks noGrp="1"/>
          </p:cNvSpPr>
          <p:nvPr>
            <p:ph type="sldNum" sz="quarter" idx="12"/>
          </p:nvPr>
        </p:nvSpPr>
        <p:spPr/>
        <p:txBody>
          <a:bodyPr/>
          <a:lstStyle/>
          <a:p>
            <a:fld id="{D9A5D385-461F-4496-BBAF-6B31A96EE071}" type="slidenum">
              <a:rPr lang="en-IN" smtClean="0"/>
              <a:t>50</a:t>
            </a:fld>
            <a:endParaRPr lang="en-IN"/>
          </a:p>
        </p:txBody>
      </p:sp>
      <p:pic>
        <p:nvPicPr>
          <p:cNvPr id="8" name="Picture 2" descr="https://www.gatevidyalay.com/wp-content/uploads/2018/06/View-Serializability-Problem-0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8732" y="3316405"/>
            <a:ext cx="4699627" cy="3566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171571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Checking for Blind Writes-</a:t>
            </a:r>
            <a:r>
              <a:rPr lang="en-IN" b="1" dirty="0"/>
              <a:t/>
            </a:r>
            <a:br>
              <a:rPr lang="en-IN" b="1" dirty="0"/>
            </a:br>
            <a:endParaRPr lang="en-IN" dirty="0"/>
          </a:p>
        </p:txBody>
      </p:sp>
      <p:sp>
        <p:nvSpPr>
          <p:cNvPr id="3" name="Content Placeholder 2"/>
          <p:cNvSpPr>
            <a:spLocks noGrp="1"/>
          </p:cNvSpPr>
          <p:nvPr>
            <p:ph idx="1"/>
          </p:nvPr>
        </p:nvSpPr>
        <p:spPr/>
        <p:txBody>
          <a:bodyPr/>
          <a:lstStyle/>
          <a:p>
            <a:pPr fontAlgn="base"/>
            <a:r>
              <a:rPr lang="en-US" dirty="0"/>
              <a:t>There exists a blind write W</a:t>
            </a:r>
            <a:r>
              <a:rPr lang="en-US" baseline="-25000" dirty="0"/>
              <a:t>3 </a:t>
            </a:r>
            <a:r>
              <a:rPr lang="en-US" dirty="0"/>
              <a:t>(A) in the given schedule S.</a:t>
            </a:r>
          </a:p>
          <a:p>
            <a:pPr fontAlgn="base"/>
            <a:r>
              <a:rPr lang="en-US" dirty="0"/>
              <a:t>Therefore, the given schedule S may or may not be view </a:t>
            </a:r>
            <a:r>
              <a:rPr lang="en-US" dirty="0" err="1"/>
              <a:t>serializable</a:t>
            </a:r>
            <a:r>
              <a:rPr lang="en-US" dirty="0"/>
              <a:t>.</a:t>
            </a:r>
          </a:p>
          <a:p>
            <a:pPr fontAlgn="base"/>
            <a:r>
              <a:rPr lang="en-US" dirty="0"/>
              <a:t> </a:t>
            </a:r>
          </a:p>
          <a:p>
            <a:pPr fontAlgn="base"/>
            <a:r>
              <a:rPr lang="en-US" dirty="0"/>
              <a:t>Now,</a:t>
            </a:r>
          </a:p>
          <a:p>
            <a:pPr fontAlgn="base"/>
            <a:r>
              <a:rPr lang="en-US" dirty="0"/>
              <a:t>To check whether S is view </a:t>
            </a:r>
            <a:r>
              <a:rPr lang="en-US" dirty="0" err="1"/>
              <a:t>serializable</a:t>
            </a:r>
            <a:r>
              <a:rPr lang="en-US" dirty="0"/>
              <a:t> or not, let us use another method.</a:t>
            </a:r>
          </a:p>
          <a:p>
            <a:pPr fontAlgn="base"/>
            <a:r>
              <a:rPr lang="en-US" dirty="0"/>
              <a:t>Let us derive the dependencies and then draw a dependency graph.</a:t>
            </a:r>
          </a:p>
          <a:p>
            <a:endParaRPr lang="en-IN" dirty="0"/>
          </a:p>
        </p:txBody>
      </p:sp>
      <p:sp>
        <p:nvSpPr>
          <p:cNvPr id="5" name="Slide Number Placeholder 4"/>
          <p:cNvSpPr>
            <a:spLocks noGrp="1"/>
          </p:cNvSpPr>
          <p:nvPr>
            <p:ph type="sldNum" sz="quarter" idx="12"/>
          </p:nvPr>
        </p:nvSpPr>
        <p:spPr/>
        <p:txBody>
          <a:bodyPr/>
          <a:lstStyle/>
          <a:p>
            <a:fld id="{D9A5D385-461F-4496-BBAF-6B31A96EE071}" type="slidenum">
              <a:rPr lang="en-IN" smtClean="0"/>
              <a:t>51</a:t>
            </a:fld>
            <a:endParaRPr lang="en-IN"/>
          </a:p>
        </p:txBody>
      </p:sp>
    </p:spTree>
    <p:extLst>
      <p:ext uri="{BB962C8B-B14F-4D97-AF65-F5344CB8AC3E}">
        <p14:creationId xmlns:p14="http://schemas.microsoft.com/office/powerpoint/2010/main" val="422625083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7213" y="170374"/>
            <a:ext cx="8911687" cy="1280890"/>
          </a:xfrm>
        </p:spPr>
        <p:txBody>
          <a:bodyPr/>
          <a:lstStyle/>
          <a:p>
            <a:r>
              <a:rPr lang="en-IN" b="1" u="sng" dirty="0"/>
              <a:t>Checking for Blind Writes-</a:t>
            </a:r>
            <a:r>
              <a:rPr lang="en-IN" b="1" dirty="0"/>
              <a:t/>
            </a:r>
            <a:br>
              <a:rPr lang="en-IN" b="1" dirty="0"/>
            </a:br>
            <a:endParaRPr lang="en-IN" dirty="0"/>
          </a:p>
        </p:txBody>
      </p:sp>
      <p:sp>
        <p:nvSpPr>
          <p:cNvPr id="3" name="Content Placeholder 2"/>
          <p:cNvSpPr>
            <a:spLocks noGrp="1"/>
          </p:cNvSpPr>
          <p:nvPr>
            <p:ph idx="1"/>
          </p:nvPr>
        </p:nvSpPr>
        <p:spPr>
          <a:xfrm>
            <a:off x="1538333" y="2119951"/>
            <a:ext cx="9120567" cy="3871415"/>
          </a:xfrm>
        </p:spPr>
        <p:txBody>
          <a:bodyPr/>
          <a:lstStyle/>
          <a:p>
            <a:pPr fontAlgn="base"/>
            <a:r>
              <a:rPr lang="en-US" b="1" u="sng" dirty="0"/>
              <a:t>Drawing a Dependency Graph-</a:t>
            </a:r>
            <a:endParaRPr lang="en-US" b="1" dirty="0"/>
          </a:p>
          <a:p>
            <a:pPr fontAlgn="base"/>
            <a:r>
              <a:rPr lang="en-US" dirty="0"/>
              <a:t> </a:t>
            </a:r>
          </a:p>
          <a:p>
            <a:pPr fontAlgn="base"/>
            <a:r>
              <a:rPr lang="en-US" dirty="0"/>
              <a:t>T1 firstly reads A and T3 firstly updates A.</a:t>
            </a:r>
          </a:p>
          <a:p>
            <a:pPr fontAlgn="base"/>
            <a:r>
              <a:rPr lang="en-US" dirty="0"/>
              <a:t>So, T1 must execute before T3.</a:t>
            </a:r>
          </a:p>
          <a:p>
            <a:pPr fontAlgn="base"/>
            <a:r>
              <a:rPr lang="en-US" dirty="0"/>
              <a:t>Thus, we get the dependency </a:t>
            </a:r>
            <a:r>
              <a:rPr lang="en-US" b="1" dirty="0"/>
              <a:t>T1 → T3</a:t>
            </a:r>
            <a:r>
              <a:rPr lang="en-US" dirty="0"/>
              <a:t>.</a:t>
            </a:r>
          </a:p>
          <a:p>
            <a:pPr fontAlgn="base"/>
            <a:r>
              <a:rPr lang="en-US" dirty="0"/>
              <a:t>Final </a:t>
            </a:r>
            <a:r>
              <a:rPr lang="en-US" dirty="0" err="1"/>
              <a:t>updation</a:t>
            </a:r>
            <a:r>
              <a:rPr lang="en-US" dirty="0"/>
              <a:t> on A is made by the transaction T1.</a:t>
            </a:r>
          </a:p>
          <a:p>
            <a:pPr fontAlgn="base"/>
            <a:r>
              <a:rPr lang="en-US" dirty="0"/>
              <a:t>So, T1 must execute after all other transactions.</a:t>
            </a:r>
          </a:p>
          <a:p>
            <a:pPr fontAlgn="base"/>
            <a:r>
              <a:rPr lang="en-US" dirty="0"/>
              <a:t>Thus, we get the dependency </a:t>
            </a:r>
            <a:r>
              <a:rPr lang="en-US" b="1" dirty="0"/>
              <a:t>(T2, T3) → T1</a:t>
            </a:r>
            <a:r>
              <a:rPr lang="en-US" dirty="0"/>
              <a:t>.</a:t>
            </a:r>
          </a:p>
          <a:p>
            <a:pPr fontAlgn="base"/>
            <a:r>
              <a:rPr lang="en-US" dirty="0"/>
              <a:t>There exists no write-read sequence.</a:t>
            </a:r>
          </a:p>
          <a:p>
            <a:endParaRPr lang="en-IN" dirty="0"/>
          </a:p>
        </p:txBody>
      </p:sp>
      <p:pic>
        <p:nvPicPr>
          <p:cNvPr id="31746" name="Picture 2" descr="https://www.gatevidyalay.com/wp-content/uploads/2018/06/View-Serializability-Problem-02-Dependency-Grap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40102" y="3581336"/>
            <a:ext cx="3106239" cy="222711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408612" y="5934670"/>
            <a:ext cx="6096000" cy="923330"/>
          </a:xfrm>
          <a:prstGeom prst="rect">
            <a:avLst/>
          </a:prstGeom>
        </p:spPr>
        <p:txBody>
          <a:bodyPr>
            <a:spAutoFit/>
          </a:bodyPr>
          <a:lstStyle/>
          <a:p>
            <a:pPr fontAlgn="base">
              <a:buFont typeface="Arial" panose="020B0604020202020204" pitchFamily="34" charset="0"/>
              <a:buChar char="•"/>
            </a:pPr>
            <a:r>
              <a:rPr lang="en-US" b="0" i="0" dirty="0" smtClean="0">
                <a:solidFill>
                  <a:srgbClr val="7030A0"/>
                </a:solidFill>
                <a:effectLst/>
                <a:latin typeface="Arimo"/>
              </a:rPr>
              <a:t>Clearly, there exists a cycle in the dependency graph.</a:t>
            </a:r>
          </a:p>
          <a:p>
            <a:pPr fontAlgn="base">
              <a:buFont typeface="Arial" panose="020B0604020202020204" pitchFamily="34" charset="0"/>
              <a:buChar char="•"/>
            </a:pPr>
            <a:r>
              <a:rPr lang="en-US" b="0" i="0" dirty="0" smtClean="0">
                <a:solidFill>
                  <a:srgbClr val="7030A0"/>
                </a:solidFill>
                <a:effectLst/>
                <a:latin typeface="Arimo"/>
              </a:rPr>
              <a:t>Thus, we conclude that the given schedule S is not view </a:t>
            </a:r>
            <a:r>
              <a:rPr lang="en-US" b="0" i="0" dirty="0" err="1" smtClean="0">
                <a:solidFill>
                  <a:srgbClr val="7030A0"/>
                </a:solidFill>
                <a:effectLst/>
                <a:latin typeface="Arimo"/>
              </a:rPr>
              <a:t>serializable</a:t>
            </a:r>
            <a:r>
              <a:rPr lang="en-US" b="0" i="0" dirty="0" smtClean="0">
                <a:solidFill>
                  <a:srgbClr val="7030A0"/>
                </a:solidFill>
                <a:effectLst/>
                <a:latin typeface="Arimo"/>
              </a:rPr>
              <a:t>.</a:t>
            </a:r>
            <a:endParaRPr lang="en-US" b="0" i="0" dirty="0">
              <a:solidFill>
                <a:srgbClr val="7030A0"/>
              </a:solidFill>
              <a:effectLst/>
              <a:latin typeface="Arimo"/>
            </a:endParaRPr>
          </a:p>
        </p:txBody>
      </p:sp>
      <p:sp>
        <p:nvSpPr>
          <p:cNvPr id="6" name="Slide Number Placeholder 5"/>
          <p:cNvSpPr>
            <a:spLocks noGrp="1"/>
          </p:cNvSpPr>
          <p:nvPr>
            <p:ph type="sldNum" sz="quarter" idx="12"/>
          </p:nvPr>
        </p:nvSpPr>
        <p:spPr/>
        <p:txBody>
          <a:bodyPr/>
          <a:lstStyle/>
          <a:p>
            <a:fld id="{D9A5D385-461F-4496-BBAF-6B31A96EE071}" type="slidenum">
              <a:rPr lang="en-IN" smtClean="0"/>
              <a:t>52</a:t>
            </a:fld>
            <a:endParaRPr lang="en-IN"/>
          </a:p>
        </p:txBody>
      </p:sp>
      <p:pic>
        <p:nvPicPr>
          <p:cNvPr id="7" name="Picture 2" descr="https://www.gatevidyalay.com/wp-content/uploads/2018/06/View-Serializability-Problem-0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4391" y="2474"/>
            <a:ext cx="4699627" cy="3566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118033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Problem-03:</a:t>
            </a:r>
            <a:r>
              <a:rPr lang="en-IN" b="1" dirty="0"/>
              <a:t/>
            </a:r>
            <a:br>
              <a:rPr lang="en-IN" b="1" dirty="0"/>
            </a:br>
            <a:endParaRPr lang="en-IN" dirty="0"/>
          </a:p>
        </p:txBody>
      </p:sp>
      <p:sp>
        <p:nvSpPr>
          <p:cNvPr id="3" name="Content Placeholder 2"/>
          <p:cNvSpPr>
            <a:spLocks noGrp="1"/>
          </p:cNvSpPr>
          <p:nvPr>
            <p:ph idx="1"/>
          </p:nvPr>
        </p:nvSpPr>
        <p:spPr>
          <a:xfrm>
            <a:off x="719468" y="1478507"/>
            <a:ext cx="8915400" cy="3777622"/>
          </a:xfrm>
        </p:spPr>
        <p:txBody>
          <a:bodyPr/>
          <a:lstStyle/>
          <a:p>
            <a:r>
              <a:rPr lang="en-US" dirty="0"/>
              <a:t>Check whether the given schedule S is view </a:t>
            </a:r>
            <a:r>
              <a:rPr lang="en-US" dirty="0" err="1"/>
              <a:t>serializable</a:t>
            </a:r>
            <a:r>
              <a:rPr lang="en-US" dirty="0"/>
              <a:t> or not-</a:t>
            </a:r>
            <a:endParaRPr lang="en-IN" dirty="0"/>
          </a:p>
        </p:txBody>
      </p:sp>
      <p:sp>
        <p:nvSpPr>
          <p:cNvPr id="4" name="Slide Number Placeholder 3"/>
          <p:cNvSpPr>
            <a:spLocks noGrp="1"/>
          </p:cNvSpPr>
          <p:nvPr>
            <p:ph type="sldNum" sz="quarter" idx="12"/>
          </p:nvPr>
        </p:nvSpPr>
        <p:spPr/>
        <p:txBody>
          <a:bodyPr/>
          <a:lstStyle/>
          <a:p>
            <a:fld id="{D9A5D385-461F-4496-BBAF-6B31A96EE071}" type="slidenum">
              <a:rPr lang="en-IN" smtClean="0"/>
              <a:t>53</a:t>
            </a:fld>
            <a:endParaRPr lang="en-IN"/>
          </a:p>
        </p:txBody>
      </p:sp>
      <p:pic>
        <p:nvPicPr>
          <p:cNvPr id="1026" name="Picture 2" descr="https://www.gatevidyalay.com/wp-content/uploads/2018/06/View-Serializability-Problem-0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7469" y="2047164"/>
            <a:ext cx="6002645" cy="4810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346334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Solution-</a:t>
            </a:r>
            <a:r>
              <a:rPr lang="en-IN" b="1" dirty="0"/>
              <a:t/>
            </a:r>
            <a:br>
              <a:rPr lang="en-IN" b="1" dirty="0"/>
            </a:br>
            <a:endParaRPr lang="en-IN" dirty="0"/>
          </a:p>
        </p:txBody>
      </p:sp>
      <p:sp>
        <p:nvSpPr>
          <p:cNvPr id="3" name="Content Placeholder 2"/>
          <p:cNvSpPr>
            <a:spLocks noGrp="1"/>
          </p:cNvSpPr>
          <p:nvPr>
            <p:ph idx="1"/>
          </p:nvPr>
        </p:nvSpPr>
        <p:spPr/>
        <p:txBody>
          <a:bodyPr>
            <a:normAutofit/>
          </a:bodyPr>
          <a:lstStyle/>
          <a:p>
            <a:pPr fontAlgn="base"/>
            <a:r>
              <a:rPr lang="en-US" sz="2800" dirty="0"/>
              <a:t>We know, if a schedule is conflict </a:t>
            </a:r>
            <a:r>
              <a:rPr lang="en-US" sz="2800" dirty="0" err="1"/>
              <a:t>serializable</a:t>
            </a:r>
            <a:r>
              <a:rPr lang="en-US" sz="2800" dirty="0"/>
              <a:t>, then it is surely view </a:t>
            </a:r>
            <a:r>
              <a:rPr lang="en-US" sz="2800" dirty="0" err="1"/>
              <a:t>serializable</a:t>
            </a:r>
            <a:r>
              <a:rPr lang="en-US" sz="2800" dirty="0"/>
              <a:t>.</a:t>
            </a:r>
          </a:p>
          <a:p>
            <a:pPr fontAlgn="base"/>
            <a:r>
              <a:rPr lang="en-US" sz="2800" dirty="0"/>
              <a:t>So, let us check whether the given schedule is conflict </a:t>
            </a:r>
            <a:r>
              <a:rPr lang="en-US" sz="2800" dirty="0" err="1"/>
              <a:t>serializable</a:t>
            </a:r>
            <a:r>
              <a:rPr lang="en-US" sz="2800" dirty="0"/>
              <a:t> or not.</a:t>
            </a:r>
          </a:p>
          <a:p>
            <a:endParaRPr lang="en-IN" sz="2800" dirty="0"/>
          </a:p>
        </p:txBody>
      </p:sp>
      <p:sp>
        <p:nvSpPr>
          <p:cNvPr id="4" name="Slide Number Placeholder 3"/>
          <p:cNvSpPr>
            <a:spLocks noGrp="1"/>
          </p:cNvSpPr>
          <p:nvPr>
            <p:ph type="sldNum" sz="quarter" idx="12"/>
          </p:nvPr>
        </p:nvSpPr>
        <p:spPr/>
        <p:txBody>
          <a:bodyPr/>
          <a:lstStyle/>
          <a:p>
            <a:fld id="{D9A5D385-461F-4496-BBAF-6B31A96EE071}" type="slidenum">
              <a:rPr lang="en-IN" smtClean="0"/>
              <a:t>54</a:t>
            </a:fld>
            <a:endParaRPr lang="en-IN"/>
          </a:p>
        </p:txBody>
      </p:sp>
    </p:spTree>
    <p:extLst>
      <p:ext uri="{BB962C8B-B14F-4D97-AF65-F5344CB8AC3E}">
        <p14:creationId xmlns:p14="http://schemas.microsoft.com/office/powerpoint/2010/main" val="9002654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Checking Whether S is Conflict </a:t>
            </a:r>
            <a:r>
              <a:rPr lang="en-US" b="1" u="sng" dirty="0" err="1"/>
              <a:t>Serializable</a:t>
            </a:r>
            <a:r>
              <a:rPr lang="en-US" b="1" u="sng" dirty="0"/>
              <a:t> Or Not-</a:t>
            </a:r>
            <a:r>
              <a:rPr lang="en-US" b="1" dirty="0"/>
              <a:t/>
            </a:r>
            <a:br>
              <a:rPr lang="en-US" b="1" dirty="0"/>
            </a:br>
            <a:endParaRPr lang="en-IN" dirty="0"/>
          </a:p>
        </p:txBody>
      </p:sp>
      <p:sp>
        <p:nvSpPr>
          <p:cNvPr id="3" name="Content Placeholder 2"/>
          <p:cNvSpPr>
            <a:spLocks noGrp="1"/>
          </p:cNvSpPr>
          <p:nvPr>
            <p:ph idx="1"/>
          </p:nvPr>
        </p:nvSpPr>
        <p:spPr/>
        <p:txBody>
          <a:bodyPr>
            <a:normAutofit/>
          </a:bodyPr>
          <a:lstStyle/>
          <a:p>
            <a:pPr fontAlgn="base"/>
            <a:r>
              <a:rPr lang="en-US" sz="2000" b="1" u="sng" dirty="0"/>
              <a:t>Step-01:</a:t>
            </a:r>
            <a:endParaRPr lang="en-US" sz="2000" b="1" dirty="0"/>
          </a:p>
          <a:p>
            <a:pPr fontAlgn="base"/>
            <a:r>
              <a:rPr lang="en-US" sz="2000" dirty="0"/>
              <a:t> </a:t>
            </a:r>
          </a:p>
          <a:p>
            <a:pPr fontAlgn="base"/>
            <a:r>
              <a:rPr lang="en-US" sz="2000" dirty="0"/>
              <a:t>List all the conflicting operations and determine the dependency between the transactions-</a:t>
            </a:r>
          </a:p>
          <a:p>
            <a:pPr fontAlgn="base"/>
            <a:r>
              <a:rPr lang="en-US" sz="2000" dirty="0"/>
              <a:t>R</a:t>
            </a:r>
            <a:r>
              <a:rPr lang="en-US" sz="2000" baseline="-25000" dirty="0"/>
              <a:t>1</a:t>
            </a:r>
            <a:r>
              <a:rPr lang="en-US" sz="2000" dirty="0"/>
              <a:t>(A) , W</a:t>
            </a:r>
            <a:r>
              <a:rPr lang="en-US" sz="2000" baseline="-25000" dirty="0"/>
              <a:t>2</a:t>
            </a:r>
            <a:r>
              <a:rPr lang="en-US" sz="2000" dirty="0"/>
              <a:t>(A) (T</a:t>
            </a:r>
            <a:r>
              <a:rPr lang="en-US" sz="2000" baseline="-25000" dirty="0"/>
              <a:t>1</a:t>
            </a:r>
            <a:r>
              <a:rPr lang="en-US" sz="2000" dirty="0"/>
              <a:t> → T</a:t>
            </a:r>
            <a:r>
              <a:rPr lang="en-US" sz="2000" baseline="-25000" dirty="0"/>
              <a:t>2</a:t>
            </a:r>
            <a:r>
              <a:rPr lang="en-US" sz="2000" dirty="0"/>
              <a:t>)</a:t>
            </a:r>
          </a:p>
          <a:p>
            <a:pPr fontAlgn="base"/>
            <a:r>
              <a:rPr lang="en-US" sz="2000" dirty="0"/>
              <a:t>R</a:t>
            </a:r>
            <a:r>
              <a:rPr lang="en-US" sz="2000" baseline="-25000" dirty="0"/>
              <a:t>2</a:t>
            </a:r>
            <a:r>
              <a:rPr lang="en-US" sz="2000" dirty="0"/>
              <a:t>(A) , W</a:t>
            </a:r>
            <a:r>
              <a:rPr lang="en-US" sz="2000" baseline="-25000" dirty="0"/>
              <a:t>1</a:t>
            </a:r>
            <a:r>
              <a:rPr lang="en-US" sz="2000" dirty="0"/>
              <a:t>(A) (T</a:t>
            </a:r>
            <a:r>
              <a:rPr lang="en-US" sz="2000" baseline="-25000" dirty="0"/>
              <a:t>2</a:t>
            </a:r>
            <a:r>
              <a:rPr lang="en-US" sz="2000" dirty="0"/>
              <a:t> → T</a:t>
            </a:r>
            <a:r>
              <a:rPr lang="en-US" sz="2000" baseline="-25000" dirty="0"/>
              <a:t>1</a:t>
            </a:r>
            <a:r>
              <a:rPr lang="en-US" sz="2000" dirty="0"/>
              <a:t>)</a:t>
            </a:r>
          </a:p>
          <a:p>
            <a:pPr fontAlgn="base"/>
            <a:r>
              <a:rPr lang="en-US" sz="2000" dirty="0"/>
              <a:t>W</a:t>
            </a:r>
            <a:r>
              <a:rPr lang="en-US" sz="2000" baseline="-25000" dirty="0"/>
              <a:t>1</a:t>
            </a:r>
            <a:r>
              <a:rPr lang="en-US" sz="2000" dirty="0"/>
              <a:t>(A) , W</a:t>
            </a:r>
            <a:r>
              <a:rPr lang="en-US" sz="2000" baseline="-25000" dirty="0"/>
              <a:t>2</a:t>
            </a:r>
            <a:r>
              <a:rPr lang="en-US" sz="2000" dirty="0"/>
              <a:t>(A) (T</a:t>
            </a:r>
            <a:r>
              <a:rPr lang="en-US" sz="2000" baseline="-25000" dirty="0"/>
              <a:t>1</a:t>
            </a:r>
            <a:r>
              <a:rPr lang="en-US" sz="2000" dirty="0"/>
              <a:t> → T</a:t>
            </a:r>
            <a:r>
              <a:rPr lang="en-US" sz="2000" baseline="-25000" dirty="0"/>
              <a:t>2</a:t>
            </a:r>
            <a:r>
              <a:rPr lang="en-US" sz="2000" dirty="0"/>
              <a:t>)</a:t>
            </a:r>
          </a:p>
          <a:p>
            <a:pPr fontAlgn="base"/>
            <a:r>
              <a:rPr lang="en-US" sz="2000" dirty="0"/>
              <a:t>R</a:t>
            </a:r>
            <a:r>
              <a:rPr lang="en-US" sz="2000" baseline="-25000" dirty="0"/>
              <a:t>1</a:t>
            </a:r>
            <a:r>
              <a:rPr lang="en-US" sz="2000" dirty="0"/>
              <a:t>(B) , W</a:t>
            </a:r>
            <a:r>
              <a:rPr lang="en-US" sz="2000" baseline="-25000" dirty="0"/>
              <a:t>2</a:t>
            </a:r>
            <a:r>
              <a:rPr lang="en-US" sz="2000" dirty="0"/>
              <a:t>(B) (T</a:t>
            </a:r>
            <a:r>
              <a:rPr lang="en-US" sz="2000" baseline="-25000" dirty="0"/>
              <a:t>1</a:t>
            </a:r>
            <a:r>
              <a:rPr lang="en-US" sz="2000" dirty="0"/>
              <a:t> → T</a:t>
            </a:r>
            <a:r>
              <a:rPr lang="en-US" sz="2000" baseline="-25000" dirty="0"/>
              <a:t>2</a:t>
            </a:r>
            <a:r>
              <a:rPr lang="en-US" sz="2000" dirty="0"/>
              <a:t>)</a:t>
            </a:r>
          </a:p>
          <a:p>
            <a:pPr fontAlgn="base"/>
            <a:r>
              <a:rPr lang="en-US" sz="2000" dirty="0"/>
              <a:t>R</a:t>
            </a:r>
            <a:r>
              <a:rPr lang="en-US" sz="2000" baseline="-25000" dirty="0"/>
              <a:t>2</a:t>
            </a:r>
            <a:r>
              <a:rPr lang="en-US" sz="2000" dirty="0"/>
              <a:t>(B) , W</a:t>
            </a:r>
            <a:r>
              <a:rPr lang="en-US" sz="2000" baseline="-25000" dirty="0"/>
              <a:t>1</a:t>
            </a:r>
            <a:r>
              <a:rPr lang="en-US" sz="2000" dirty="0"/>
              <a:t>(B) (T</a:t>
            </a:r>
            <a:r>
              <a:rPr lang="en-US" sz="2000" baseline="-25000" dirty="0"/>
              <a:t>2</a:t>
            </a:r>
            <a:r>
              <a:rPr lang="en-US" sz="2000" dirty="0"/>
              <a:t> → T</a:t>
            </a:r>
            <a:r>
              <a:rPr lang="en-US" sz="2000" baseline="-25000" dirty="0"/>
              <a:t>1</a:t>
            </a:r>
            <a:r>
              <a:rPr lang="en-US" sz="2000" dirty="0"/>
              <a:t>)</a:t>
            </a:r>
          </a:p>
          <a:p>
            <a:endParaRPr lang="en-IN" sz="2000" dirty="0"/>
          </a:p>
        </p:txBody>
      </p:sp>
      <p:sp>
        <p:nvSpPr>
          <p:cNvPr id="4" name="Slide Number Placeholder 3"/>
          <p:cNvSpPr>
            <a:spLocks noGrp="1"/>
          </p:cNvSpPr>
          <p:nvPr>
            <p:ph type="sldNum" sz="quarter" idx="12"/>
          </p:nvPr>
        </p:nvSpPr>
        <p:spPr/>
        <p:txBody>
          <a:bodyPr/>
          <a:lstStyle/>
          <a:p>
            <a:fld id="{D9A5D385-461F-4496-BBAF-6B31A96EE071}" type="slidenum">
              <a:rPr lang="en-IN" smtClean="0"/>
              <a:t>55</a:t>
            </a:fld>
            <a:endParaRPr lang="en-IN"/>
          </a:p>
        </p:txBody>
      </p:sp>
    </p:spTree>
    <p:extLst>
      <p:ext uri="{BB962C8B-B14F-4D97-AF65-F5344CB8AC3E}">
        <p14:creationId xmlns:p14="http://schemas.microsoft.com/office/powerpoint/2010/main" val="41426754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545910"/>
            <a:ext cx="8915400" cy="5365312"/>
          </a:xfrm>
        </p:spPr>
        <p:txBody>
          <a:bodyPr/>
          <a:lstStyle/>
          <a:p>
            <a:pPr fontAlgn="base"/>
            <a:r>
              <a:rPr lang="en-US" b="1" u="sng" dirty="0"/>
              <a:t>Step-02:</a:t>
            </a:r>
            <a:endParaRPr lang="en-US" b="1" dirty="0"/>
          </a:p>
          <a:p>
            <a:pPr fontAlgn="base"/>
            <a:r>
              <a:rPr lang="en-US" dirty="0"/>
              <a:t> </a:t>
            </a:r>
          </a:p>
          <a:p>
            <a:pPr fontAlgn="base"/>
            <a:r>
              <a:rPr lang="en-US" dirty="0"/>
              <a:t>Draw the precedence </a:t>
            </a:r>
            <a:r>
              <a:rPr lang="en-US" dirty="0" smtClean="0"/>
              <a:t>graph-</a:t>
            </a:r>
          </a:p>
          <a:p>
            <a:pPr fontAlgn="base"/>
            <a:r>
              <a:rPr lang="en-US" dirty="0"/>
              <a:t>Clearly, there exists a cycle in the precedence graph.</a:t>
            </a:r>
          </a:p>
          <a:p>
            <a:pPr fontAlgn="base"/>
            <a:r>
              <a:rPr lang="en-US" dirty="0"/>
              <a:t>Therefore, the given schedule S is not conflict </a:t>
            </a:r>
            <a:r>
              <a:rPr lang="en-US" dirty="0" err="1"/>
              <a:t>serializable</a:t>
            </a:r>
            <a:r>
              <a:rPr lang="en-US" dirty="0"/>
              <a:t>.</a:t>
            </a:r>
          </a:p>
          <a:p>
            <a:pPr fontAlgn="base"/>
            <a:r>
              <a:rPr lang="en-US" dirty="0"/>
              <a:t> </a:t>
            </a:r>
          </a:p>
          <a:p>
            <a:pPr fontAlgn="base"/>
            <a:endParaRPr lang="en-US" dirty="0"/>
          </a:p>
          <a:p>
            <a:endParaRPr lang="en-IN" dirty="0"/>
          </a:p>
        </p:txBody>
      </p:sp>
      <p:sp>
        <p:nvSpPr>
          <p:cNvPr id="4" name="Slide Number Placeholder 3"/>
          <p:cNvSpPr>
            <a:spLocks noGrp="1"/>
          </p:cNvSpPr>
          <p:nvPr>
            <p:ph type="sldNum" sz="quarter" idx="12"/>
          </p:nvPr>
        </p:nvSpPr>
        <p:spPr/>
        <p:txBody>
          <a:bodyPr/>
          <a:lstStyle/>
          <a:p>
            <a:fld id="{D9A5D385-461F-4496-BBAF-6B31A96EE071}" type="slidenum">
              <a:rPr lang="en-IN" smtClean="0"/>
              <a:t>56</a:t>
            </a:fld>
            <a:endParaRPr lang="en-IN"/>
          </a:p>
        </p:txBody>
      </p:sp>
      <p:pic>
        <p:nvPicPr>
          <p:cNvPr id="2052" name="Picture 4" descr="https://www.gatevidyalay.com/wp-content/uploads/2018/06/View-Serializability-Problem-03-Precedence-Grap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5049" y="3228565"/>
            <a:ext cx="3477071" cy="187569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931541" y="4227099"/>
            <a:ext cx="6096000" cy="2246769"/>
          </a:xfrm>
          <a:prstGeom prst="rect">
            <a:avLst/>
          </a:prstGeom>
        </p:spPr>
        <p:txBody>
          <a:bodyPr>
            <a:spAutoFit/>
          </a:bodyPr>
          <a:lstStyle/>
          <a:p>
            <a:pPr algn="just" fontAlgn="base"/>
            <a:r>
              <a:rPr lang="en-US" sz="2000" dirty="0">
                <a:solidFill>
                  <a:srgbClr val="303030"/>
                </a:solidFill>
                <a:latin typeface="Arimo"/>
              </a:rPr>
              <a:t>Now,</a:t>
            </a:r>
          </a:p>
          <a:p>
            <a:pPr algn="just" fontAlgn="base">
              <a:buFont typeface="Arial" panose="020B0604020202020204" pitchFamily="34" charset="0"/>
              <a:buChar char="•"/>
            </a:pPr>
            <a:r>
              <a:rPr lang="en-US" sz="2000" dirty="0">
                <a:solidFill>
                  <a:srgbClr val="303030"/>
                </a:solidFill>
                <a:latin typeface="Arimo"/>
              </a:rPr>
              <a:t>Since, the given schedule S is not conflict </a:t>
            </a:r>
            <a:r>
              <a:rPr lang="en-US" sz="2000" dirty="0" err="1">
                <a:solidFill>
                  <a:srgbClr val="303030"/>
                </a:solidFill>
                <a:latin typeface="Arimo"/>
              </a:rPr>
              <a:t>serializable</a:t>
            </a:r>
            <a:r>
              <a:rPr lang="en-US" sz="2000" dirty="0">
                <a:solidFill>
                  <a:srgbClr val="303030"/>
                </a:solidFill>
                <a:latin typeface="Arimo"/>
              </a:rPr>
              <a:t>, so, it may or may not be view </a:t>
            </a:r>
            <a:r>
              <a:rPr lang="en-US" sz="2000" dirty="0" err="1">
                <a:solidFill>
                  <a:srgbClr val="303030"/>
                </a:solidFill>
                <a:latin typeface="Arimo"/>
              </a:rPr>
              <a:t>serializable</a:t>
            </a:r>
            <a:r>
              <a:rPr lang="en-US" sz="2000" dirty="0">
                <a:solidFill>
                  <a:srgbClr val="303030"/>
                </a:solidFill>
                <a:latin typeface="Arimo"/>
              </a:rPr>
              <a:t>.</a:t>
            </a:r>
          </a:p>
          <a:p>
            <a:pPr algn="just" fontAlgn="base">
              <a:buFont typeface="Arial" panose="020B0604020202020204" pitchFamily="34" charset="0"/>
              <a:buChar char="•"/>
            </a:pPr>
            <a:r>
              <a:rPr lang="en-US" sz="2000" dirty="0">
                <a:solidFill>
                  <a:srgbClr val="303030"/>
                </a:solidFill>
                <a:latin typeface="Arimo"/>
              </a:rPr>
              <a:t>To check whether S is view </a:t>
            </a:r>
            <a:r>
              <a:rPr lang="en-US" sz="2000" dirty="0" err="1">
                <a:solidFill>
                  <a:srgbClr val="303030"/>
                </a:solidFill>
                <a:latin typeface="Arimo"/>
              </a:rPr>
              <a:t>serializable</a:t>
            </a:r>
            <a:r>
              <a:rPr lang="en-US" sz="2000" dirty="0">
                <a:solidFill>
                  <a:srgbClr val="303030"/>
                </a:solidFill>
                <a:latin typeface="Arimo"/>
              </a:rPr>
              <a:t> or not, let us use another method.</a:t>
            </a:r>
          </a:p>
          <a:p>
            <a:pPr algn="just" fontAlgn="base">
              <a:buFont typeface="Arial" panose="020B0604020202020204" pitchFamily="34" charset="0"/>
              <a:buChar char="•"/>
            </a:pPr>
            <a:r>
              <a:rPr lang="en-US" sz="2000" dirty="0">
                <a:solidFill>
                  <a:srgbClr val="303030"/>
                </a:solidFill>
                <a:latin typeface="Arimo"/>
              </a:rPr>
              <a:t>Let us check for blind writes.</a:t>
            </a:r>
            <a:endParaRPr lang="en-US" sz="2000" b="0" i="0" dirty="0">
              <a:solidFill>
                <a:srgbClr val="303030"/>
              </a:solidFill>
              <a:effectLst/>
              <a:latin typeface="Arimo"/>
            </a:endParaRPr>
          </a:p>
        </p:txBody>
      </p:sp>
    </p:spTree>
    <p:extLst>
      <p:ext uri="{BB962C8B-B14F-4D97-AF65-F5344CB8AC3E}">
        <p14:creationId xmlns:p14="http://schemas.microsoft.com/office/powerpoint/2010/main" val="4566071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Checking for Blind Writes-</a:t>
            </a:r>
            <a:r>
              <a:rPr lang="en-IN" b="1" dirty="0"/>
              <a:t/>
            </a:r>
            <a:br>
              <a:rPr lang="en-IN" b="1" dirty="0"/>
            </a:br>
            <a:endParaRPr lang="en-IN" dirty="0"/>
          </a:p>
        </p:txBody>
      </p:sp>
      <p:sp>
        <p:nvSpPr>
          <p:cNvPr id="3" name="Content Placeholder 2"/>
          <p:cNvSpPr>
            <a:spLocks noGrp="1"/>
          </p:cNvSpPr>
          <p:nvPr>
            <p:ph idx="1"/>
          </p:nvPr>
        </p:nvSpPr>
        <p:spPr/>
        <p:txBody>
          <a:bodyPr>
            <a:noAutofit/>
          </a:bodyPr>
          <a:lstStyle/>
          <a:p>
            <a:pPr fontAlgn="base"/>
            <a:r>
              <a:rPr lang="en-US" sz="2400" dirty="0"/>
              <a:t>There exists no blind write in the given schedule S.</a:t>
            </a:r>
          </a:p>
          <a:p>
            <a:pPr fontAlgn="base"/>
            <a:r>
              <a:rPr lang="en-US" sz="2400" dirty="0"/>
              <a:t>Therefore, it is surely not view </a:t>
            </a:r>
            <a:r>
              <a:rPr lang="en-US" sz="2400" dirty="0" err="1"/>
              <a:t>serializable</a:t>
            </a:r>
            <a:r>
              <a:rPr lang="en-US" sz="2400" dirty="0"/>
              <a:t>.</a:t>
            </a:r>
          </a:p>
          <a:p>
            <a:pPr fontAlgn="base"/>
            <a:r>
              <a:rPr lang="en-US" sz="2400" dirty="0"/>
              <a:t> </a:t>
            </a:r>
          </a:p>
          <a:p>
            <a:pPr fontAlgn="base"/>
            <a:r>
              <a:rPr lang="en-US" sz="2400" b="1" dirty="0"/>
              <a:t>Alternatively</a:t>
            </a:r>
            <a:r>
              <a:rPr lang="en-US" sz="2400" dirty="0"/>
              <a:t>,</a:t>
            </a:r>
          </a:p>
          <a:p>
            <a:pPr fontAlgn="base"/>
            <a:r>
              <a:rPr lang="en-US" sz="2400" dirty="0"/>
              <a:t>You could directly declare that the given schedule S is not view </a:t>
            </a:r>
            <a:r>
              <a:rPr lang="en-US" sz="2400" dirty="0" err="1"/>
              <a:t>serializable</a:t>
            </a:r>
            <a:r>
              <a:rPr lang="en-US" sz="2400" dirty="0"/>
              <a:t>.</a:t>
            </a:r>
          </a:p>
          <a:p>
            <a:pPr fontAlgn="base"/>
            <a:r>
              <a:rPr lang="en-US" sz="2400" dirty="0"/>
              <a:t>This is because there exists no blind write in the schedule.</a:t>
            </a:r>
          </a:p>
          <a:p>
            <a:pPr fontAlgn="base"/>
            <a:r>
              <a:rPr lang="en-US" sz="2400" dirty="0"/>
              <a:t>You need not check for conflict </a:t>
            </a:r>
            <a:r>
              <a:rPr lang="en-US" sz="2400" dirty="0" err="1"/>
              <a:t>serializability</a:t>
            </a:r>
            <a:r>
              <a:rPr lang="en-US" sz="2400" dirty="0"/>
              <a:t>.</a:t>
            </a:r>
          </a:p>
          <a:p>
            <a:endParaRPr lang="en-IN" sz="2400" dirty="0"/>
          </a:p>
        </p:txBody>
      </p:sp>
      <p:sp>
        <p:nvSpPr>
          <p:cNvPr id="4" name="Slide Number Placeholder 3"/>
          <p:cNvSpPr>
            <a:spLocks noGrp="1"/>
          </p:cNvSpPr>
          <p:nvPr>
            <p:ph type="sldNum" sz="quarter" idx="12"/>
          </p:nvPr>
        </p:nvSpPr>
        <p:spPr/>
        <p:txBody>
          <a:bodyPr/>
          <a:lstStyle/>
          <a:p>
            <a:fld id="{D9A5D385-461F-4496-BBAF-6B31A96EE071}" type="slidenum">
              <a:rPr lang="en-IN" smtClean="0"/>
              <a:t>57</a:t>
            </a:fld>
            <a:endParaRPr lang="en-IN"/>
          </a:p>
        </p:txBody>
      </p:sp>
    </p:spTree>
    <p:extLst>
      <p:ext uri="{BB962C8B-B14F-4D97-AF65-F5344CB8AC3E}">
        <p14:creationId xmlns:p14="http://schemas.microsoft.com/office/powerpoint/2010/main" val="14641826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Problem-04:</a:t>
            </a:r>
            <a:r>
              <a:rPr lang="en-IN" b="1" dirty="0"/>
              <a:t/>
            </a:r>
            <a:br>
              <a:rPr lang="en-IN" b="1" dirty="0"/>
            </a:br>
            <a:endParaRPr lang="en-IN" dirty="0"/>
          </a:p>
        </p:txBody>
      </p:sp>
      <p:sp>
        <p:nvSpPr>
          <p:cNvPr id="3" name="Content Placeholder 2"/>
          <p:cNvSpPr>
            <a:spLocks noGrp="1"/>
          </p:cNvSpPr>
          <p:nvPr>
            <p:ph idx="1"/>
          </p:nvPr>
        </p:nvSpPr>
        <p:spPr/>
        <p:txBody>
          <a:bodyPr>
            <a:normAutofit/>
          </a:bodyPr>
          <a:lstStyle/>
          <a:p>
            <a:pPr algn="just" fontAlgn="base"/>
            <a:r>
              <a:rPr lang="en-US" sz="2400" dirty="0"/>
              <a:t>Check whether the given schedule S is view </a:t>
            </a:r>
            <a:r>
              <a:rPr lang="en-US" sz="2400" dirty="0" err="1"/>
              <a:t>serializable</a:t>
            </a:r>
            <a:r>
              <a:rPr lang="en-US" sz="2400" dirty="0"/>
              <a:t> or not. If yes, then give the serial schedule.</a:t>
            </a:r>
          </a:p>
          <a:p>
            <a:pPr algn="just" fontAlgn="base"/>
            <a:r>
              <a:rPr lang="en-US" sz="2400" b="1" dirty="0"/>
              <a:t>S : R</a:t>
            </a:r>
            <a:r>
              <a:rPr lang="en-US" sz="2400" b="1" baseline="-25000" dirty="0"/>
              <a:t>1</a:t>
            </a:r>
            <a:r>
              <a:rPr lang="en-US" sz="2400" b="1" dirty="0"/>
              <a:t>(A) , W</a:t>
            </a:r>
            <a:r>
              <a:rPr lang="en-US" sz="2400" b="1" baseline="-25000" dirty="0"/>
              <a:t>2</a:t>
            </a:r>
            <a:r>
              <a:rPr lang="en-US" sz="2400" b="1" dirty="0"/>
              <a:t>(A) , R</a:t>
            </a:r>
            <a:r>
              <a:rPr lang="en-US" sz="2400" b="1" baseline="-25000" dirty="0"/>
              <a:t>3</a:t>
            </a:r>
            <a:r>
              <a:rPr lang="en-US" sz="2400" b="1" dirty="0"/>
              <a:t>(A) , W</a:t>
            </a:r>
            <a:r>
              <a:rPr lang="en-US" sz="2400" b="1" baseline="-25000" dirty="0"/>
              <a:t>1</a:t>
            </a:r>
            <a:r>
              <a:rPr lang="en-US" sz="2400" b="1" dirty="0"/>
              <a:t>(A) , W</a:t>
            </a:r>
            <a:r>
              <a:rPr lang="en-US" sz="2400" b="1" baseline="-25000" dirty="0"/>
              <a:t>3</a:t>
            </a:r>
            <a:r>
              <a:rPr lang="en-US" sz="2400" b="1" dirty="0"/>
              <a:t>(A)</a:t>
            </a:r>
            <a:endParaRPr lang="en-US" sz="2400" dirty="0"/>
          </a:p>
          <a:p>
            <a:pPr algn="just"/>
            <a:endParaRPr lang="en-IN" sz="2400" dirty="0"/>
          </a:p>
        </p:txBody>
      </p:sp>
      <p:sp>
        <p:nvSpPr>
          <p:cNvPr id="4" name="Slide Number Placeholder 3"/>
          <p:cNvSpPr>
            <a:spLocks noGrp="1"/>
          </p:cNvSpPr>
          <p:nvPr>
            <p:ph type="sldNum" sz="quarter" idx="12"/>
          </p:nvPr>
        </p:nvSpPr>
        <p:spPr/>
        <p:txBody>
          <a:bodyPr/>
          <a:lstStyle/>
          <a:p>
            <a:fld id="{D9A5D385-461F-4496-BBAF-6B31A96EE071}" type="slidenum">
              <a:rPr lang="en-IN" smtClean="0"/>
              <a:t>58</a:t>
            </a:fld>
            <a:endParaRPr lang="en-IN"/>
          </a:p>
        </p:txBody>
      </p:sp>
    </p:spTree>
    <p:extLst>
      <p:ext uri="{BB962C8B-B14F-4D97-AF65-F5344CB8AC3E}">
        <p14:creationId xmlns:p14="http://schemas.microsoft.com/office/powerpoint/2010/main" val="267209021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b="1" u="sng" dirty="0"/>
              <a:t>Solution-</a:t>
            </a:r>
            <a:endParaRPr lang="en-IN" b="1" dirty="0"/>
          </a:p>
        </p:txBody>
      </p:sp>
      <p:sp>
        <p:nvSpPr>
          <p:cNvPr id="3" name="Content Placeholder 2"/>
          <p:cNvSpPr>
            <a:spLocks noGrp="1"/>
          </p:cNvSpPr>
          <p:nvPr>
            <p:ph idx="1"/>
          </p:nvPr>
        </p:nvSpPr>
        <p:spPr/>
        <p:txBody>
          <a:bodyPr/>
          <a:lstStyle/>
          <a:p>
            <a:pPr fontAlgn="base"/>
            <a:r>
              <a:rPr lang="en-US" dirty="0"/>
              <a:t>For simplicity and better understanding, we can represent the given schedule pictorially as-</a:t>
            </a:r>
          </a:p>
          <a:p>
            <a:pPr fontAlgn="base"/>
            <a:r>
              <a:rPr lang="en-US" dirty="0"/>
              <a:t> </a:t>
            </a:r>
          </a:p>
          <a:p>
            <a:endParaRPr lang="en-IN" dirty="0"/>
          </a:p>
        </p:txBody>
      </p:sp>
      <p:sp>
        <p:nvSpPr>
          <p:cNvPr id="4" name="Slide Number Placeholder 3"/>
          <p:cNvSpPr>
            <a:spLocks noGrp="1"/>
          </p:cNvSpPr>
          <p:nvPr>
            <p:ph type="sldNum" sz="quarter" idx="12"/>
          </p:nvPr>
        </p:nvSpPr>
        <p:spPr/>
        <p:txBody>
          <a:bodyPr/>
          <a:lstStyle/>
          <a:p>
            <a:fld id="{D9A5D385-461F-4496-BBAF-6B31A96EE071}" type="slidenum">
              <a:rPr lang="en-IN" smtClean="0"/>
              <a:t>59</a:t>
            </a:fld>
            <a:endParaRPr lang="en-IN"/>
          </a:p>
        </p:txBody>
      </p:sp>
      <p:pic>
        <p:nvPicPr>
          <p:cNvPr id="3074" name="Picture 2" descr="https://www.gatevidyalay.com/wp-content/uploads/2018/06/View-Serializability-Problem-0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9791" y="2916047"/>
            <a:ext cx="4134821" cy="32237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311579" y="4825193"/>
            <a:ext cx="6096000" cy="1200329"/>
          </a:xfrm>
          <a:prstGeom prst="rect">
            <a:avLst/>
          </a:prstGeom>
        </p:spPr>
        <p:txBody>
          <a:bodyPr>
            <a:spAutoFit/>
          </a:bodyPr>
          <a:lstStyle/>
          <a:p>
            <a:pPr fontAlgn="base">
              <a:buFont typeface="Arial" panose="020B0604020202020204" pitchFamily="34" charset="0"/>
              <a:buChar char="•"/>
            </a:pPr>
            <a:r>
              <a:rPr lang="en-US" dirty="0">
                <a:solidFill>
                  <a:srgbClr val="0070C0"/>
                </a:solidFill>
                <a:latin typeface="Arimo"/>
              </a:rPr>
              <a:t>We know, if a schedule is conflict </a:t>
            </a:r>
            <a:r>
              <a:rPr lang="en-US" dirty="0" err="1">
                <a:solidFill>
                  <a:srgbClr val="0070C0"/>
                </a:solidFill>
                <a:latin typeface="Arimo"/>
              </a:rPr>
              <a:t>serializable</a:t>
            </a:r>
            <a:r>
              <a:rPr lang="en-US" dirty="0">
                <a:solidFill>
                  <a:srgbClr val="0070C0"/>
                </a:solidFill>
                <a:latin typeface="Arimo"/>
              </a:rPr>
              <a:t>, then it is surely view </a:t>
            </a:r>
            <a:r>
              <a:rPr lang="en-US" dirty="0" err="1">
                <a:solidFill>
                  <a:srgbClr val="0070C0"/>
                </a:solidFill>
                <a:latin typeface="Arimo"/>
              </a:rPr>
              <a:t>serializable</a:t>
            </a:r>
            <a:r>
              <a:rPr lang="en-US" dirty="0">
                <a:solidFill>
                  <a:srgbClr val="0070C0"/>
                </a:solidFill>
                <a:latin typeface="Arimo"/>
              </a:rPr>
              <a:t>.</a:t>
            </a:r>
          </a:p>
          <a:p>
            <a:pPr fontAlgn="base">
              <a:buFont typeface="Arial" panose="020B0604020202020204" pitchFamily="34" charset="0"/>
              <a:buChar char="•"/>
            </a:pPr>
            <a:r>
              <a:rPr lang="en-US" dirty="0">
                <a:solidFill>
                  <a:srgbClr val="0070C0"/>
                </a:solidFill>
                <a:latin typeface="Arimo"/>
              </a:rPr>
              <a:t>So, let us check whether the given schedule is conflict </a:t>
            </a:r>
            <a:r>
              <a:rPr lang="en-US" dirty="0" err="1">
                <a:solidFill>
                  <a:srgbClr val="0070C0"/>
                </a:solidFill>
                <a:latin typeface="Arimo"/>
              </a:rPr>
              <a:t>serializable</a:t>
            </a:r>
            <a:r>
              <a:rPr lang="en-US" dirty="0">
                <a:solidFill>
                  <a:srgbClr val="0070C0"/>
                </a:solidFill>
                <a:latin typeface="Arimo"/>
              </a:rPr>
              <a:t> or not.</a:t>
            </a:r>
            <a:endParaRPr lang="en-US" b="0" i="0" dirty="0">
              <a:solidFill>
                <a:srgbClr val="0070C0"/>
              </a:solidFill>
              <a:effectLst/>
              <a:latin typeface="Arimo"/>
            </a:endParaRPr>
          </a:p>
        </p:txBody>
      </p:sp>
    </p:spTree>
    <p:extLst>
      <p:ext uri="{BB962C8B-B14F-4D97-AF65-F5344CB8AC3E}">
        <p14:creationId xmlns:p14="http://schemas.microsoft.com/office/powerpoint/2010/main" val="3729561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cs typeface="Times New Roman" panose="02020603050405020304" pitchFamily="18" charset="0"/>
              </a:rPr>
              <a:t>Schedules of Transactions</a:t>
            </a:r>
            <a:endParaRPr lang="en-IN" b="1" dirty="0"/>
          </a:p>
        </p:txBody>
      </p:sp>
      <p:sp>
        <p:nvSpPr>
          <p:cNvPr id="4" name="Rectangle 2"/>
          <p:cNvSpPr>
            <a:spLocks noGrp="1" noChangeArrowheads="1"/>
          </p:cNvSpPr>
          <p:nvPr>
            <p:ph idx="1"/>
          </p:nvPr>
        </p:nvSpPr>
        <p:spPr>
          <a:xfrm>
            <a:off x="2047164" y="2133600"/>
            <a:ext cx="9457448" cy="4035188"/>
          </a:xfrm>
        </p:spPr>
        <p:txBody>
          <a:bodyPr lIns="90000" tIns="46800" rIns="90000" bIns="46800">
            <a:normAutofit/>
          </a:bodyPr>
          <a:lstStyle/>
          <a:p>
            <a:pPr marL="331788" indent="-331788" algn="just" eaLnBrk="1" hangingPunct="1">
              <a:lnSpc>
                <a:spcPct val="90000"/>
              </a:lnSpc>
              <a:spcBef>
                <a:spcPts val="600"/>
              </a:spcBef>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sz="2400" b="1" dirty="0" smtClean="0">
                <a:cs typeface="Times New Roman" panose="02020603050405020304" pitchFamily="18" charset="0"/>
              </a:rPr>
              <a:t>Transaction schedule (or history): </a:t>
            </a:r>
            <a:r>
              <a:rPr lang="en-US" sz="2400" dirty="0" smtClean="0">
                <a:cs typeface="Times New Roman" panose="02020603050405020304" pitchFamily="18" charset="0"/>
              </a:rPr>
              <a:t>When transactions are executing concurrently in an interleaved fashion, the </a:t>
            </a:r>
            <a:r>
              <a:rPr lang="en-US" sz="2400" i="1" dirty="0" smtClean="0">
                <a:cs typeface="Times New Roman" panose="02020603050405020304" pitchFamily="18" charset="0"/>
              </a:rPr>
              <a:t>order of execution</a:t>
            </a:r>
            <a:r>
              <a:rPr lang="en-US" sz="2400" dirty="0" smtClean="0">
                <a:cs typeface="Times New Roman" panose="02020603050405020304" pitchFamily="18" charset="0"/>
              </a:rPr>
              <a:t> of operations from the various transactions forms what is known as a </a:t>
            </a:r>
            <a:r>
              <a:rPr lang="en-US" sz="2400" b="1" dirty="0" smtClean="0">
                <a:cs typeface="Times New Roman" panose="02020603050405020304" pitchFamily="18" charset="0"/>
              </a:rPr>
              <a:t>transaction schedule</a:t>
            </a:r>
            <a:r>
              <a:rPr lang="en-US" sz="2400" dirty="0" smtClean="0">
                <a:cs typeface="Times New Roman" panose="02020603050405020304" pitchFamily="18" charset="0"/>
              </a:rPr>
              <a:t> (or history). </a:t>
            </a:r>
          </a:p>
          <a:p>
            <a:pPr marL="331788" indent="-331788" algn="just" eaLnBrk="1" hangingPunct="1">
              <a:lnSpc>
                <a:spcPct val="90000"/>
              </a:lnSpc>
              <a:spcBef>
                <a:spcPts val="600"/>
              </a:spcBef>
              <a:buClrTx/>
              <a:buFontTx/>
              <a:buNone/>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endParaRPr lang="en-US" sz="2400" dirty="0" smtClean="0">
              <a:cs typeface="Times New Roman" panose="02020603050405020304" pitchFamily="18" charset="0"/>
            </a:endParaRPr>
          </a:p>
          <a:p>
            <a:pPr marL="331788" indent="-331788" algn="just" eaLnBrk="1" hangingPunct="1">
              <a:lnSpc>
                <a:spcPct val="90000"/>
              </a:lnSpc>
              <a:spcBef>
                <a:spcPts val="600"/>
              </a:spcBef>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sz="2400" dirty="0" smtClean="0">
                <a:cs typeface="Times New Roman" panose="02020603050405020304" pitchFamily="18" charset="0"/>
              </a:rPr>
              <a:t>Figure 21.5 (next slide) shows 4 possible schedules (A, B, C, D) of two transactions T1 and T2:</a:t>
            </a:r>
          </a:p>
          <a:p>
            <a:pPr marL="1477963" lvl="1" indent="-563563" algn="just" eaLnBrk="1" hangingPunct="1">
              <a:buFont typeface="Times New Roman" panose="02020603050405020304" pitchFamily="18"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sz="2200" dirty="0" smtClean="0">
                <a:cs typeface="Times New Roman" panose="02020603050405020304" pitchFamily="18" charset="0"/>
              </a:rPr>
              <a:t>Order of operations from top to bottom</a:t>
            </a:r>
          </a:p>
          <a:p>
            <a:pPr marL="1477963" lvl="1" indent="-563563" algn="just" eaLnBrk="1" hangingPunct="1">
              <a:buFont typeface="Times New Roman" panose="02020603050405020304" pitchFamily="18"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sz="2200" dirty="0" smtClean="0">
                <a:cs typeface="Times New Roman" panose="02020603050405020304" pitchFamily="18" charset="0"/>
              </a:rPr>
              <a:t>Each schedule includes </a:t>
            </a:r>
            <a:r>
              <a:rPr lang="en-US" sz="2200" i="1" dirty="0" smtClean="0">
                <a:cs typeface="Times New Roman" panose="02020603050405020304" pitchFamily="18" charset="0"/>
              </a:rPr>
              <a:t>same operations</a:t>
            </a:r>
          </a:p>
          <a:p>
            <a:pPr marL="1477963" lvl="1" indent="-563563" algn="just" eaLnBrk="1" hangingPunct="1">
              <a:buFont typeface="Times New Roman" panose="02020603050405020304" pitchFamily="18"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sz="2200" dirty="0" smtClean="0">
                <a:cs typeface="Times New Roman" panose="02020603050405020304" pitchFamily="18" charset="0"/>
              </a:rPr>
              <a:t>Different </a:t>
            </a:r>
            <a:r>
              <a:rPr lang="en-US" sz="2200" i="1" dirty="0" smtClean="0">
                <a:cs typeface="Times New Roman" panose="02020603050405020304" pitchFamily="18" charset="0"/>
              </a:rPr>
              <a:t>order of operations </a:t>
            </a:r>
            <a:r>
              <a:rPr lang="en-US" sz="2200" dirty="0" smtClean="0">
                <a:cs typeface="Times New Roman" panose="02020603050405020304" pitchFamily="18" charset="0"/>
              </a:rPr>
              <a:t>in each schedule</a:t>
            </a:r>
          </a:p>
        </p:txBody>
      </p:sp>
      <p:sp>
        <p:nvSpPr>
          <p:cNvPr id="6" name="Slide Number Placeholder 5"/>
          <p:cNvSpPr>
            <a:spLocks noGrp="1"/>
          </p:cNvSpPr>
          <p:nvPr>
            <p:ph type="sldNum" sz="quarter" idx="12"/>
          </p:nvPr>
        </p:nvSpPr>
        <p:spPr/>
        <p:txBody>
          <a:bodyPr/>
          <a:lstStyle/>
          <a:p>
            <a:fld id="{D9A5D385-461F-4496-BBAF-6B31A96EE071}" type="slidenum">
              <a:rPr lang="en-IN" smtClean="0"/>
              <a:t>6</a:t>
            </a:fld>
            <a:endParaRPr lang="en-IN"/>
          </a:p>
        </p:txBody>
      </p:sp>
    </p:spTree>
    <p:extLst>
      <p:ext uri="{BB962C8B-B14F-4D97-AF65-F5344CB8AC3E}">
        <p14:creationId xmlns:p14="http://schemas.microsoft.com/office/powerpoint/2010/main" val="87229397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Checking Whether S is Conflict </a:t>
            </a:r>
            <a:r>
              <a:rPr lang="en-US" b="1" u="sng" dirty="0" err="1"/>
              <a:t>Serializable</a:t>
            </a:r>
            <a:r>
              <a:rPr lang="en-US" b="1" u="sng" dirty="0"/>
              <a:t> Or Not-</a:t>
            </a:r>
            <a:r>
              <a:rPr lang="en-US" b="1" dirty="0"/>
              <a:t/>
            </a:r>
            <a:br>
              <a:rPr lang="en-US" b="1" dirty="0"/>
            </a:br>
            <a:endParaRPr lang="en-IN" dirty="0"/>
          </a:p>
        </p:txBody>
      </p:sp>
      <p:sp>
        <p:nvSpPr>
          <p:cNvPr id="3" name="Content Placeholder 2"/>
          <p:cNvSpPr>
            <a:spLocks noGrp="1"/>
          </p:cNvSpPr>
          <p:nvPr>
            <p:ph idx="1"/>
          </p:nvPr>
        </p:nvSpPr>
        <p:spPr>
          <a:xfrm>
            <a:off x="2439087" y="1669576"/>
            <a:ext cx="8915400" cy="5188423"/>
          </a:xfrm>
        </p:spPr>
        <p:txBody>
          <a:bodyPr>
            <a:noAutofit/>
          </a:bodyPr>
          <a:lstStyle/>
          <a:p>
            <a:pPr algn="just" fontAlgn="base"/>
            <a:r>
              <a:rPr lang="en-US" sz="2400" b="1" u="sng" dirty="0"/>
              <a:t>Step-01:</a:t>
            </a:r>
            <a:endParaRPr lang="en-US" sz="2400" b="1" dirty="0"/>
          </a:p>
          <a:p>
            <a:pPr algn="just" fontAlgn="base"/>
            <a:r>
              <a:rPr lang="en-US" sz="2400" dirty="0"/>
              <a:t> </a:t>
            </a:r>
            <a:r>
              <a:rPr lang="en-US" sz="2400" dirty="0" smtClean="0"/>
              <a:t>List </a:t>
            </a:r>
            <a:r>
              <a:rPr lang="en-US" sz="2400" dirty="0"/>
              <a:t>all the conflicting operations and determine the dependency between the transactions-</a:t>
            </a:r>
          </a:p>
          <a:p>
            <a:pPr algn="just" fontAlgn="base"/>
            <a:r>
              <a:rPr lang="en-US" sz="2400" dirty="0"/>
              <a:t>R</a:t>
            </a:r>
            <a:r>
              <a:rPr lang="en-US" sz="2400" baseline="-25000" dirty="0"/>
              <a:t>1</a:t>
            </a:r>
            <a:r>
              <a:rPr lang="en-US" sz="2400" dirty="0"/>
              <a:t>(A) , W</a:t>
            </a:r>
            <a:r>
              <a:rPr lang="en-US" sz="2400" baseline="-25000" dirty="0"/>
              <a:t>2</a:t>
            </a:r>
            <a:r>
              <a:rPr lang="en-US" sz="2400" dirty="0"/>
              <a:t>(A) (T</a:t>
            </a:r>
            <a:r>
              <a:rPr lang="en-US" sz="2400" baseline="-25000" dirty="0"/>
              <a:t>1</a:t>
            </a:r>
            <a:r>
              <a:rPr lang="en-US" sz="2400" dirty="0"/>
              <a:t> → T</a:t>
            </a:r>
            <a:r>
              <a:rPr lang="en-US" sz="2400" baseline="-25000" dirty="0"/>
              <a:t>2</a:t>
            </a:r>
            <a:r>
              <a:rPr lang="en-US" sz="2400" dirty="0"/>
              <a:t>)</a:t>
            </a:r>
          </a:p>
          <a:p>
            <a:pPr algn="just" fontAlgn="base"/>
            <a:r>
              <a:rPr lang="en-US" sz="2400" dirty="0"/>
              <a:t>R</a:t>
            </a:r>
            <a:r>
              <a:rPr lang="en-US" sz="2400" baseline="-25000" dirty="0"/>
              <a:t>1</a:t>
            </a:r>
            <a:r>
              <a:rPr lang="en-US" sz="2400" dirty="0"/>
              <a:t>(A) , W</a:t>
            </a:r>
            <a:r>
              <a:rPr lang="en-US" sz="2400" baseline="-25000" dirty="0"/>
              <a:t>3</a:t>
            </a:r>
            <a:r>
              <a:rPr lang="en-US" sz="2400" dirty="0"/>
              <a:t>(A) (T</a:t>
            </a:r>
            <a:r>
              <a:rPr lang="en-US" sz="2400" baseline="-25000" dirty="0"/>
              <a:t>1</a:t>
            </a:r>
            <a:r>
              <a:rPr lang="en-US" sz="2400" dirty="0"/>
              <a:t> → T</a:t>
            </a:r>
            <a:r>
              <a:rPr lang="en-US" sz="2400" baseline="-25000" dirty="0"/>
              <a:t>3</a:t>
            </a:r>
            <a:r>
              <a:rPr lang="en-US" sz="2400" dirty="0"/>
              <a:t>)</a:t>
            </a:r>
          </a:p>
          <a:p>
            <a:pPr algn="just" fontAlgn="base"/>
            <a:r>
              <a:rPr lang="en-US" sz="2400" dirty="0"/>
              <a:t>W</a:t>
            </a:r>
            <a:r>
              <a:rPr lang="en-US" sz="2400" baseline="-25000" dirty="0"/>
              <a:t>2</a:t>
            </a:r>
            <a:r>
              <a:rPr lang="en-US" sz="2400" dirty="0"/>
              <a:t>(A) , R</a:t>
            </a:r>
            <a:r>
              <a:rPr lang="en-US" sz="2400" baseline="-25000" dirty="0"/>
              <a:t>3</a:t>
            </a:r>
            <a:r>
              <a:rPr lang="en-US" sz="2400" dirty="0"/>
              <a:t>(A) (T</a:t>
            </a:r>
            <a:r>
              <a:rPr lang="en-US" sz="2400" baseline="-25000" dirty="0"/>
              <a:t>2</a:t>
            </a:r>
            <a:r>
              <a:rPr lang="en-US" sz="2400" dirty="0"/>
              <a:t> → T</a:t>
            </a:r>
            <a:r>
              <a:rPr lang="en-US" sz="2400" baseline="-25000" dirty="0"/>
              <a:t>3</a:t>
            </a:r>
            <a:r>
              <a:rPr lang="en-US" sz="2400" dirty="0"/>
              <a:t>)</a:t>
            </a:r>
          </a:p>
          <a:p>
            <a:pPr algn="just" fontAlgn="base"/>
            <a:r>
              <a:rPr lang="en-US" sz="2400" dirty="0"/>
              <a:t>W</a:t>
            </a:r>
            <a:r>
              <a:rPr lang="en-US" sz="2400" baseline="-25000" dirty="0"/>
              <a:t>2</a:t>
            </a:r>
            <a:r>
              <a:rPr lang="en-US" sz="2400" dirty="0"/>
              <a:t>(A) , W</a:t>
            </a:r>
            <a:r>
              <a:rPr lang="en-US" sz="2400" baseline="-25000" dirty="0"/>
              <a:t>1</a:t>
            </a:r>
            <a:r>
              <a:rPr lang="en-US" sz="2400" dirty="0"/>
              <a:t>(A) (T</a:t>
            </a:r>
            <a:r>
              <a:rPr lang="en-US" sz="2400" baseline="-25000" dirty="0"/>
              <a:t>2</a:t>
            </a:r>
            <a:r>
              <a:rPr lang="en-US" sz="2400" dirty="0"/>
              <a:t> → T</a:t>
            </a:r>
            <a:r>
              <a:rPr lang="en-US" sz="2400" baseline="-25000" dirty="0"/>
              <a:t>1</a:t>
            </a:r>
            <a:r>
              <a:rPr lang="en-US" sz="2400" dirty="0"/>
              <a:t>)</a:t>
            </a:r>
          </a:p>
          <a:p>
            <a:pPr algn="just" fontAlgn="base"/>
            <a:r>
              <a:rPr lang="en-US" sz="2400" dirty="0"/>
              <a:t>W</a:t>
            </a:r>
            <a:r>
              <a:rPr lang="en-US" sz="2400" baseline="-25000" dirty="0"/>
              <a:t>2</a:t>
            </a:r>
            <a:r>
              <a:rPr lang="en-US" sz="2400" dirty="0"/>
              <a:t>(A) , W</a:t>
            </a:r>
            <a:r>
              <a:rPr lang="en-US" sz="2400" baseline="-25000" dirty="0"/>
              <a:t>3</a:t>
            </a:r>
            <a:r>
              <a:rPr lang="en-US" sz="2400" dirty="0"/>
              <a:t>(A) (T</a:t>
            </a:r>
            <a:r>
              <a:rPr lang="en-US" sz="2400" baseline="-25000" dirty="0"/>
              <a:t>2</a:t>
            </a:r>
            <a:r>
              <a:rPr lang="en-US" sz="2400" dirty="0"/>
              <a:t> → T</a:t>
            </a:r>
            <a:r>
              <a:rPr lang="en-US" sz="2400" baseline="-25000" dirty="0"/>
              <a:t>3</a:t>
            </a:r>
            <a:r>
              <a:rPr lang="en-US" sz="2400" dirty="0"/>
              <a:t>)</a:t>
            </a:r>
          </a:p>
          <a:p>
            <a:pPr algn="just" fontAlgn="base"/>
            <a:r>
              <a:rPr lang="en-US" sz="2400" dirty="0"/>
              <a:t>R</a:t>
            </a:r>
            <a:r>
              <a:rPr lang="en-US" sz="2400" baseline="-25000" dirty="0"/>
              <a:t>3</a:t>
            </a:r>
            <a:r>
              <a:rPr lang="en-US" sz="2400" dirty="0"/>
              <a:t>(A) , W</a:t>
            </a:r>
            <a:r>
              <a:rPr lang="en-US" sz="2400" baseline="-25000" dirty="0"/>
              <a:t>1</a:t>
            </a:r>
            <a:r>
              <a:rPr lang="en-US" sz="2400" dirty="0"/>
              <a:t>(A) (T</a:t>
            </a:r>
            <a:r>
              <a:rPr lang="en-US" sz="2400" baseline="-25000" dirty="0"/>
              <a:t>3</a:t>
            </a:r>
            <a:r>
              <a:rPr lang="en-US" sz="2400" dirty="0"/>
              <a:t> → T</a:t>
            </a:r>
            <a:r>
              <a:rPr lang="en-US" sz="2400" baseline="-25000" dirty="0"/>
              <a:t>1</a:t>
            </a:r>
            <a:r>
              <a:rPr lang="en-US" sz="2400" dirty="0"/>
              <a:t>)</a:t>
            </a:r>
          </a:p>
          <a:p>
            <a:pPr algn="just" fontAlgn="base"/>
            <a:r>
              <a:rPr lang="en-US" sz="2400" dirty="0"/>
              <a:t>W</a:t>
            </a:r>
            <a:r>
              <a:rPr lang="en-US" sz="2400" baseline="-25000" dirty="0"/>
              <a:t>1</a:t>
            </a:r>
            <a:r>
              <a:rPr lang="en-US" sz="2400" dirty="0"/>
              <a:t>(A) , W</a:t>
            </a:r>
            <a:r>
              <a:rPr lang="en-US" sz="2400" baseline="-25000" dirty="0"/>
              <a:t>3</a:t>
            </a:r>
            <a:r>
              <a:rPr lang="en-US" sz="2400" dirty="0"/>
              <a:t>(A) (T</a:t>
            </a:r>
            <a:r>
              <a:rPr lang="en-US" sz="2400" baseline="-25000" dirty="0"/>
              <a:t>1</a:t>
            </a:r>
            <a:r>
              <a:rPr lang="en-US" sz="2400" dirty="0"/>
              <a:t> → T</a:t>
            </a:r>
            <a:r>
              <a:rPr lang="en-US" sz="2400" baseline="-25000" dirty="0"/>
              <a:t>3</a:t>
            </a:r>
            <a:r>
              <a:rPr lang="en-US" sz="2400" dirty="0"/>
              <a:t>)</a:t>
            </a:r>
          </a:p>
          <a:p>
            <a:pPr algn="just"/>
            <a:endParaRPr lang="en-IN" sz="2400" dirty="0"/>
          </a:p>
        </p:txBody>
      </p:sp>
      <p:sp>
        <p:nvSpPr>
          <p:cNvPr id="4" name="Slide Number Placeholder 3"/>
          <p:cNvSpPr>
            <a:spLocks noGrp="1"/>
          </p:cNvSpPr>
          <p:nvPr>
            <p:ph type="sldNum" sz="quarter" idx="12"/>
          </p:nvPr>
        </p:nvSpPr>
        <p:spPr/>
        <p:txBody>
          <a:bodyPr/>
          <a:lstStyle/>
          <a:p>
            <a:fld id="{D9A5D385-461F-4496-BBAF-6B31A96EE071}" type="slidenum">
              <a:rPr lang="en-IN" smtClean="0"/>
              <a:t>60</a:t>
            </a:fld>
            <a:endParaRPr lang="en-IN"/>
          </a:p>
        </p:txBody>
      </p:sp>
    </p:spTree>
    <p:extLst>
      <p:ext uri="{BB962C8B-B14F-4D97-AF65-F5344CB8AC3E}">
        <p14:creationId xmlns:p14="http://schemas.microsoft.com/office/powerpoint/2010/main" val="29920928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93427" y="202522"/>
            <a:ext cx="8915400" cy="3777622"/>
          </a:xfrm>
        </p:spPr>
        <p:txBody>
          <a:bodyPr/>
          <a:lstStyle/>
          <a:p>
            <a:pPr fontAlgn="base"/>
            <a:r>
              <a:rPr lang="en-US" b="1" u="sng" dirty="0"/>
              <a:t>Step-02:</a:t>
            </a:r>
            <a:endParaRPr lang="en-US" b="1" dirty="0"/>
          </a:p>
          <a:p>
            <a:pPr fontAlgn="base"/>
            <a:r>
              <a:rPr lang="en-US" dirty="0"/>
              <a:t> </a:t>
            </a:r>
          </a:p>
          <a:p>
            <a:pPr fontAlgn="base"/>
            <a:r>
              <a:rPr lang="en-US" dirty="0"/>
              <a:t>Draw the precedence graph-</a:t>
            </a:r>
          </a:p>
          <a:p>
            <a:endParaRPr lang="en-IN" dirty="0"/>
          </a:p>
        </p:txBody>
      </p:sp>
      <p:sp>
        <p:nvSpPr>
          <p:cNvPr id="4" name="Slide Number Placeholder 3"/>
          <p:cNvSpPr>
            <a:spLocks noGrp="1"/>
          </p:cNvSpPr>
          <p:nvPr>
            <p:ph type="sldNum" sz="quarter" idx="12"/>
          </p:nvPr>
        </p:nvSpPr>
        <p:spPr/>
        <p:txBody>
          <a:bodyPr/>
          <a:lstStyle/>
          <a:p>
            <a:fld id="{D9A5D385-461F-4496-BBAF-6B31A96EE071}" type="slidenum">
              <a:rPr lang="en-IN" smtClean="0"/>
              <a:t>61</a:t>
            </a:fld>
            <a:endParaRPr lang="en-IN"/>
          </a:p>
        </p:txBody>
      </p:sp>
      <p:pic>
        <p:nvPicPr>
          <p:cNvPr id="4098" name="Picture 2" descr="https://www.gatevidyalay.com/wp-content/uploads/2018/06/View-Serializability-Problem-04-Precedence-Grap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5064" y="787782"/>
            <a:ext cx="3884162" cy="230311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906372" y="3676152"/>
            <a:ext cx="9857998" cy="2862322"/>
          </a:xfrm>
          <a:prstGeom prst="rect">
            <a:avLst/>
          </a:prstGeom>
        </p:spPr>
        <p:txBody>
          <a:bodyPr wrap="square">
            <a:spAutoFit/>
          </a:bodyPr>
          <a:lstStyle/>
          <a:p>
            <a:pPr algn="just" fontAlgn="base">
              <a:buFont typeface="Arial" panose="020B0604020202020204" pitchFamily="34" charset="0"/>
              <a:buChar char="•"/>
            </a:pPr>
            <a:r>
              <a:rPr lang="en-US" sz="2000" dirty="0">
                <a:solidFill>
                  <a:srgbClr val="303030"/>
                </a:solidFill>
                <a:latin typeface="Arimo"/>
              </a:rPr>
              <a:t>Clearly, there exists a cycle in the precedence graph.</a:t>
            </a:r>
          </a:p>
          <a:p>
            <a:pPr algn="just" fontAlgn="base">
              <a:buFont typeface="Arial" panose="020B0604020202020204" pitchFamily="34" charset="0"/>
              <a:buChar char="•"/>
            </a:pPr>
            <a:r>
              <a:rPr lang="en-US" sz="2000" dirty="0">
                <a:solidFill>
                  <a:srgbClr val="303030"/>
                </a:solidFill>
                <a:latin typeface="Arimo"/>
              </a:rPr>
              <a:t>Therefore, the given schedule S is not conflict </a:t>
            </a:r>
            <a:r>
              <a:rPr lang="en-US" sz="2000" dirty="0" err="1">
                <a:solidFill>
                  <a:srgbClr val="303030"/>
                </a:solidFill>
                <a:latin typeface="Arimo"/>
              </a:rPr>
              <a:t>serializable</a:t>
            </a:r>
            <a:r>
              <a:rPr lang="en-US" sz="2000" dirty="0" smtClean="0">
                <a:solidFill>
                  <a:srgbClr val="303030"/>
                </a:solidFill>
                <a:latin typeface="Arimo"/>
              </a:rPr>
              <a:t>.</a:t>
            </a:r>
          </a:p>
          <a:p>
            <a:pPr indent="-342900" algn="just" fontAlgn="base">
              <a:buFont typeface="Arial" panose="020B0604020202020204" pitchFamily="34" charset="0"/>
              <a:buChar char="•"/>
            </a:pPr>
            <a:r>
              <a:rPr lang="en-US" sz="2000" dirty="0">
                <a:solidFill>
                  <a:srgbClr val="303030"/>
                </a:solidFill>
                <a:latin typeface="Arimo"/>
              </a:rPr>
              <a:t>Now,</a:t>
            </a:r>
          </a:p>
          <a:p>
            <a:pPr indent="-342900" algn="just" fontAlgn="base">
              <a:buFont typeface="Arial" panose="020B0604020202020204" pitchFamily="34" charset="0"/>
              <a:buChar char="•"/>
            </a:pPr>
            <a:r>
              <a:rPr lang="en-US" sz="2000" dirty="0">
                <a:solidFill>
                  <a:srgbClr val="303030"/>
                </a:solidFill>
                <a:latin typeface="Arimo"/>
              </a:rPr>
              <a:t>Since, the given schedule S is not conflict </a:t>
            </a:r>
            <a:r>
              <a:rPr lang="en-US" sz="2000" dirty="0" err="1">
                <a:solidFill>
                  <a:srgbClr val="303030"/>
                </a:solidFill>
                <a:latin typeface="Arimo"/>
              </a:rPr>
              <a:t>serializable</a:t>
            </a:r>
            <a:r>
              <a:rPr lang="en-US" sz="2000" dirty="0">
                <a:solidFill>
                  <a:srgbClr val="303030"/>
                </a:solidFill>
                <a:latin typeface="Arimo"/>
              </a:rPr>
              <a:t>, so, it may or may not be view </a:t>
            </a:r>
            <a:r>
              <a:rPr lang="en-US" sz="2000" dirty="0" err="1">
                <a:solidFill>
                  <a:srgbClr val="303030"/>
                </a:solidFill>
                <a:latin typeface="Arimo"/>
              </a:rPr>
              <a:t>serializable</a:t>
            </a:r>
            <a:r>
              <a:rPr lang="en-US" sz="2000" dirty="0">
                <a:solidFill>
                  <a:srgbClr val="303030"/>
                </a:solidFill>
                <a:latin typeface="Arimo"/>
              </a:rPr>
              <a:t>.</a:t>
            </a:r>
          </a:p>
          <a:p>
            <a:pPr indent="-342900" algn="just" fontAlgn="base">
              <a:buFont typeface="Arial" panose="020B0604020202020204" pitchFamily="34" charset="0"/>
              <a:buChar char="•"/>
            </a:pPr>
            <a:r>
              <a:rPr lang="en-US" sz="2000" dirty="0">
                <a:solidFill>
                  <a:srgbClr val="303030"/>
                </a:solidFill>
                <a:latin typeface="Arimo"/>
              </a:rPr>
              <a:t>To check whether S is view </a:t>
            </a:r>
            <a:r>
              <a:rPr lang="en-US" sz="2000" dirty="0" err="1">
                <a:solidFill>
                  <a:srgbClr val="303030"/>
                </a:solidFill>
                <a:latin typeface="Arimo"/>
              </a:rPr>
              <a:t>serializable</a:t>
            </a:r>
            <a:r>
              <a:rPr lang="en-US" sz="2000" dirty="0">
                <a:solidFill>
                  <a:srgbClr val="303030"/>
                </a:solidFill>
                <a:latin typeface="Arimo"/>
              </a:rPr>
              <a:t> or not, let us use another method.</a:t>
            </a:r>
          </a:p>
          <a:p>
            <a:pPr indent="-342900" algn="just" fontAlgn="base">
              <a:buFont typeface="Arial" panose="020B0604020202020204" pitchFamily="34" charset="0"/>
              <a:buChar char="•"/>
            </a:pPr>
            <a:r>
              <a:rPr lang="en-US" sz="2000" dirty="0">
                <a:solidFill>
                  <a:srgbClr val="303030"/>
                </a:solidFill>
                <a:latin typeface="Arimo"/>
              </a:rPr>
              <a:t>Let us check for blind writes.</a:t>
            </a:r>
          </a:p>
          <a:p>
            <a:pPr algn="just" fontAlgn="base">
              <a:buFont typeface="Arial" panose="020B0604020202020204" pitchFamily="34" charset="0"/>
              <a:buChar char="•"/>
            </a:pPr>
            <a:endParaRPr lang="en-US" sz="2000" dirty="0">
              <a:solidFill>
                <a:srgbClr val="303030"/>
              </a:solidFill>
              <a:latin typeface="Arimo"/>
            </a:endParaRPr>
          </a:p>
          <a:p>
            <a:pPr algn="just" fontAlgn="base"/>
            <a:r>
              <a:rPr lang="en-US" sz="2000" dirty="0">
                <a:solidFill>
                  <a:srgbClr val="303030"/>
                </a:solidFill>
                <a:latin typeface="Arimo"/>
              </a:rPr>
              <a:t> </a:t>
            </a:r>
            <a:endParaRPr lang="en-US" sz="2000" b="0" i="0" dirty="0">
              <a:solidFill>
                <a:srgbClr val="303030"/>
              </a:solidFill>
              <a:effectLst/>
              <a:latin typeface="Arimo"/>
            </a:endParaRPr>
          </a:p>
        </p:txBody>
      </p:sp>
    </p:spTree>
    <p:extLst>
      <p:ext uri="{BB962C8B-B14F-4D97-AF65-F5344CB8AC3E}">
        <p14:creationId xmlns:p14="http://schemas.microsoft.com/office/powerpoint/2010/main" val="2809921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Checking for Blind Writes-</a:t>
            </a:r>
            <a:r>
              <a:rPr lang="en-IN" b="1" dirty="0"/>
              <a:t/>
            </a:r>
            <a:br>
              <a:rPr lang="en-IN" b="1" dirty="0"/>
            </a:br>
            <a:endParaRPr lang="en-IN" dirty="0"/>
          </a:p>
        </p:txBody>
      </p:sp>
      <p:sp>
        <p:nvSpPr>
          <p:cNvPr id="3" name="Content Placeholder 2"/>
          <p:cNvSpPr>
            <a:spLocks noGrp="1"/>
          </p:cNvSpPr>
          <p:nvPr>
            <p:ph idx="1"/>
          </p:nvPr>
        </p:nvSpPr>
        <p:spPr>
          <a:xfrm>
            <a:off x="733116" y="1396620"/>
            <a:ext cx="6895983" cy="3777622"/>
          </a:xfrm>
        </p:spPr>
        <p:txBody>
          <a:bodyPr>
            <a:noAutofit/>
          </a:bodyPr>
          <a:lstStyle/>
          <a:p>
            <a:pPr algn="just" fontAlgn="base"/>
            <a:r>
              <a:rPr lang="en-US" sz="2400" b="1" dirty="0"/>
              <a:t>There exists a blind write W</a:t>
            </a:r>
            <a:r>
              <a:rPr lang="en-US" sz="2400" b="1" baseline="-25000" dirty="0"/>
              <a:t>2 </a:t>
            </a:r>
            <a:r>
              <a:rPr lang="en-US" sz="2400" b="1" dirty="0"/>
              <a:t>(A) in the given schedule S.</a:t>
            </a:r>
          </a:p>
          <a:p>
            <a:pPr algn="just" fontAlgn="base"/>
            <a:r>
              <a:rPr lang="en-US" sz="2400" b="1" dirty="0"/>
              <a:t>Therefore, the given schedule S may or may not be view </a:t>
            </a:r>
            <a:r>
              <a:rPr lang="en-US" sz="2400" b="1" dirty="0" err="1"/>
              <a:t>serializable</a:t>
            </a:r>
            <a:r>
              <a:rPr lang="en-US" sz="2400" b="1" dirty="0"/>
              <a:t>.</a:t>
            </a:r>
          </a:p>
          <a:p>
            <a:pPr algn="just" fontAlgn="base"/>
            <a:r>
              <a:rPr lang="en-US" sz="2400" b="1" dirty="0"/>
              <a:t> </a:t>
            </a:r>
            <a:r>
              <a:rPr lang="en-US" sz="2400" b="1" dirty="0" smtClean="0"/>
              <a:t>Now</a:t>
            </a:r>
            <a:r>
              <a:rPr lang="en-US" sz="2400" b="1" dirty="0"/>
              <a:t>,</a:t>
            </a:r>
          </a:p>
          <a:p>
            <a:pPr algn="just" fontAlgn="base"/>
            <a:r>
              <a:rPr lang="en-US" sz="2400" b="1" dirty="0"/>
              <a:t>To check whether S is view </a:t>
            </a:r>
            <a:r>
              <a:rPr lang="en-US" sz="2400" b="1" dirty="0" err="1"/>
              <a:t>serializable</a:t>
            </a:r>
            <a:r>
              <a:rPr lang="en-US" sz="2400" b="1" dirty="0"/>
              <a:t> or not, let us use another method.</a:t>
            </a:r>
          </a:p>
          <a:p>
            <a:pPr algn="just" fontAlgn="base"/>
            <a:r>
              <a:rPr lang="en-US" sz="2400" b="1" dirty="0"/>
              <a:t>Let us derive the dependencies and then draw a dependency graph.</a:t>
            </a:r>
          </a:p>
        </p:txBody>
      </p:sp>
      <p:sp>
        <p:nvSpPr>
          <p:cNvPr id="4" name="Slide Number Placeholder 3"/>
          <p:cNvSpPr>
            <a:spLocks noGrp="1"/>
          </p:cNvSpPr>
          <p:nvPr>
            <p:ph type="sldNum" sz="quarter" idx="12"/>
          </p:nvPr>
        </p:nvSpPr>
        <p:spPr/>
        <p:txBody>
          <a:bodyPr/>
          <a:lstStyle/>
          <a:p>
            <a:fld id="{D9A5D385-461F-4496-BBAF-6B31A96EE071}" type="slidenum">
              <a:rPr lang="en-IN" smtClean="0"/>
              <a:t>62</a:t>
            </a:fld>
            <a:endParaRPr lang="en-IN"/>
          </a:p>
        </p:txBody>
      </p:sp>
      <p:pic>
        <p:nvPicPr>
          <p:cNvPr id="5" name="Picture 2" descr="https://www.gatevidyalay.com/wp-content/uploads/2018/06/View-Serializability-Problem-0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4759" y="3393718"/>
            <a:ext cx="4134821" cy="3223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0182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Drawing a Dependency Graph-</a:t>
            </a:r>
            <a:r>
              <a:rPr lang="en-IN" b="1" dirty="0"/>
              <a:t/>
            </a:r>
            <a:br>
              <a:rPr lang="en-IN" b="1" dirty="0"/>
            </a:br>
            <a:endParaRPr lang="en-IN" dirty="0"/>
          </a:p>
        </p:txBody>
      </p:sp>
      <p:sp>
        <p:nvSpPr>
          <p:cNvPr id="3" name="Content Placeholder 2"/>
          <p:cNvSpPr>
            <a:spLocks noGrp="1"/>
          </p:cNvSpPr>
          <p:nvPr>
            <p:ph idx="1"/>
          </p:nvPr>
        </p:nvSpPr>
        <p:spPr>
          <a:xfrm>
            <a:off x="422631" y="3080378"/>
            <a:ext cx="8830551" cy="3777622"/>
          </a:xfrm>
        </p:spPr>
        <p:txBody>
          <a:bodyPr>
            <a:normAutofit/>
          </a:bodyPr>
          <a:lstStyle/>
          <a:p>
            <a:pPr algn="just" fontAlgn="base"/>
            <a:r>
              <a:rPr lang="en-US" sz="2000" dirty="0"/>
              <a:t>T1 firstly reads A and T2 firstly updates A.</a:t>
            </a:r>
          </a:p>
          <a:p>
            <a:pPr algn="just" fontAlgn="base"/>
            <a:r>
              <a:rPr lang="en-US" sz="2000" dirty="0"/>
              <a:t>So, T1 must execute before T2.</a:t>
            </a:r>
          </a:p>
          <a:p>
            <a:pPr algn="just" fontAlgn="base"/>
            <a:r>
              <a:rPr lang="en-US" sz="2000" dirty="0"/>
              <a:t>Thus, we get the dependency </a:t>
            </a:r>
            <a:r>
              <a:rPr lang="en-US" sz="2000" b="1" dirty="0"/>
              <a:t>T1 → T2</a:t>
            </a:r>
            <a:r>
              <a:rPr lang="en-US" sz="2000" dirty="0"/>
              <a:t>.</a:t>
            </a:r>
          </a:p>
          <a:p>
            <a:pPr algn="just" fontAlgn="base"/>
            <a:r>
              <a:rPr lang="en-US" sz="2000" dirty="0"/>
              <a:t>Final </a:t>
            </a:r>
            <a:r>
              <a:rPr lang="en-US" sz="2000" dirty="0" err="1"/>
              <a:t>updation</a:t>
            </a:r>
            <a:r>
              <a:rPr lang="en-US" sz="2000" dirty="0"/>
              <a:t> on A is made by the transaction T3.</a:t>
            </a:r>
          </a:p>
          <a:p>
            <a:pPr algn="just" fontAlgn="base"/>
            <a:r>
              <a:rPr lang="en-US" sz="2000" dirty="0"/>
              <a:t>So, T3 must execute after all other transactions.</a:t>
            </a:r>
          </a:p>
          <a:p>
            <a:pPr algn="just" fontAlgn="base"/>
            <a:r>
              <a:rPr lang="en-US" sz="2000" dirty="0"/>
              <a:t>Thus, we get the dependency </a:t>
            </a:r>
            <a:r>
              <a:rPr lang="en-US" sz="2000" b="1" dirty="0"/>
              <a:t>(T1, T2) → T3</a:t>
            </a:r>
            <a:r>
              <a:rPr lang="en-US" sz="2000" dirty="0"/>
              <a:t>.</a:t>
            </a:r>
          </a:p>
          <a:p>
            <a:pPr algn="just" fontAlgn="base"/>
            <a:r>
              <a:rPr lang="en-US" sz="2000" dirty="0"/>
              <a:t>From write-read sequence, we get the dependency </a:t>
            </a:r>
            <a:r>
              <a:rPr lang="en-US" sz="2000" b="1" dirty="0"/>
              <a:t>T2 → T3</a:t>
            </a:r>
            <a:endParaRPr lang="en-US" sz="2000" dirty="0"/>
          </a:p>
          <a:p>
            <a:pPr algn="just"/>
            <a:endParaRPr lang="en-IN" sz="2000" dirty="0"/>
          </a:p>
        </p:txBody>
      </p:sp>
      <p:sp>
        <p:nvSpPr>
          <p:cNvPr id="4" name="Slide Number Placeholder 3"/>
          <p:cNvSpPr>
            <a:spLocks noGrp="1"/>
          </p:cNvSpPr>
          <p:nvPr>
            <p:ph type="sldNum" sz="quarter" idx="12"/>
          </p:nvPr>
        </p:nvSpPr>
        <p:spPr/>
        <p:txBody>
          <a:bodyPr/>
          <a:lstStyle/>
          <a:p>
            <a:fld id="{D9A5D385-461F-4496-BBAF-6B31A96EE071}" type="slidenum">
              <a:rPr lang="en-IN" smtClean="0"/>
              <a:t>63</a:t>
            </a:fld>
            <a:endParaRPr lang="en-IN"/>
          </a:p>
        </p:txBody>
      </p:sp>
      <p:pic>
        <p:nvPicPr>
          <p:cNvPr id="5" name="Picture 2" descr="https://www.gatevidyalay.com/wp-content/uploads/2018/06/View-Serializability-Problem-0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4759" y="1264555"/>
            <a:ext cx="4134821" cy="3223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89208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16256" y="413982"/>
            <a:ext cx="8915400" cy="3777622"/>
          </a:xfrm>
        </p:spPr>
        <p:txBody>
          <a:bodyPr/>
          <a:lstStyle/>
          <a:p>
            <a:r>
              <a:rPr lang="en-US" dirty="0"/>
              <a:t>Now, let us draw a dependency graph using these dependencies-</a:t>
            </a:r>
            <a:endParaRPr lang="en-IN" dirty="0"/>
          </a:p>
        </p:txBody>
      </p:sp>
      <p:sp>
        <p:nvSpPr>
          <p:cNvPr id="4" name="Slide Number Placeholder 3"/>
          <p:cNvSpPr>
            <a:spLocks noGrp="1"/>
          </p:cNvSpPr>
          <p:nvPr>
            <p:ph type="sldNum" sz="quarter" idx="12"/>
          </p:nvPr>
        </p:nvSpPr>
        <p:spPr/>
        <p:txBody>
          <a:bodyPr/>
          <a:lstStyle/>
          <a:p>
            <a:fld id="{D9A5D385-461F-4496-BBAF-6B31A96EE071}" type="slidenum">
              <a:rPr lang="en-IN" smtClean="0"/>
              <a:t>64</a:t>
            </a:fld>
            <a:endParaRPr lang="en-IN"/>
          </a:p>
        </p:txBody>
      </p:sp>
      <p:pic>
        <p:nvPicPr>
          <p:cNvPr id="5122" name="Picture 2" descr="https://www.gatevidyalay.com/wp-content/uploads/2018/06/View-Serializability-Problem-04-Dependency-Grap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7654" y="1164346"/>
            <a:ext cx="4425823" cy="277985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986220" y="4312693"/>
            <a:ext cx="8659033" cy="2246769"/>
          </a:xfrm>
          <a:prstGeom prst="rect">
            <a:avLst/>
          </a:prstGeom>
        </p:spPr>
        <p:txBody>
          <a:bodyPr wrap="square">
            <a:spAutoFit/>
          </a:bodyPr>
          <a:lstStyle/>
          <a:p>
            <a:pPr fontAlgn="base">
              <a:buFont typeface="Arial" panose="020B0604020202020204" pitchFamily="34" charset="0"/>
              <a:buChar char="•"/>
            </a:pPr>
            <a:r>
              <a:rPr lang="en-US" sz="2800" dirty="0">
                <a:solidFill>
                  <a:srgbClr val="0070C0"/>
                </a:solidFill>
                <a:latin typeface="Arimo"/>
              </a:rPr>
              <a:t>Clearly, there exists no cycle in the dependency graph.</a:t>
            </a:r>
          </a:p>
          <a:p>
            <a:pPr fontAlgn="base">
              <a:buFont typeface="Arial" panose="020B0604020202020204" pitchFamily="34" charset="0"/>
              <a:buChar char="•"/>
            </a:pPr>
            <a:r>
              <a:rPr lang="en-US" sz="2800" dirty="0">
                <a:solidFill>
                  <a:srgbClr val="0070C0"/>
                </a:solidFill>
                <a:latin typeface="Arimo"/>
              </a:rPr>
              <a:t>Therefore, the given schedule S is view </a:t>
            </a:r>
            <a:r>
              <a:rPr lang="en-US" sz="2800" dirty="0" err="1">
                <a:solidFill>
                  <a:srgbClr val="0070C0"/>
                </a:solidFill>
                <a:latin typeface="Arimo"/>
              </a:rPr>
              <a:t>serializable</a:t>
            </a:r>
            <a:r>
              <a:rPr lang="en-US" sz="2800" dirty="0">
                <a:solidFill>
                  <a:srgbClr val="0070C0"/>
                </a:solidFill>
                <a:latin typeface="Arimo"/>
              </a:rPr>
              <a:t>.</a:t>
            </a:r>
          </a:p>
          <a:p>
            <a:pPr fontAlgn="base">
              <a:buFont typeface="Arial" panose="020B0604020202020204" pitchFamily="34" charset="0"/>
              <a:buChar char="•"/>
            </a:pPr>
            <a:r>
              <a:rPr lang="en-US" sz="2800" dirty="0">
                <a:solidFill>
                  <a:srgbClr val="0070C0"/>
                </a:solidFill>
                <a:latin typeface="Arimo"/>
              </a:rPr>
              <a:t>The serialization order T1 → T2 → T3.</a:t>
            </a:r>
          </a:p>
          <a:p>
            <a:pPr fontAlgn="base"/>
            <a:r>
              <a:rPr lang="en-US" sz="2800" dirty="0">
                <a:solidFill>
                  <a:srgbClr val="0070C0"/>
                </a:solidFill>
                <a:latin typeface="Arimo"/>
              </a:rPr>
              <a:t> </a:t>
            </a:r>
            <a:endParaRPr lang="en-US" sz="2800" b="0" i="0" dirty="0">
              <a:solidFill>
                <a:srgbClr val="0070C0"/>
              </a:solidFill>
              <a:effectLst/>
              <a:latin typeface="Arimo"/>
            </a:endParaRPr>
          </a:p>
        </p:txBody>
      </p:sp>
    </p:spTree>
    <p:extLst>
      <p:ext uri="{BB962C8B-B14F-4D97-AF65-F5344CB8AC3E}">
        <p14:creationId xmlns:p14="http://schemas.microsoft.com/office/powerpoint/2010/main" val="411332584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9854" y="0"/>
            <a:ext cx="8911687" cy="1280890"/>
          </a:xfrm>
        </p:spPr>
        <p:txBody>
          <a:bodyPr/>
          <a:lstStyle/>
          <a:p>
            <a:r>
              <a:rPr lang="en-US" dirty="0" smtClean="0"/>
              <a:t>Next:</a:t>
            </a:r>
            <a:br>
              <a:rPr lang="en-US" dirty="0" smtClean="0"/>
            </a:br>
            <a:r>
              <a:rPr lang="en-US" dirty="0" smtClean="0">
                <a:solidFill>
                  <a:srgbClr val="00B0F0"/>
                </a:solidFill>
              </a:rPr>
              <a:t>Non-</a:t>
            </a:r>
            <a:r>
              <a:rPr lang="en-US" dirty="0" err="1" smtClean="0">
                <a:solidFill>
                  <a:srgbClr val="00B0F0"/>
                </a:solidFill>
              </a:rPr>
              <a:t>Serializable</a:t>
            </a:r>
            <a:r>
              <a:rPr lang="en-US" dirty="0" smtClean="0">
                <a:solidFill>
                  <a:srgbClr val="00B0F0"/>
                </a:solidFill>
              </a:rPr>
              <a:t> Schedules</a:t>
            </a:r>
            <a:endParaRPr lang="en-IN" dirty="0">
              <a:solidFill>
                <a:srgbClr val="00B0F0"/>
              </a:solidFill>
            </a:endParaRPr>
          </a:p>
        </p:txBody>
      </p:sp>
      <p:pic>
        <p:nvPicPr>
          <p:cNvPr id="32770" name="Picture 2" descr="https://www.gatevidyalay.com/wp-content/uploads/2018/05/Types-of-Schedules-in-DBM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0094" y="1280890"/>
            <a:ext cx="7691888" cy="5406513"/>
          </a:xfrm>
          <a:prstGeom prst="rect">
            <a:avLst/>
          </a:prstGeom>
          <a:noFill/>
          <a:extLst>
            <a:ext uri="{909E8E84-426E-40DD-AFC4-6F175D3DCCD1}">
              <a14:hiddenFill xmlns:a14="http://schemas.microsoft.com/office/drawing/2010/main">
                <a:solidFill>
                  <a:srgbClr val="FFFFFF"/>
                </a:solidFill>
              </a14:hiddenFill>
            </a:ext>
          </a:extLst>
        </p:spPr>
      </p:pic>
      <p:sp>
        <p:nvSpPr>
          <p:cNvPr id="4" name="Oval Callout 3"/>
          <p:cNvSpPr/>
          <p:nvPr/>
        </p:nvSpPr>
        <p:spPr>
          <a:xfrm>
            <a:off x="8830100" y="1651379"/>
            <a:ext cx="2470245" cy="1433014"/>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Next Topic</a:t>
            </a:r>
            <a:endParaRPr lang="en-IN" b="1" dirty="0"/>
          </a:p>
        </p:txBody>
      </p:sp>
      <p:sp>
        <p:nvSpPr>
          <p:cNvPr id="6" name="Slide Number Placeholder 5"/>
          <p:cNvSpPr>
            <a:spLocks noGrp="1"/>
          </p:cNvSpPr>
          <p:nvPr>
            <p:ph type="sldNum" sz="quarter" idx="12"/>
          </p:nvPr>
        </p:nvSpPr>
        <p:spPr/>
        <p:txBody>
          <a:bodyPr/>
          <a:lstStyle/>
          <a:p>
            <a:fld id="{D9A5D385-461F-4496-BBAF-6B31A96EE071}" type="slidenum">
              <a:rPr lang="en-IN" smtClean="0"/>
              <a:t>65</a:t>
            </a:fld>
            <a:endParaRPr lang="en-IN"/>
          </a:p>
        </p:txBody>
      </p:sp>
    </p:spTree>
    <p:extLst>
      <p:ext uri="{BB962C8B-B14F-4D97-AF65-F5344CB8AC3E}">
        <p14:creationId xmlns:p14="http://schemas.microsoft.com/office/powerpoint/2010/main" val="65802443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1038" y="2002097"/>
            <a:ext cx="6553840" cy="2621536"/>
          </a:xfrm>
          <a:prstGeom prst="rect">
            <a:avLst/>
          </a:prstGeom>
        </p:spPr>
      </p:pic>
      <p:sp>
        <p:nvSpPr>
          <p:cNvPr id="6" name="Slide Number Placeholder 5"/>
          <p:cNvSpPr>
            <a:spLocks noGrp="1"/>
          </p:cNvSpPr>
          <p:nvPr>
            <p:ph type="sldNum" sz="quarter" idx="12"/>
          </p:nvPr>
        </p:nvSpPr>
        <p:spPr/>
        <p:txBody>
          <a:bodyPr/>
          <a:lstStyle/>
          <a:p>
            <a:fld id="{D9A5D385-461F-4496-BBAF-6B31A96EE071}" type="slidenum">
              <a:rPr lang="en-IN" smtClean="0"/>
              <a:t>66</a:t>
            </a:fld>
            <a:endParaRPr lang="en-IN"/>
          </a:p>
        </p:txBody>
      </p:sp>
    </p:spTree>
    <p:extLst>
      <p:ext uri="{BB962C8B-B14F-4D97-AF65-F5344CB8AC3E}">
        <p14:creationId xmlns:p14="http://schemas.microsoft.com/office/powerpoint/2010/main" val="7779568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9A5D385-461F-4496-BBAF-6B31A96EE071}" type="slidenum">
              <a:rPr lang="en-IN" smtClean="0"/>
              <a:t>7</a:t>
            </a:fld>
            <a:endParaRPr lang="en-IN"/>
          </a:p>
        </p:txBody>
      </p:sp>
      <p:pic>
        <p:nvPicPr>
          <p:cNvPr id="5"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5979" y="223837"/>
            <a:ext cx="7162800" cy="66341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0120101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
          <p:cNvSpPr>
            <a:spLocks noGrp="1" noChangeArrowheads="1"/>
          </p:cNvSpPr>
          <p:nvPr>
            <p:ph type="title"/>
          </p:nvPr>
        </p:nvSpPr>
        <p:spPr>
          <a:xfrm>
            <a:off x="1752600" y="71438"/>
            <a:ext cx="8148638" cy="1071562"/>
          </a:xfrm>
        </p:spPr>
        <p:txBody>
          <a:bodyPr vert="horz" lIns="92160" tIns="46080" rIns="92160" bIns="46080" rtlCol="0" anchor="t">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000">
                <a:cs typeface="Times New Roman" panose="02020603050405020304" pitchFamily="18" charset="0"/>
              </a:rPr>
              <a:t>Schedules of Transactions (cont.)</a:t>
            </a:r>
          </a:p>
        </p:txBody>
      </p:sp>
      <p:sp>
        <p:nvSpPr>
          <p:cNvPr id="75779" name="Rectangle 2"/>
          <p:cNvSpPr>
            <a:spLocks noGrp="1" noChangeArrowheads="1"/>
          </p:cNvSpPr>
          <p:nvPr>
            <p:ph idx="1"/>
          </p:nvPr>
        </p:nvSpPr>
        <p:spPr>
          <a:xfrm>
            <a:off x="1752600" y="1371600"/>
            <a:ext cx="9684224" cy="4929188"/>
          </a:xfrm>
        </p:spPr>
        <p:txBody>
          <a:bodyPr vert="horz" lIns="90000" tIns="46800" rIns="90000" bIns="46800" rtlCol="0">
            <a:normAutofit/>
          </a:bodyPr>
          <a:lstStyle/>
          <a:p>
            <a:pPr marL="331788" indent="-331788">
              <a:lnSpc>
                <a:spcPct val="90000"/>
              </a:lnSpc>
              <a:spcBef>
                <a:spcPts val="600"/>
              </a:spcBef>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sz="2400" dirty="0">
                <a:cs typeface="Times New Roman" panose="02020603050405020304" pitchFamily="18" charset="0"/>
              </a:rPr>
              <a:t>Schedules can also be displayed in more compact notation</a:t>
            </a:r>
          </a:p>
          <a:p>
            <a:pPr marL="331788" indent="-331788">
              <a:lnSpc>
                <a:spcPct val="90000"/>
              </a:lnSpc>
              <a:spcBef>
                <a:spcPts val="600"/>
              </a:spcBef>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sz="2400" dirty="0">
                <a:cs typeface="Times New Roman" panose="02020603050405020304" pitchFamily="18" charset="0"/>
              </a:rPr>
              <a:t>Order of operations from left to right</a:t>
            </a:r>
          </a:p>
          <a:p>
            <a:pPr marL="331788" indent="-331788">
              <a:lnSpc>
                <a:spcPct val="90000"/>
              </a:lnSpc>
              <a:spcBef>
                <a:spcPts val="600"/>
              </a:spcBef>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sz="2400" dirty="0">
                <a:cs typeface="Times New Roman" panose="02020603050405020304" pitchFamily="18" charset="0"/>
              </a:rPr>
              <a:t>Include only read (r) and write (w) operations, with transaction id (1, 2, …) and item name (X, Y, …)</a:t>
            </a:r>
          </a:p>
          <a:p>
            <a:pPr marL="331788" indent="-331788">
              <a:lnSpc>
                <a:spcPct val="90000"/>
              </a:lnSpc>
              <a:spcBef>
                <a:spcPts val="600"/>
              </a:spcBef>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sz="2400" dirty="0">
                <a:cs typeface="Times New Roman" panose="02020603050405020304" pitchFamily="18" charset="0"/>
              </a:rPr>
              <a:t>Can also include other operations such as b (begin), e (end), c (commit), a (abort)</a:t>
            </a:r>
          </a:p>
          <a:p>
            <a:pPr marL="331788" indent="-331788">
              <a:lnSpc>
                <a:spcPct val="90000"/>
              </a:lnSpc>
              <a:spcBef>
                <a:spcPts val="600"/>
              </a:spcBef>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sz="2400" dirty="0">
                <a:cs typeface="Times New Roman" panose="02020603050405020304" pitchFamily="18" charset="0"/>
              </a:rPr>
              <a:t>Schedules in Figure 21.5 would be displayed as follows:</a:t>
            </a:r>
          </a:p>
          <a:p>
            <a:pPr marL="1477963" lvl="1" indent="-563563">
              <a:buFont typeface="Times New Roman" panose="02020603050405020304" pitchFamily="18"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sz="2000" dirty="0">
                <a:cs typeface="Times New Roman" panose="02020603050405020304" pitchFamily="18" charset="0"/>
              </a:rPr>
              <a:t>Schedule A: r1(X); w1(X); r1(Y); w1(Y); r2(X); w2(x);</a:t>
            </a:r>
          </a:p>
          <a:p>
            <a:pPr marL="1477963" lvl="1" indent="-563563">
              <a:buFont typeface="Times New Roman" panose="02020603050405020304" pitchFamily="18"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sz="2000" dirty="0">
                <a:cs typeface="Times New Roman" panose="02020603050405020304" pitchFamily="18" charset="0"/>
              </a:rPr>
              <a:t>Schedule B: r2(X); w2(X); r1(X); w1(X); r1(Y); w1(Y);</a:t>
            </a:r>
          </a:p>
          <a:p>
            <a:pPr marL="1477963" lvl="1" indent="-563563">
              <a:buFont typeface="Times New Roman" panose="02020603050405020304" pitchFamily="18"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sz="2000" dirty="0">
                <a:cs typeface="Times New Roman" panose="02020603050405020304" pitchFamily="18" charset="0"/>
              </a:rPr>
              <a:t>Schedule C: r1(X); r2(X); w1(X); r1(Y); w2(X); w1(Y);</a:t>
            </a:r>
          </a:p>
          <a:p>
            <a:pPr marL="1477963" lvl="1" indent="-563563">
              <a:buFont typeface="Times New Roman" panose="02020603050405020304" pitchFamily="18"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sz="2000" dirty="0">
                <a:cs typeface="Times New Roman" panose="02020603050405020304" pitchFamily="18" charset="0"/>
              </a:rPr>
              <a:t>Schedule D: r1(X); w1(X); r2(X); w2(X); r1(Y); w1(Y);</a:t>
            </a:r>
          </a:p>
        </p:txBody>
      </p:sp>
      <p:sp>
        <p:nvSpPr>
          <p:cNvPr id="3" name="Slide Number Placeholder 2"/>
          <p:cNvSpPr>
            <a:spLocks noGrp="1"/>
          </p:cNvSpPr>
          <p:nvPr>
            <p:ph type="sldNum" sz="quarter" idx="12"/>
          </p:nvPr>
        </p:nvSpPr>
        <p:spPr/>
        <p:txBody>
          <a:bodyPr/>
          <a:lstStyle/>
          <a:p>
            <a:fld id="{D9A5D385-461F-4496-BBAF-6B31A96EE071}" type="slidenum">
              <a:rPr lang="en-IN" smtClean="0"/>
              <a:t>8</a:t>
            </a:fld>
            <a:endParaRPr lang="en-IN"/>
          </a:p>
        </p:txBody>
      </p:sp>
    </p:spTree>
    <p:extLst>
      <p:ext uri="{BB962C8B-B14F-4D97-AF65-F5344CB8AC3E}">
        <p14:creationId xmlns:p14="http://schemas.microsoft.com/office/powerpoint/2010/main" val="19387292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
          <p:cNvSpPr>
            <a:spLocks noGrp="1" noChangeArrowheads="1"/>
          </p:cNvSpPr>
          <p:nvPr>
            <p:ph type="title"/>
          </p:nvPr>
        </p:nvSpPr>
        <p:spPr>
          <a:xfrm>
            <a:off x="1981200" y="166688"/>
            <a:ext cx="7772400" cy="1433512"/>
          </a:xfrm>
        </p:spPr>
        <p:txBody>
          <a:bodyPr vert="horz" lIns="92160" tIns="46080" rIns="92160" bIns="46080" rtlCol="0" anchor="t">
            <a:norm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000">
                <a:cs typeface="Times New Roman" panose="02020603050405020304" pitchFamily="18" charset="0"/>
              </a:rPr>
              <a:t>Schedules of Transactions (cont.)</a:t>
            </a:r>
          </a:p>
        </p:txBody>
      </p:sp>
      <p:sp>
        <p:nvSpPr>
          <p:cNvPr id="77827" name="Rectangle 2"/>
          <p:cNvSpPr>
            <a:spLocks noGrp="1" noChangeArrowheads="1"/>
          </p:cNvSpPr>
          <p:nvPr>
            <p:ph idx="1"/>
          </p:nvPr>
        </p:nvSpPr>
        <p:spPr>
          <a:xfrm>
            <a:off x="1752599" y="1700214"/>
            <a:ext cx="9957179" cy="4929187"/>
          </a:xfrm>
        </p:spPr>
        <p:txBody>
          <a:bodyPr vert="horz" lIns="90000" tIns="46800" rIns="90000" bIns="46800" rtlCol="0">
            <a:normAutofit/>
          </a:bodyPr>
          <a:lstStyle/>
          <a:p>
            <a:pPr marL="331788" indent="-331788">
              <a:lnSpc>
                <a:spcPct val="90000"/>
              </a:lnSpc>
              <a:spcBef>
                <a:spcPts val="600"/>
              </a:spcBef>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sz="2400" dirty="0">
                <a:cs typeface="Times New Roman" panose="02020603050405020304" pitchFamily="18" charset="0"/>
              </a:rPr>
              <a:t>Formal definition of a </a:t>
            </a:r>
            <a:r>
              <a:rPr lang="en-US" sz="2400" b="1" dirty="0">
                <a:cs typeface="Times New Roman" panose="02020603050405020304" pitchFamily="18" charset="0"/>
              </a:rPr>
              <a:t>schedule</a:t>
            </a:r>
            <a:r>
              <a:rPr lang="en-US" sz="2400" dirty="0">
                <a:cs typeface="Times New Roman" panose="02020603050405020304" pitchFamily="18" charset="0"/>
              </a:rPr>
              <a:t> (or </a:t>
            </a:r>
            <a:r>
              <a:rPr lang="en-US" sz="2400" b="1" dirty="0">
                <a:cs typeface="Times New Roman" panose="02020603050405020304" pitchFamily="18" charset="0"/>
              </a:rPr>
              <a:t>history</a:t>
            </a:r>
            <a:r>
              <a:rPr lang="en-US" sz="2400" dirty="0">
                <a:cs typeface="Times New Roman" panose="02020603050405020304" pitchFamily="18" charset="0"/>
              </a:rPr>
              <a:t>) S of n transactions T1, T2, ..., </a:t>
            </a:r>
            <a:r>
              <a:rPr lang="en-US" sz="2400" dirty="0" err="1">
                <a:cs typeface="Times New Roman" panose="02020603050405020304" pitchFamily="18" charset="0"/>
              </a:rPr>
              <a:t>Tn</a:t>
            </a:r>
            <a:r>
              <a:rPr lang="en-US" sz="2400" dirty="0">
                <a:cs typeface="Times New Roman" panose="02020603050405020304" pitchFamily="18" charset="0"/>
              </a:rPr>
              <a:t> :</a:t>
            </a:r>
          </a:p>
          <a:p>
            <a:pPr marL="331788" indent="-331788">
              <a:lnSpc>
                <a:spcPct val="90000"/>
              </a:lnSpc>
              <a:spcBef>
                <a:spcPts val="600"/>
              </a:spcBef>
              <a:buClrTx/>
              <a:buNone/>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sz="2400" dirty="0">
                <a:cs typeface="Times New Roman" panose="02020603050405020304" pitchFamily="18" charset="0"/>
              </a:rPr>
              <a:t>	An ordering of all the operations of the transactions subject to the constraint that, for each transaction Ti that participates in S, the operations of Ti in S must appear </a:t>
            </a:r>
            <a:r>
              <a:rPr lang="en-US" sz="2400" i="1" dirty="0">
                <a:cs typeface="Times New Roman" panose="02020603050405020304" pitchFamily="18" charset="0"/>
              </a:rPr>
              <a:t>in the same order</a:t>
            </a:r>
            <a:r>
              <a:rPr lang="en-US" sz="2400" dirty="0">
                <a:cs typeface="Times New Roman" panose="02020603050405020304" pitchFamily="18" charset="0"/>
              </a:rPr>
              <a:t> in which they occur in Ti.</a:t>
            </a:r>
          </a:p>
          <a:p>
            <a:pPr marL="331788" indent="-331788">
              <a:lnSpc>
                <a:spcPct val="90000"/>
              </a:lnSpc>
              <a:spcBef>
                <a:spcPts val="600"/>
              </a:spcBef>
              <a:buClrTx/>
              <a:buNone/>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endParaRPr lang="en-US" sz="2400" dirty="0">
              <a:cs typeface="Times New Roman" panose="02020603050405020304" pitchFamily="18" charset="0"/>
            </a:endParaRPr>
          </a:p>
          <a:p>
            <a:pPr marL="331788" indent="-331788">
              <a:lnSpc>
                <a:spcPct val="90000"/>
              </a:lnSpc>
              <a:spcBef>
                <a:spcPts val="600"/>
              </a:spcBef>
              <a:buClrTx/>
              <a:buNone/>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sz="2400" b="1" dirty="0">
                <a:solidFill>
                  <a:srgbClr val="C00000"/>
                </a:solidFill>
                <a:cs typeface="Times New Roman" panose="02020603050405020304" pitchFamily="18" charset="0"/>
              </a:rPr>
              <a:t>Note: </a:t>
            </a:r>
            <a:r>
              <a:rPr lang="en-US" sz="2400" dirty="0">
                <a:solidFill>
                  <a:srgbClr val="7030A0"/>
                </a:solidFill>
                <a:cs typeface="Times New Roman" panose="02020603050405020304" pitchFamily="18" charset="0"/>
              </a:rPr>
              <a:t>Operations from other transactions </a:t>
            </a:r>
            <a:r>
              <a:rPr lang="en-US" sz="2400" b="1" dirty="0" err="1">
                <a:solidFill>
                  <a:srgbClr val="7030A0"/>
                </a:solidFill>
                <a:cs typeface="Times New Roman" panose="02020603050405020304" pitchFamily="18" charset="0"/>
              </a:rPr>
              <a:t>Tj</a:t>
            </a:r>
            <a:r>
              <a:rPr lang="en-US" sz="2400" dirty="0">
                <a:solidFill>
                  <a:srgbClr val="7030A0"/>
                </a:solidFill>
                <a:cs typeface="Times New Roman" panose="02020603050405020304" pitchFamily="18" charset="0"/>
              </a:rPr>
              <a:t> </a:t>
            </a:r>
            <a:r>
              <a:rPr lang="en-US" sz="2400" u="sng" dirty="0">
                <a:solidFill>
                  <a:srgbClr val="7030A0"/>
                </a:solidFill>
                <a:cs typeface="Times New Roman" panose="02020603050405020304" pitchFamily="18" charset="0"/>
              </a:rPr>
              <a:t>can be interleaved</a:t>
            </a:r>
            <a:r>
              <a:rPr lang="en-US" sz="2400" dirty="0">
                <a:solidFill>
                  <a:srgbClr val="7030A0"/>
                </a:solidFill>
                <a:cs typeface="Times New Roman" panose="02020603050405020304" pitchFamily="18" charset="0"/>
              </a:rPr>
              <a:t> with the operations of </a:t>
            </a:r>
            <a:r>
              <a:rPr lang="en-US" sz="2400" b="1" dirty="0">
                <a:solidFill>
                  <a:srgbClr val="7030A0"/>
                </a:solidFill>
                <a:cs typeface="Times New Roman" panose="02020603050405020304" pitchFamily="18" charset="0"/>
              </a:rPr>
              <a:t>Ti</a:t>
            </a:r>
            <a:r>
              <a:rPr lang="en-US" sz="2400" dirty="0">
                <a:solidFill>
                  <a:srgbClr val="7030A0"/>
                </a:solidFill>
                <a:cs typeface="Times New Roman" panose="02020603050405020304" pitchFamily="18" charset="0"/>
              </a:rPr>
              <a:t> in S. </a:t>
            </a:r>
          </a:p>
        </p:txBody>
      </p:sp>
      <p:sp>
        <p:nvSpPr>
          <p:cNvPr id="3" name="Slide Number Placeholder 2"/>
          <p:cNvSpPr>
            <a:spLocks noGrp="1"/>
          </p:cNvSpPr>
          <p:nvPr>
            <p:ph type="sldNum" sz="quarter" idx="12"/>
          </p:nvPr>
        </p:nvSpPr>
        <p:spPr/>
        <p:txBody>
          <a:bodyPr/>
          <a:lstStyle/>
          <a:p>
            <a:fld id="{D9A5D385-461F-4496-BBAF-6B31A96EE071}" type="slidenum">
              <a:rPr lang="en-IN" smtClean="0"/>
              <a:t>9</a:t>
            </a:fld>
            <a:endParaRPr lang="en-IN"/>
          </a:p>
        </p:txBody>
      </p:sp>
    </p:spTree>
    <p:extLst>
      <p:ext uri="{BB962C8B-B14F-4D97-AF65-F5344CB8AC3E}">
        <p14:creationId xmlns:p14="http://schemas.microsoft.com/office/powerpoint/2010/main" val="95021610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375</TotalTime>
  <Words>2248</Words>
  <Application>Microsoft Office PowerPoint</Application>
  <PresentationFormat>Widescreen</PresentationFormat>
  <Paragraphs>462</Paragraphs>
  <Slides>66</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66</vt:i4>
      </vt:variant>
    </vt:vector>
  </HeadingPairs>
  <TitlesOfParts>
    <vt:vector size="76" baseType="lpstr">
      <vt:lpstr>Arial</vt:lpstr>
      <vt:lpstr>Arimo</vt:lpstr>
      <vt:lpstr>Calibri</vt:lpstr>
      <vt:lpstr>Century Gothic</vt:lpstr>
      <vt:lpstr>inter-regular</vt:lpstr>
      <vt:lpstr>Roboto</vt:lpstr>
      <vt:lpstr>roboto condensed</vt:lpstr>
      <vt:lpstr>Times New Roman</vt:lpstr>
      <vt:lpstr>Wingdings 3</vt:lpstr>
      <vt:lpstr>Wisp</vt:lpstr>
      <vt:lpstr>Transactions</vt:lpstr>
      <vt:lpstr>Desirable Properties of Transactions</vt:lpstr>
      <vt:lpstr>PowerPoint Presentation</vt:lpstr>
      <vt:lpstr>Atomicity:</vt:lpstr>
      <vt:lpstr>Isolation: </vt:lpstr>
      <vt:lpstr>Schedules of Transactions</vt:lpstr>
      <vt:lpstr>PowerPoint Presentation</vt:lpstr>
      <vt:lpstr>Schedules of Transactions (cont.)</vt:lpstr>
      <vt:lpstr>Schedules of Transactions (cont.)</vt:lpstr>
      <vt:lpstr>Schedules of Transactions (cont.)</vt:lpstr>
      <vt:lpstr>Types of Schedules- </vt:lpstr>
      <vt:lpstr>Serial Schedules- </vt:lpstr>
      <vt:lpstr>Serial Schedules- Example-01: </vt:lpstr>
      <vt:lpstr>Serial Schedules- Example-02: </vt:lpstr>
      <vt:lpstr>Non-Serial Schedules- </vt:lpstr>
      <vt:lpstr>Non-Serial Schedules- Example-01: </vt:lpstr>
      <vt:lpstr>Non-Serial Schedules- Example-02: </vt:lpstr>
      <vt:lpstr>Finding Number Of Schedules- </vt:lpstr>
      <vt:lpstr>Total Number of Serial Schedules- </vt:lpstr>
      <vt:lpstr>Total Number of Non-Serial Schedules- </vt:lpstr>
      <vt:lpstr>PRACTICE PROBLEM BASED ON FINDING NUMBER OF SCHEDULES-   </vt:lpstr>
      <vt:lpstr>1. Solution- </vt:lpstr>
      <vt:lpstr>2. Solution- </vt:lpstr>
      <vt:lpstr>3. Solution- </vt:lpstr>
      <vt:lpstr>A. Serializability in DBMS- </vt:lpstr>
      <vt:lpstr>Serializable Schedules- </vt:lpstr>
      <vt:lpstr>Types of Serializability- </vt:lpstr>
      <vt:lpstr>I. Conflict Serializability- </vt:lpstr>
      <vt:lpstr>Example- </vt:lpstr>
      <vt:lpstr>Checking Whether a Schedule is Conflict Serializable Or Not- </vt:lpstr>
      <vt:lpstr>Cont… Checking Whether a Schedule is Conflict Serializable Or Not-</vt:lpstr>
      <vt:lpstr>PRACTICE PROBLEMS BASED ON CONFLICT SERIALIZABILITY- </vt:lpstr>
      <vt:lpstr>Problem-01: Cont… </vt:lpstr>
      <vt:lpstr>Problem-02: </vt:lpstr>
      <vt:lpstr>Cont… Problem-02: </vt:lpstr>
      <vt:lpstr>Checking Whether S is Recoverable Or Not- </vt:lpstr>
      <vt:lpstr>PowerPoint Presentation</vt:lpstr>
      <vt:lpstr>PowerPoint Presentation</vt:lpstr>
      <vt:lpstr>II. View Serializability- </vt:lpstr>
      <vt:lpstr>View Serializability-</vt:lpstr>
      <vt:lpstr>Checking Whether a Schedule is View Serializable Or Not-   </vt:lpstr>
      <vt:lpstr>Checking Whether a Schedule is View Serializable Or Not-   </vt:lpstr>
      <vt:lpstr>What is Blind Write?</vt:lpstr>
      <vt:lpstr>Checking Whether a Schedule is View Serializable Or Not-   Method-03:   In this method, try finding a view equivalent serial schedule. By using the above three conditions, write all the dependencies. Then, draw a graph using those dependencies. If there exists no cycle in the graph, then the schedule is view serializable otherwise not. </vt:lpstr>
      <vt:lpstr>PRACTICE PROBLEMS BASED ON VIEW SERIALIZABILITY- </vt:lpstr>
      <vt:lpstr>Checking Whether S is Conflict Serializable Or Not- Problem-01:  </vt:lpstr>
      <vt:lpstr>Problem-01: </vt:lpstr>
      <vt:lpstr>Problem-02: </vt:lpstr>
      <vt:lpstr>Checking Whether S is Conflict Serializable Or Not- </vt:lpstr>
      <vt:lpstr>Checking Whether S is Conflict Serializable Or Not- </vt:lpstr>
      <vt:lpstr>Checking for Blind Writes- </vt:lpstr>
      <vt:lpstr>Checking for Blind Writes- </vt:lpstr>
      <vt:lpstr>Problem-03: </vt:lpstr>
      <vt:lpstr>Solution- </vt:lpstr>
      <vt:lpstr>Checking Whether S is Conflict Serializable Or Not- </vt:lpstr>
      <vt:lpstr>PowerPoint Presentation</vt:lpstr>
      <vt:lpstr>Checking for Blind Writes- </vt:lpstr>
      <vt:lpstr>Problem-04: </vt:lpstr>
      <vt:lpstr>Solution-</vt:lpstr>
      <vt:lpstr>Checking Whether S is Conflict Serializable Or Not- </vt:lpstr>
      <vt:lpstr>PowerPoint Presentation</vt:lpstr>
      <vt:lpstr>Checking for Blind Writes- </vt:lpstr>
      <vt:lpstr>Drawing a Dependency Graph- </vt:lpstr>
      <vt:lpstr>PowerPoint Presentation</vt:lpstr>
      <vt:lpstr>Next: Non-Serializable Schedules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Transactions</dc:title>
  <dc:creator>Microsoft account</dc:creator>
  <cp:lastModifiedBy>Microsoft account</cp:lastModifiedBy>
  <cp:revision>58</cp:revision>
  <dcterms:created xsi:type="dcterms:W3CDTF">2022-03-24T14:12:58Z</dcterms:created>
  <dcterms:modified xsi:type="dcterms:W3CDTF">2022-03-31T04:24:50Z</dcterms:modified>
</cp:coreProperties>
</file>