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87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8743E-DFB5-4E3A-AA70-BACC5D6D014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3A5E-4081-46BC-9210-686831E2B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2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F994-62A4-411E-A3A1-21FAE5C900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22E-3859-4465-80B5-6DB2B61A0BE0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C95-C433-4D04-8058-B0FEBAA6D3CC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234B-D816-4173-9801-1526803FE45C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6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F5E6-B655-433E-AF1A-170B618FD1CB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5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716D-7EBF-490D-B005-E94C4B1895B7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76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3D2-9BEF-479F-9D51-19565E9EE81F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CD05-0FC0-4579-B95F-8C2858E69112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7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453E-6AAC-40F9-8780-7BC78121D46D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7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672F-9C3D-49DA-BA71-87E33AC24EB4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5AD5-AFDD-402A-A3C8-0142A0AFE8FF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52E-412F-40BF-8BF7-71C280282837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5F9E-B6F4-4406-91E3-844513F1FF42}" type="datetime1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1FC-C213-4512-A868-E3699A15767D}" type="datetime1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E308-F831-4898-A61C-C6BE5D0BCCEC}" type="datetime1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4C44-5548-4FCF-BA3D-BA7F9A7A943D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13D-27E0-4B37-AA1B-BA838F6AA7A3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E0C1-3235-4A04-A395-61F22834E719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C0F00B-A479-4A3B-ADD2-0FDFF0B7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Transactions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>
                <a:solidFill>
                  <a:srgbClr val="00B0F0"/>
                </a:solidFill>
              </a:rPr>
              <a:t>Non-</a:t>
            </a:r>
            <a:r>
              <a:rPr lang="en-US" sz="3600" b="1" i="1" u="sng" dirty="0" err="1">
                <a:solidFill>
                  <a:srgbClr val="00B0F0"/>
                </a:solidFill>
              </a:rPr>
              <a:t>Serializable</a:t>
            </a:r>
            <a:r>
              <a:rPr lang="en-US" sz="3600" b="1" i="1" u="sng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D385-461F-4496-BBAF-6B31A96EE071}" type="slidenum">
              <a:rPr lang="en-IN" b="1" smtClean="0"/>
              <a:t>1</a:t>
            </a:fld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54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858" y="1498079"/>
            <a:ext cx="11008057" cy="5052846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u="sng" dirty="0"/>
              <a:t>Case-01:</a:t>
            </a:r>
            <a:endParaRPr lang="en-US" sz="2000" b="1" dirty="0"/>
          </a:p>
          <a:p>
            <a:pPr algn="just" fontAlgn="base"/>
            <a:r>
              <a:rPr lang="en-US" sz="2000" dirty="0"/>
              <a:t> </a:t>
            </a:r>
            <a:r>
              <a:rPr lang="en-US" sz="2000" dirty="0" smtClean="0"/>
              <a:t>If </a:t>
            </a:r>
            <a:r>
              <a:rPr lang="en-US" sz="2000" dirty="0"/>
              <a:t>the commit operation of the transaction performing the dirty read occurs before the commit or abort operation of the transaction which updated the value, then the schedule is irrecoverable</a:t>
            </a:r>
            <a:r>
              <a:rPr lang="en-US" sz="2000" dirty="0" smtClean="0"/>
              <a:t>.</a:t>
            </a:r>
          </a:p>
          <a:p>
            <a:pPr algn="just" fontAlgn="base"/>
            <a:r>
              <a:rPr lang="en-US" sz="2000" b="1" u="sng" dirty="0"/>
              <a:t>Case-02:</a:t>
            </a:r>
            <a:endParaRPr lang="en-US" sz="2000" b="1" dirty="0"/>
          </a:p>
          <a:p>
            <a:pPr algn="just" fontAlgn="base"/>
            <a:r>
              <a:rPr lang="en-US" sz="2000" dirty="0"/>
              <a:t> </a:t>
            </a:r>
            <a:r>
              <a:rPr lang="en-US" sz="2000" dirty="0" smtClean="0"/>
              <a:t>If </a:t>
            </a:r>
            <a:r>
              <a:rPr lang="en-US" sz="2000" dirty="0"/>
              <a:t>the commit operation of the transaction performing the dirty read is delayed till the commit or abort operation of the transaction which updated the value, then the schedule is recoverable.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b="1" u="sng" dirty="0"/>
              <a:t>Thumb Rule</a:t>
            </a:r>
            <a:endParaRPr lang="en-US" sz="2000" b="1" dirty="0"/>
          </a:p>
          <a:p>
            <a:pPr algn="just" fontAlgn="base"/>
            <a:r>
              <a:rPr lang="en-US" sz="2000" dirty="0"/>
              <a:t>No dirty read means a recoverable schedule.</a:t>
            </a:r>
          </a:p>
          <a:p>
            <a:pPr algn="just" fontAlgn="base"/>
            <a:endParaRPr lang="en-US" sz="2000" dirty="0"/>
          </a:p>
          <a:p>
            <a:pPr algn="just"/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We have discussed-</a:t>
            </a:r>
          </a:p>
          <a:p>
            <a:pPr algn="just" fontAlgn="base"/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Non-serial schedules which are not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are called as non-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schedules.</a:t>
            </a:r>
          </a:p>
          <a:p>
            <a:pPr algn="just" fontAlgn="base"/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Non-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schedules may be recoverable or irrecoverable.</a:t>
            </a:r>
          </a:p>
          <a:p>
            <a:pPr algn="just"/>
            <a:endParaRPr lang="en-IN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Recoverable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If in a schedule</a:t>
            </a:r>
            <a:r>
              <a:rPr lang="en-IN" sz="2800" dirty="0" smtClean="0"/>
              <a:t>,</a:t>
            </a:r>
          </a:p>
          <a:p>
            <a:pPr algn="just" fontAlgn="base"/>
            <a:r>
              <a:rPr lang="en-US" sz="2800" dirty="0"/>
              <a:t>A transaction performs a dirty read operation from an uncommitted transaction</a:t>
            </a:r>
          </a:p>
          <a:p>
            <a:pPr algn="just" fontAlgn="base"/>
            <a:r>
              <a:rPr lang="en-US" sz="2800" dirty="0"/>
              <a:t>And its commit operation is delayed till the uncommitted transaction either commits or roll backs</a:t>
            </a:r>
          </a:p>
          <a:p>
            <a:pPr algn="just" fontAlgn="base"/>
            <a:r>
              <a:rPr lang="en-US" sz="2800" dirty="0"/>
              <a:t>then such a schedule is called as a </a:t>
            </a:r>
            <a:r>
              <a:rPr lang="en-US" sz="2800" b="1" dirty="0"/>
              <a:t>Recoverable Schedule</a:t>
            </a:r>
            <a:r>
              <a:rPr lang="en-US" sz="2800" dirty="0"/>
              <a:t>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Types of Recoverable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496" y="1560398"/>
            <a:ext cx="8915400" cy="3777622"/>
          </a:xfrm>
        </p:spPr>
        <p:txBody>
          <a:bodyPr/>
          <a:lstStyle/>
          <a:p>
            <a:r>
              <a:rPr lang="en-US" dirty="0"/>
              <a:t>A recoverable schedule may be any one of these </a:t>
            </a:r>
            <a:r>
              <a:rPr lang="en-US" dirty="0" smtClean="0"/>
              <a:t>kinds-</a:t>
            </a:r>
          </a:p>
          <a:p>
            <a:endParaRPr lang="en-IN" dirty="0"/>
          </a:p>
        </p:txBody>
      </p:sp>
      <p:pic>
        <p:nvPicPr>
          <p:cNvPr id="3074" name="Picture 2" descr="https://www.gatevidyalay.com/wp-content/uploads/2018/06/Types-of-Recoverable-Schedul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96" y="3336783"/>
            <a:ext cx="8882098" cy="29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Cascading Schedule-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662" y="1690688"/>
            <a:ext cx="10125501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/>
              <a:t>If in a schedule, failure of one transaction causes several other dependent transactions to rollback or abort, then such a schedule is called as a </a:t>
            </a:r>
            <a:r>
              <a:rPr lang="en-US" sz="2800" b="1" dirty="0"/>
              <a:t>Cascading Schedule</a:t>
            </a:r>
            <a:r>
              <a:rPr lang="en-US" sz="2800" dirty="0"/>
              <a:t> or </a:t>
            </a:r>
            <a:r>
              <a:rPr lang="en-US" sz="2800" b="1" dirty="0"/>
              <a:t>Cascading Rollback</a:t>
            </a:r>
            <a:r>
              <a:rPr lang="en-US" sz="2800" dirty="0"/>
              <a:t> or </a:t>
            </a:r>
            <a:r>
              <a:rPr lang="en-US" sz="2800" b="1" dirty="0"/>
              <a:t>Cascading Abort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It simply leads to the wastage of CPU time.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gatevidyalay.com/wp-content/uploads/2018/06/Cascading-Schedule-Cascading-Rollback-Cascading-Abo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3" y="514041"/>
            <a:ext cx="6478765" cy="48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2096" y="123525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Here,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Transaction T2 depends on transaction T1.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Transaction T3 depends on transaction T2.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Transaction T4 depends on transaction T3.</a:t>
            </a:r>
          </a:p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In this schedule,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failure of transaction T1 causes the transaction T2 to rollback.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rollback of transaction T2 causes the transaction T3 to rollback.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rollback of transaction T3 causes the transaction T4 to rollback.</a:t>
            </a:r>
          </a:p>
          <a:p>
            <a:pPr algn="ctr" fontAlgn="base"/>
            <a:r>
              <a:rPr lang="en-US" dirty="0">
                <a:solidFill>
                  <a:srgbClr val="303030"/>
                </a:solidFill>
                <a:latin typeface="Arimo"/>
              </a:rPr>
              <a:t>Such a rollback is called as a </a:t>
            </a:r>
            <a:r>
              <a:rPr lang="en-US" b="1" dirty="0">
                <a:solidFill>
                  <a:srgbClr val="303030"/>
                </a:solidFill>
                <a:latin typeface="Arimo"/>
              </a:rPr>
              <a:t>Cascading Rollback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2406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u="sng" dirty="0">
                <a:solidFill>
                  <a:srgbClr val="00B050"/>
                </a:solidFill>
                <a:latin typeface="roboto condensed"/>
              </a:rPr>
              <a:t>NOTE-</a:t>
            </a:r>
            <a:endParaRPr lang="en-US" b="1" dirty="0">
              <a:solidFill>
                <a:srgbClr val="00B050"/>
              </a:solidFill>
              <a:latin typeface="roboto condensed"/>
            </a:endParaRPr>
          </a:p>
          <a:p>
            <a:pPr fontAlgn="base"/>
            <a:r>
              <a:rPr lang="en-US" dirty="0">
                <a:solidFill>
                  <a:srgbClr val="00B050"/>
                </a:solidFill>
                <a:latin typeface="Arimo"/>
              </a:rPr>
              <a:t> </a:t>
            </a:r>
          </a:p>
          <a:p>
            <a:pPr fontAlgn="base"/>
            <a:r>
              <a:rPr lang="en-US" dirty="0">
                <a:solidFill>
                  <a:srgbClr val="00B050"/>
                </a:solidFill>
                <a:latin typeface="Arimo"/>
              </a:rPr>
              <a:t>If the transactions T2, T3 and T4 would have committed before the failure of transaction T1, then the schedule would have been irrecoverable.</a:t>
            </a:r>
            <a:endParaRPr lang="en-US" b="0" i="0" dirty="0">
              <a:solidFill>
                <a:srgbClr val="00B050"/>
              </a:solidFill>
              <a:effectLst/>
              <a:latin typeface="Arim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Cascadeless</a:t>
            </a:r>
            <a:r>
              <a:rPr lang="en-IN" b="1" u="sng" dirty="0"/>
              <a:t> Schedule-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If in a schedule, a transaction is not allowed to read a data item until the last transaction that has written it is committed or aborted, then such a </a:t>
            </a:r>
            <a:r>
              <a:rPr lang="en-US" sz="2400" dirty="0" smtClean="0"/>
              <a:t>schedule </a:t>
            </a:r>
            <a:r>
              <a:rPr lang="en-US" sz="2400" dirty="0"/>
              <a:t>is called as a </a:t>
            </a:r>
            <a:r>
              <a:rPr lang="en-US" sz="2400" b="1" dirty="0" err="1"/>
              <a:t>Cascadeless</a:t>
            </a:r>
            <a:r>
              <a:rPr lang="en-US" sz="2400" b="1" dirty="0"/>
              <a:t> Schedule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 fontAlgn="base"/>
            <a:r>
              <a:rPr lang="en-US" sz="2400" dirty="0"/>
              <a:t>In other words,</a:t>
            </a:r>
          </a:p>
          <a:p>
            <a:pPr algn="just" fontAlgn="base"/>
            <a:r>
              <a:rPr lang="en-US" sz="2400" dirty="0" err="1"/>
              <a:t>Cascadeless</a:t>
            </a:r>
            <a:r>
              <a:rPr lang="en-US" sz="2400" dirty="0"/>
              <a:t> schedule allows only committed read operations.</a:t>
            </a:r>
          </a:p>
          <a:p>
            <a:pPr algn="just" fontAlgn="base"/>
            <a:r>
              <a:rPr lang="en-US" sz="2400" dirty="0"/>
              <a:t>Therefore, it avoids cascading roll back and thus saves CPU time.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 descr="https://www.gatevidyalay.com/wp-content/uploads/2018/06/Cascadeless-Schedul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42" y="823189"/>
            <a:ext cx="5863088" cy="586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0585" y="38913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NOTE-</a:t>
            </a:r>
            <a:endParaRPr lang="en-US" b="1" dirty="0">
              <a:solidFill>
                <a:srgbClr val="303030"/>
              </a:solidFill>
              <a:latin typeface="roboto condensed"/>
            </a:endParaRPr>
          </a:p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03030"/>
                </a:solidFill>
                <a:latin typeface="Arimo"/>
              </a:rPr>
              <a:t>Cascadeless</a:t>
            </a:r>
            <a:r>
              <a:rPr lang="en-US" dirty="0">
                <a:solidFill>
                  <a:srgbClr val="303030"/>
                </a:solidFill>
                <a:latin typeface="Arimo"/>
              </a:rPr>
              <a:t> schedule allows only committed read operations.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However, it allows uncommitted write operations.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6146" name="Picture 2" descr="https://www.gatevidyalay.com/wp-content/uploads/2018/06/Cascadeless-Schedule-Uncommitted-Write-Operation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84" y="1522167"/>
            <a:ext cx="6303702" cy="34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Strict Schedule-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710" y="1546746"/>
            <a:ext cx="9925785" cy="3777622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dirty="0"/>
              <a:t>If in a schedule, a transaction is neither allowed to read nor write a data item until the last transaction that has written it is committed or aborted, then such a schedule is called as a </a:t>
            </a:r>
            <a:r>
              <a:rPr lang="en-US" sz="2800" b="1" dirty="0"/>
              <a:t>Strict Schedule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In other words,</a:t>
            </a:r>
          </a:p>
          <a:p>
            <a:pPr algn="just" fontAlgn="base"/>
            <a:r>
              <a:rPr lang="en-US" sz="2800" dirty="0"/>
              <a:t>Strict schedule allows only committed read and write operations.</a:t>
            </a:r>
          </a:p>
          <a:p>
            <a:pPr algn="just" fontAlgn="base"/>
            <a:r>
              <a:rPr lang="en-US" sz="2800" dirty="0"/>
              <a:t>Clearly, strict schedule implements more restrictions than </a:t>
            </a:r>
            <a:r>
              <a:rPr lang="en-US" sz="2800" dirty="0" err="1"/>
              <a:t>cascadeless</a:t>
            </a:r>
            <a:r>
              <a:rPr lang="en-US" sz="2800" dirty="0"/>
              <a:t> schedule.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54" y="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Next: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Non-</a:t>
            </a:r>
            <a:r>
              <a:rPr lang="en-US" dirty="0" err="1" smtClean="0">
                <a:solidFill>
                  <a:srgbClr val="00B0F0"/>
                </a:solidFill>
              </a:rPr>
              <a:t>Serializable</a:t>
            </a:r>
            <a:r>
              <a:rPr lang="en-US" dirty="0" smtClean="0">
                <a:solidFill>
                  <a:srgbClr val="00B0F0"/>
                </a:solidFill>
              </a:rPr>
              <a:t> Schedules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32770" name="Picture 2" descr="https://www.gatevidyalay.com/wp-content/uploads/2018/05/Types-of-Schedules-in-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094" y="1280890"/>
            <a:ext cx="7691888" cy="54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Up Arrow 3"/>
          <p:cNvSpPr/>
          <p:nvPr/>
        </p:nvSpPr>
        <p:spPr>
          <a:xfrm rot="11975143">
            <a:off x="9172561" y="1011337"/>
            <a:ext cx="1211074" cy="21500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431809" y="5445457"/>
            <a:ext cx="1146412" cy="28660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11081982" y="5349922"/>
            <a:ext cx="982639" cy="40943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578221" y="5186149"/>
            <a:ext cx="1514901" cy="668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021170" y="5220267"/>
            <a:ext cx="2060812" cy="634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 descr="https://www.gatevidyalay.com/wp-content/uploads/2018/06/Strict-Schedule-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47" y="1485906"/>
            <a:ext cx="6848689" cy="47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Points to Remember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9356"/>
            <a:ext cx="8915400" cy="3777622"/>
          </a:xfrm>
        </p:spPr>
        <p:txBody>
          <a:bodyPr/>
          <a:lstStyle/>
          <a:p>
            <a:pPr fontAlgn="base"/>
            <a:r>
              <a:rPr lang="en-US" dirty="0"/>
              <a:t>Strict schedules are more strict than </a:t>
            </a:r>
            <a:r>
              <a:rPr lang="en-US" dirty="0" err="1"/>
              <a:t>cascadeless</a:t>
            </a:r>
            <a:r>
              <a:rPr lang="en-US" dirty="0"/>
              <a:t> schedules.</a:t>
            </a:r>
          </a:p>
          <a:p>
            <a:pPr fontAlgn="base"/>
            <a:r>
              <a:rPr lang="en-US" dirty="0"/>
              <a:t>All strict schedules are </a:t>
            </a:r>
            <a:r>
              <a:rPr lang="en-US" dirty="0" err="1"/>
              <a:t>cascadeless</a:t>
            </a:r>
            <a:r>
              <a:rPr lang="en-US" dirty="0"/>
              <a:t> schedules.</a:t>
            </a:r>
          </a:p>
          <a:p>
            <a:pPr fontAlgn="base"/>
            <a:r>
              <a:rPr lang="en-US" dirty="0"/>
              <a:t>All </a:t>
            </a:r>
            <a:r>
              <a:rPr lang="en-US" dirty="0" err="1"/>
              <a:t>cascadeless</a:t>
            </a:r>
            <a:r>
              <a:rPr lang="en-US" dirty="0"/>
              <a:t> schedules are not strict schedules.</a:t>
            </a:r>
          </a:p>
          <a:p>
            <a:endParaRPr lang="en-IN" dirty="0"/>
          </a:p>
        </p:txBody>
      </p:sp>
      <p:pic>
        <p:nvPicPr>
          <p:cNvPr id="8194" name="Picture 2" descr="https://www.gatevidyalay.com/wp-content/uploads/2018/06/Cascadeless-and-Strict-Sch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53" y="3194143"/>
            <a:ext cx="6695602" cy="36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Equivalence of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DBMS, schedules may have the following three different kinds of equivalence relations among </a:t>
            </a:r>
            <a:r>
              <a:rPr lang="en-US" dirty="0" smtClean="0"/>
              <a:t>them-</a:t>
            </a:r>
          </a:p>
          <a:p>
            <a:endParaRPr lang="en-IN" dirty="0"/>
          </a:p>
        </p:txBody>
      </p:sp>
      <p:pic>
        <p:nvPicPr>
          <p:cNvPr id="9218" name="Picture 2" descr="https://www.gatevidyalay.com/wp-content/uploads/2018/06/Equivalence-of-Sched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56" y="2976503"/>
            <a:ext cx="7509672" cy="22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2345" y="309016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Arimo"/>
              </a:rPr>
              <a:t>Result Equivalence</a:t>
            </a:r>
          </a:p>
          <a:p>
            <a:pPr fontAlgn="base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Arimo"/>
              </a:rPr>
              <a:t>Conflict Equivalence</a:t>
            </a:r>
          </a:p>
          <a:p>
            <a:pPr fontAlgn="base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Arimo"/>
              </a:rPr>
              <a:t>View Equivalence</a:t>
            </a:r>
            <a:endParaRPr lang="en-US" sz="2800" b="0" i="0" dirty="0">
              <a:solidFill>
                <a:srgbClr val="7030A0"/>
              </a:solidFill>
              <a:effectLst/>
              <a:latin typeface="Arim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1. Result Equivalent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9085" y="1905000"/>
            <a:ext cx="9625535" cy="3777622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/>
              <a:t>If any two schedules generate the same result after their execution, then they are called as result equivalent schedules.</a:t>
            </a:r>
          </a:p>
          <a:p>
            <a:pPr algn="just" fontAlgn="base"/>
            <a:r>
              <a:rPr lang="en-US" sz="2800" dirty="0"/>
              <a:t>This equivalence relation is considered of least significance.</a:t>
            </a:r>
          </a:p>
          <a:p>
            <a:pPr algn="just" fontAlgn="base"/>
            <a:r>
              <a:rPr lang="en-US" sz="2800" dirty="0"/>
              <a:t>This is because some schedules might produce same results for some set of values and different results for some other set of values.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2. Conflict Equivalent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2656"/>
            <a:ext cx="8915400" cy="3777622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/>
              <a:t>If any two schedules satisfy the following two conditions, then they are called as conflict equivalent schedules-</a:t>
            </a:r>
          </a:p>
          <a:p>
            <a:pPr algn="just" fontAlgn="base"/>
            <a:r>
              <a:rPr lang="en-US" sz="2800" dirty="0"/>
              <a:t>The set of transactions present in both the schedules is same.</a:t>
            </a:r>
          </a:p>
          <a:p>
            <a:pPr algn="just" fontAlgn="base"/>
            <a:r>
              <a:rPr lang="en-US" sz="2800" dirty="0"/>
              <a:t>The order of pairs of conflicting operations of both the schedules is same.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3. View Equivalent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Already discussed.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PRACTICE PROBLEMS BASED ON EQUIVALENCE OF SCHEDULES-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74493" cy="4351338"/>
          </a:xfrm>
        </p:spPr>
        <p:txBody>
          <a:bodyPr/>
          <a:lstStyle/>
          <a:p>
            <a:pPr fontAlgn="base"/>
            <a:r>
              <a:rPr lang="en-US" b="1" u="sng" dirty="0">
                <a:solidFill>
                  <a:srgbClr val="C00000"/>
                </a:solidFill>
              </a:rPr>
              <a:t>Problem-01: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en-US" dirty="0">
              <a:solidFill>
                <a:srgbClr val="C00000"/>
              </a:solidFill>
            </a:endParaRPr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Are the following three schedules result equivalent?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42" name="Picture 2" descr="https://www.gatevidyalay.com/wp-content/uploads/2018/06/Equivalence-of-Schedules-Problem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91" y="1905000"/>
            <a:ext cx="7473524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/>
              <a:t>Solution-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236" y="938520"/>
            <a:ext cx="10515600" cy="568064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To check whether the given schedules are result equivalent or not,</a:t>
            </a:r>
          </a:p>
          <a:p>
            <a:pPr fontAlgn="base"/>
            <a:r>
              <a:rPr lang="en-US" dirty="0"/>
              <a:t>We will consider some arbitrary values of X and Y.</a:t>
            </a:r>
          </a:p>
          <a:p>
            <a:pPr fontAlgn="base"/>
            <a:r>
              <a:rPr lang="en-US" dirty="0"/>
              <a:t>Then, we will compare the results produced by each schedule.</a:t>
            </a:r>
          </a:p>
          <a:p>
            <a:pPr fontAlgn="base"/>
            <a:r>
              <a:rPr lang="en-US" dirty="0"/>
              <a:t>Those schedules which produce the same results will be result equivalent.</a:t>
            </a:r>
          </a:p>
          <a:p>
            <a:pPr fontAlgn="base"/>
            <a:r>
              <a:rPr lang="en-US" dirty="0"/>
              <a:t>Let X = 2 and Y = 5.</a:t>
            </a:r>
          </a:p>
          <a:p>
            <a:pPr fontAlgn="base"/>
            <a:r>
              <a:rPr lang="en-US" dirty="0"/>
              <a:t>On substituting these values, the results produced by each schedule are-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Results by Schedule S1-</a:t>
            </a:r>
            <a:r>
              <a:rPr lang="en-US" dirty="0"/>
              <a:t> X = 21 and Y = 10</a:t>
            </a:r>
          </a:p>
          <a:p>
            <a:pPr fontAlgn="base"/>
            <a:r>
              <a:rPr lang="en-US" b="1" dirty="0"/>
              <a:t>Results by Schedule S2-</a:t>
            </a:r>
            <a:r>
              <a:rPr lang="en-US" dirty="0"/>
              <a:t> X = 21 and Y = </a:t>
            </a:r>
            <a:r>
              <a:rPr lang="en-US" dirty="0" smtClean="0"/>
              <a:t>10</a:t>
            </a:r>
          </a:p>
          <a:p>
            <a:pPr fontAlgn="base"/>
            <a:r>
              <a:rPr lang="en-US" b="1" dirty="0"/>
              <a:t>Results by Schedule S3-</a:t>
            </a:r>
            <a:r>
              <a:rPr lang="en-US" dirty="0"/>
              <a:t> X = 11 and Y = 10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Clearly, the results produced by schedules S1 and S2 are same.</a:t>
            </a:r>
          </a:p>
          <a:p>
            <a:pPr fontAlgn="base"/>
            <a:r>
              <a:rPr lang="en-US" dirty="0"/>
              <a:t>Thus, we conclude that S1 and S2 are result equivalent schedules.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Problem-02: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11266" name="Picture 2" descr="https://www.gatevidyalay.com/wp-content/uploads/2018/06/Equivalence-of-Schedules-Problem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510849"/>
            <a:ext cx="5895975" cy="4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709" y="2651746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Arimo"/>
              </a:rPr>
              <a:t>Are the following two schedules conflict equivalent?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Solution-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 check whether the given schedules are conflict equivalent or not,</a:t>
            </a:r>
          </a:p>
          <a:p>
            <a:pPr fontAlgn="base"/>
            <a:r>
              <a:rPr lang="en-US" dirty="0"/>
              <a:t>We will write their order of pairs of conflicting operations.</a:t>
            </a:r>
          </a:p>
          <a:p>
            <a:pPr fontAlgn="base"/>
            <a:r>
              <a:rPr lang="en-US" dirty="0"/>
              <a:t>Then, we will compare the order of both the schedules.</a:t>
            </a:r>
          </a:p>
          <a:p>
            <a:pPr fontAlgn="base"/>
            <a:r>
              <a:rPr lang="en-US" dirty="0"/>
              <a:t>If both the schedules are found to have the same order, then they will be conflict equivalent.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B. </a:t>
            </a:r>
            <a:r>
              <a:rPr lang="en-IN" b="1" u="sng" dirty="0"/>
              <a:t>Non-</a:t>
            </a:r>
            <a:r>
              <a:rPr lang="en-IN" b="1" u="sng" dirty="0" err="1"/>
              <a:t>Serializable</a:t>
            </a:r>
            <a:r>
              <a:rPr lang="en-IN" b="1" u="sng" dirty="0"/>
              <a:t>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35" y="1762036"/>
            <a:ext cx="8915400" cy="3777622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dirty="0"/>
              <a:t>A non-serial schedule which is not </a:t>
            </a:r>
            <a:r>
              <a:rPr lang="en-US" sz="2400" dirty="0" err="1"/>
              <a:t>serializable</a:t>
            </a:r>
            <a:r>
              <a:rPr lang="en-US" sz="2400" dirty="0"/>
              <a:t> is called as a non-</a:t>
            </a:r>
            <a:r>
              <a:rPr lang="en-US" sz="2400" dirty="0" err="1"/>
              <a:t>serializable</a:t>
            </a:r>
            <a:r>
              <a:rPr lang="en-US" sz="2400" dirty="0"/>
              <a:t> schedule.</a:t>
            </a:r>
          </a:p>
          <a:p>
            <a:pPr algn="just" fontAlgn="base"/>
            <a:r>
              <a:rPr lang="en-US" sz="2400" dirty="0"/>
              <a:t>A non-</a:t>
            </a:r>
            <a:r>
              <a:rPr lang="en-US" sz="2400" dirty="0" err="1"/>
              <a:t>serializable</a:t>
            </a:r>
            <a:r>
              <a:rPr lang="en-US" sz="2400" dirty="0"/>
              <a:t> schedule is not guaranteed to produce the </a:t>
            </a:r>
            <a:r>
              <a:rPr lang="en-US" sz="2400" dirty="0" smtClean="0"/>
              <a:t>same </a:t>
            </a:r>
            <a:r>
              <a:rPr lang="en-US" sz="2400" dirty="0"/>
              <a:t>effect as produced by some serial schedule on any consistent database.</a:t>
            </a:r>
          </a:p>
          <a:p>
            <a:pPr algn="just"/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913915" y="4570162"/>
            <a:ext cx="82659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u="sng" dirty="0" smtClean="0">
                <a:solidFill>
                  <a:srgbClr val="303030"/>
                </a:solidFill>
                <a:effectLst/>
                <a:latin typeface="roboto condensed"/>
              </a:rPr>
              <a:t>Characteristics-</a:t>
            </a:r>
            <a:endParaRPr lang="en-US" sz="2400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Non-</a:t>
            </a:r>
            <a:r>
              <a:rPr lang="en-US" sz="2400" b="0" i="0" dirty="0" err="1" smtClean="0">
                <a:solidFill>
                  <a:srgbClr val="303030"/>
                </a:solidFill>
                <a:effectLst/>
                <a:latin typeface="Arimo"/>
              </a:rPr>
              <a:t>serializable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 schedules-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may or may not be consistent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may or may not be recoverable</a:t>
            </a:r>
            <a:endParaRPr lang="en-US" sz="2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4" y="0"/>
            <a:ext cx="10515600" cy="75399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Solution-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10974"/>
            <a:ext cx="10515600" cy="5748884"/>
          </a:xfrm>
        </p:spPr>
        <p:txBody>
          <a:bodyPr>
            <a:noAutofit/>
          </a:bodyPr>
          <a:lstStyle/>
          <a:p>
            <a:pPr fontAlgn="base"/>
            <a:r>
              <a:rPr lang="en-US" sz="2000" b="1" u="sng" dirty="0"/>
              <a:t>For schedule S1-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required order is-</a:t>
            </a:r>
          </a:p>
          <a:p>
            <a:pPr fontAlgn="base"/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(A) , W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(A) , R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(A) , W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b="1" u="sng" dirty="0"/>
              <a:t>For schedule S2-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The required order is-</a:t>
            </a:r>
          </a:p>
          <a:p>
            <a:pPr fontAlgn="base"/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(A) , W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(A) , R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/>
              <a:t>W</a:t>
            </a:r>
            <a:r>
              <a:rPr lang="en-US" sz="2000" baseline="-25000" dirty="0"/>
              <a:t>1</a:t>
            </a:r>
            <a:r>
              <a:rPr lang="en-US" sz="2000" dirty="0"/>
              <a:t>(A) , W</a:t>
            </a:r>
            <a:r>
              <a:rPr lang="en-US" sz="2000" baseline="-25000" dirty="0"/>
              <a:t>2</a:t>
            </a:r>
            <a:r>
              <a:rPr lang="en-US" sz="2000" dirty="0"/>
              <a:t>(A)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Clearly, both the given schedules have the same order.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Thus, we conclude that S1 and S2 are conflict equivalent schedules.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30</a:t>
            </a:fld>
            <a:endParaRPr lang="en-IN"/>
          </a:p>
        </p:txBody>
      </p:sp>
      <p:pic>
        <p:nvPicPr>
          <p:cNvPr id="5" name="Picture 2" descr="https://www.gatevidyalay.com/wp-content/uploads/2018/06/Equivalence-of-Schedules-Problem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30" y="787782"/>
            <a:ext cx="5895975" cy="4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1" y="1932294"/>
            <a:ext cx="6728347" cy="26913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Irrecoverable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/>
              <a:t>If in a schedule,</a:t>
            </a:r>
          </a:p>
          <a:p>
            <a:pPr algn="just" fontAlgn="base"/>
            <a:r>
              <a:rPr lang="en-US" sz="2800" dirty="0"/>
              <a:t>A transaction performs a dirty read operation from an uncommitted transaction</a:t>
            </a:r>
          </a:p>
          <a:p>
            <a:pPr algn="just" fontAlgn="base"/>
            <a:r>
              <a:rPr lang="en-US" sz="2800" dirty="0"/>
              <a:t>And commits before the transaction from which it has read the value</a:t>
            </a:r>
          </a:p>
          <a:p>
            <a:pPr algn="just" fontAlgn="base"/>
            <a:r>
              <a:rPr lang="en-US" sz="2800" dirty="0"/>
              <a:t>then such a schedule is known as an </a:t>
            </a:r>
            <a:r>
              <a:rPr lang="en-US" sz="2800" b="1" dirty="0"/>
              <a:t>Irrecoverable Schedule</a:t>
            </a:r>
            <a:r>
              <a:rPr lang="en-US" sz="2800" dirty="0"/>
              <a:t>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schedule-</a:t>
            </a:r>
          </a:p>
        </p:txBody>
      </p:sp>
      <p:pic>
        <p:nvPicPr>
          <p:cNvPr id="1026" name="Picture 2" descr="https://www.gatevidyalay.com/wp-content/uploads/2018/06/Ir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41" y="315818"/>
            <a:ext cx="5173259" cy="41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5446" y="4457345"/>
            <a:ext cx="99791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mo"/>
              </a:rPr>
              <a:t>T2 performs a dirty read operation.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mo"/>
              </a:rPr>
              <a:t>T2 commits before T1.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mo"/>
              </a:rPr>
              <a:t>T1 fails later and roll backs.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mo"/>
              </a:rPr>
              <a:t>The value that T2 read now stands to be incorrect.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rimo"/>
              </a:rPr>
              <a:t>T2 can not recover since it has already committed.</a:t>
            </a:r>
            <a:endParaRPr lang="en-US" sz="2400" b="0" i="0" dirty="0">
              <a:solidFill>
                <a:srgbClr val="7030A0"/>
              </a:solidFill>
              <a:effectLst/>
              <a:latin typeface="Arim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391" y="337507"/>
            <a:ext cx="8911687" cy="1280890"/>
          </a:xfrm>
        </p:spPr>
        <p:txBody>
          <a:bodyPr/>
          <a:lstStyle/>
          <a:p>
            <a:r>
              <a:rPr lang="en-IN" b="1" u="sng" dirty="0"/>
              <a:t>Recoverable Schedules-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58" y="1264554"/>
            <a:ext cx="10467833" cy="5381905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/>
              <a:t>If in a schedule,</a:t>
            </a:r>
          </a:p>
          <a:p>
            <a:pPr algn="just" fontAlgn="base"/>
            <a:r>
              <a:rPr lang="en-US" sz="2400" dirty="0"/>
              <a:t>A transaction performs a dirty read operation from an uncommitted transaction</a:t>
            </a:r>
          </a:p>
          <a:p>
            <a:pPr algn="just" fontAlgn="base"/>
            <a:r>
              <a:rPr lang="en-US" sz="2400" dirty="0"/>
              <a:t>And its commit operation is delayed till the uncommitted transaction either commits or roll backs</a:t>
            </a:r>
          </a:p>
          <a:p>
            <a:pPr algn="just" fontAlgn="base"/>
            <a:r>
              <a:rPr lang="en-US" sz="2400" dirty="0"/>
              <a:t>then such a schedule is known as a </a:t>
            </a:r>
            <a:r>
              <a:rPr lang="en-US" sz="2400" b="1" dirty="0"/>
              <a:t>Recoverable Schedule</a:t>
            </a:r>
            <a:r>
              <a:rPr lang="en-US" sz="2400" dirty="0"/>
              <a:t>.</a:t>
            </a:r>
          </a:p>
          <a:p>
            <a:pPr algn="just" fontAlgn="base"/>
            <a:r>
              <a:rPr lang="en-US" sz="2400" dirty="0"/>
              <a:t> </a:t>
            </a:r>
          </a:p>
          <a:p>
            <a:pPr algn="just" fontAlgn="base"/>
            <a:r>
              <a:rPr lang="en-US" sz="2400" dirty="0"/>
              <a:t>Here,</a:t>
            </a:r>
          </a:p>
          <a:p>
            <a:pPr algn="just" fontAlgn="base"/>
            <a:r>
              <a:rPr lang="en-US" sz="2400" dirty="0"/>
              <a:t>The commit operation of the transaction that performs the dirty read is delayed.</a:t>
            </a:r>
          </a:p>
          <a:p>
            <a:pPr algn="just" fontAlgn="base"/>
            <a:r>
              <a:rPr lang="en-US" sz="2400" dirty="0"/>
              <a:t>This ensures that it still has a chance to recover if the uncommitted transaction fails later.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u="sng" dirty="0"/>
              <a:t>Example-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800" y="1460077"/>
            <a:ext cx="8915400" cy="3777622"/>
          </a:xfrm>
        </p:spPr>
        <p:txBody>
          <a:bodyPr/>
          <a:lstStyle/>
          <a:p>
            <a:r>
              <a:rPr lang="en-IN" dirty="0" smtClean="0"/>
              <a:t>Consider the following schedule-</a:t>
            </a:r>
            <a:endParaRPr lang="en-IN" dirty="0"/>
          </a:p>
        </p:txBody>
      </p:sp>
      <p:pic>
        <p:nvPicPr>
          <p:cNvPr id="2050" name="Picture 2" descr="https://www.gatevidyalay.com/wp-content/uploads/2018/06/Recoverable-Schedul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0" y="792649"/>
            <a:ext cx="5126494" cy="41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2799" y="4232400"/>
            <a:ext cx="10294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rgbClr val="303030"/>
                </a:solidFill>
                <a:latin typeface="Arimo"/>
              </a:rPr>
              <a:t>Here,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Arimo"/>
              </a:rPr>
              <a:t>T2 performs a dirty read operation.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Arimo"/>
              </a:rPr>
              <a:t>The commit operation of T2 is delayed till T1 commits or roll backs.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Arimo"/>
              </a:rPr>
              <a:t>T1 commits later.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Arimo"/>
              </a:rPr>
              <a:t>T2 is now allowed to commit.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03030"/>
                </a:solidFill>
                <a:latin typeface="Arimo"/>
              </a:rPr>
              <a:t>In case, T1 would have failed, T2 has a chance to recover by rolling back.</a:t>
            </a:r>
            <a:endParaRPr lang="en-US" sz="2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Checking Whether a Schedule is Recoverable or Irrecoverable-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u="sng" dirty="0"/>
              <a:t>Method-01</a:t>
            </a:r>
            <a:r>
              <a:rPr lang="en-IN" sz="2000" b="1" u="sng" dirty="0" smtClean="0"/>
              <a:t>:</a:t>
            </a:r>
          </a:p>
          <a:p>
            <a:pPr algn="just" fontAlgn="base"/>
            <a:r>
              <a:rPr lang="en-US" sz="2000" dirty="0"/>
              <a:t>Check whether the given schedule is conflict </a:t>
            </a:r>
            <a:r>
              <a:rPr lang="en-US" sz="2000" dirty="0" err="1"/>
              <a:t>serializable</a:t>
            </a:r>
            <a:r>
              <a:rPr lang="en-US" sz="2000" dirty="0"/>
              <a:t> or not.</a:t>
            </a:r>
          </a:p>
          <a:p>
            <a:pPr algn="just" fontAlgn="base"/>
            <a:r>
              <a:rPr lang="en-US" sz="2000" dirty="0"/>
              <a:t>If the given schedule is conflict </a:t>
            </a:r>
            <a:r>
              <a:rPr lang="en-US" sz="2000" dirty="0" err="1"/>
              <a:t>serializable</a:t>
            </a:r>
            <a:r>
              <a:rPr lang="en-US" sz="2000" dirty="0"/>
              <a:t>, then it is surely recoverable. Stop and report your answer.</a:t>
            </a:r>
          </a:p>
          <a:p>
            <a:pPr algn="just" fontAlgn="base"/>
            <a:r>
              <a:rPr lang="en-US" sz="2000" dirty="0"/>
              <a:t>If the given schedule is not conflict </a:t>
            </a:r>
            <a:r>
              <a:rPr lang="en-US" sz="2000" dirty="0" err="1"/>
              <a:t>serializable</a:t>
            </a:r>
            <a:r>
              <a:rPr lang="en-US" sz="2000" dirty="0"/>
              <a:t>, then it may or may not be recoverable. Go and check using other methods.</a:t>
            </a:r>
          </a:p>
          <a:p>
            <a:pPr algn="just"/>
            <a:endParaRPr lang="en-IN" sz="2000" b="1" dirty="0"/>
          </a:p>
          <a:p>
            <a:pPr algn="just"/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920622" y="5126392"/>
            <a:ext cx="8447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u="sng" dirty="0">
                <a:solidFill>
                  <a:srgbClr val="00B050"/>
                </a:solidFill>
                <a:latin typeface="roboto condensed"/>
              </a:rPr>
              <a:t>Thumb Rules</a:t>
            </a:r>
            <a:endParaRPr lang="en-US" sz="2400" b="1" dirty="0">
              <a:solidFill>
                <a:srgbClr val="00B050"/>
              </a:solidFill>
              <a:latin typeface="roboto condensed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rimo"/>
              </a:rPr>
              <a:t>All conflict </a:t>
            </a:r>
            <a:r>
              <a:rPr lang="en-US" sz="2400" dirty="0" err="1">
                <a:solidFill>
                  <a:srgbClr val="00B050"/>
                </a:solidFill>
                <a:latin typeface="Arimo"/>
              </a:rPr>
              <a:t>serializable</a:t>
            </a:r>
            <a:r>
              <a:rPr lang="en-US" sz="2400" dirty="0">
                <a:solidFill>
                  <a:srgbClr val="00B050"/>
                </a:solidFill>
                <a:latin typeface="Arimo"/>
              </a:rPr>
              <a:t> schedules are recoverable.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rimo"/>
              </a:rPr>
              <a:t>All recoverable schedules may or may not be conflict </a:t>
            </a:r>
            <a:r>
              <a:rPr lang="en-US" sz="2400" dirty="0" err="1">
                <a:solidFill>
                  <a:srgbClr val="00B050"/>
                </a:solidFill>
                <a:latin typeface="Arimo"/>
              </a:rPr>
              <a:t>serializable</a:t>
            </a:r>
            <a:r>
              <a:rPr lang="en-US" sz="2400" dirty="0">
                <a:solidFill>
                  <a:srgbClr val="00B050"/>
                </a:solidFill>
                <a:latin typeface="Arimo"/>
              </a:rPr>
              <a:t>.</a:t>
            </a:r>
            <a:endParaRPr lang="en-US" sz="2400" b="0" i="0" dirty="0">
              <a:solidFill>
                <a:srgbClr val="00B050"/>
              </a:solidFill>
              <a:effectLst/>
              <a:latin typeface="Arim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Method-02: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9" y="2133600"/>
            <a:ext cx="9539785" cy="3777622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/>
              <a:t>Check if there exists any dirty read operation.</a:t>
            </a:r>
          </a:p>
          <a:p>
            <a:pPr algn="just" fontAlgn="base"/>
            <a:r>
              <a:rPr lang="en-US" sz="2400" dirty="0"/>
              <a:t>(Reading from an uncommitted transaction is called as a dirty read)</a:t>
            </a:r>
          </a:p>
          <a:p>
            <a:pPr algn="just" fontAlgn="base"/>
            <a:r>
              <a:rPr lang="en-US" sz="2400" dirty="0"/>
              <a:t>If there does not exist any dirty read operation, then the schedule is surely recoverable. Stop and report your answer.</a:t>
            </a:r>
          </a:p>
          <a:p>
            <a:pPr algn="just" fontAlgn="base"/>
            <a:r>
              <a:rPr lang="en-US" sz="2400" dirty="0"/>
              <a:t>If there exists any dirty read operation, then the schedule may or may not be recoverable.</a:t>
            </a:r>
          </a:p>
          <a:p>
            <a:pPr algn="just"/>
            <a:r>
              <a:rPr lang="en-US" sz="2400" dirty="0"/>
              <a:t>If there exists a dirty read operation, then follow the following cases-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F00B-A479-4A3B-ADD2-0FDFF0B720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960</Words>
  <Application>Microsoft Office PowerPoint</Application>
  <PresentationFormat>Widescreen</PresentationFormat>
  <Paragraphs>196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Arimo</vt:lpstr>
      <vt:lpstr>Calibri</vt:lpstr>
      <vt:lpstr>Century Gothic</vt:lpstr>
      <vt:lpstr>roboto condensed</vt:lpstr>
      <vt:lpstr>Wingdings 3</vt:lpstr>
      <vt:lpstr>Wisp</vt:lpstr>
      <vt:lpstr>Transactions</vt:lpstr>
      <vt:lpstr>Next: Non-Serializable Schedules</vt:lpstr>
      <vt:lpstr>B. Non-Serializable Schedules- </vt:lpstr>
      <vt:lpstr>Irrecoverable Schedules- </vt:lpstr>
      <vt:lpstr>Example- </vt:lpstr>
      <vt:lpstr>Recoverable Schedules- </vt:lpstr>
      <vt:lpstr>Example-</vt:lpstr>
      <vt:lpstr>Checking Whether a Schedule is Recoverable or Irrecoverable- </vt:lpstr>
      <vt:lpstr>Method-02: </vt:lpstr>
      <vt:lpstr>PowerPoint Presentation</vt:lpstr>
      <vt:lpstr>PowerPoint Presentation</vt:lpstr>
      <vt:lpstr>Recoverable Schedules- </vt:lpstr>
      <vt:lpstr>Types of Recoverable Schedules- </vt:lpstr>
      <vt:lpstr>Cascading Schedule- </vt:lpstr>
      <vt:lpstr>PowerPoint Presentation</vt:lpstr>
      <vt:lpstr>Cascadeless Schedule- </vt:lpstr>
      <vt:lpstr>Example- </vt:lpstr>
      <vt:lpstr>Example- </vt:lpstr>
      <vt:lpstr>Strict Schedule- </vt:lpstr>
      <vt:lpstr>Example- </vt:lpstr>
      <vt:lpstr>Points to Remember </vt:lpstr>
      <vt:lpstr>Equivalence of Schedules- </vt:lpstr>
      <vt:lpstr>1. Result Equivalent Schedules- </vt:lpstr>
      <vt:lpstr>2. Conflict Equivalent Schedules- </vt:lpstr>
      <vt:lpstr>3. View Equivalent Schedules- </vt:lpstr>
      <vt:lpstr>PRACTICE PROBLEMS BASED ON EQUIVALENCE OF SCHEDULES- </vt:lpstr>
      <vt:lpstr>Solution- </vt:lpstr>
      <vt:lpstr>Problem-02: </vt:lpstr>
      <vt:lpstr>Solution- </vt:lpstr>
      <vt:lpstr>Solution-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45</cp:revision>
  <dcterms:created xsi:type="dcterms:W3CDTF">2022-03-24T17:21:52Z</dcterms:created>
  <dcterms:modified xsi:type="dcterms:W3CDTF">2022-03-31T06:23:13Z</dcterms:modified>
</cp:coreProperties>
</file>