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87" r:id="rId2"/>
    <p:sldId id="289" r:id="rId3"/>
    <p:sldId id="290" r:id="rId4"/>
    <p:sldId id="291" r:id="rId5"/>
    <p:sldId id="292" r:id="rId6"/>
    <p:sldId id="293" r:id="rId7"/>
    <p:sldId id="294" r:id="rId8"/>
    <p:sldId id="295" r:id="rId9"/>
    <p:sldId id="296" r:id="rId10"/>
    <p:sldId id="297" r:id="rId11"/>
    <p:sldId id="299" r:id="rId12"/>
    <p:sldId id="300" r:id="rId13"/>
    <p:sldId id="301" r:id="rId14"/>
    <p:sldId id="302" r:id="rId15"/>
    <p:sldId id="309" r:id="rId16"/>
    <p:sldId id="303" r:id="rId17"/>
    <p:sldId id="304" r:id="rId18"/>
    <p:sldId id="305" r:id="rId19"/>
    <p:sldId id="306" r:id="rId20"/>
    <p:sldId id="298" r:id="rId21"/>
    <p:sldId id="307" r:id="rId22"/>
    <p:sldId id="308" r:id="rId23"/>
    <p:sldId id="310" r:id="rId24"/>
    <p:sldId id="311" r:id="rId25"/>
    <p:sldId id="313" r:id="rId26"/>
    <p:sldId id="314"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8743E-DFB5-4E3A-AA70-BACC5D6D0148}"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73A5E-4081-46BC-9210-686831E2BA38}" type="slidenum">
              <a:rPr lang="en-IN" smtClean="0"/>
              <a:t>‹#›</a:t>
            </a:fld>
            <a:endParaRPr lang="en-IN"/>
          </a:p>
        </p:txBody>
      </p:sp>
    </p:spTree>
    <p:extLst>
      <p:ext uri="{BB962C8B-B14F-4D97-AF65-F5344CB8AC3E}">
        <p14:creationId xmlns:p14="http://schemas.microsoft.com/office/powerpoint/2010/main" val="81622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D3F994-62A4-411E-A3A1-21FAE5C900B8}" type="slidenum">
              <a:rPr lang="en-IN" smtClean="0"/>
              <a:t>1</a:t>
            </a:fld>
            <a:endParaRPr lang="en-IN"/>
          </a:p>
        </p:txBody>
      </p:sp>
    </p:spTree>
    <p:extLst>
      <p:ext uri="{BB962C8B-B14F-4D97-AF65-F5344CB8AC3E}">
        <p14:creationId xmlns:p14="http://schemas.microsoft.com/office/powerpoint/2010/main" val="128842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34B785-8FD0-4576-AA0A-2198A5008D0E}"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11117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D62DA-4CE8-4494-89F2-D1AF34C0ECBF}"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5677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12B32-2795-45B7-A3CB-00F0903F9B62}"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86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FEA2C8-D4C6-4B4F-BBBB-E7B1B11A31E3}"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09685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4CFA01-2ADA-4F62-8F4E-BAB32FE7AE24}"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976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3F7B3F-BAE7-4192-9AF4-C9C386A7194D}"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1188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AAEF-CBCF-4C6E-93D8-40543C3A42EA}"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4427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C9EFF-8370-4066-A344-36C1D9E52849}"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18787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165FD-C0EE-49E5-BCEB-93E4096C58A6}"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457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B9F18-2E0A-4ED8-AF6B-555CEF349D3A}" type="datetime1">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61166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E8588-CB17-401A-BB37-F51A1BACCE2F}"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4831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4D175-D8D0-4F66-A431-B29DC506635D}" type="datetime1">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11060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3358F0-D707-4A20-99BE-1F3E547AAFC6}" type="datetime1">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90377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058C7-C6B3-432D-9D42-88059959CBB7}" type="datetime1">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094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DF679-A516-4CC0-9AE6-7447C0E8FE97}"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37687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6A9A5-4892-4224-8A6D-1007EC7BE863}" type="datetime1">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93155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BF3BAE-9717-40BF-A7B8-ADFBF3BCDACE}" type="datetime1">
              <a:rPr lang="en-IN" smtClean="0"/>
              <a:t>30-11-2022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C0F00B-A479-4A3B-ADD2-0FDFF0B72028}" type="slidenum">
              <a:rPr lang="en-IN" smtClean="0"/>
              <a:t>‹#›</a:t>
            </a:fld>
            <a:endParaRPr lang="en-IN"/>
          </a:p>
        </p:txBody>
      </p:sp>
    </p:spTree>
    <p:extLst>
      <p:ext uri="{BB962C8B-B14F-4D97-AF65-F5344CB8AC3E}">
        <p14:creationId xmlns:p14="http://schemas.microsoft.com/office/powerpoint/2010/main" val="21706721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Concurrency Control</a:t>
            </a:r>
            <a:endParaRPr lang="en-IN" b="1" dirty="0"/>
          </a:p>
        </p:txBody>
      </p:sp>
      <p:sp>
        <p:nvSpPr>
          <p:cNvPr id="3" name="Subtitle 2"/>
          <p:cNvSpPr>
            <a:spLocks noGrp="1"/>
          </p:cNvSpPr>
          <p:nvPr>
            <p:ph type="subTitle" idx="1"/>
          </p:nvPr>
        </p:nvSpPr>
        <p:spPr/>
        <p:txBody>
          <a:bodyPr>
            <a:normAutofit fontScale="55000" lnSpcReduction="20000"/>
          </a:bodyPr>
          <a:lstStyle/>
          <a:p>
            <a:r>
              <a:rPr lang="en-US" sz="3600" b="1" i="1" u="sng" dirty="0">
                <a:solidFill>
                  <a:srgbClr val="00B0F0"/>
                </a:solidFill>
              </a:rPr>
              <a:t>Introduction</a:t>
            </a:r>
          </a:p>
          <a:p>
            <a:r>
              <a:rPr lang="en-US" sz="3600" b="1" i="1" u="sng" dirty="0">
                <a:solidFill>
                  <a:srgbClr val="00B0F0"/>
                </a:solidFill>
              </a:rPr>
              <a:t>Problems in Concurrency Control</a:t>
            </a:r>
          </a:p>
          <a:p>
            <a:r>
              <a:rPr lang="en-US" sz="3600" b="1" i="1" u="sng" dirty="0">
                <a:solidFill>
                  <a:srgbClr val="00B0F0"/>
                </a:solidFill>
              </a:rPr>
              <a:t>Concurrency Techniques/Protocols</a:t>
            </a:r>
          </a:p>
        </p:txBody>
      </p:sp>
      <p:sp>
        <p:nvSpPr>
          <p:cNvPr id="5" name="Slide Number Placeholder 4"/>
          <p:cNvSpPr>
            <a:spLocks noGrp="1"/>
          </p:cNvSpPr>
          <p:nvPr>
            <p:ph type="sldNum" sz="quarter" idx="12"/>
          </p:nvPr>
        </p:nvSpPr>
        <p:spPr/>
        <p:txBody>
          <a:bodyPr/>
          <a:lstStyle/>
          <a:p>
            <a:fld id="{D9A5D385-461F-4496-BBAF-6B31A96EE071}" type="slidenum">
              <a:rPr lang="en-IN" smtClean="0"/>
              <a:t>1</a:t>
            </a:fld>
            <a:endParaRPr lang="en-IN"/>
          </a:p>
        </p:txBody>
      </p:sp>
    </p:spTree>
    <p:extLst>
      <p:ext uri="{BB962C8B-B14F-4D97-AF65-F5344CB8AC3E}">
        <p14:creationId xmlns:p14="http://schemas.microsoft.com/office/powerpoint/2010/main" val="275486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Concurrency Control Protocols</a:t>
            </a:r>
            <a:br>
              <a:rPr lang="en-IN" b="1" dirty="0"/>
            </a:br>
            <a:endParaRPr lang="en-IN" b="1" dirty="0"/>
          </a:p>
        </p:txBody>
      </p:sp>
      <p:sp>
        <p:nvSpPr>
          <p:cNvPr id="3" name="Content Placeholder 2"/>
          <p:cNvSpPr>
            <a:spLocks noGrp="1"/>
          </p:cNvSpPr>
          <p:nvPr>
            <p:ph idx="1"/>
          </p:nvPr>
        </p:nvSpPr>
        <p:spPr>
          <a:xfrm>
            <a:off x="2207075" y="2065361"/>
            <a:ext cx="9434466" cy="3777622"/>
          </a:xfrm>
        </p:spPr>
        <p:txBody>
          <a:bodyPr>
            <a:normAutofit/>
          </a:bodyPr>
          <a:lstStyle/>
          <a:p>
            <a:r>
              <a:rPr lang="en-US" sz="2400" dirty="0"/>
              <a:t>The concurrency control protocols ensure the </a:t>
            </a:r>
            <a:r>
              <a:rPr lang="en-US" sz="2400" i="1" dirty="0"/>
              <a:t>atomicity, consistency, isolation, durability</a:t>
            </a:r>
            <a:r>
              <a:rPr lang="en-US" sz="2400" dirty="0"/>
              <a:t> and </a:t>
            </a:r>
            <a:r>
              <a:rPr lang="en-US" sz="2400" i="1" dirty="0" err="1"/>
              <a:t>serializability</a:t>
            </a:r>
            <a:r>
              <a:rPr lang="en-US" sz="2400" dirty="0"/>
              <a:t> of the concurrent execution of the database transactions. Therefore, these protocols are categorized as:</a:t>
            </a:r>
          </a:p>
          <a:p>
            <a:r>
              <a:rPr lang="en-US" sz="2400" b="1" i="1" dirty="0">
                <a:solidFill>
                  <a:srgbClr val="C00000"/>
                </a:solidFill>
              </a:rPr>
              <a:t>Lock Based Concurrency Control Protocol</a:t>
            </a:r>
          </a:p>
          <a:p>
            <a:r>
              <a:rPr lang="en-US" sz="2400" b="1" i="1" dirty="0">
                <a:solidFill>
                  <a:srgbClr val="C00000"/>
                </a:solidFill>
              </a:rPr>
              <a:t>Time Stamp Concurrency Control Protocol</a:t>
            </a:r>
          </a:p>
          <a:p>
            <a:r>
              <a:rPr lang="en-US" sz="2400" b="1" i="1" dirty="0">
                <a:solidFill>
                  <a:srgbClr val="C00000"/>
                </a:solidFill>
              </a:rPr>
              <a:t>Validation Based Concurrency Control Protocol</a:t>
            </a:r>
          </a:p>
          <a:p>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10</a:t>
            </a:fld>
            <a:endParaRPr lang="en-IN"/>
          </a:p>
        </p:txBody>
      </p:sp>
    </p:spTree>
    <p:extLst>
      <p:ext uri="{BB962C8B-B14F-4D97-AF65-F5344CB8AC3E}">
        <p14:creationId xmlns:p14="http://schemas.microsoft.com/office/powerpoint/2010/main" val="46133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209" y="323859"/>
            <a:ext cx="8911687" cy="1280890"/>
          </a:xfrm>
        </p:spPr>
        <p:txBody>
          <a:bodyPr>
            <a:normAutofit fontScale="90000"/>
          </a:bodyPr>
          <a:lstStyle/>
          <a:p>
            <a:r>
              <a:rPr lang="en-US" b="1" i="1" dirty="0">
                <a:solidFill>
                  <a:srgbClr val="00B0F0"/>
                </a:solidFill>
              </a:rPr>
              <a:t>I. Lock Based Concurrency Control Protocol</a:t>
            </a:r>
            <a:br>
              <a:rPr lang="en-US" b="1" i="1" dirty="0">
                <a:solidFill>
                  <a:srgbClr val="C00000"/>
                </a:solidFill>
              </a:rPr>
            </a:br>
            <a:endParaRPr lang="en-IN" dirty="0"/>
          </a:p>
        </p:txBody>
      </p:sp>
      <p:sp>
        <p:nvSpPr>
          <p:cNvPr id="3" name="Content Placeholder 2"/>
          <p:cNvSpPr>
            <a:spLocks noGrp="1"/>
          </p:cNvSpPr>
          <p:nvPr>
            <p:ph idx="1"/>
          </p:nvPr>
        </p:nvSpPr>
        <p:spPr>
          <a:xfrm>
            <a:off x="1865880" y="1264555"/>
            <a:ext cx="10326119" cy="3777622"/>
          </a:xfrm>
        </p:spPr>
        <p:txBody>
          <a:bodyPr>
            <a:noAutofit/>
          </a:bodyPr>
          <a:lstStyle/>
          <a:p>
            <a:pPr algn="just"/>
            <a:r>
              <a:rPr lang="en-US" sz="2400" b="1" dirty="0"/>
              <a:t>Lock Based Protocols</a:t>
            </a:r>
            <a:r>
              <a:rPr lang="en-US" sz="2400" dirty="0"/>
              <a:t> in DBMS is a mechanism in which a transaction cannot Read or Write the data until it acquires an appropriate lock. Lock based protocols help to eliminate the concurrency problem in DBMS for simultaneous transactions by locking or isolating a particular transaction to a single user.</a:t>
            </a:r>
          </a:p>
          <a:p>
            <a:r>
              <a:rPr lang="en-US" sz="2400" dirty="0"/>
              <a:t>A lock is a data variable which is associated with a data item. This lock signifies that operations that can be performed on the data item. Locks in DBMS help synchronize access to the database items by concurrent transactions.</a:t>
            </a:r>
          </a:p>
          <a:p>
            <a:r>
              <a:rPr lang="en-US" sz="2400" dirty="0"/>
              <a:t>All lock requests are made to the concurrency-control manager. Transactions proceed only once the lock request is granted.</a:t>
            </a:r>
          </a:p>
          <a:p>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11</a:t>
            </a:fld>
            <a:endParaRPr lang="en-IN"/>
          </a:p>
        </p:txBody>
      </p:sp>
    </p:spTree>
    <p:extLst>
      <p:ext uri="{BB962C8B-B14F-4D97-AF65-F5344CB8AC3E}">
        <p14:creationId xmlns:p14="http://schemas.microsoft.com/office/powerpoint/2010/main" val="388165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two kinds of locks used in Lock-based protocols:</a:t>
            </a:r>
            <a:endParaRPr lang="en-IN" dirty="0"/>
          </a:p>
        </p:txBody>
      </p:sp>
      <p:sp>
        <p:nvSpPr>
          <p:cNvPr id="3" name="Content Placeholder 2"/>
          <p:cNvSpPr>
            <a:spLocks noGrp="1"/>
          </p:cNvSpPr>
          <p:nvPr>
            <p:ph idx="1"/>
          </p:nvPr>
        </p:nvSpPr>
        <p:spPr/>
        <p:txBody>
          <a:bodyPr>
            <a:normAutofit/>
          </a:bodyPr>
          <a:lstStyle/>
          <a:p>
            <a:pPr algn="just"/>
            <a:r>
              <a:rPr lang="en-US" sz="2800" b="1" dirty="0"/>
              <a:t>Binary Locks: </a:t>
            </a:r>
            <a:r>
              <a:rPr lang="en-US" sz="2800" dirty="0"/>
              <a:t>A Binary lock on a data item can either locked or unlocked states.</a:t>
            </a:r>
          </a:p>
          <a:p>
            <a:pPr algn="just"/>
            <a:endParaRPr lang="en-US" sz="2800" dirty="0"/>
          </a:p>
          <a:p>
            <a:pPr algn="just"/>
            <a:r>
              <a:rPr lang="en-US" sz="2800" b="1" dirty="0"/>
              <a:t>Shared/exclusive:</a:t>
            </a:r>
            <a:r>
              <a:rPr lang="en-US" sz="2800" dirty="0"/>
              <a:t> This type of locking mechanism separates the locks in DBMS based on their uses. If a lock is acquired on a data item to perform a write operation, it is called an exclusive lock.</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12</a:t>
            </a:fld>
            <a:endParaRPr lang="en-IN"/>
          </a:p>
        </p:txBody>
      </p:sp>
    </p:spTree>
    <p:extLst>
      <p:ext uri="{BB962C8B-B14F-4D97-AF65-F5344CB8AC3E}">
        <p14:creationId xmlns:p14="http://schemas.microsoft.com/office/powerpoint/2010/main" val="296427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Shared Lock (S):</a:t>
            </a:r>
            <a:endParaRPr lang="en-IN" dirty="0"/>
          </a:p>
        </p:txBody>
      </p:sp>
      <p:sp>
        <p:nvSpPr>
          <p:cNvPr id="3" name="Content Placeholder 2"/>
          <p:cNvSpPr>
            <a:spLocks noGrp="1"/>
          </p:cNvSpPr>
          <p:nvPr>
            <p:ph idx="1"/>
          </p:nvPr>
        </p:nvSpPr>
        <p:spPr/>
        <p:txBody>
          <a:bodyPr>
            <a:noAutofit/>
          </a:bodyPr>
          <a:lstStyle/>
          <a:p>
            <a:pPr algn="just"/>
            <a:r>
              <a:rPr lang="en-US" sz="2400" dirty="0"/>
              <a:t>A shared lock is also called a Read-only lock. With the shared lock, the data item can be shared between transactions. This is because you will never have permission to update data on the data item.</a:t>
            </a:r>
          </a:p>
          <a:p>
            <a:pPr algn="just"/>
            <a:r>
              <a:rPr lang="en-US" sz="2400"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a:p>
            <a:pPr algn="just"/>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13</a:t>
            </a:fld>
            <a:endParaRPr lang="en-IN"/>
          </a:p>
        </p:txBody>
      </p:sp>
    </p:spTree>
    <p:extLst>
      <p:ext uri="{BB962C8B-B14F-4D97-AF65-F5344CB8AC3E}">
        <p14:creationId xmlns:p14="http://schemas.microsoft.com/office/powerpoint/2010/main" val="388878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Exclusive Lock (X):</a:t>
            </a:r>
            <a:endParaRPr lang="en-IN" dirty="0"/>
          </a:p>
        </p:txBody>
      </p:sp>
      <p:sp>
        <p:nvSpPr>
          <p:cNvPr id="3" name="Content Placeholder 2"/>
          <p:cNvSpPr>
            <a:spLocks noGrp="1"/>
          </p:cNvSpPr>
          <p:nvPr>
            <p:ph idx="1"/>
          </p:nvPr>
        </p:nvSpPr>
        <p:spPr/>
        <p:txBody>
          <a:bodyPr>
            <a:noAutofit/>
          </a:bodyPr>
          <a:lstStyle/>
          <a:p>
            <a:pPr algn="just"/>
            <a:r>
              <a:rPr lang="en-US" sz="2400" dirty="0"/>
              <a:t>With the Exclusive Lock, a data item can be read as well as written. This is exclusive and can’t be held concurrently on the same data item. X-lock is requested using lock-x instruction. Transactions may unlock the data item after finishing the ‘write’ operation.</a:t>
            </a:r>
          </a:p>
          <a:p>
            <a:pPr algn="just"/>
            <a:r>
              <a:rPr lang="en-US" sz="2400" dirty="0"/>
              <a:t>For example, when a transaction needs to update the account balance of a person. You can allows this transaction by placing X lock on it. Therefore, when the second transaction wants to read or write, exclusive lock prevent this operation.</a:t>
            </a:r>
          </a:p>
          <a:p>
            <a:pPr algn="just"/>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14</a:t>
            </a:fld>
            <a:endParaRPr lang="en-IN"/>
          </a:p>
        </p:txBody>
      </p:sp>
    </p:spTree>
    <p:extLst>
      <p:ext uri="{BB962C8B-B14F-4D97-AF65-F5344CB8AC3E}">
        <p14:creationId xmlns:p14="http://schemas.microsoft.com/office/powerpoint/2010/main" val="137220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four types of lock protocols available:</a:t>
            </a:r>
            <a:endParaRPr lang="en-IN" dirty="0"/>
          </a:p>
        </p:txBody>
      </p:sp>
      <p:sp>
        <p:nvSpPr>
          <p:cNvPr id="3" name="Content Placeholder 2"/>
          <p:cNvSpPr>
            <a:spLocks noGrp="1"/>
          </p:cNvSpPr>
          <p:nvPr>
            <p:ph idx="1"/>
          </p:nvPr>
        </p:nvSpPr>
        <p:spPr>
          <a:xfrm>
            <a:off x="1351129" y="2119953"/>
            <a:ext cx="10685746" cy="3777622"/>
          </a:xfrm>
        </p:spPr>
        <p:txBody>
          <a:bodyPr>
            <a:normAutofit/>
          </a:bodyPr>
          <a:lstStyle/>
          <a:p>
            <a:pPr algn="just"/>
            <a:r>
              <a:rPr lang="en-IN" sz="3600" b="1" i="1" dirty="0"/>
              <a:t>1. Simplistic lock protocol</a:t>
            </a:r>
          </a:p>
          <a:p>
            <a:pPr algn="just"/>
            <a:r>
              <a:rPr lang="en-IN" sz="3600" b="1" i="1" dirty="0"/>
              <a:t>2. Pre-claiming Lock Protocol</a:t>
            </a:r>
          </a:p>
          <a:p>
            <a:pPr algn="just"/>
            <a:r>
              <a:rPr lang="en-IN" sz="3600" b="1" i="1" dirty="0"/>
              <a:t>3. Two-phase locking (2PL)</a:t>
            </a:r>
          </a:p>
          <a:p>
            <a:pPr algn="just"/>
            <a:r>
              <a:rPr lang="en-US" sz="3600" b="1" i="1" dirty="0"/>
              <a:t>4. Strict Two-phase locking (Strict-2PL)</a:t>
            </a:r>
          </a:p>
          <a:p>
            <a:pPr algn="just"/>
            <a:endParaRPr lang="en-IN" sz="3600" b="1" i="1" dirty="0"/>
          </a:p>
        </p:txBody>
      </p:sp>
      <p:sp>
        <p:nvSpPr>
          <p:cNvPr id="4" name="Slide Number Placeholder 3"/>
          <p:cNvSpPr>
            <a:spLocks noGrp="1"/>
          </p:cNvSpPr>
          <p:nvPr>
            <p:ph type="sldNum" sz="quarter" idx="12"/>
          </p:nvPr>
        </p:nvSpPr>
        <p:spPr/>
        <p:txBody>
          <a:bodyPr/>
          <a:lstStyle/>
          <a:p>
            <a:fld id="{28C0F00B-A479-4A3B-ADD2-0FDFF0B72028}" type="slidenum">
              <a:rPr lang="en-IN" smtClean="0"/>
              <a:t>15</a:t>
            </a:fld>
            <a:endParaRPr lang="en-IN"/>
          </a:p>
        </p:txBody>
      </p:sp>
    </p:spTree>
    <p:extLst>
      <p:ext uri="{BB962C8B-B14F-4D97-AF65-F5344CB8AC3E}">
        <p14:creationId xmlns:p14="http://schemas.microsoft.com/office/powerpoint/2010/main" val="9967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1. Simplistic lock protocol</a:t>
            </a:r>
            <a:br>
              <a:rPr lang="en-US" dirty="0">
                <a:solidFill>
                  <a:srgbClr val="C00000"/>
                </a:solidFill>
              </a:rPr>
            </a:br>
            <a:br>
              <a:rPr lang="en-US" dirty="0"/>
            </a:br>
            <a:endParaRPr lang="en-IN" dirty="0"/>
          </a:p>
        </p:txBody>
      </p:sp>
      <p:sp>
        <p:nvSpPr>
          <p:cNvPr id="3" name="Content Placeholder 2"/>
          <p:cNvSpPr>
            <a:spLocks noGrp="1"/>
          </p:cNvSpPr>
          <p:nvPr>
            <p:ph idx="1"/>
          </p:nvPr>
        </p:nvSpPr>
        <p:spPr/>
        <p:txBody>
          <a:bodyPr>
            <a:normAutofit/>
          </a:bodyPr>
          <a:lstStyle/>
          <a:p>
            <a:pPr algn="just"/>
            <a:r>
              <a:rPr lang="en-US" sz="2800" dirty="0"/>
              <a:t>It is the simplest way of locking the data while transaction. Simplistic lock-based protocols allow all the transactions to get the lock on the data before insert or delete or update on it. It will unlock the data item after completing the transaction.</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16</a:t>
            </a:fld>
            <a:endParaRPr lang="en-IN"/>
          </a:p>
        </p:txBody>
      </p:sp>
    </p:spTree>
    <p:extLst>
      <p:ext uri="{BB962C8B-B14F-4D97-AF65-F5344CB8AC3E}">
        <p14:creationId xmlns:p14="http://schemas.microsoft.com/office/powerpoint/2010/main" val="16699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2. Pre-claiming Lock Protocol</a:t>
            </a:r>
            <a:br>
              <a:rPr lang="en-IN" dirty="0"/>
            </a:br>
            <a:endParaRPr lang="en-IN" dirty="0"/>
          </a:p>
        </p:txBody>
      </p:sp>
      <p:sp>
        <p:nvSpPr>
          <p:cNvPr id="3" name="Content Placeholder 2"/>
          <p:cNvSpPr>
            <a:spLocks noGrp="1"/>
          </p:cNvSpPr>
          <p:nvPr>
            <p:ph idx="1"/>
          </p:nvPr>
        </p:nvSpPr>
        <p:spPr>
          <a:xfrm>
            <a:off x="924185" y="1546746"/>
            <a:ext cx="10894776" cy="3777622"/>
          </a:xfrm>
        </p:spPr>
        <p:txBody>
          <a:bodyPr>
            <a:noAutofit/>
          </a:bodyPr>
          <a:lstStyle/>
          <a:p>
            <a:pPr algn="just"/>
            <a:r>
              <a:rPr lang="en-US" sz="2800" dirty="0"/>
              <a:t>Pre-claiming Lock Protocols evaluate the transaction to list all the data items on which they need locks.</a:t>
            </a:r>
          </a:p>
          <a:p>
            <a:pPr algn="just"/>
            <a:r>
              <a:rPr lang="en-US" sz="2800" dirty="0"/>
              <a:t>Before initiating an execution of the transaction, it requests DBMS for all the lock on all those data items.</a:t>
            </a:r>
          </a:p>
          <a:p>
            <a:pPr algn="just"/>
            <a:r>
              <a:rPr lang="en-US" sz="2800" dirty="0"/>
              <a:t>If all the locks are granted then this protocol allows the transaction to begin. When the transaction is completed then it releases all the lock.</a:t>
            </a:r>
          </a:p>
          <a:p>
            <a:pPr algn="just"/>
            <a:r>
              <a:rPr lang="en-US" sz="2800" dirty="0"/>
              <a:t>If all the locks are not granted then this protocol allows the transaction to rolls back and waits until all the locks are granted.</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17</a:t>
            </a:fld>
            <a:endParaRPr lang="en-IN"/>
          </a:p>
        </p:txBody>
      </p:sp>
    </p:spTree>
    <p:extLst>
      <p:ext uri="{BB962C8B-B14F-4D97-AF65-F5344CB8AC3E}">
        <p14:creationId xmlns:p14="http://schemas.microsoft.com/office/powerpoint/2010/main" val="41558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MS Lock-Based Protoc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9994" y="1282890"/>
            <a:ext cx="8286087" cy="44014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8C0F00B-A479-4A3B-ADD2-0FDFF0B72028}" type="slidenum">
              <a:rPr lang="en-IN" smtClean="0"/>
              <a:t>18</a:t>
            </a:fld>
            <a:endParaRPr lang="en-IN"/>
          </a:p>
        </p:txBody>
      </p:sp>
    </p:spTree>
    <p:extLst>
      <p:ext uri="{BB962C8B-B14F-4D97-AF65-F5344CB8AC3E}">
        <p14:creationId xmlns:p14="http://schemas.microsoft.com/office/powerpoint/2010/main" val="234110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Two-phase locking (2PL)</a:t>
            </a:r>
            <a:br>
              <a:rPr lang="en-IN" dirty="0"/>
            </a:br>
            <a:endParaRPr lang="en-IN" dirty="0"/>
          </a:p>
        </p:txBody>
      </p:sp>
      <p:sp>
        <p:nvSpPr>
          <p:cNvPr id="3" name="Content Placeholder 2"/>
          <p:cNvSpPr>
            <a:spLocks noGrp="1"/>
          </p:cNvSpPr>
          <p:nvPr>
            <p:ph idx="1"/>
          </p:nvPr>
        </p:nvSpPr>
        <p:spPr>
          <a:xfrm>
            <a:off x="818866" y="1696873"/>
            <a:ext cx="11149770" cy="3777622"/>
          </a:xfrm>
        </p:spPr>
        <p:txBody>
          <a:bodyPr>
            <a:noAutofit/>
          </a:bodyPr>
          <a:lstStyle/>
          <a:p>
            <a:pPr algn="just"/>
            <a:r>
              <a:rPr lang="en-US" sz="2800" dirty="0"/>
              <a:t>The two-phase locking protocol divides the execution phase of the transaction into three parts.</a:t>
            </a:r>
          </a:p>
          <a:p>
            <a:pPr algn="just"/>
            <a:r>
              <a:rPr lang="en-US" sz="2800" dirty="0"/>
              <a:t>In the first part, when the execution of the transaction starts, it seeks permission for the lock it requires.</a:t>
            </a:r>
          </a:p>
          <a:p>
            <a:pPr algn="just"/>
            <a:r>
              <a:rPr lang="en-US" sz="2800" dirty="0"/>
              <a:t>In the second part, the transaction acquires all the locks. The third phase is started as soon as the transaction releases its first lock.</a:t>
            </a:r>
          </a:p>
          <a:p>
            <a:pPr algn="just"/>
            <a:r>
              <a:rPr lang="en-US" sz="2800" dirty="0"/>
              <a:t>In the third phase, the transaction cannot demand any new locks. It only releases the acquired locks.</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19</a:t>
            </a:fld>
            <a:endParaRPr lang="en-IN"/>
          </a:p>
        </p:txBody>
      </p:sp>
    </p:spTree>
    <p:extLst>
      <p:ext uri="{BB962C8B-B14F-4D97-AF65-F5344CB8AC3E}">
        <p14:creationId xmlns:p14="http://schemas.microsoft.com/office/powerpoint/2010/main" val="11043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89" y="0"/>
            <a:ext cx="8911687" cy="1280890"/>
          </a:xfrm>
        </p:spPr>
        <p:txBody>
          <a:bodyPr/>
          <a:lstStyle/>
          <a:p>
            <a:r>
              <a:rPr lang="en-US" b="1" dirty="0"/>
              <a:t>Introduction</a:t>
            </a:r>
            <a:endParaRPr lang="en-IN" b="1" dirty="0"/>
          </a:p>
        </p:txBody>
      </p:sp>
      <p:sp>
        <p:nvSpPr>
          <p:cNvPr id="3" name="Content Placeholder 2"/>
          <p:cNvSpPr>
            <a:spLocks noGrp="1"/>
          </p:cNvSpPr>
          <p:nvPr>
            <p:ph idx="1"/>
          </p:nvPr>
        </p:nvSpPr>
        <p:spPr>
          <a:xfrm>
            <a:off x="1746763" y="1510215"/>
            <a:ext cx="10113141" cy="3777622"/>
          </a:xfrm>
        </p:spPr>
        <p:txBody>
          <a:bodyPr>
            <a:noAutofit/>
          </a:bodyPr>
          <a:lstStyle/>
          <a:p>
            <a:r>
              <a:rPr lang="en-US" sz="2200" dirty="0"/>
              <a:t>It is the method of managing concurrent operations on the database without getting any obstruction with one another.</a:t>
            </a:r>
          </a:p>
          <a:p>
            <a:r>
              <a:rPr lang="en-US" sz="2200" dirty="0"/>
              <a:t>Concurrency control in DBMS is an important concept that is related to the transactions and data consistency of the database management systems. Concurrency control refers to the process of managing independent operations of the database that are simultaneous and considered as a transaction in DBMS. Concurrency Control works on the principle of maintaining the transactions state that can be a complete transaction or an incomplete transaction. In the case of the complete transaction, all the associated database operations need to be completed with specified rules and sequences, whereas an incomplete transaction occurs in case all the database operations are not completed due to some technical, power failure, or network connectivity issue.</a:t>
            </a:r>
            <a:endParaRPr lang="en-IN" sz="2200" dirty="0"/>
          </a:p>
        </p:txBody>
      </p:sp>
      <p:sp>
        <p:nvSpPr>
          <p:cNvPr id="4" name="Slide Number Placeholder 3"/>
          <p:cNvSpPr>
            <a:spLocks noGrp="1"/>
          </p:cNvSpPr>
          <p:nvPr>
            <p:ph type="sldNum" sz="quarter" idx="12"/>
          </p:nvPr>
        </p:nvSpPr>
        <p:spPr/>
        <p:txBody>
          <a:bodyPr/>
          <a:lstStyle/>
          <a:p>
            <a:fld id="{28C0F00B-A479-4A3B-ADD2-0FDFF0B72028}" type="slidenum">
              <a:rPr lang="en-IN" smtClean="0"/>
              <a:t>2</a:t>
            </a:fld>
            <a:endParaRPr lang="en-IN"/>
          </a:p>
        </p:txBody>
      </p:sp>
    </p:spTree>
    <p:extLst>
      <p:ext uri="{BB962C8B-B14F-4D97-AF65-F5344CB8AC3E}">
        <p14:creationId xmlns:p14="http://schemas.microsoft.com/office/powerpoint/2010/main" val="180360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3. Two-phase locking (2PL)</a:t>
            </a:r>
            <a:br>
              <a:rPr lang="en-IN" dirty="0"/>
            </a:br>
            <a:endParaRPr lang="en-IN" dirty="0"/>
          </a:p>
        </p:txBody>
      </p:sp>
      <p:pic>
        <p:nvPicPr>
          <p:cNvPr id="7170" name="Picture 2" descr="https://www.guru99.com/images/1/100518_0439_DBMSConcur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1651379"/>
            <a:ext cx="6127845" cy="4476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78222" y="1905000"/>
            <a:ext cx="5322626" cy="4247317"/>
          </a:xfrm>
          <a:prstGeom prst="rect">
            <a:avLst/>
          </a:prstGeom>
        </p:spPr>
        <p:txBody>
          <a:bodyPr wrap="square">
            <a:spAutoFit/>
          </a:bodyPr>
          <a:lstStyle/>
          <a:p>
            <a:pPr algn="just"/>
            <a:r>
              <a:rPr lang="en-US" dirty="0">
                <a:solidFill>
                  <a:srgbClr val="222222"/>
                </a:solidFill>
                <a:latin typeface="Source Sans Pro"/>
              </a:rPr>
              <a:t>The Two-Phase Locking protocol allows each transaction to make a lock or unlock request in two steps:</a:t>
            </a:r>
          </a:p>
          <a:p>
            <a:pPr algn="just">
              <a:buFont typeface="Arial" panose="020B0604020202020204" pitchFamily="34" charset="0"/>
              <a:buChar char="•"/>
            </a:pPr>
            <a:r>
              <a:rPr lang="en-US" b="1" dirty="0">
                <a:solidFill>
                  <a:srgbClr val="222222"/>
                </a:solidFill>
                <a:latin typeface="Source Sans Pro"/>
              </a:rPr>
              <a:t>Growing Phase</a:t>
            </a:r>
            <a:r>
              <a:rPr lang="en-US" dirty="0">
                <a:solidFill>
                  <a:srgbClr val="222222"/>
                </a:solidFill>
                <a:latin typeface="Source Sans Pro"/>
              </a:rPr>
              <a:t>: In this phase transaction may obtain locks but may not release any locks.</a:t>
            </a:r>
          </a:p>
          <a:p>
            <a:pPr algn="just">
              <a:buFont typeface="Arial" panose="020B0604020202020204" pitchFamily="34" charset="0"/>
              <a:buChar char="•"/>
            </a:pPr>
            <a:r>
              <a:rPr lang="en-US" b="1" dirty="0">
                <a:solidFill>
                  <a:srgbClr val="222222"/>
                </a:solidFill>
                <a:latin typeface="Source Sans Pro"/>
              </a:rPr>
              <a:t>Shrinking Phase</a:t>
            </a:r>
            <a:r>
              <a:rPr lang="en-US" dirty="0">
                <a:solidFill>
                  <a:srgbClr val="222222"/>
                </a:solidFill>
                <a:latin typeface="Source Sans Pro"/>
              </a:rPr>
              <a:t>: In this phase, a transaction may release locks but not obtain any new lock.</a:t>
            </a:r>
          </a:p>
          <a:p>
            <a:pPr algn="just">
              <a:buFont typeface="Arial" panose="020B0604020202020204" pitchFamily="34" charset="0"/>
              <a:buChar char="•"/>
            </a:pPr>
            <a:endParaRPr lang="en-US" dirty="0">
              <a:solidFill>
                <a:srgbClr val="222222"/>
              </a:solidFill>
              <a:latin typeface="Source Sans Pro"/>
            </a:endParaRPr>
          </a:p>
          <a:p>
            <a:pPr algn="just"/>
            <a:r>
              <a:rPr lang="en-US" dirty="0">
                <a:solidFill>
                  <a:srgbClr val="222222"/>
                </a:solidFill>
                <a:latin typeface="Source Sans Pro"/>
              </a:rPr>
              <a:t>It is true that the 2PL protocol offers </a:t>
            </a:r>
            <a:r>
              <a:rPr lang="en-US" dirty="0" err="1">
                <a:solidFill>
                  <a:srgbClr val="222222"/>
                </a:solidFill>
                <a:latin typeface="Source Sans Pro"/>
              </a:rPr>
              <a:t>serializability</a:t>
            </a:r>
            <a:r>
              <a:rPr lang="en-US" dirty="0">
                <a:solidFill>
                  <a:srgbClr val="222222"/>
                </a:solidFill>
                <a:latin typeface="Source Sans Pro"/>
              </a:rPr>
              <a:t>. However, it does not ensure that deadlocks do not happen.</a:t>
            </a:r>
          </a:p>
          <a:p>
            <a:pPr algn="just"/>
            <a:r>
              <a:rPr lang="en-US" dirty="0">
                <a:solidFill>
                  <a:srgbClr val="222222"/>
                </a:solidFill>
                <a:latin typeface="Source Sans Pro"/>
              </a:rPr>
              <a:t>In the above-given diagram, you can see that local and global deadlock detectors are searching for deadlocks and solve them with resuming transactions to their initial states.</a:t>
            </a:r>
            <a:endParaRPr lang="en-US" b="0" i="0" dirty="0">
              <a:solidFill>
                <a:srgbClr val="222222"/>
              </a:solidFill>
              <a:effectLst/>
              <a:latin typeface="Source Sans Pr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20</a:t>
            </a:fld>
            <a:endParaRPr lang="en-IN"/>
          </a:p>
        </p:txBody>
      </p:sp>
    </p:spTree>
    <p:extLst>
      <p:ext uri="{BB962C8B-B14F-4D97-AF65-F5344CB8AC3E}">
        <p14:creationId xmlns:p14="http://schemas.microsoft.com/office/powerpoint/2010/main" val="305623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Two-phase locking (2PL)</a:t>
            </a:r>
            <a:br>
              <a:rPr lang="en-IN" dirty="0"/>
            </a:br>
            <a:endParaRPr lang="en-IN" dirty="0"/>
          </a:p>
        </p:txBody>
      </p:sp>
      <p:sp>
        <p:nvSpPr>
          <p:cNvPr id="4" name="Rectangle 3"/>
          <p:cNvSpPr/>
          <p:nvPr/>
        </p:nvSpPr>
        <p:spPr>
          <a:xfrm>
            <a:off x="550459" y="1405425"/>
            <a:ext cx="11391332" cy="923330"/>
          </a:xfrm>
          <a:prstGeom prst="rect">
            <a:avLst/>
          </a:prstGeom>
        </p:spPr>
        <p:txBody>
          <a:bodyPr wrap="square">
            <a:spAutoFit/>
          </a:bodyPr>
          <a:lstStyle/>
          <a:p>
            <a:pPr algn="just"/>
            <a:r>
              <a:rPr lang="en-US" dirty="0">
                <a:solidFill>
                  <a:srgbClr val="333333"/>
                </a:solidFill>
                <a:latin typeface="inter-regular"/>
              </a:rPr>
              <a:t>If lock conversion is allowed then the following phase can happen:</a:t>
            </a:r>
          </a:p>
          <a:p>
            <a:pPr algn="just">
              <a:buFont typeface="+mj-lt"/>
              <a:buAutoNum type="arabicPeriod"/>
            </a:pPr>
            <a:r>
              <a:rPr lang="en-US" b="1" dirty="0">
                <a:solidFill>
                  <a:srgbClr val="C00000"/>
                </a:solidFill>
                <a:latin typeface="inter-regular"/>
              </a:rPr>
              <a:t>Upgrading</a:t>
            </a:r>
            <a:r>
              <a:rPr lang="en-US" dirty="0">
                <a:solidFill>
                  <a:srgbClr val="000000"/>
                </a:solidFill>
                <a:latin typeface="inter-regular"/>
              </a:rPr>
              <a:t> of lock (from S(a) to X (a)) is allowed in growing phase.</a:t>
            </a:r>
          </a:p>
          <a:p>
            <a:pPr algn="just">
              <a:buFont typeface="+mj-lt"/>
              <a:buAutoNum type="arabicPeriod"/>
            </a:pPr>
            <a:r>
              <a:rPr lang="en-US" b="1" dirty="0">
                <a:solidFill>
                  <a:srgbClr val="C00000"/>
                </a:solidFill>
                <a:latin typeface="inter-regular"/>
              </a:rPr>
              <a:t>Downgrading </a:t>
            </a:r>
            <a:r>
              <a:rPr lang="en-US" dirty="0">
                <a:solidFill>
                  <a:srgbClr val="000000"/>
                </a:solidFill>
                <a:latin typeface="inter-regular"/>
              </a:rPr>
              <a:t>of lock (from X(a) to S(a)) must be done in shrinking phase.</a:t>
            </a:r>
            <a:endParaRPr lang="en-US" b="0" i="0" dirty="0">
              <a:solidFill>
                <a:srgbClr val="000000"/>
              </a:solidFill>
              <a:effectLst/>
              <a:latin typeface="inter-regular"/>
            </a:endParaRPr>
          </a:p>
        </p:txBody>
      </p:sp>
      <p:pic>
        <p:nvPicPr>
          <p:cNvPr id="8194"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00" y="2400300"/>
            <a:ext cx="4743450" cy="445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08612" y="2874665"/>
            <a:ext cx="6096000" cy="2862322"/>
          </a:xfrm>
          <a:prstGeom prst="rect">
            <a:avLst/>
          </a:prstGeom>
        </p:spPr>
        <p:txBody>
          <a:bodyPr>
            <a:spAutoFit/>
          </a:bodyPr>
          <a:lstStyle/>
          <a:p>
            <a:pPr algn="just"/>
            <a:r>
              <a:rPr lang="en-US" dirty="0">
                <a:solidFill>
                  <a:srgbClr val="333333"/>
                </a:solidFill>
                <a:latin typeface="inter-regular"/>
              </a:rPr>
              <a:t>The following way shows how unlocking and locking work with 2-PL.</a:t>
            </a:r>
          </a:p>
          <a:p>
            <a:pPr algn="just"/>
            <a:r>
              <a:rPr lang="en-US" b="1" dirty="0">
                <a:solidFill>
                  <a:srgbClr val="333333"/>
                </a:solidFill>
                <a:latin typeface="inter-bold"/>
              </a:rPr>
              <a:t>Transaction T1:</a:t>
            </a:r>
            <a:endParaRPr lang="en-US" dirty="0">
              <a:solidFill>
                <a:srgbClr val="333333"/>
              </a:solidFill>
              <a:latin typeface="inter-regular"/>
            </a:endParaRPr>
          </a:p>
          <a:p>
            <a:pPr algn="just">
              <a:buFont typeface="Arial" panose="020B0604020202020204" pitchFamily="34" charset="0"/>
              <a:buChar char="•"/>
            </a:pPr>
            <a:r>
              <a:rPr lang="en-US" b="1" dirty="0">
                <a:solidFill>
                  <a:srgbClr val="000000"/>
                </a:solidFill>
                <a:latin typeface="inter-bold"/>
              </a:rPr>
              <a:t>Growing phase:</a:t>
            </a:r>
            <a:r>
              <a:rPr lang="en-US" dirty="0">
                <a:solidFill>
                  <a:srgbClr val="000000"/>
                </a:solidFill>
                <a:latin typeface="inter-regular"/>
              </a:rPr>
              <a:t> from step 0-2</a:t>
            </a:r>
          </a:p>
          <a:p>
            <a:pPr algn="just">
              <a:buFont typeface="Arial" panose="020B0604020202020204" pitchFamily="34" charset="0"/>
              <a:buChar char="•"/>
            </a:pPr>
            <a:r>
              <a:rPr lang="en-US" b="1" dirty="0">
                <a:solidFill>
                  <a:srgbClr val="000000"/>
                </a:solidFill>
                <a:latin typeface="inter-bold"/>
              </a:rPr>
              <a:t>Shrinking phase:</a:t>
            </a:r>
            <a:r>
              <a:rPr lang="en-US" dirty="0">
                <a:solidFill>
                  <a:srgbClr val="000000"/>
                </a:solidFill>
                <a:latin typeface="inter-regular"/>
              </a:rPr>
              <a:t> from step 4-6</a:t>
            </a:r>
          </a:p>
          <a:p>
            <a:pPr algn="just"/>
            <a:endParaRPr lang="en-US" b="1" dirty="0">
              <a:solidFill>
                <a:srgbClr val="333333"/>
              </a:solidFill>
              <a:latin typeface="inter-bold"/>
            </a:endParaRPr>
          </a:p>
          <a:p>
            <a:pPr algn="just"/>
            <a:r>
              <a:rPr lang="en-US" b="1" dirty="0">
                <a:solidFill>
                  <a:srgbClr val="333333"/>
                </a:solidFill>
                <a:latin typeface="inter-bold"/>
              </a:rPr>
              <a:t>Transaction T2:</a:t>
            </a:r>
          </a:p>
          <a:p>
            <a:r>
              <a:rPr lang="en-US" b="1" dirty="0"/>
              <a:t>Growing phase:</a:t>
            </a:r>
            <a:r>
              <a:rPr lang="en-US" dirty="0"/>
              <a:t> from step 1-5</a:t>
            </a:r>
          </a:p>
          <a:p>
            <a:r>
              <a:rPr lang="en-US" b="1" dirty="0"/>
              <a:t>Shrinking phase:</a:t>
            </a:r>
            <a:r>
              <a:rPr lang="en-US" dirty="0"/>
              <a:t> from step 7-8</a:t>
            </a:r>
          </a:p>
          <a:p>
            <a:pPr algn="just"/>
            <a:endParaRPr lang="en-US" b="0" i="0" dirty="0">
              <a:solidFill>
                <a:srgbClr val="333333"/>
              </a:solidFill>
              <a:effectLst/>
              <a:latin typeface="inter-regular"/>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21</a:t>
            </a:fld>
            <a:endParaRPr lang="en-IN"/>
          </a:p>
        </p:txBody>
      </p:sp>
    </p:spTree>
    <p:extLst>
      <p:ext uri="{BB962C8B-B14F-4D97-AF65-F5344CB8AC3E}">
        <p14:creationId xmlns:p14="http://schemas.microsoft.com/office/powerpoint/2010/main" val="266773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390" y="105495"/>
            <a:ext cx="8911687" cy="1280890"/>
          </a:xfrm>
        </p:spPr>
        <p:txBody>
          <a:bodyPr/>
          <a:lstStyle/>
          <a:p>
            <a:r>
              <a:rPr lang="en-US" b="1" dirty="0">
                <a:solidFill>
                  <a:srgbClr val="C00000"/>
                </a:solidFill>
              </a:rPr>
              <a:t>4. Strict Two-phase locking (Strict-2PL)</a:t>
            </a:r>
            <a:br>
              <a:rPr lang="en-US" b="1" dirty="0">
                <a:solidFill>
                  <a:srgbClr val="C00000"/>
                </a:solidFill>
              </a:rPr>
            </a:br>
            <a:endParaRPr lang="en-IN" b="1" dirty="0">
              <a:solidFill>
                <a:srgbClr val="C00000"/>
              </a:solidFill>
            </a:endParaRPr>
          </a:p>
        </p:txBody>
      </p:sp>
      <p:sp>
        <p:nvSpPr>
          <p:cNvPr id="3" name="Content Placeholder 2"/>
          <p:cNvSpPr>
            <a:spLocks noGrp="1"/>
          </p:cNvSpPr>
          <p:nvPr>
            <p:ph idx="1"/>
          </p:nvPr>
        </p:nvSpPr>
        <p:spPr>
          <a:xfrm>
            <a:off x="1473959" y="767549"/>
            <a:ext cx="10604309" cy="3775876"/>
          </a:xfrm>
        </p:spPr>
        <p:txBody>
          <a:bodyPr>
            <a:noAutofit/>
          </a:bodyPr>
          <a:lstStyle/>
          <a:p>
            <a:pPr algn="just"/>
            <a:r>
              <a:rPr lang="en-US" sz="2400" dirty="0"/>
              <a:t>The first phase of Strict-2PL is similar to 2PL. In the first phase, after acquiring all the locks, the transaction continues to execute normally.</a:t>
            </a:r>
          </a:p>
          <a:p>
            <a:pPr algn="just"/>
            <a:r>
              <a:rPr lang="en-US" sz="2400" dirty="0"/>
              <a:t>The only difference between 2PL and strict 2PL is that Strict-2PL does not release a lock after using it.</a:t>
            </a:r>
          </a:p>
          <a:p>
            <a:pPr algn="just"/>
            <a:r>
              <a:rPr lang="en-US" sz="2400" dirty="0"/>
              <a:t>Strict-2PL waits until the whole transaction to commit, and then it releases all the locks at a time.</a:t>
            </a:r>
          </a:p>
          <a:p>
            <a:pPr algn="just"/>
            <a:r>
              <a:rPr lang="en-US" sz="2400" dirty="0"/>
              <a:t>Strict-2PL protocol does not have shrinking phase of lock release.</a:t>
            </a:r>
          </a:p>
          <a:p>
            <a:pPr algn="just"/>
            <a:br>
              <a:rPr lang="en-US" sz="2400" dirty="0"/>
            </a:br>
            <a:endParaRPr lang="en-IN" sz="2400" dirty="0"/>
          </a:p>
        </p:txBody>
      </p:sp>
      <p:pic>
        <p:nvPicPr>
          <p:cNvPr id="9218"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6" y="4237846"/>
            <a:ext cx="5981700"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53233" y="6083068"/>
            <a:ext cx="5245988" cy="369332"/>
          </a:xfrm>
          <a:prstGeom prst="rect">
            <a:avLst/>
          </a:prstGeom>
        </p:spPr>
        <p:txBody>
          <a:bodyPr wrap="none">
            <a:spAutoFit/>
          </a:bodyPr>
          <a:lstStyle/>
          <a:p>
            <a:r>
              <a:rPr lang="en-US" b="1" dirty="0">
                <a:solidFill>
                  <a:schemeClr val="accent6">
                    <a:lumMod val="50000"/>
                  </a:schemeClr>
                </a:solidFill>
                <a:latin typeface="inter-regular"/>
              </a:rPr>
              <a:t>It does not have cascading abort as 2PL does.</a:t>
            </a:r>
            <a:endParaRPr lang="en-IN" b="1" dirty="0">
              <a:solidFill>
                <a:schemeClr val="accent6">
                  <a:lumMod val="50000"/>
                </a:schemeClr>
              </a:solidFill>
            </a:endParaRPr>
          </a:p>
        </p:txBody>
      </p:sp>
      <p:sp>
        <p:nvSpPr>
          <p:cNvPr id="5" name="Slide Number Placeholder 4"/>
          <p:cNvSpPr>
            <a:spLocks noGrp="1"/>
          </p:cNvSpPr>
          <p:nvPr>
            <p:ph type="sldNum" sz="quarter" idx="12"/>
          </p:nvPr>
        </p:nvSpPr>
        <p:spPr/>
        <p:txBody>
          <a:bodyPr/>
          <a:lstStyle/>
          <a:p>
            <a:fld id="{28C0F00B-A479-4A3B-ADD2-0FDFF0B72028}" type="slidenum">
              <a:rPr lang="en-IN" smtClean="0"/>
              <a:t>22</a:t>
            </a:fld>
            <a:endParaRPr lang="en-IN"/>
          </a:p>
        </p:txBody>
      </p:sp>
    </p:spTree>
    <p:extLst>
      <p:ext uri="{BB962C8B-B14F-4D97-AF65-F5344CB8AC3E}">
        <p14:creationId xmlns:p14="http://schemas.microsoft.com/office/powerpoint/2010/main" val="66107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II. Timestamp Ordering Protocol</a:t>
            </a:r>
            <a:br>
              <a:rPr lang="en-IN" b="1" dirty="0"/>
            </a:br>
            <a:endParaRPr lang="en-IN" b="1" dirty="0"/>
          </a:p>
        </p:txBody>
      </p:sp>
      <p:sp>
        <p:nvSpPr>
          <p:cNvPr id="3" name="Content Placeholder 2"/>
          <p:cNvSpPr>
            <a:spLocks noGrp="1"/>
          </p:cNvSpPr>
          <p:nvPr>
            <p:ph idx="1"/>
          </p:nvPr>
        </p:nvSpPr>
        <p:spPr>
          <a:xfrm>
            <a:off x="2016006" y="1765110"/>
            <a:ext cx="8915400" cy="3777622"/>
          </a:xfrm>
        </p:spPr>
        <p:txBody>
          <a:bodyPr>
            <a:noAutofit/>
          </a:bodyPr>
          <a:lstStyle/>
          <a:p>
            <a:pPr algn="just"/>
            <a:r>
              <a:rPr lang="en-US" dirty="0"/>
              <a:t>The Timestamp Ordering Protocol is used to order the transactions based on their Timestamps. The order of transaction is nothing but the ascending order of the transaction creation.</a:t>
            </a:r>
          </a:p>
          <a:p>
            <a:pPr algn="just"/>
            <a:r>
              <a:rPr lang="en-US" dirty="0"/>
              <a:t>The priority of the older transaction is higher that's why it executes first. To determine the timestamp of the transaction, this protocol uses system time or logical counter.</a:t>
            </a:r>
          </a:p>
          <a:p>
            <a:pPr algn="just"/>
            <a:r>
              <a:rPr lang="en-US" dirty="0"/>
              <a:t>The lock-based protocol is used to manage the order between conflicting pairs among transactions at the execution time. But Timestamp based protocols start working as soon as a transaction is created.</a:t>
            </a:r>
          </a:p>
          <a:p>
            <a:pPr algn="just"/>
            <a:r>
              <a:rPr lang="en-US" dirty="0"/>
              <a:t>Let's assume there are two transactions T1 and T2. Suppose the transaction T1 has entered the system at 007 times and transaction T2 has entered the system at 009 times. T1 has the higher priority, so it executes first as it is entered the system first.</a:t>
            </a:r>
          </a:p>
          <a:p>
            <a:pPr algn="just"/>
            <a:r>
              <a:rPr lang="en-US" dirty="0"/>
              <a:t>The timestamp ordering protocol also maintains the timestamp of last 'read' and 'write' operation on a data.</a:t>
            </a:r>
          </a:p>
          <a:p>
            <a:pPr algn="just"/>
            <a:endParaRPr lang="en-IN" dirty="0"/>
          </a:p>
        </p:txBody>
      </p:sp>
      <p:sp>
        <p:nvSpPr>
          <p:cNvPr id="4" name="Slide Number Placeholder 3"/>
          <p:cNvSpPr>
            <a:spLocks noGrp="1"/>
          </p:cNvSpPr>
          <p:nvPr>
            <p:ph type="sldNum" sz="quarter" idx="12"/>
          </p:nvPr>
        </p:nvSpPr>
        <p:spPr/>
        <p:txBody>
          <a:bodyPr/>
          <a:lstStyle/>
          <a:p>
            <a:fld id="{28C0F00B-A479-4A3B-ADD2-0FDFF0B72028}" type="slidenum">
              <a:rPr lang="en-IN" smtClean="0"/>
              <a:t>23</a:t>
            </a:fld>
            <a:endParaRPr lang="en-IN"/>
          </a:p>
        </p:txBody>
      </p:sp>
    </p:spTree>
    <p:extLst>
      <p:ext uri="{BB962C8B-B14F-4D97-AF65-F5344CB8AC3E}">
        <p14:creationId xmlns:p14="http://schemas.microsoft.com/office/powerpoint/2010/main" val="282804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4" y="201030"/>
            <a:ext cx="10113140" cy="1280890"/>
          </a:xfrm>
        </p:spPr>
        <p:txBody>
          <a:bodyPr>
            <a:normAutofit/>
          </a:bodyPr>
          <a:lstStyle/>
          <a:p>
            <a:r>
              <a:rPr lang="en-US" sz="2800" b="1" dirty="0"/>
              <a:t>Basic Timestamp ordering protocol works as follows:</a:t>
            </a:r>
            <a:endParaRPr lang="en-IN" sz="2800" dirty="0"/>
          </a:p>
        </p:txBody>
      </p:sp>
      <p:sp>
        <p:nvSpPr>
          <p:cNvPr id="3" name="Content Placeholder 2"/>
          <p:cNvSpPr>
            <a:spLocks noGrp="1"/>
          </p:cNvSpPr>
          <p:nvPr>
            <p:ph idx="1"/>
          </p:nvPr>
        </p:nvSpPr>
        <p:spPr>
          <a:xfrm>
            <a:off x="1869594" y="1041779"/>
            <a:ext cx="8915400" cy="3777622"/>
          </a:xfrm>
        </p:spPr>
        <p:txBody>
          <a:bodyPr/>
          <a:lstStyle/>
          <a:p>
            <a:pPr algn="just"/>
            <a:r>
              <a:rPr lang="en-US" dirty="0"/>
              <a:t>1. Check the following condition whenever a transaction Ti issues a </a:t>
            </a:r>
            <a:r>
              <a:rPr lang="en-US" b="1" dirty="0"/>
              <a:t>Read (X)</a:t>
            </a:r>
            <a:r>
              <a:rPr lang="en-US" dirty="0"/>
              <a:t> operation:</a:t>
            </a:r>
          </a:p>
          <a:p>
            <a:pPr algn="just"/>
            <a:r>
              <a:rPr lang="en-US" dirty="0"/>
              <a:t>If W_TS(X) &gt;TS(Ti) then the operation is rejected.</a:t>
            </a:r>
          </a:p>
          <a:p>
            <a:pPr algn="just"/>
            <a:r>
              <a:rPr lang="en-US" dirty="0"/>
              <a:t>If W_TS(X) &lt;= TS(Ti) then the operation is executed.</a:t>
            </a:r>
          </a:p>
          <a:p>
            <a:pPr algn="just"/>
            <a:r>
              <a:rPr lang="en-US" dirty="0"/>
              <a:t>Timestamps of all the data items are updated.</a:t>
            </a:r>
          </a:p>
          <a:p>
            <a:pPr algn="just"/>
            <a:r>
              <a:rPr lang="en-US" dirty="0"/>
              <a:t>2. Check the following condition whenever a transaction Ti issues a </a:t>
            </a:r>
            <a:r>
              <a:rPr lang="en-US" b="1" dirty="0"/>
              <a:t>Write(X)</a:t>
            </a:r>
            <a:r>
              <a:rPr lang="en-US" dirty="0"/>
              <a:t> operation:</a:t>
            </a:r>
          </a:p>
          <a:p>
            <a:pPr algn="just"/>
            <a:r>
              <a:rPr lang="en-US" dirty="0"/>
              <a:t>If TS(Ti) &lt; R_TS(X) then the operation is rejected.</a:t>
            </a:r>
          </a:p>
          <a:p>
            <a:pPr algn="just"/>
            <a:r>
              <a:rPr lang="en-US" dirty="0"/>
              <a:t>If TS(Ti) &lt; W_TS(X) then the operation is rejected and Ti is rolled back otherwise the operation is executed.</a:t>
            </a:r>
          </a:p>
          <a:p>
            <a:pPr algn="just"/>
            <a:endParaRPr lang="en-IN" dirty="0"/>
          </a:p>
        </p:txBody>
      </p:sp>
      <p:sp>
        <p:nvSpPr>
          <p:cNvPr id="4" name="Rectangle 1"/>
          <p:cNvSpPr>
            <a:spLocks noChangeArrowheads="1"/>
          </p:cNvSpPr>
          <p:nvPr/>
        </p:nvSpPr>
        <p:spPr bwMode="auto">
          <a:xfrm>
            <a:off x="2278458" y="4875320"/>
            <a:ext cx="775264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333333"/>
              </a:solidFill>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333333"/>
                </a:solidFill>
                <a:effectLst/>
                <a:latin typeface="inter-bold"/>
              </a:rPr>
              <a:t>Where,</a:t>
            </a:r>
            <a:endParaRPr kumimoji="0" 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FF"/>
                </a:solidFill>
                <a:effectLst/>
                <a:latin typeface="Poppins"/>
                <a:cs typeface="Times New Roman" panose="02020603050405020304" pitchFamily="18" charset="0"/>
              </a:rPr>
              <a:t>28.8554istory of Java</a:t>
            </a:r>
            <a:endParaRPr kumimoji="0" lang="en-US" sz="16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333333"/>
                </a:solidFill>
                <a:effectLst/>
                <a:latin typeface="inter-bold"/>
              </a:rPr>
              <a:t>TS(TI)</a:t>
            </a:r>
            <a:r>
              <a:rPr kumimoji="0" lang="en-US" sz="1600" b="0" i="0" u="none" strike="noStrike" cap="none" normalizeH="0" baseline="0" dirty="0">
                <a:ln>
                  <a:noFill/>
                </a:ln>
                <a:solidFill>
                  <a:srgbClr val="333333"/>
                </a:solidFill>
                <a:effectLst/>
                <a:latin typeface="inter-regular"/>
              </a:rPr>
              <a:t> denotes the timestamp of the transaction Ti.</a:t>
            </a:r>
            <a:endParaRPr kumimoji="0" 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333333"/>
                </a:solidFill>
                <a:effectLst/>
                <a:latin typeface="inter-bold"/>
              </a:rPr>
              <a:t>R_TS(X)</a:t>
            </a:r>
            <a:r>
              <a:rPr kumimoji="0" lang="en-US" sz="1600" b="0" i="0" u="none" strike="noStrike" cap="none" normalizeH="0" baseline="0" dirty="0">
                <a:ln>
                  <a:noFill/>
                </a:ln>
                <a:solidFill>
                  <a:srgbClr val="333333"/>
                </a:solidFill>
                <a:effectLst/>
                <a:latin typeface="inter-regular"/>
              </a:rPr>
              <a:t> denotes the Read time-stamp of data-item X.</a:t>
            </a:r>
            <a:endParaRPr kumimoji="0" 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333333"/>
                </a:solidFill>
                <a:effectLst/>
                <a:latin typeface="inter-bold"/>
              </a:rPr>
              <a:t>W_TS(X)</a:t>
            </a:r>
            <a:r>
              <a:rPr kumimoji="0" lang="en-US" sz="1600" b="0" i="0" u="none" strike="noStrike" cap="none" normalizeH="0" baseline="0" dirty="0">
                <a:ln>
                  <a:noFill/>
                </a:ln>
                <a:solidFill>
                  <a:srgbClr val="333333"/>
                </a:solidFill>
                <a:effectLst/>
                <a:latin typeface="inter-regular"/>
              </a:rPr>
              <a:t> denotes the Write time-stamp of data-item X.</a:t>
            </a:r>
            <a:endParaRPr kumimoji="0" lang="en-US" sz="1600" b="0" i="0" u="none" strike="noStrike" cap="none" normalizeH="0" baseline="0" dirty="0">
              <a:ln>
                <a:noFill/>
              </a:ln>
              <a:solidFill>
                <a:schemeClr val="tx1"/>
              </a:solidFill>
              <a:effectLst/>
            </a:endParaRPr>
          </a:p>
        </p:txBody>
      </p:sp>
      <p:sp>
        <p:nvSpPr>
          <p:cNvPr id="5" name="Slide Number Placeholder 4"/>
          <p:cNvSpPr>
            <a:spLocks noGrp="1"/>
          </p:cNvSpPr>
          <p:nvPr>
            <p:ph type="sldNum" sz="quarter" idx="12"/>
          </p:nvPr>
        </p:nvSpPr>
        <p:spPr/>
        <p:txBody>
          <a:bodyPr/>
          <a:lstStyle/>
          <a:p>
            <a:fld id="{28C0F00B-A479-4A3B-ADD2-0FDFF0B72028}" type="slidenum">
              <a:rPr lang="en-IN" smtClean="0"/>
              <a:t>24</a:t>
            </a:fld>
            <a:endParaRPr lang="en-IN"/>
          </a:p>
        </p:txBody>
      </p:sp>
    </p:spTree>
    <p:extLst>
      <p:ext uri="{BB962C8B-B14F-4D97-AF65-F5344CB8AC3E}">
        <p14:creationId xmlns:p14="http://schemas.microsoft.com/office/powerpoint/2010/main" val="100104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Based Protocol</a:t>
            </a:r>
            <a:br>
              <a:rPr lang="en-IN" dirty="0"/>
            </a:br>
            <a:endParaRPr lang="en-IN" dirty="0"/>
          </a:p>
        </p:txBody>
      </p:sp>
      <p:sp>
        <p:nvSpPr>
          <p:cNvPr id="3" name="Content Placeholder 2"/>
          <p:cNvSpPr>
            <a:spLocks noGrp="1"/>
          </p:cNvSpPr>
          <p:nvPr>
            <p:ph idx="1"/>
          </p:nvPr>
        </p:nvSpPr>
        <p:spPr>
          <a:xfrm>
            <a:off x="2016006" y="1905000"/>
            <a:ext cx="9871194" cy="3777622"/>
          </a:xfrm>
        </p:spPr>
        <p:txBody>
          <a:bodyPr>
            <a:noAutofit/>
          </a:bodyPr>
          <a:lstStyle/>
          <a:p>
            <a:r>
              <a:rPr lang="en-US" sz="2000" dirty="0"/>
              <a:t>Validation phase is also known as optimistic concurrency control technique. In the validation based protocol, the transaction is executed in the following three phases:</a:t>
            </a:r>
          </a:p>
          <a:p>
            <a:r>
              <a:rPr lang="en-US" sz="2000" b="1" dirty="0"/>
              <a:t>Read phase:</a:t>
            </a:r>
            <a:r>
              <a:rPr lang="en-US" sz="2000" dirty="0"/>
              <a:t> In this phase, the transaction T is read and executed. It is used to read the value of various data items and stores them in temporary local variables. It can perform all the write operations on temporary variables without an update to the actual database.</a:t>
            </a:r>
          </a:p>
          <a:p>
            <a:r>
              <a:rPr lang="en-US" sz="2000" b="1" dirty="0"/>
              <a:t>Validation phase:</a:t>
            </a:r>
            <a:r>
              <a:rPr lang="en-US" sz="2000" dirty="0"/>
              <a:t> In this phase, the temporary variable value will be validated against the actual data to see if it violates the </a:t>
            </a:r>
            <a:r>
              <a:rPr lang="en-US" sz="2000" dirty="0" err="1"/>
              <a:t>serializability</a:t>
            </a:r>
            <a:r>
              <a:rPr lang="en-US" sz="2000" dirty="0"/>
              <a:t>.</a:t>
            </a:r>
          </a:p>
          <a:p>
            <a:r>
              <a:rPr lang="en-US" sz="2000" b="1" dirty="0"/>
              <a:t>Write phase:</a:t>
            </a:r>
            <a:r>
              <a:rPr lang="en-US" sz="2000" dirty="0"/>
              <a:t> If the validation of the transaction is validated, then the temporary results are written to the database or system otherwise the transaction is rolled back.</a:t>
            </a:r>
          </a:p>
          <a:p>
            <a:endParaRPr lang="en-IN" sz="2000" dirty="0"/>
          </a:p>
        </p:txBody>
      </p:sp>
      <p:sp>
        <p:nvSpPr>
          <p:cNvPr id="4" name="Slide Number Placeholder 3"/>
          <p:cNvSpPr>
            <a:spLocks noGrp="1"/>
          </p:cNvSpPr>
          <p:nvPr>
            <p:ph type="sldNum" sz="quarter" idx="12"/>
          </p:nvPr>
        </p:nvSpPr>
        <p:spPr/>
        <p:txBody>
          <a:bodyPr/>
          <a:lstStyle/>
          <a:p>
            <a:fld id="{28C0F00B-A479-4A3B-ADD2-0FDFF0B72028}" type="slidenum">
              <a:rPr lang="en-IN" smtClean="0"/>
              <a:t>25</a:t>
            </a:fld>
            <a:endParaRPr lang="en-IN"/>
          </a:p>
        </p:txBody>
      </p:sp>
    </p:spTree>
    <p:extLst>
      <p:ext uri="{BB962C8B-B14F-4D97-AF65-F5344CB8AC3E}">
        <p14:creationId xmlns:p14="http://schemas.microsoft.com/office/powerpoint/2010/main" val="158796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351155"/>
            <a:ext cx="8911687" cy="1280890"/>
          </a:xfrm>
        </p:spPr>
        <p:txBody>
          <a:bodyPr>
            <a:normAutofit fontScale="90000"/>
          </a:bodyPr>
          <a:lstStyle/>
          <a:p>
            <a:r>
              <a:rPr lang="en-US" dirty="0"/>
              <a:t>Here each phase has the following different timestamps:</a:t>
            </a:r>
            <a:br>
              <a:rPr lang="en-US" dirty="0"/>
            </a:br>
            <a:endParaRPr lang="en-IN" dirty="0"/>
          </a:p>
        </p:txBody>
      </p:sp>
      <p:sp>
        <p:nvSpPr>
          <p:cNvPr id="3" name="Content Placeholder 2"/>
          <p:cNvSpPr>
            <a:spLocks noGrp="1"/>
          </p:cNvSpPr>
          <p:nvPr>
            <p:ph idx="1"/>
          </p:nvPr>
        </p:nvSpPr>
        <p:spPr>
          <a:xfrm>
            <a:off x="1496941" y="1612711"/>
            <a:ext cx="9871193" cy="3777622"/>
          </a:xfrm>
        </p:spPr>
        <p:txBody>
          <a:bodyPr>
            <a:noAutofit/>
          </a:bodyPr>
          <a:lstStyle/>
          <a:p>
            <a:pPr algn="just"/>
            <a:r>
              <a:rPr lang="en-US" sz="2000" b="1" dirty="0"/>
              <a:t>Start(Ti):</a:t>
            </a:r>
            <a:r>
              <a:rPr lang="en-US" sz="2000" dirty="0"/>
              <a:t> It contains the time when Ti started its execution.</a:t>
            </a:r>
          </a:p>
          <a:p>
            <a:pPr algn="just"/>
            <a:r>
              <a:rPr lang="en-US" sz="2000" b="1" dirty="0"/>
              <a:t>Validation (T</a:t>
            </a:r>
            <a:r>
              <a:rPr lang="en-US" sz="2000" b="1" baseline="-25000" dirty="0"/>
              <a:t>i</a:t>
            </a:r>
            <a:r>
              <a:rPr lang="en-US" sz="2000" b="1" dirty="0"/>
              <a:t>):</a:t>
            </a:r>
            <a:r>
              <a:rPr lang="en-US" sz="2000" dirty="0"/>
              <a:t> It contains the time when Ti finishes its read phase and starts its validation phase.</a:t>
            </a:r>
          </a:p>
          <a:p>
            <a:pPr algn="just"/>
            <a:r>
              <a:rPr lang="en-US" sz="2000" b="1" dirty="0"/>
              <a:t>Finish(Ti):</a:t>
            </a:r>
            <a:r>
              <a:rPr lang="en-US" sz="2000" dirty="0"/>
              <a:t> It contains the time when Ti finishes its write phase.</a:t>
            </a:r>
          </a:p>
          <a:p>
            <a:pPr algn="just"/>
            <a:r>
              <a:rPr lang="en-US" sz="2000" dirty="0"/>
              <a:t>This protocol is used to determine the time stamp for the transaction for serialization using the time stamp of the validation phase, as it is the actual phase which determines if the transaction will commit or rollback.</a:t>
            </a:r>
          </a:p>
          <a:p>
            <a:pPr algn="just"/>
            <a:r>
              <a:rPr lang="en-US" sz="2000" dirty="0"/>
              <a:t>Hence TS(T) = validation(T).</a:t>
            </a:r>
          </a:p>
          <a:p>
            <a:pPr algn="just"/>
            <a:r>
              <a:rPr lang="en-US" sz="2000" dirty="0"/>
              <a:t>The </a:t>
            </a:r>
            <a:r>
              <a:rPr lang="en-US" sz="2000" dirty="0" err="1"/>
              <a:t>serializability</a:t>
            </a:r>
            <a:r>
              <a:rPr lang="en-US" sz="2000" dirty="0"/>
              <a:t> is determined during the validation process. It can't be decided in advance.</a:t>
            </a:r>
          </a:p>
          <a:p>
            <a:pPr algn="just"/>
            <a:r>
              <a:rPr lang="en-US" sz="2000" dirty="0"/>
              <a:t>While executing the transaction, it ensures a greater degree of concurrency and also less number of conflicts.</a:t>
            </a:r>
          </a:p>
          <a:p>
            <a:pPr algn="just"/>
            <a:r>
              <a:rPr lang="en-US" sz="2000" dirty="0"/>
              <a:t>Thus it contains transactions which have less number of rollbacks.</a:t>
            </a:r>
          </a:p>
          <a:p>
            <a:pPr algn="just"/>
            <a:endParaRPr lang="en-IN" sz="2000" dirty="0"/>
          </a:p>
        </p:txBody>
      </p:sp>
      <p:sp>
        <p:nvSpPr>
          <p:cNvPr id="4" name="Slide Number Placeholder 3"/>
          <p:cNvSpPr>
            <a:spLocks noGrp="1"/>
          </p:cNvSpPr>
          <p:nvPr>
            <p:ph type="sldNum" sz="quarter" idx="12"/>
          </p:nvPr>
        </p:nvSpPr>
        <p:spPr/>
        <p:txBody>
          <a:bodyPr/>
          <a:lstStyle/>
          <a:p>
            <a:fld id="{28C0F00B-A479-4A3B-ADD2-0FDFF0B72028}" type="slidenum">
              <a:rPr lang="en-IN" smtClean="0"/>
              <a:t>26</a:t>
            </a:fld>
            <a:endParaRPr lang="en-IN"/>
          </a:p>
        </p:txBody>
      </p:sp>
    </p:spTree>
    <p:extLst>
      <p:ext uri="{BB962C8B-B14F-4D97-AF65-F5344CB8AC3E}">
        <p14:creationId xmlns:p14="http://schemas.microsoft.com/office/powerpoint/2010/main" val="567847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31" y="1932294"/>
            <a:ext cx="6728347" cy="2691339"/>
          </a:xfrm>
          <a:prstGeom prst="rect">
            <a:avLst/>
          </a:prstGeom>
        </p:spPr>
      </p:pic>
      <p:sp>
        <p:nvSpPr>
          <p:cNvPr id="2" name="Slide Number Placeholder 1"/>
          <p:cNvSpPr>
            <a:spLocks noGrp="1"/>
          </p:cNvSpPr>
          <p:nvPr>
            <p:ph type="sldNum" sz="quarter" idx="12"/>
          </p:nvPr>
        </p:nvSpPr>
        <p:spPr/>
        <p:txBody>
          <a:bodyPr/>
          <a:lstStyle/>
          <a:p>
            <a:fld id="{28C0F00B-A479-4A3B-ADD2-0FDFF0B72028}" type="slidenum">
              <a:rPr lang="en-IN" smtClean="0"/>
              <a:t>27</a:t>
            </a:fld>
            <a:endParaRPr lang="en-IN"/>
          </a:p>
        </p:txBody>
      </p:sp>
    </p:spTree>
    <p:extLst>
      <p:ext uri="{BB962C8B-B14F-4D97-AF65-F5344CB8AC3E}">
        <p14:creationId xmlns:p14="http://schemas.microsoft.com/office/powerpoint/2010/main" val="207526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00B0F0"/>
                </a:solidFill>
              </a:rPr>
              <a:t>Problems in Concurrency Control</a:t>
            </a:r>
            <a:endParaRPr lang="en-IN" dirty="0"/>
          </a:p>
        </p:txBody>
      </p:sp>
      <p:sp>
        <p:nvSpPr>
          <p:cNvPr id="3" name="Content Placeholder 2"/>
          <p:cNvSpPr>
            <a:spLocks noGrp="1"/>
          </p:cNvSpPr>
          <p:nvPr>
            <p:ph idx="1"/>
          </p:nvPr>
        </p:nvSpPr>
        <p:spPr>
          <a:xfrm>
            <a:off x="2029654" y="1464860"/>
            <a:ext cx="8915400" cy="3777622"/>
          </a:xfrm>
        </p:spPr>
        <p:txBody>
          <a:bodyPr/>
          <a:lstStyle/>
          <a:p>
            <a:pPr fontAlgn="base"/>
            <a:r>
              <a:rPr lang="en-US" dirty="0"/>
              <a:t>When multiple transactions execute concurrently in an uncontrolled or unrestricted manner, then it might lead to several problems.</a:t>
            </a:r>
          </a:p>
          <a:p>
            <a:pPr fontAlgn="base"/>
            <a:r>
              <a:rPr lang="en-US" dirty="0"/>
              <a:t>Such problems are called as </a:t>
            </a:r>
            <a:r>
              <a:rPr lang="en-US" b="1" dirty="0"/>
              <a:t>concurrency problems</a:t>
            </a:r>
            <a:r>
              <a:rPr lang="en-US" dirty="0"/>
              <a:t>.</a:t>
            </a:r>
          </a:p>
          <a:p>
            <a:endParaRPr lang="en-IN" dirty="0"/>
          </a:p>
        </p:txBody>
      </p:sp>
      <p:pic>
        <p:nvPicPr>
          <p:cNvPr id="1026" name="Picture 2" descr="https://www.gatevidyalay.com/wp-content/uploads/2018/05/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94" y="3011259"/>
            <a:ext cx="7800618" cy="345252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8C0F00B-A479-4A3B-ADD2-0FDFF0B72028}" type="slidenum">
              <a:rPr lang="en-IN" smtClean="0"/>
              <a:t>3</a:t>
            </a:fld>
            <a:endParaRPr lang="en-IN"/>
          </a:p>
        </p:txBody>
      </p:sp>
    </p:spTree>
    <p:extLst>
      <p:ext uri="{BB962C8B-B14F-4D97-AF65-F5344CB8AC3E}">
        <p14:creationId xmlns:p14="http://schemas.microsoft.com/office/powerpoint/2010/main" val="157176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1. Dirty Read Problem-</a:t>
            </a:r>
            <a:br>
              <a:rPr lang="en-IN" b="1" dirty="0"/>
            </a:br>
            <a:endParaRPr lang="en-IN" dirty="0"/>
          </a:p>
        </p:txBody>
      </p:sp>
      <p:sp>
        <p:nvSpPr>
          <p:cNvPr id="4" name="Rectangle 3"/>
          <p:cNvSpPr/>
          <p:nvPr/>
        </p:nvSpPr>
        <p:spPr>
          <a:xfrm>
            <a:off x="1410268" y="1686468"/>
            <a:ext cx="10354101" cy="369332"/>
          </a:xfrm>
          <a:prstGeom prst="rect">
            <a:avLst/>
          </a:prstGeom>
        </p:spPr>
        <p:txBody>
          <a:bodyPr wrap="square">
            <a:spAutoFit/>
          </a:bodyPr>
          <a:lstStyle/>
          <a:p>
            <a:r>
              <a:rPr lang="en-US" dirty="0">
                <a:solidFill>
                  <a:srgbClr val="00B050"/>
                </a:solidFill>
                <a:latin typeface="Arimo"/>
              </a:rPr>
              <a:t>Reading the data written by an uncommitted transaction is called as dirty read.</a:t>
            </a:r>
            <a:endParaRPr lang="en-IN" dirty="0">
              <a:solidFill>
                <a:srgbClr val="00B050"/>
              </a:solidFill>
            </a:endParaRPr>
          </a:p>
        </p:txBody>
      </p:sp>
      <p:sp>
        <p:nvSpPr>
          <p:cNvPr id="5" name="Rectangle 4"/>
          <p:cNvSpPr/>
          <p:nvPr/>
        </p:nvSpPr>
        <p:spPr>
          <a:xfrm>
            <a:off x="1806053" y="2742906"/>
            <a:ext cx="9958315" cy="1477328"/>
          </a:xfrm>
          <a:prstGeom prst="rect">
            <a:avLst/>
          </a:prstGeom>
        </p:spPr>
        <p:txBody>
          <a:bodyPr wrap="square">
            <a:spAutoFit/>
          </a:bodyPr>
          <a:lstStyle/>
          <a:p>
            <a:pPr fontAlgn="base"/>
            <a:r>
              <a:rPr lang="en-US" dirty="0">
                <a:solidFill>
                  <a:srgbClr val="303030"/>
                </a:solidFill>
                <a:latin typeface="Arimo"/>
              </a:rPr>
              <a:t>This read is called as dirty read because-</a:t>
            </a:r>
          </a:p>
          <a:p>
            <a:pPr fontAlgn="base">
              <a:buFont typeface="Arial" panose="020B0604020202020204" pitchFamily="34" charset="0"/>
              <a:buChar char="•"/>
            </a:pPr>
            <a:r>
              <a:rPr lang="en-US" dirty="0">
                <a:solidFill>
                  <a:srgbClr val="303030"/>
                </a:solidFill>
                <a:latin typeface="Arimo"/>
              </a:rPr>
              <a:t>There is always a chance that the uncommitted transaction might roll back later.</a:t>
            </a:r>
          </a:p>
          <a:p>
            <a:pPr fontAlgn="base">
              <a:buFont typeface="Arial" panose="020B0604020202020204" pitchFamily="34" charset="0"/>
              <a:buChar char="•"/>
            </a:pPr>
            <a:r>
              <a:rPr lang="en-US" dirty="0">
                <a:solidFill>
                  <a:srgbClr val="303030"/>
                </a:solidFill>
                <a:latin typeface="Arimo"/>
              </a:rPr>
              <a:t>Thus, uncommitted transaction might make other transactions read a value that does not even exist.</a:t>
            </a:r>
          </a:p>
          <a:p>
            <a:pPr fontAlgn="base">
              <a:buFont typeface="Arial" panose="020B0604020202020204" pitchFamily="34" charset="0"/>
              <a:buChar char="•"/>
            </a:pPr>
            <a:r>
              <a:rPr lang="en-US" dirty="0">
                <a:solidFill>
                  <a:srgbClr val="303030"/>
                </a:solidFill>
                <a:latin typeface="Arimo"/>
              </a:rPr>
              <a:t>This leads to inconsistency of the database.</a:t>
            </a:r>
            <a:endParaRPr lang="en-US" b="0" i="0" dirty="0">
              <a:solidFill>
                <a:srgbClr val="303030"/>
              </a:solidFill>
              <a:effectLst/>
              <a:latin typeface="Arimo"/>
            </a:endParaRPr>
          </a:p>
        </p:txBody>
      </p:sp>
      <p:sp>
        <p:nvSpPr>
          <p:cNvPr id="6" name="Rectangle 5"/>
          <p:cNvSpPr/>
          <p:nvPr/>
        </p:nvSpPr>
        <p:spPr>
          <a:xfrm>
            <a:off x="2592925" y="4491840"/>
            <a:ext cx="8557296" cy="1938992"/>
          </a:xfrm>
          <a:prstGeom prst="rect">
            <a:avLst/>
          </a:prstGeom>
        </p:spPr>
        <p:txBody>
          <a:bodyPr wrap="square">
            <a:spAutoFit/>
          </a:bodyPr>
          <a:lstStyle/>
          <a:p>
            <a:pPr fontAlgn="base"/>
            <a:r>
              <a:rPr lang="en-US" sz="2400" b="1" u="sng" dirty="0">
                <a:solidFill>
                  <a:srgbClr val="303030"/>
                </a:solidFill>
                <a:latin typeface="roboto condensed"/>
              </a:rPr>
              <a:t>NOTE-</a:t>
            </a:r>
            <a:endParaRPr lang="en-US" sz="2400" b="1" dirty="0">
              <a:solidFill>
                <a:srgbClr val="303030"/>
              </a:solidFill>
              <a:latin typeface="roboto condensed"/>
            </a:endParaRPr>
          </a:p>
          <a:p>
            <a:pPr fontAlgn="base"/>
            <a:r>
              <a:rPr lang="en-US" sz="2400" dirty="0">
                <a:solidFill>
                  <a:srgbClr val="303030"/>
                </a:solidFill>
                <a:latin typeface="Arimo"/>
              </a:rPr>
              <a:t> </a:t>
            </a:r>
          </a:p>
          <a:p>
            <a:pPr fontAlgn="base">
              <a:buFont typeface="Arial" panose="020B0604020202020204" pitchFamily="34" charset="0"/>
              <a:buChar char="•"/>
            </a:pPr>
            <a:r>
              <a:rPr lang="en-US" sz="2400" dirty="0">
                <a:solidFill>
                  <a:srgbClr val="303030"/>
                </a:solidFill>
                <a:latin typeface="Arimo"/>
              </a:rPr>
              <a:t>Dirty read does not lead to inconsistency always.</a:t>
            </a:r>
          </a:p>
          <a:p>
            <a:pPr fontAlgn="base">
              <a:buFont typeface="Arial" panose="020B0604020202020204" pitchFamily="34" charset="0"/>
              <a:buChar char="•"/>
            </a:pPr>
            <a:r>
              <a:rPr lang="en-US" sz="2400" dirty="0">
                <a:solidFill>
                  <a:srgbClr val="303030"/>
                </a:solidFill>
                <a:latin typeface="Arimo"/>
              </a:rPr>
              <a:t>It becomes problematic only when the uncommitted transaction fails and roll backs later due to some reason.</a:t>
            </a:r>
            <a:endParaRPr lang="en-US" sz="2400" b="0" i="0" dirty="0">
              <a:solidFill>
                <a:srgbClr val="303030"/>
              </a:solidFill>
              <a:effectLst/>
              <a:latin typeface="Arim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4</a:t>
            </a:fld>
            <a:endParaRPr lang="en-IN"/>
          </a:p>
        </p:txBody>
      </p:sp>
    </p:spTree>
    <p:extLst>
      <p:ext uri="{BB962C8B-B14F-4D97-AF65-F5344CB8AC3E}">
        <p14:creationId xmlns:p14="http://schemas.microsoft.com/office/powerpoint/2010/main" val="16373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Dirty Read Problem-</a:t>
            </a:r>
            <a:br>
              <a:rPr lang="en-IN" b="1" dirty="0"/>
            </a:br>
            <a:endParaRPr lang="en-IN" dirty="0"/>
          </a:p>
        </p:txBody>
      </p:sp>
      <p:pic>
        <p:nvPicPr>
          <p:cNvPr id="2050" name="Picture 2" descr="https://www.gatevidyalay.com/wp-content/uploads/2018/05/Dirty-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81" y="1459446"/>
            <a:ext cx="5376238" cy="4400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86735" y="1798682"/>
            <a:ext cx="6096000" cy="4708981"/>
          </a:xfrm>
          <a:prstGeom prst="rect">
            <a:avLst/>
          </a:prstGeom>
        </p:spPr>
        <p:txBody>
          <a:bodyPr>
            <a:spAutoFit/>
          </a:bodyPr>
          <a:lstStyle/>
          <a:p>
            <a:pPr fontAlgn="base"/>
            <a:r>
              <a:rPr lang="en-US" sz="2000" dirty="0">
                <a:solidFill>
                  <a:srgbClr val="303030"/>
                </a:solidFill>
                <a:latin typeface="Arimo"/>
              </a:rPr>
              <a:t>Here,</a:t>
            </a:r>
          </a:p>
          <a:p>
            <a:pPr fontAlgn="base">
              <a:buFont typeface="+mj-lt"/>
              <a:buAutoNum type="arabicPeriod"/>
            </a:pPr>
            <a:r>
              <a:rPr lang="en-US" sz="2000" dirty="0">
                <a:solidFill>
                  <a:srgbClr val="303030"/>
                </a:solidFill>
                <a:latin typeface="Arimo"/>
              </a:rPr>
              <a:t>T1 reads the value of A.</a:t>
            </a:r>
          </a:p>
          <a:p>
            <a:pPr fontAlgn="base">
              <a:buFont typeface="+mj-lt"/>
              <a:buAutoNum type="arabicPeriod"/>
            </a:pPr>
            <a:r>
              <a:rPr lang="en-US" sz="2000" dirty="0">
                <a:solidFill>
                  <a:srgbClr val="303030"/>
                </a:solidFill>
                <a:latin typeface="Arimo"/>
              </a:rPr>
              <a:t>T1 updates the value of A in the buffer.</a:t>
            </a:r>
          </a:p>
          <a:p>
            <a:pPr fontAlgn="base">
              <a:buFont typeface="+mj-lt"/>
              <a:buAutoNum type="arabicPeriod"/>
            </a:pPr>
            <a:r>
              <a:rPr lang="en-US" sz="2000" dirty="0">
                <a:solidFill>
                  <a:srgbClr val="303030"/>
                </a:solidFill>
                <a:latin typeface="Arimo"/>
              </a:rPr>
              <a:t>T2 reads the value of A from the buffer.</a:t>
            </a:r>
          </a:p>
          <a:p>
            <a:pPr fontAlgn="base">
              <a:buFont typeface="+mj-lt"/>
              <a:buAutoNum type="arabicPeriod"/>
            </a:pPr>
            <a:r>
              <a:rPr lang="en-US" sz="2000" dirty="0">
                <a:solidFill>
                  <a:srgbClr val="303030"/>
                </a:solidFill>
                <a:latin typeface="Arimo"/>
              </a:rPr>
              <a:t>T2 writes the updated the value of A.</a:t>
            </a:r>
          </a:p>
          <a:p>
            <a:pPr fontAlgn="base">
              <a:buFont typeface="+mj-lt"/>
              <a:buAutoNum type="arabicPeriod"/>
            </a:pPr>
            <a:r>
              <a:rPr lang="en-US" sz="2000" dirty="0">
                <a:solidFill>
                  <a:srgbClr val="303030"/>
                </a:solidFill>
                <a:latin typeface="Arimo"/>
              </a:rPr>
              <a:t>T2 commits.</a:t>
            </a:r>
          </a:p>
          <a:p>
            <a:pPr fontAlgn="base">
              <a:buFont typeface="+mj-lt"/>
              <a:buAutoNum type="arabicPeriod"/>
            </a:pPr>
            <a:r>
              <a:rPr lang="en-US" sz="2000" dirty="0">
                <a:solidFill>
                  <a:srgbClr val="303030"/>
                </a:solidFill>
                <a:latin typeface="Arimo"/>
              </a:rPr>
              <a:t>T1 fails in later stages and rolls back.</a:t>
            </a:r>
          </a:p>
          <a:p>
            <a:pPr fontAlgn="base"/>
            <a:r>
              <a:rPr lang="en-US" sz="2000" dirty="0">
                <a:solidFill>
                  <a:srgbClr val="303030"/>
                </a:solidFill>
                <a:latin typeface="Arimo"/>
              </a:rPr>
              <a:t> </a:t>
            </a:r>
          </a:p>
          <a:p>
            <a:pPr fontAlgn="base"/>
            <a:r>
              <a:rPr lang="en-US" sz="2000" dirty="0">
                <a:solidFill>
                  <a:srgbClr val="303030"/>
                </a:solidFill>
                <a:latin typeface="Arimo"/>
              </a:rPr>
              <a:t>In this example,</a:t>
            </a:r>
          </a:p>
          <a:p>
            <a:pPr fontAlgn="base">
              <a:buFont typeface="Arial" panose="020B0604020202020204" pitchFamily="34" charset="0"/>
              <a:buChar char="•"/>
            </a:pPr>
            <a:r>
              <a:rPr lang="en-US" sz="2000" dirty="0">
                <a:solidFill>
                  <a:srgbClr val="303030"/>
                </a:solidFill>
                <a:latin typeface="Arimo"/>
              </a:rPr>
              <a:t>T2 reads the dirty value of A written by the uncommitted transaction T1.</a:t>
            </a:r>
          </a:p>
          <a:p>
            <a:pPr fontAlgn="base">
              <a:buFont typeface="Arial" panose="020B0604020202020204" pitchFamily="34" charset="0"/>
              <a:buChar char="•"/>
            </a:pPr>
            <a:r>
              <a:rPr lang="en-US" sz="2000" dirty="0">
                <a:solidFill>
                  <a:srgbClr val="303030"/>
                </a:solidFill>
                <a:latin typeface="Arimo"/>
              </a:rPr>
              <a:t>T1 fails in later stages and roll backs.</a:t>
            </a:r>
          </a:p>
          <a:p>
            <a:pPr fontAlgn="base">
              <a:buFont typeface="Arial" panose="020B0604020202020204" pitchFamily="34" charset="0"/>
              <a:buChar char="•"/>
            </a:pPr>
            <a:r>
              <a:rPr lang="en-US" sz="2000" dirty="0">
                <a:solidFill>
                  <a:srgbClr val="303030"/>
                </a:solidFill>
                <a:latin typeface="Arimo"/>
              </a:rPr>
              <a:t>Thus, the value that T2 read now stands to be incorrect.</a:t>
            </a:r>
          </a:p>
          <a:p>
            <a:pPr fontAlgn="base">
              <a:buFont typeface="Arial" panose="020B0604020202020204" pitchFamily="34" charset="0"/>
              <a:buChar char="•"/>
            </a:pPr>
            <a:r>
              <a:rPr lang="en-US" sz="2000" dirty="0">
                <a:solidFill>
                  <a:srgbClr val="303030"/>
                </a:solidFill>
                <a:latin typeface="Arimo"/>
              </a:rPr>
              <a:t>Therefore, database becomes inconsistent.</a:t>
            </a:r>
            <a:endParaRPr lang="en-US" sz="2000" b="0" i="0" dirty="0">
              <a:solidFill>
                <a:srgbClr val="303030"/>
              </a:solidFill>
              <a:effectLst/>
              <a:latin typeface="Arim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5</a:t>
            </a:fld>
            <a:endParaRPr lang="en-IN"/>
          </a:p>
        </p:txBody>
      </p:sp>
    </p:spTree>
    <p:extLst>
      <p:ext uri="{BB962C8B-B14F-4D97-AF65-F5344CB8AC3E}">
        <p14:creationId xmlns:p14="http://schemas.microsoft.com/office/powerpoint/2010/main" val="260506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2. Unrepeatable Read Problem-</a:t>
            </a:r>
            <a:br>
              <a:rPr lang="en-IN" b="1" dirty="0"/>
            </a:br>
            <a:endParaRPr lang="en-IN" dirty="0"/>
          </a:p>
        </p:txBody>
      </p:sp>
      <p:sp>
        <p:nvSpPr>
          <p:cNvPr id="4" name="Rectangle 3"/>
          <p:cNvSpPr/>
          <p:nvPr/>
        </p:nvSpPr>
        <p:spPr>
          <a:xfrm>
            <a:off x="632346" y="1505003"/>
            <a:ext cx="11282150" cy="646331"/>
          </a:xfrm>
          <a:prstGeom prst="rect">
            <a:avLst/>
          </a:prstGeom>
        </p:spPr>
        <p:txBody>
          <a:bodyPr wrap="square">
            <a:spAutoFit/>
          </a:bodyPr>
          <a:lstStyle/>
          <a:p>
            <a:r>
              <a:rPr lang="en-US" dirty="0">
                <a:solidFill>
                  <a:srgbClr val="303030"/>
                </a:solidFill>
                <a:latin typeface="Arimo"/>
              </a:rPr>
              <a:t>This problem occurs when a transaction gets to read unrepeated i.e. different values of the same variable in its different read operations even when it has not updated its value.</a:t>
            </a:r>
            <a:endParaRPr lang="en-IN" dirty="0"/>
          </a:p>
        </p:txBody>
      </p:sp>
      <p:pic>
        <p:nvPicPr>
          <p:cNvPr id="3074" name="Picture 2" descr="https://www.gatevidyalay.com/wp-content/uploads/2018/05/Unrepeatable-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73" y="3032227"/>
            <a:ext cx="5172502" cy="3464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9273" y="2208568"/>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sp>
        <p:nvSpPr>
          <p:cNvPr id="6" name="Rectangle 5"/>
          <p:cNvSpPr/>
          <p:nvPr/>
        </p:nvSpPr>
        <p:spPr>
          <a:xfrm>
            <a:off x="6145816" y="2566002"/>
            <a:ext cx="5358796" cy="4093428"/>
          </a:xfrm>
          <a:prstGeom prst="rect">
            <a:avLst/>
          </a:prstGeom>
        </p:spPr>
        <p:txBody>
          <a:bodyPr wrap="square">
            <a:spAutoFit/>
          </a:bodyPr>
          <a:lstStyle/>
          <a:p>
            <a:pPr fontAlgn="base"/>
            <a:r>
              <a:rPr lang="en-US" sz="2000" dirty="0">
                <a:solidFill>
                  <a:srgbClr val="303030"/>
                </a:solidFill>
                <a:latin typeface="Arimo"/>
              </a:rPr>
              <a:t>Here,</a:t>
            </a:r>
          </a:p>
          <a:p>
            <a:pPr fontAlgn="base">
              <a:buFont typeface="+mj-lt"/>
              <a:buAutoNum type="arabicPeriod"/>
            </a:pPr>
            <a:r>
              <a:rPr lang="en-US" sz="2000" dirty="0">
                <a:solidFill>
                  <a:srgbClr val="303030"/>
                </a:solidFill>
                <a:latin typeface="Arimo"/>
              </a:rPr>
              <a:t>T1 reads the value of X (= 10 say).</a:t>
            </a:r>
          </a:p>
          <a:p>
            <a:pPr fontAlgn="base">
              <a:buFont typeface="+mj-lt"/>
              <a:buAutoNum type="arabicPeriod"/>
            </a:pPr>
            <a:r>
              <a:rPr lang="en-US" sz="2000" dirty="0">
                <a:solidFill>
                  <a:srgbClr val="303030"/>
                </a:solidFill>
                <a:latin typeface="Arimo"/>
              </a:rPr>
              <a:t>T2 reads the value of X (= 10).</a:t>
            </a:r>
          </a:p>
          <a:p>
            <a:pPr fontAlgn="base">
              <a:buFont typeface="+mj-lt"/>
              <a:buAutoNum type="arabicPeriod"/>
            </a:pPr>
            <a:r>
              <a:rPr lang="en-US" sz="2000" dirty="0">
                <a:solidFill>
                  <a:srgbClr val="303030"/>
                </a:solidFill>
                <a:latin typeface="Arimo"/>
              </a:rPr>
              <a:t>T1 updates the value of X (from 10 to 15 say) in the buffer.</a:t>
            </a:r>
          </a:p>
          <a:p>
            <a:pPr fontAlgn="base">
              <a:buFont typeface="+mj-lt"/>
              <a:buAutoNum type="arabicPeriod"/>
            </a:pPr>
            <a:r>
              <a:rPr lang="en-US" sz="2000" dirty="0">
                <a:solidFill>
                  <a:srgbClr val="303030"/>
                </a:solidFill>
                <a:latin typeface="Arimo"/>
              </a:rPr>
              <a:t>T2 again reads the value of X (but = 15).</a:t>
            </a:r>
          </a:p>
          <a:p>
            <a:pPr fontAlgn="base"/>
            <a:r>
              <a:rPr lang="en-US" sz="2000" dirty="0">
                <a:solidFill>
                  <a:srgbClr val="303030"/>
                </a:solidFill>
                <a:latin typeface="Arimo"/>
              </a:rPr>
              <a:t> </a:t>
            </a:r>
          </a:p>
          <a:p>
            <a:pPr fontAlgn="base"/>
            <a:r>
              <a:rPr lang="en-US" sz="2000" dirty="0">
                <a:solidFill>
                  <a:srgbClr val="303030"/>
                </a:solidFill>
                <a:latin typeface="Arimo"/>
              </a:rPr>
              <a:t>In this example,</a:t>
            </a:r>
          </a:p>
          <a:p>
            <a:pPr fontAlgn="base">
              <a:buFont typeface="Arial" panose="020B0604020202020204" pitchFamily="34" charset="0"/>
              <a:buChar char="•"/>
            </a:pPr>
            <a:r>
              <a:rPr lang="en-US" sz="2000" dirty="0">
                <a:solidFill>
                  <a:srgbClr val="303030"/>
                </a:solidFill>
                <a:latin typeface="Arimo"/>
              </a:rPr>
              <a:t>T2 gets to read a different value of X in its second reading.</a:t>
            </a:r>
          </a:p>
          <a:p>
            <a:pPr fontAlgn="base">
              <a:buFont typeface="Arial" panose="020B0604020202020204" pitchFamily="34" charset="0"/>
              <a:buChar char="•"/>
            </a:pPr>
            <a:r>
              <a:rPr lang="en-US" sz="2000" dirty="0">
                <a:solidFill>
                  <a:srgbClr val="303030"/>
                </a:solidFill>
                <a:latin typeface="Arimo"/>
              </a:rPr>
              <a:t>T2 wonders how the value of X got changed because according to it, it is running in isolation.</a:t>
            </a:r>
            <a:endParaRPr lang="en-US" sz="2000" b="0" i="0" dirty="0">
              <a:solidFill>
                <a:srgbClr val="303030"/>
              </a:solidFill>
              <a:effectLst/>
              <a:latin typeface="Arim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6</a:t>
            </a:fld>
            <a:endParaRPr lang="en-IN"/>
          </a:p>
        </p:txBody>
      </p:sp>
    </p:spTree>
    <p:extLst>
      <p:ext uri="{BB962C8B-B14F-4D97-AF65-F5344CB8AC3E}">
        <p14:creationId xmlns:p14="http://schemas.microsoft.com/office/powerpoint/2010/main" val="331422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3. Lost Update Problem-</a:t>
            </a:r>
            <a:br>
              <a:rPr lang="en-IN" b="1" dirty="0"/>
            </a:br>
            <a:endParaRPr lang="en-IN" dirty="0"/>
          </a:p>
        </p:txBody>
      </p:sp>
      <p:sp>
        <p:nvSpPr>
          <p:cNvPr id="4" name="Rectangle 3"/>
          <p:cNvSpPr/>
          <p:nvPr/>
        </p:nvSpPr>
        <p:spPr>
          <a:xfrm>
            <a:off x="454926" y="1443335"/>
            <a:ext cx="11541456" cy="646331"/>
          </a:xfrm>
          <a:prstGeom prst="rect">
            <a:avLst/>
          </a:prstGeom>
        </p:spPr>
        <p:txBody>
          <a:bodyPr wrap="square">
            <a:spAutoFit/>
          </a:bodyPr>
          <a:lstStyle/>
          <a:p>
            <a:r>
              <a:rPr lang="en-US" dirty="0">
                <a:solidFill>
                  <a:srgbClr val="303030"/>
                </a:solidFill>
                <a:latin typeface="Arimo"/>
              </a:rPr>
              <a:t>This problem occurs when multiple transactions execute concurrently and updates from one or more transactions get lost.</a:t>
            </a:r>
            <a:endParaRPr lang="en-IN" dirty="0"/>
          </a:p>
        </p:txBody>
      </p:sp>
      <p:pic>
        <p:nvPicPr>
          <p:cNvPr id="4098" name="Picture 2" descr="https://www.gatevidyalay.com/wp-content/uploads/2018/05/Lost-Update-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30" y="2724225"/>
            <a:ext cx="4878108" cy="3582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4926" y="2158429"/>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sp>
        <p:nvSpPr>
          <p:cNvPr id="6" name="Rectangle 5"/>
          <p:cNvSpPr/>
          <p:nvPr/>
        </p:nvSpPr>
        <p:spPr>
          <a:xfrm>
            <a:off x="5900382" y="1821430"/>
            <a:ext cx="6096000" cy="2862322"/>
          </a:xfrm>
          <a:prstGeom prst="rect">
            <a:avLst/>
          </a:prstGeom>
        </p:spPr>
        <p:txBody>
          <a:bodyPr>
            <a:spAutoFit/>
          </a:bodyPr>
          <a:lstStyle/>
          <a:p>
            <a:pPr fontAlgn="base"/>
            <a:r>
              <a:rPr lang="en-US" dirty="0">
                <a:solidFill>
                  <a:srgbClr val="303030"/>
                </a:solidFill>
                <a:latin typeface="Arimo"/>
              </a:rPr>
              <a:t>Here,</a:t>
            </a:r>
          </a:p>
          <a:p>
            <a:pPr fontAlgn="base">
              <a:buFont typeface="+mj-lt"/>
              <a:buAutoNum type="arabicPeriod"/>
            </a:pPr>
            <a:r>
              <a:rPr lang="en-US" dirty="0">
                <a:solidFill>
                  <a:srgbClr val="303030"/>
                </a:solidFill>
                <a:latin typeface="Arimo"/>
              </a:rPr>
              <a:t>T1 reads the value of A (= 10 say).</a:t>
            </a:r>
          </a:p>
          <a:p>
            <a:pPr fontAlgn="base">
              <a:buFont typeface="+mj-lt"/>
              <a:buAutoNum type="arabicPeriod"/>
            </a:pPr>
            <a:r>
              <a:rPr lang="en-US" dirty="0">
                <a:solidFill>
                  <a:srgbClr val="303030"/>
                </a:solidFill>
                <a:latin typeface="Arimo"/>
              </a:rPr>
              <a:t>T1 updates the value to A (= 15 say) in the buffer.</a:t>
            </a:r>
          </a:p>
          <a:p>
            <a:pPr fontAlgn="base">
              <a:buFont typeface="+mj-lt"/>
              <a:buAutoNum type="arabicPeriod"/>
            </a:pPr>
            <a:r>
              <a:rPr lang="en-US" dirty="0">
                <a:solidFill>
                  <a:srgbClr val="303030"/>
                </a:solidFill>
                <a:latin typeface="Arimo"/>
              </a:rPr>
              <a:t>T2 does blind write A = 25 (write without read) in the buffer.</a:t>
            </a:r>
          </a:p>
          <a:p>
            <a:pPr fontAlgn="base">
              <a:buFont typeface="+mj-lt"/>
              <a:buAutoNum type="arabicPeriod"/>
            </a:pPr>
            <a:r>
              <a:rPr lang="en-US" dirty="0">
                <a:solidFill>
                  <a:srgbClr val="303030"/>
                </a:solidFill>
                <a:latin typeface="Arimo"/>
              </a:rPr>
              <a:t>T2 commits.</a:t>
            </a:r>
          </a:p>
          <a:p>
            <a:pPr fontAlgn="base">
              <a:buFont typeface="+mj-lt"/>
              <a:buAutoNum type="arabicPeriod"/>
            </a:pPr>
            <a:r>
              <a:rPr lang="en-US" dirty="0">
                <a:solidFill>
                  <a:srgbClr val="303030"/>
                </a:solidFill>
                <a:latin typeface="Arimo"/>
              </a:rPr>
              <a:t>When T1 commits, it writes A = 25 in the database.</a:t>
            </a:r>
          </a:p>
          <a:p>
            <a:pPr fontAlgn="base"/>
            <a:r>
              <a:rPr lang="en-US" dirty="0">
                <a:solidFill>
                  <a:srgbClr val="303030"/>
                </a:solidFill>
                <a:latin typeface="Arimo"/>
              </a:rPr>
              <a:t> </a:t>
            </a:r>
          </a:p>
          <a:p>
            <a:pPr fontAlgn="base"/>
            <a:r>
              <a:rPr lang="en-US" dirty="0">
                <a:solidFill>
                  <a:srgbClr val="303030"/>
                </a:solidFill>
                <a:latin typeface="Arimo"/>
              </a:rPr>
              <a:t>In this example,</a:t>
            </a:r>
          </a:p>
          <a:p>
            <a:pPr fontAlgn="base">
              <a:buFont typeface="Arial" panose="020B0604020202020204" pitchFamily="34" charset="0"/>
              <a:buChar char="•"/>
            </a:pPr>
            <a:r>
              <a:rPr lang="en-US" dirty="0">
                <a:solidFill>
                  <a:srgbClr val="303030"/>
                </a:solidFill>
                <a:latin typeface="Arimo"/>
              </a:rPr>
              <a:t>T1 writes the over written value of X in the database.</a:t>
            </a:r>
          </a:p>
          <a:p>
            <a:pPr fontAlgn="base">
              <a:buFont typeface="Arial" panose="020B0604020202020204" pitchFamily="34" charset="0"/>
              <a:buChar char="•"/>
            </a:pPr>
            <a:r>
              <a:rPr lang="en-US" dirty="0">
                <a:solidFill>
                  <a:srgbClr val="303030"/>
                </a:solidFill>
                <a:latin typeface="Arimo"/>
              </a:rPr>
              <a:t>Thus, update from T1 gets lost.</a:t>
            </a:r>
            <a:endParaRPr lang="en-US" b="0" i="0" dirty="0">
              <a:solidFill>
                <a:srgbClr val="303030"/>
              </a:solidFill>
              <a:effectLst/>
              <a:latin typeface="Arimo"/>
            </a:endParaRPr>
          </a:p>
        </p:txBody>
      </p:sp>
      <p:sp>
        <p:nvSpPr>
          <p:cNvPr id="7" name="Rectangle 6"/>
          <p:cNvSpPr/>
          <p:nvPr/>
        </p:nvSpPr>
        <p:spPr>
          <a:xfrm>
            <a:off x="5040573" y="5157215"/>
            <a:ext cx="7151427" cy="1477328"/>
          </a:xfrm>
          <a:prstGeom prst="rect">
            <a:avLst/>
          </a:prstGeom>
        </p:spPr>
        <p:txBody>
          <a:bodyPr wrap="square">
            <a:spAutoFit/>
          </a:bodyPr>
          <a:lstStyle/>
          <a:p>
            <a:pPr fontAlgn="base"/>
            <a:r>
              <a:rPr lang="en-US" b="1" u="sng" dirty="0">
                <a:solidFill>
                  <a:srgbClr val="00B050"/>
                </a:solidFill>
                <a:latin typeface="roboto condensed"/>
              </a:rPr>
              <a:t>NOTE-</a:t>
            </a:r>
            <a:endParaRPr lang="en-US" b="1" dirty="0">
              <a:solidFill>
                <a:srgbClr val="00B050"/>
              </a:solidFill>
              <a:latin typeface="roboto condensed"/>
            </a:endParaRPr>
          </a:p>
          <a:p>
            <a:pPr fontAlgn="base"/>
            <a:r>
              <a:rPr lang="en-US" dirty="0">
                <a:solidFill>
                  <a:srgbClr val="00B050"/>
                </a:solidFill>
                <a:latin typeface="Arimo"/>
              </a:rPr>
              <a:t> </a:t>
            </a:r>
          </a:p>
          <a:p>
            <a:pPr fontAlgn="base">
              <a:buFont typeface="Arial" panose="020B0604020202020204" pitchFamily="34" charset="0"/>
              <a:buChar char="•"/>
            </a:pPr>
            <a:r>
              <a:rPr lang="en-US" dirty="0">
                <a:solidFill>
                  <a:srgbClr val="00B050"/>
                </a:solidFill>
                <a:latin typeface="Arimo"/>
              </a:rPr>
              <a:t>This problem occurs whenever there is a write-write conflict.</a:t>
            </a:r>
          </a:p>
          <a:p>
            <a:pPr fontAlgn="base">
              <a:buFont typeface="Arial" panose="020B0604020202020204" pitchFamily="34" charset="0"/>
              <a:buChar char="•"/>
            </a:pPr>
            <a:r>
              <a:rPr lang="en-US" dirty="0">
                <a:solidFill>
                  <a:srgbClr val="00B050"/>
                </a:solidFill>
                <a:latin typeface="Arimo"/>
              </a:rPr>
              <a:t>In write-write conflict, there are two writes one by each transaction on the same data item without any read in the middle.</a:t>
            </a:r>
            <a:endParaRPr lang="en-US" b="0" i="0" dirty="0">
              <a:solidFill>
                <a:srgbClr val="00B050"/>
              </a:solidFill>
              <a:effectLst/>
              <a:latin typeface="Arim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7</a:t>
            </a:fld>
            <a:endParaRPr lang="en-IN"/>
          </a:p>
        </p:txBody>
      </p:sp>
    </p:spTree>
    <p:extLst>
      <p:ext uri="{BB962C8B-B14F-4D97-AF65-F5344CB8AC3E}">
        <p14:creationId xmlns:p14="http://schemas.microsoft.com/office/powerpoint/2010/main" val="37687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4. Phantom Read Problem-</a:t>
            </a:r>
            <a:br>
              <a:rPr lang="en-IN" b="1" dirty="0"/>
            </a:br>
            <a:endParaRPr lang="en-IN" dirty="0"/>
          </a:p>
        </p:txBody>
      </p:sp>
      <p:sp>
        <p:nvSpPr>
          <p:cNvPr id="4" name="Rectangle 3"/>
          <p:cNvSpPr/>
          <p:nvPr/>
        </p:nvSpPr>
        <p:spPr>
          <a:xfrm>
            <a:off x="550460" y="1304835"/>
            <a:ext cx="11641540" cy="923330"/>
          </a:xfrm>
          <a:prstGeom prst="rect">
            <a:avLst/>
          </a:prstGeom>
        </p:spPr>
        <p:txBody>
          <a:bodyPr wrap="square">
            <a:spAutoFit/>
          </a:bodyPr>
          <a:lstStyle/>
          <a:p>
            <a:pPr fontAlgn="base"/>
            <a:r>
              <a:rPr lang="en-US" dirty="0">
                <a:solidFill>
                  <a:srgbClr val="303030"/>
                </a:solidFill>
                <a:latin typeface="Arimo"/>
              </a:rPr>
              <a:t>This problem occurs when a transaction reads some variable from the buffer and when it reads the same variable later, it finds that the variable does not exist.</a:t>
            </a:r>
          </a:p>
          <a:p>
            <a:pPr fontAlgn="base"/>
            <a:r>
              <a:rPr lang="en-US" dirty="0">
                <a:solidFill>
                  <a:srgbClr val="303030"/>
                </a:solidFill>
                <a:latin typeface="Arimo"/>
              </a:rPr>
              <a:t> </a:t>
            </a:r>
            <a:endParaRPr lang="en-US" b="0" i="0" dirty="0">
              <a:solidFill>
                <a:srgbClr val="303030"/>
              </a:solidFill>
              <a:effectLst/>
              <a:latin typeface="Arimo"/>
            </a:endParaRPr>
          </a:p>
        </p:txBody>
      </p:sp>
      <p:sp>
        <p:nvSpPr>
          <p:cNvPr id="5" name="Rectangle 4"/>
          <p:cNvSpPr/>
          <p:nvPr/>
        </p:nvSpPr>
        <p:spPr>
          <a:xfrm>
            <a:off x="550460" y="2043499"/>
            <a:ext cx="1210588" cy="369332"/>
          </a:xfrm>
          <a:prstGeom prst="rect">
            <a:avLst/>
          </a:prstGeom>
        </p:spPr>
        <p:txBody>
          <a:bodyPr wrap="none">
            <a:spAutoFit/>
          </a:bodyPr>
          <a:lstStyle/>
          <a:p>
            <a:pPr fontAlgn="base"/>
            <a:r>
              <a:rPr lang="en-IN" b="1" u="sng" dirty="0">
                <a:solidFill>
                  <a:srgbClr val="303030"/>
                </a:solidFill>
                <a:latin typeface="roboto condensed"/>
              </a:rPr>
              <a:t>Example-</a:t>
            </a:r>
            <a:endParaRPr lang="en-IN" b="1" i="0" dirty="0">
              <a:solidFill>
                <a:srgbClr val="303030"/>
              </a:solidFill>
              <a:effectLst/>
              <a:latin typeface="roboto condensed"/>
            </a:endParaRPr>
          </a:p>
        </p:txBody>
      </p:sp>
      <p:pic>
        <p:nvPicPr>
          <p:cNvPr id="5122" name="Picture 2" descr="https://www.gatevidyalay.com/wp-content/uploads/2018/05/Phantom-Read-Problem-Concurrency-Problem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67" y="2865742"/>
            <a:ext cx="5161014" cy="37397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04848" y="3060343"/>
            <a:ext cx="6096000" cy="3139321"/>
          </a:xfrm>
          <a:prstGeom prst="rect">
            <a:avLst/>
          </a:prstGeom>
        </p:spPr>
        <p:txBody>
          <a:bodyPr>
            <a:spAutoFit/>
          </a:bodyPr>
          <a:lstStyle/>
          <a:p>
            <a:pPr fontAlgn="base"/>
            <a:r>
              <a:rPr lang="en-US" dirty="0">
                <a:solidFill>
                  <a:srgbClr val="303030"/>
                </a:solidFill>
                <a:latin typeface="Arimo"/>
              </a:rPr>
              <a:t>Here,</a:t>
            </a:r>
          </a:p>
          <a:p>
            <a:pPr fontAlgn="base">
              <a:buFont typeface="+mj-lt"/>
              <a:buAutoNum type="arabicPeriod"/>
            </a:pPr>
            <a:r>
              <a:rPr lang="en-US" dirty="0">
                <a:solidFill>
                  <a:srgbClr val="303030"/>
                </a:solidFill>
                <a:latin typeface="Arimo"/>
              </a:rPr>
              <a:t>T1 reads X.</a:t>
            </a:r>
          </a:p>
          <a:p>
            <a:pPr fontAlgn="base">
              <a:buFont typeface="+mj-lt"/>
              <a:buAutoNum type="arabicPeriod"/>
            </a:pPr>
            <a:r>
              <a:rPr lang="en-US" dirty="0">
                <a:solidFill>
                  <a:srgbClr val="303030"/>
                </a:solidFill>
                <a:latin typeface="Arimo"/>
              </a:rPr>
              <a:t>T2 reads X.</a:t>
            </a:r>
          </a:p>
          <a:p>
            <a:pPr fontAlgn="base">
              <a:buFont typeface="+mj-lt"/>
              <a:buAutoNum type="arabicPeriod"/>
            </a:pPr>
            <a:r>
              <a:rPr lang="en-US" dirty="0">
                <a:solidFill>
                  <a:srgbClr val="303030"/>
                </a:solidFill>
                <a:latin typeface="Arimo"/>
              </a:rPr>
              <a:t>T1 deletes X.</a:t>
            </a:r>
          </a:p>
          <a:p>
            <a:pPr fontAlgn="base">
              <a:buFont typeface="+mj-lt"/>
              <a:buAutoNum type="arabicPeriod"/>
            </a:pPr>
            <a:r>
              <a:rPr lang="en-US" dirty="0">
                <a:solidFill>
                  <a:srgbClr val="303030"/>
                </a:solidFill>
                <a:latin typeface="Arimo"/>
              </a:rPr>
              <a:t>T2 tries reading X but does not find it.</a:t>
            </a:r>
          </a:p>
          <a:p>
            <a:pPr fontAlgn="base"/>
            <a:r>
              <a:rPr lang="en-US" dirty="0">
                <a:solidFill>
                  <a:srgbClr val="303030"/>
                </a:solidFill>
                <a:latin typeface="Arimo"/>
              </a:rPr>
              <a:t> </a:t>
            </a:r>
          </a:p>
          <a:p>
            <a:pPr fontAlgn="base"/>
            <a:r>
              <a:rPr lang="en-US" dirty="0">
                <a:solidFill>
                  <a:srgbClr val="303030"/>
                </a:solidFill>
                <a:latin typeface="Arimo"/>
              </a:rPr>
              <a:t>In this example,</a:t>
            </a:r>
          </a:p>
          <a:p>
            <a:pPr fontAlgn="base">
              <a:buFont typeface="Arial" panose="020B0604020202020204" pitchFamily="34" charset="0"/>
              <a:buChar char="•"/>
            </a:pPr>
            <a:r>
              <a:rPr lang="en-US" dirty="0">
                <a:solidFill>
                  <a:srgbClr val="303030"/>
                </a:solidFill>
                <a:latin typeface="Arimo"/>
              </a:rPr>
              <a:t>T2 finds that there does not exist any variable X when it tries reading X again.</a:t>
            </a:r>
          </a:p>
          <a:p>
            <a:pPr fontAlgn="base">
              <a:buFont typeface="Arial" panose="020B0604020202020204" pitchFamily="34" charset="0"/>
              <a:buChar char="•"/>
            </a:pPr>
            <a:r>
              <a:rPr lang="en-US" dirty="0">
                <a:solidFill>
                  <a:srgbClr val="303030"/>
                </a:solidFill>
                <a:latin typeface="Arimo"/>
              </a:rPr>
              <a:t>T2 wonders who deleted the variable X because according to it, it is running in isolation.</a:t>
            </a:r>
            <a:endParaRPr lang="en-US" b="0" i="0" dirty="0">
              <a:solidFill>
                <a:srgbClr val="303030"/>
              </a:solidFill>
              <a:effectLst/>
              <a:latin typeface="Arimo"/>
            </a:endParaRPr>
          </a:p>
        </p:txBody>
      </p:sp>
      <p:sp>
        <p:nvSpPr>
          <p:cNvPr id="3" name="Slide Number Placeholder 2"/>
          <p:cNvSpPr>
            <a:spLocks noGrp="1"/>
          </p:cNvSpPr>
          <p:nvPr>
            <p:ph type="sldNum" sz="quarter" idx="12"/>
          </p:nvPr>
        </p:nvSpPr>
        <p:spPr/>
        <p:txBody>
          <a:bodyPr/>
          <a:lstStyle/>
          <a:p>
            <a:fld id="{28C0F00B-A479-4A3B-ADD2-0FDFF0B72028}" type="slidenum">
              <a:rPr lang="en-IN" smtClean="0"/>
              <a:t>8</a:t>
            </a:fld>
            <a:endParaRPr lang="en-IN"/>
          </a:p>
        </p:txBody>
      </p:sp>
    </p:spTree>
    <p:extLst>
      <p:ext uri="{BB962C8B-B14F-4D97-AF65-F5344CB8AC3E}">
        <p14:creationId xmlns:p14="http://schemas.microsoft.com/office/powerpoint/2010/main" val="426629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Concurrency Techniques/Protocols</a:t>
            </a:r>
            <a:endParaRPr lang="en-IN" b="1" dirty="0"/>
          </a:p>
        </p:txBody>
      </p:sp>
      <p:sp>
        <p:nvSpPr>
          <p:cNvPr id="3" name="Content Placeholder 2"/>
          <p:cNvSpPr>
            <a:spLocks noGrp="1"/>
          </p:cNvSpPr>
          <p:nvPr>
            <p:ph idx="1"/>
          </p:nvPr>
        </p:nvSpPr>
        <p:spPr/>
        <p:txBody>
          <a:bodyPr>
            <a:normAutofit/>
          </a:bodyPr>
          <a:lstStyle/>
          <a:p>
            <a:pPr algn="just"/>
            <a:r>
              <a:rPr lang="en-US" sz="2800" dirty="0"/>
              <a:t>Concurrency Control is the working concept that is required for controlling and managing the concurrent execution of database operations and thus avoiding the inconsistencies in the database. Thus, for maintaining the concurrency of the database, we have the concurrency control protocols.</a:t>
            </a:r>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9</a:t>
            </a:fld>
            <a:endParaRPr lang="en-IN"/>
          </a:p>
        </p:txBody>
      </p:sp>
    </p:spTree>
    <p:extLst>
      <p:ext uri="{BB962C8B-B14F-4D97-AF65-F5344CB8AC3E}">
        <p14:creationId xmlns:p14="http://schemas.microsoft.com/office/powerpoint/2010/main" val="36781749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TotalTime>
  <Words>2512</Words>
  <Application>Microsoft Office PowerPoint</Application>
  <PresentationFormat>Widescreen</PresentationFormat>
  <Paragraphs>202</Paragraphs>
  <Slides>27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Arimo</vt:lpstr>
      <vt:lpstr>Calibri</vt:lpstr>
      <vt:lpstr>Century Gothic</vt:lpstr>
      <vt:lpstr>inherit</vt:lpstr>
      <vt:lpstr>inter-bold</vt:lpstr>
      <vt:lpstr>inter-regular</vt:lpstr>
      <vt:lpstr>Poppins</vt:lpstr>
      <vt:lpstr>roboto condensed</vt:lpstr>
      <vt:lpstr>Source Sans Pro</vt:lpstr>
      <vt:lpstr>Wingdings 3</vt:lpstr>
      <vt:lpstr>Wisp</vt:lpstr>
      <vt:lpstr>Concurrency Control</vt:lpstr>
      <vt:lpstr>Introduction</vt:lpstr>
      <vt:lpstr>Problems in Concurrency Control</vt:lpstr>
      <vt:lpstr>1. Dirty Read Problem- </vt:lpstr>
      <vt:lpstr>Example- Dirty Read Problem- </vt:lpstr>
      <vt:lpstr>2. Unrepeatable Read Problem- </vt:lpstr>
      <vt:lpstr>3. Lost Update Problem- </vt:lpstr>
      <vt:lpstr>4. Phantom Read Problem- </vt:lpstr>
      <vt:lpstr>Concurrency Techniques/Protocols</vt:lpstr>
      <vt:lpstr>Concurrency Control Protocols </vt:lpstr>
      <vt:lpstr>I. Lock Based Concurrency Control Protocol </vt:lpstr>
      <vt:lpstr>There are two kinds of locks used in Lock-based protocols:</vt:lpstr>
      <vt:lpstr>1. Shared Lock (S):</vt:lpstr>
      <vt:lpstr>2. Exclusive Lock (X):</vt:lpstr>
      <vt:lpstr>There are four types of lock protocols available:</vt:lpstr>
      <vt:lpstr>1. Simplistic lock protocol  </vt:lpstr>
      <vt:lpstr>2. Pre-claiming Lock Protocol </vt:lpstr>
      <vt:lpstr>PowerPoint Presentation</vt:lpstr>
      <vt:lpstr>3. Two-phase locking (2PL) </vt:lpstr>
      <vt:lpstr>3. Two-phase locking (2PL) </vt:lpstr>
      <vt:lpstr>3. Two-phase locking (2PL) </vt:lpstr>
      <vt:lpstr>4. Strict Two-phase locking (Strict-2PL) </vt:lpstr>
      <vt:lpstr>II. Timestamp Ordering Protocol </vt:lpstr>
      <vt:lpstr>Basic Timestamp ordering protocol works as follows:</vt:lpstr>
      <vt:lpstr>Validation Based Protocol </vt:lpstr>
      <vt:lpstr>Here each phase has the following different timestamps: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satvik1608@gmail.com</cp:lastModifiedBy>
  <cp:revision>76</cp:revision>
  <dcterms:created xsi:type="dcterms:W3CDTF">2022-03-24T17:21:52Z</dcterms:created>
  <dcterms:modified xsi:type="dcterms:W3CDTF">2022-11-30T09:54:42Z</dcterms:modified>
</cp:coreProperties>
</file>