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87" r:id="rId2"/>
    <p:sldId id="289" r:id="rId3"/>
    <p:sldId id="291" r:id="rId4"/>
    <p:sldId id="290" r:id="rId5"/>
    <p:sldId id="292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8743E-DFB5-4E3A-AA70-BACC5D6D014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3A5E-4081-46BC-9210-686831E2B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2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F994-62A4-411E-A3A1-21FAE5C900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6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5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76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7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7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DC58-036E-4623-9B97-9DCFD357D3B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Multiple Granularity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D385-461F-4496-BBAF-6B31A96EE0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Granularity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Granularity:</a:t>
            </a:r>
            <a:r>
              <a:rPr lang="en-US" sz="2400" dirty="0"/>
              <a:t> It is the size of data item allowed to lock.</a:t>
            </a:r>
          </a:p>
          <a:p>
            <a:pPr algn="just"/>
            <a:r>
              <a:rPr lang="en-US" sz="2400" dirty="0"/>
              <a:t>Multiple Granularity:</a:t>
            </a:r>
          </a:p>
          <a:p>
            <a:pPr algn="just"/>
            <a:r>
              <a:rPr lang="en-US" sz="2400" dirty="0"/>
              <a:t>It can be defined as hierarchically breaking up the database into blocks which can be locked.</a:t>
            </a:r>
          </a:p>
          <a:p>
            <a:pPr algn="just"/>
            <a:r>
              <a:rPr lang="en-US" sz="2400" dirty="0"/>
              <a:t>The Multiple Granularity protocol enhances concurrency and reduces lock overhead.</a:t>
            </a:r>
          </a:p>
          <a:p>
            <a:pPr algn="just"/>
            <a:r>
              <a:rPr lang="en-US" sz="2400" dirty="0"/>
              <a:t>It maintains the track of what to lock and how to lock.</a:t>
            </a:r>
          </a:p>
          <a:p>
            <a:pPr algn="just"/>
            <a:r>
              <a:rPr lang="en-US" sz="2400" dirty="0"/>
              <a:t>It makes easy to decide either to lock a data item or to unlock a data item. This type of hierarchy can be graphically represented as a tree.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8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 example:</a:t>
            </a:r>
            <a:r>
              <a:rPr lang="en-IN" dirty="0"/>
              <a:t> </a:t>
            </a:r>
          </a:p>
        </p:txBody>
      </p:sp>
      <p:pic>
        <p:nvPicPr>
          <p:cNvPr id="1026" name="Picture 2" descr="DBMS Multiple Granula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428039"/>
            <a:ext cx="7342646" cy="52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4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666" y="102083"/>
            <a:ext cx="8911687" cy="1280890"/>
          </a:xfrm>
        </p:spPr>
        <p:txBody>
          <a:bodyPr/>
          <a:lstStyle/>
          <a:p>
            <a:r>
              <a:rPr lang="en-IN" b="1" dirty="0"/>
              <a:t>For example: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953" y="742528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Consider a tree which has four levels of nodes.</a:t>
            </a:r>
          </a:p>
          <a:p>
            <a:pPr algn="just"/>
            <a:r>
              <a:rPr lang="en-US" dirty="0"/>
              <a:t>The first level or higher level shows the entire database.</a:t>
            </a:r>
          </a:p>
          <a:p>
            <a:pPr algn="just"/>
            <a:r>
              <a:rPr lang="en-US" dirty="0"/>
              <a:t>The second level represents a node of type area. The higher level database consists of exactly these areas.</a:t>
            </a:r>
          </a:p>
          <a:p>
            <a:pPr algn="just"/>
            <a:r>
              <a:rPr lang="en-US" dirty="0"/>
              <a:t>The area consists of children nodes which are known as files. No file can be present in more than one area.</a:t>
            </a:r>
          </a:p>
          <a:p>
            <a:pPr algn="just"/>
            <a:r>
              <a:rPr lang="en-US" dirty="0"/>
              <a:t>Finally, each file contains child nodes known as records. The file has exactly those records that are its child nodes. No records represent in more than one file.</a:t>
            </a:r>
          </a:p>
          <a:p>
            <a:pPr algn="just"/>
            <a:r>
              <a:rPr lang="en-US" dirty="0"/>
              <a:t>Hence, the levels of the tree starting from the top level are as follows:</a:t>
            </a:r>
          </a:p>
          <a:p>
            <a:pPr lvl="1" algn="just"/>
            <a:r>
              <a:rPr lang="en-US" sz="1800" dirty="0"/>
              <a:t>Database</a:t>
            </a:r>
          </a:p>
          <a:p>
            <a:pPr lvl="1" algn="just"/>
            <a:r>
              <a:rPr lang="en-US" sz="1800" dirty="0"/>
              <a:t>Area</a:t>
            </a:r>
          </a:p>
          <a:p>
            <a:pPr lvl="1" algn="just"/>
            <a:r>
              <a:rPr lang="en-US" sz="1800" dirty="0"/>
              <a:t>File</a:t>
            </a:r>
          </a:p>
          <a:p>
            <a:pPr lvl="1" algn="just"/>
            <a:r>
              <a:rPr lang="en-US" sz="1800" dirty="0" smtClean="0"/>
              <a:t>Record</a:t>
            </a:r>
          </a:p>
          <a:p>
            <a:pPr marL="457200" lvl="1" indent="0" algn="just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this example, the highest level shows the entire database. The levels below are file, record, and fields.</a:t>
            </a:r>
            <a:endParaRPr lang="en-IN" sz="1800" dirty="0"/>
          </a:p>
          <a:p>
            <a:pPr lvl="1" algn="just"/>
            <a:endParaRPr lang="en-US" sz="1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8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additional lock modes with multiple granularity: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Intention Mode Lock</a:t>
            </a:r>
          </a:p>
          <a:p>
            <a:pPr algn="just"/>
            <a:r>
              <a:rPr lang="en-US" b="1" dirty="0"/>
              <a:t>Intention-shared (IS):</a:t>
            </a:r>
            <a:r>
              <a:rPr lang="en-US" dirty="0"/>
              <a:t> It contains explicit locking at a lower level of the tree but only with shared locks.</a:t>
            </a:r>
          </a:p>
          <a:p>
            <a:pPr algn="just"/>
            <a:r>
              <a:rPr lang="en-US" b="1" dirty="0"/>
              <a:t>Intention-Exclusive (IX):</a:t>
            </a:r>
            <a:r>
              <a:rPr lang="en-US" dirty="0"/>
              <a:t> It contains explicit locking at a lower level with exclusive or shared locks.</a:t>
            </a:r>
          </a:p>
          <a:p>
            <a:pPr algn="just"/>
            <a:r>
              <a:rPr lang="en-US" b="1" dirty="0"/>
              <a:t>Shared &amp; Intention-Exclusive (SIX):</a:t>
            </a:r>
            <a:r>
              <a:rPr lang="en-US" dirty="0"/>
              <a:t> In this lock, the node is locked in shared mode, and some node is locked in exclusive mode by the same transaction.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1" y="1932294"/>
            <a:ext cx="6728347" cy="26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8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170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Multiple Granularity</vt:lpstr>
      <vt:lpstr>Multiple Granularity </vt:lpstr>
      <vt:lpstr>For example: </vt:lpstr>
      <vt:lpstr>For example: </vt:lpstr>
      <vt:lpstr>There are three additional lock modes with multiple granularity: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76</cp:revision>
  <dcterms:created xsi:type="dcterms:W3CDTF">2022-03-24T17:21:52Z</dcterms:created>
  <dcterms:modified xsi:type="dcterms:W3CDTF">2022-04-12T14:37:09Z</dcterms:modified>
</cp:coreProperties>
</file>