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93" r:id="rId2"/>
    <p:sldId id="294" r:id="rId3"/>
    <p:sldId id="295" r:id="rId4"/>
    <p:sldId id="300" r:id="rId5"/>
    <p:sldId id="296" r:id="rId6"/>
    <p:sldId id="297" r:id="rId7"/>
    <p:sldId id="298" r:id="rId8"/>
    <p:sldId id="299" r:id="rId9"/>
    <p:sldId id="301" r:id="rId10"/>
    <p:sldId id="302" r:id="rId11"/>
    <p:sldId id="305" r:id="rId12"/>
    <p:sldId id="303" r:id="rId13"/>
    <p:sldId id="304"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8743E-DFB5-4E3A-AA70-BACC5D6D0148}"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73A5E-4081-46BC-9210-686831E2BA38}" type="slidenum">
              <a:rPr lang="en-IN" smtClean="0"/>
              <a:t>‹#›</a:t>
            </a:fld>
            <a:endParaRPr lang="en-IN"/>
          </a:p>
        </p:txBody>
      </p:sp>
    </p:spTree>
    <p:extLst>
      <p:ext uri="{BB962C8B-B14F-4D97-AF65-F5344CB8AC3E}">
        <p14:creationId xmlns:p14="http://schemas.microsoft.com/office/powerpoint/2010/main" val="81622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873A5E-4081-46BC-9210-686831E2BA38}" type="slidenum">
              <a:rPr lang="en-IN" smtClean="0"/>
              <a:t>1</a:t>
            </a:fld>
            <a:endParaRPr lang="en-IN"/>
          </a:p>
        </p:txBody>
      </p:sp>
    </p:spTree>
    <p:extLst>
      <p:ext uri="{BB962C8B-B14F-4D97-AF65-F5344CB8AC3E}">
        <p14:creationId xmlns:p14="http://schemas.microsoft.com/office/powerpoint/2010/main" val="259616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3FF694-E58D-426C-90A5-8D368EE61EA6}"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11117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6958C-C879-4E80-9A28-8DC59483B9C0}"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5677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7C777-7EE1-4AF6-A05A-42D7F05024C9}"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864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485E5A-D308-4A3B-B319-9C69730E0F87}"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09685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F9071EA-576C-4E18-908F-4E524F623F92}"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976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472ACB4-FBFC-4AC6-A2B6-D5F0EE55B033}"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1188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EE71C-46A9-4404-9E65-8F9BC5851FB3}"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4427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AACBFA-5FD8-4F75-9318-3FAEC1163531}"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418787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18D8A-1473-455C-BCCE-EAD4F2EB1414}"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457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D933F-0711-4FBB-B1B4-64DD26DC6FA6}"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61166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0245B-2280-41F7-B62B-D22679DF2B25}"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24831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2B9A61-4408-4C72-B275-31DC571B2C74}" type="datetime1">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11060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F12AD7-E892-46D2-B96B-55C5450CFC7E}" type="datetime1">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390377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B74E2-4076-4F25-B8D9-483A329BF500}" type="datetime1">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6094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EC850-AED1-4021-AA69-C5EA17F26598}"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137687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6D846-B443-42A4-87C5-9FB062E8C645}"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C0F00B-A479-4A3B-ADD2-0FDFF0B72028}" type="slidenum">
              <a:rPr lang="en-IN" smtClean="0"/>
              <a:t>‹#›</a:t>
            </a:fld>
            <a:endParaRPr lang="en-IN"/>
          </a:p>
        </p:txBody>
      </p:sp>
    </p:spTree>
    <p:extLst>
      <p:ext uri="{BB962C8B-B14F-4D97-AF65-F5344CB8AC3E}">
        <p14:creationId xmlns:p14="http://schemas.microsoft.com/office/powerpoint/2010/main" val="93155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D96162-E80D-40F0-B7E9-DD5F7D974F68}" type="datetime1">
              <a:rPr lang="en-IN" smtClean="0"/>
              <a:t>20-04-2022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C0F00B-A479-4A3B-ADD2-0FDFF0B72028}" type="slidenum">
              <a:rPr lang="en-IN" smtClean="0"/>
              <a:t>‹#›</a:t>
            </a:fld>
            <a:endParaRPr lang="en-IN"/>
          </a:p>
        </p:txBody>
      </p:sp>
    </p:spTree>
    <p:extLst>
      <p:ext uri="{BB962C8B-B14F-4D97-AF65-F5344CB8AC3E}">
        <p14:creationId xmlns:p14="http://schemas.microsoft.com/office/powerpoint/2010/main" val="21706721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cup.com/dbms/table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Query Processing and </a:t>
            </a:r>
            <a:r>
              <a:rPr lang="en-US" b="1" dirty="0" smtClean="0"/>
              <a:t>Optimization</a:t>
            </a:r>
            <a:endParaRPr lang="en-IN" b="1" dirty="0"/>
          </a:p>
        </p:txBody>
      </p:sp>
      <p:sp>
        <p:nvSpPr>
          <p:cNvPr id="3" name="Subtitle 2"/>
          <p:cNvSpPr>
            <a:spLocks noGrp="1"/>
          </p:cNvSpPr>
          <p:nvPr>
            <p:ph type="subTitle" idx="1"/>
          </p:nvPr>
        </p:nvSpPr>
        <p:spPr/>
        <p:txBody>
          <a:bodyPr>
            <a:normAutofit lnSpcReduction="10000"/>
          </a:bodyPr>
          <a:lstStyle/>
          <a:p>
            <a:r>
              <a:rPr lang="en-US" dirty="0" smtClean="0"/>
              <a:t>Introduction</a:t>
            </a:r>
          </a:p>
          <a:p>
            <a:r>
              <a:rPr lang="en-US" dirty="0"/>
              <a:t>Phases of Query </a:t>
            </a:r>
            <a:r>
              <a:rPr lang="en-US" dirty="0" smtClean="0"/>
              <a:t>Processing</a:t>
            </a:r>
          </a:p>
          <a:p>
            <a:r>
              <a:rPr lang="en-US" dirty="0"/>
              <a:t>Optimization Methods</a:t>
            </a:r>
            <a:endParaRPr lang="en-IN" dirty="0"/>
          </a:p>
        </p:txBody>
      </p:sp>
      <p:sp>
        <p:nvSpPr>
          <p:cNvPr id="4" name="Slide Number Placeholder 3"/>
          <p:cNvSpPr>
            <a:spLocks noGrp="1"/>
          </p:cNvSpPr>
          <p:nvPr>
            <p:ph type="sldNum" sz="quarter" idx="12"/>
          </p:nvPr>
        </p:nvSpPr>
        <p:spPr/>
        <p:txBody>
          <a:bodyPr/>
          <a:lstStyle/>
          <a:p>
            <a:fld id="{28C0F00B-A479-4A3B-ADD2-0FDFF0B72028}" type="slidenum">
              <a:rPr lang="en-IN" smtClean="0"/>
              <a:t>1</a:t>
            </a:fld>
            <a:endParaRPr lang="en-IN"/>
          </a:p>
        </p:txBody>
      </p:sp>
    </p:spTree>
    <p:extLst>
      <p:ext uri="{BB962C8B-B14F-4D97-AF65-F5344CB8AC3E}">
        <p14:creationId xmlns:p14="http://schemas.microsoft.com/office/powerpoint/2010/main" val="1005076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Cost based Optimization (Physical)</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sz="2400" dirty="0"/>
              <a:t>This is based on the cost of the query. The query can use different paths based on indexes, constraints, sorting methods etc. This method mainly uses the statistics like record size, number of records, number of records per block, number of blocks, table size, whether whole table fits in a block, organization of </a:t>
            </a:r>
            <a:r>
              <a:rPr lang="en-US" sz="2400" dirty="0">
                <a:hlinkClick r:id="rId2" tooltip="tables"/>
              </a:rPr>
              <a:t>tables</a:t>
            </a:r>
            <a:r>
              <a:rPr lang="en-US" sz="2400" dirty="0"/>
              <a:t>, uniqueness of column values, size of columns etc.</a:t>
            </a:r>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10</a:t>
            </a:fld>
            <a:endParaRPr lang="en-IN"/>
          </a:p>
        </p:txBody>
      </p:sp>
    </p:spTree>
    <p:extLst>
      <p:ext uri="{BB962C8B-B14F-4D97-AF65-F5344CB8AC3E}">
        <p14:creationId xmlns:p14="http://schemas.microsoft.com/office/powerpoint/2010/main" val="3981091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b="1" dirty="0"/>
              <a:t>Cost based Optimization (Physical)</a:t>
            </a:r>
            <a:br>
              <a:rPr lang="en-US" b="1" dirty="0"/>
            </a:br>
            <a:endParaRPr lang="en-IN" dirty="0"/>
          </a:p>
        </p:txBody>
      </p:sp>
      <p:sp>
        <p:nvSpPr>
          <p:cNvPr id="3" name="Content Placeholder 2"/>
          <p:cNvSpPr>
            <a:spLocks noGrp="1"/>
          </p:cNvSpPr>
          <p:nvPr>
            <p:ph idx="1"/>
          </p:nvPr>
        </p:nvSpPr>
        <p:spPr>
          <a:xfrm>
            <a:off x="2439086" y="1905000"/>
            <a:ext cx="8915400" cy="3777622"/>
          </a:xfrm>
        </p:spPr>
        <p:txBody>
          <a:bodyPr>
            <a:noAutofit/>
          </a:bodyPr>
          <a:lstStyle/>
          <a:p>
            <a:pPr algn="just"/>
            <a:r>
              <a:rPr lang="en-US" dirty="0"/>
              <a:t>Suppose, we have series of table joined in a query</a:t>
            </a:r>
            <a:r>
              <a:rPr lang="en-US" dirty="0" smtClean="0"/>
              <a:t>.</a:t>
            </a:r>
          </a:p>
          <a:p>
            <a:pPr algn="just"/>
            <a:r>
              <a:rPr lang="en-IN" dirty="0"/>
              <a:t>T1 ∞ T2 ∞ T3 ∞ T4∞ T5 ∞ </a:t>
            </a:r>
            <a:r>
              <a:rPr lang="en-IN" dirty="0" smtClean="0"/>
              <a:t>T6</a:t>
            </a:r>
          </a:p>
          <a:p>
            <a:pPr algn="just"/>
            <a:endParaRPr lang="en-US" dirty="0"/>
          </a:p>
          <a:p>
            <a:pPr algn="just"/>
            <a:r>
              <a:rPr lang="en-US" dirty="0"/>
              <a:t>For above query we can have any order of evaluation. We can start taking any two tables in any order and start evaluating the query. Ideally, we can have join combinations in (2(n-1))! / (n-1)! ways. For example, suppose we have 5 tables involved in join, then we can have 8! / 4! = 1680 combinations. But when query optimizer runs, it does not evaluate in all these ways always. It uses Dynamic Programming where it generates the costs for join orders of any combination of tables. It is calculated and generated only once. This least cost for all the table combination is then stored in the database and is used for future use. i.e.; say we have a set of tables, T = { T1 , T2 , T3 .. </a:t>
            </a:r>
            <a:r>
              <a:rPr lang="en-US" dirty="0" err="1"/>
              <a:t>Tn</a:t>
            </a:r>
            <a:r>
              <a:rPr lang="en-US" dirty="0"/>
              <a:t>}, then it generates least cost combination for all the tables and stores it.</a:t>
            </a:r>
            <a:endParaRPr lang="en-IN" dirty="0"/>
          </a:p>
        </p:txBody>
      </p:sp>
      <p:sp>
        <p:nvSpPr>
          <p:cNvPr id="4" name="Slide Number Placeholder 3"/>
          <p:cNvSpPr>
            <a:spLocks noGrp="1"/>
          </p:cNvSpPr>
          <p:nvPr>
            <p:ph type="sldNum" sz="quarter" idx="12"/>
          </p:nvPr>
        </p:nvSpPr>
        <p:spPr/>
        <p:txBody>
          <a:bodyPr/>
          <a:lstStyle/>
          <a:p>
            <a:fld id="{28C0F00B-A479-4A3B-ADD2-0FDFF0B72028}" type="slidenum">
              <a:rPr lang="en-IN" smtClean="0"/>
              <a:t>11</a:t>
            </a:fld>
            <a:endParaRPr lang="en-IN"/>
          </a:p>
        </p:txBody>
      </p:sp>
    </p:spTree>
    <p:extLst>
      <p:ext uri="{BB962C8B-B14F-4D97-AF65-F5344CB8AC3E}">
        <p14:creationId xmlns:p14="http://schemas.microsoft.com/office/powerpoint/2010/main" val="2908574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Heuristic Optimization (Logical)</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2800" dirty="0"/>
              <a:t>This method is also known as rule based optimization. This is based on the equivalence rule on relational expressions; hence the number of combination of queries get reduces here. Hence the cost of the query too reduces</a:t>
            </a:r>
            <a:r>
              <a:rPr lang="en-US" sz="2800" dirty="0" smtClean="0"/>
              <a:t>. </a:t>
            </a:r>
            <a:r>
              <a:rPr lang="en-US" sz="2800" dirty="0"/>
              <a:t>This method creates relational tree for the given query based on the equivalence rules. These equivalence rules by providing an alternative way of writing and evaluating the query, gives the better path to evaluate the query. </a:t>
            </a:r>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12</a:t>
            </a:fld>
            <a:endParaRPr lang="en-IN"/>
          </a:p>
        </p:txBody>
      </p:sp>
    </p:spTree>
    <p:extLst>
      <p:ext uri="{BB962C8B-B14F-4D97-AF65-F5344CB8AC3E}">
        <p14:creationId xmlns:p14="http://schemas.microsoft.com/office/powerpoint/2010/main" val="1600601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Heuristic </a:t>
            </a:r>
            <a:r>
              <a:rPr lang="en-IN" b="1" dirty="0"/>
              <a:t>Optimization (Logical)</a:t>
            </a:r>
            <a:br>
              <a:rPr lang="en-IN" b="1" dirty="0"/>
            </a:br>
            <a:endParaRPr lang="en-IN" dirty="0"/>
          </a:p>
        </p:txBody>
      </p:sp>
      <p:sp>
        <p:nvSpPr>
          <p:cNvPr id="3" name="Content Placeholder 2"/>
          <p:cNvSpPr>
            <a:spLocks noGrp="1"/>
          </p:cNvSpPr>
          <p:nvPr>
            <p:ph idx="1"/>
          </p:nvPr>
        </p:nvSpPr>
        <p:spPr/>
        <p:txBody>
          <a:bodyPr/>
          <a:lstStyle/>
          <a:p>
            <a:r>
              <a:rPr lang="en-US" dirty="0"/>
              <a:t>Suppose we have a query to retrieve the students with age 18 and studying in class DESIGN_01. We can get all the student details from  STUDENT table, and class details from CLASS table. We can write this query in two different ways</a:t>
            </a:r>
            <a:r>
              <a:rPr lang="en-US" dirty="0" smtClean="0"/>
              <a:t>.</a:t>
            </a:r>
          </a:p>
          <a:p>
            <a:endParaRPr lang="en-IN" dirty="0"/>
          </a:p>
        </p:txBody>
      </p:sp>
      <p:pic>
        <p:nvPicPr>
          <p:cNvPr id="5" name="Picture 4"/>
          <p:cNvPicPr>
            <a:picLocks noChangeAspect="1"/>
          </p:cNvPicPr>
          <p:nvPr/>
        </p:nvPicPr>
        <p:blipFill>
          <a:blip r:embed="rId2"/>
          <a:stretch>
            <a:fillRect/>
          </a:stretch>
        </p:blipFill>
        <p:spPr>
          <a:xfrm>
            <a:off x="3358059" y="3428217"/>
            <a:ext cx="6267450" cy="847725"/>
          </a:xfrm>
          <a:prstGeom prst="rect">
            <a:avLst/>
          </a:prstGeom>
        </p:spPr>
      </p:pic>
      <p:sp>
        <p:nvSpPr>
          <p:cNvPr id="6" name="Rectangle 5"/>
          <p:cNvSpPr/>
          <p:nvPr/>
        </p:nvSpPr>
        <p:spPr>
          <a:xfrm>
            <a:off x="2106305" y="4693396"/>
            <a:ext cx="9398307" cy="1754326"/>
          </a:xfrm>
          <a:prstGeom prst="rect">
            <a:avLst/>
          </a:prstGeom>
        </p:spPr>
        <p:txBody>
          <a:bodyPr wrap="square">
            <a:spAutoFit/>
          </a:bodyPr>
          <a:lstStyle/>
          <a:p>
            <a:r>
              <a:rPr lang="en-US" dirty="0">
                <a:solidFill>
                  <a:srgbClr val="3A3A3A"/>
                </a:solidFill>
                <a:latin typeface="roboto"/>
              </a:rPr>
              <a:t>Here both the queries will return same result. But when we observe them closely we can see that first query will join the two tables first and then applies the filters. That means, it traverses whole table to join, hence the number of records involved is more. </a:t>
            </a:r>
            <a:r>
              <a:rPr lang="en-US">
                <a:solidFill>
                  <a:srgbClr val="3A3A3A"/>
                </a:solidFill>
                <a:latin typeface="roboto"/>
              </a:rPr>
              <a:t>But </a:t>
            </a:r>
            <a:r>
              <a:rPr lang="en-US" smtClean="0">
                <a:solidFill>
                  <a:srgbClr val="3A3A3A"/>
                </a:solidFill>
                <a:latin typeface="roboto"/>
              </a:rPr>
              <a:t>the </a:t>
            </a:r>
            <a:r>
              <a:rPr lang="en-US" dirty="0">
                <a:solidFill>
                  <a:srgbClr val="3A3A3A"/>
                </a:solidFill>
                <a:latin typeface="roboto"/>
              </a:rPr>
              <a:t>second query, applies the filters on each table first. This reduces the number of records on each table (in class table, the number of record reduces to one in this case!). Then it joins these intermediary tables. Hence the cost in this case is comparatively less.</a:t>
            </a:r>
            <a:endParaRPr lang="en-IN" dirty="0"/>
          </a:p>
        </p:txBody>
      </p:sp>
      <p:sp>
        <p:nvSpPr>
          <p:cNvPr id="4" name="Slide Number Placeholder 3"/>
          <p:cNvSpPr>
            <a:spLocks noGrp="1"/>
          </p:cNvSpPr>
          <p:nvPr>
            <p:ph type="sldNum" sz="quarter" idx="12"/>
          </p:nvPr>
        </p:nvSpPr>
        <p:spPr/>
        <p:txBody>
          <a:bodyPr/>
          <a:lstStyle/>
          <a:p>
            <a:fld id="{28C0F00B-A479-4A3B-ADD2-0FDFF0B72028}" type="slidenum">
              <a:rPr lang="en-IN" smtClean="0"/>
              <a:t>13</a:t>
            </a:fld>
            <a:endParaRPr lang="en-IN"/>
          </a:p>
        </p:txBody>
      </p:sp>
    </p:spTree>
    <p:extLst>
      <p:ext uri="{BB962C8B-B14F-4D97-AF65-F5344CB8AC3E}">
        <p14:creationId xmlns:p14="http://schemas.microsoft.com/office/powerpoint/2010/main" val="165523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31" y="1932294"/>
            <a:ext cx="6728347" cy="2691339"/>
          </a:xfrm>
          <a:prstGeom prst="rect">
            <a:avLst/>
          </a:prstGeom>
        </p:spPr>
      </p:pic>
      <p:sp>
        <p:nvSpPr>
          <p:cNvPr id="2" name="Slide Number Placeholder 1"/>
          <p:cNvSpPr>
            <a:spLocks noGrp="1"/>
          </p:cNvSpPr>
          <p:nvPr>
            <p:ph type="sldNum" sz="quarter" idx="12"/>
          </p:nvPr>
        </p:nvSpPr>
        <p:spPr/>
        <p:txBody>
          <a:bodyPr/>
          <a:lstStyle/>
          <a:p>
            <a:fld id="{28C0F00B-A479-4A3B-ADD2-0FDFF0B72028}" type="slidenum">
              <a:rPr lang="en-IN" smtClean="0"/>
              <a:t>14</a:t>
            </a:fld>
            <a:endParaRPr lang="en-IN"/>
          </a:p>
        </p:txBody>
      </p:sp>
    </p:spTree>
    <p:extLst>
      <p:ext uri="{BB962C8B-B14F-4D97-AF65-F5344CB8AC3E}">
        <p14:creationId xmlns:p14="http://schemas.microsoft.com/office/powerpoint/2010/main" val="20752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a:xfrm>
            <a:off x="1810839" y="1437565"/>
            <a:ext cx="10076361" cy="3777622"/>
          </a:xfrm>
        </p:spPr>
        <p:txBody>
          <a:bodyPr>
            <a:noAutofit/>
          </a:bodyPr>
          <a:lstStyle/>
          <a:p>
            <a:pPr algn="just"/>
            <a:r>
              <a:rPr lang="en-US" sz="2800" dirty="0"/>
              <a:t>In databases that provide low-level access routines such as IMS or flat file databases, the programmer must write code to perform the queries.</a:t>
            </a:r>
          </a:p>
          <a:p>
            <a:pPr algn="just"/>
            <a:r>
              <a:rPr lang="en-US" sz="2800" dirty="0"/>
              <a:t>With higher level database query languages such as SQL and QUEL, a special component of the DBMS called the Query Processor takes care of arranging the underlying access routines to satisfy a given query.</a:t>
            </a:r>
          </a:p>
          <a:p>
            <a:pPr algn="just"/>
            <a:r>
              <a:rPr lang="en-US" sz="2800" dirty="0"/>
              <a:t>Thus queries can be specified in terms of the required results rather than in terms of how to achieve those results.</a:t>
            </a:r>
          </a:p>
          <a:p>
            <a:pPr algn="just"/>
            <a:endParaRPr lang="en-IN" sz="2800" dirty="0"/>
          </a:p>
        </p:txBody>
      </p:sp>
      <p:sp>
        <p:nvSpPr>
          <p:cNvPr id="4" name="Slide Number Placeholder 3"/>
          <p:cNvSpPr>
            <a:spLocks noGrp="1"/>
          </p:cNvSpPr>
          <p:nvPr>
            <p:ph type="sldNum" sz="quarter" idx="12"/>
          </p:nvPr>
        </p:nvSpPr>
        <p:spPr/>
        <p:txBody>
          <a:bodyPr/>
          <a:lstStyle/>
          <a:p>
            <a:fld id="{28C0F00B-A479-4A3B-ADD2-0FDFF0B72028}" type="slidenum">
              <a:rPr lang="en-IN" smtClean="0"/>
              <a:t>2</a:t>
            </a:fld>
            <a:endParaRPr lang="en-IN"/>
          </a:p>
        </p:txBody>
      </p:sp>
    </p:spTree>
    <p:extLst>
      <p:ext uri="{BB962C8B-B14F-4D97-AF65-F5344CB8AC3E}">
        <p14:creationId xmlns:p14="http://schemas.microsoft.com/office/powerpoint/2010/main" val="801656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query is processed in four general steps</a:t>
            </a:r>
            <a:r>
              <a:rPr lang="en-US" dirty="0" smtClean="0"/>
              <a:t>: </a:t>
            </a:r>
            <a:r>
              <a:rPr lang="en-US" dirty="0"/>
              <a:t>Phases of Query Processing</a:t>
            </a:r>
            <a:endParaRPr lang="en-IN" dirty="0"/>
          </a:p>
        </p:txBody>
      </p:sp>
      <p:sp>
        <p:nvSpPr>
          <p:cNvPr id="3" name="Content Placeholder 2"/>
          <p:cNvSpPr>
            <a:spLocks noGrp="1"/>
          </p:cNvSpPr>
          <p:nvPr>
            <p:ph idx="1"/>
          </p:nvPr>
        </p:nvSpPr>
        <p:spPr>
          <a:xfrm>
            <a:off x="1501254" y="2133600"/>
            <a:ext cx="10536071" cy="3777622"/>
          </a:xfrm>
        </p:spPr>
        <p:txBody>
          <a:bodyPr>
            <a:noAutofit/>
          </a:bodyPr>
          <a:lstStyle/>
          <a:p>
            <a:r>
              <a:rPr lang="en-US" sz="4000" dirty="0"/>
              <a:t>Scanning and Parsing</a:t>
            </a:r>
          </a:p>
          <a:p>
            <a:r>
              <a:rPr lang="en-US" sz="4000" dirty="0"/>
              <a:t>Query Optimization or planning the execution strategy</a:t>
            </a:r>
          </a:p>
          <a:p>
            <a:r>
              <a:rPr lang="en-US" sz="4000" dirty="0"/>
              <a:t>Query Code Generator (interpreted or compiled)</a:t>
            </a:r>
          </a:p>
          <a:p>
            <a:r>
              <a:rPr lang="en-US" sz="4000" dirty="0"/>
              <a:t>Execution in the runtime database processor</a:t>
            </a:r>
          </a:p>
          <a:p>
            <a:endParaRPr lang="en-IN" sz="4000" dirty="0"/>
          </a:p>
        </p:txBody>
      </p:sp>
      <p:sp>
        <p:nvSpPr>
          <p:cNvPr id="4" name="Slide Number Placeholder 3"/>
          <p:cNvSpPr>
            <a:spLocks noGrp="1"/>
          </p:cNvSpPr>
          <p:nvPr>
            <p:ph type="sldNum" sz="quarter" idx="12"/>
          </p:nvPr>
        </p:nvSpPr>
        <p:spPr/>
        <p:txBody>
          <a:bodyPr/>
          <a:lstStyle/>
          <a:p>
            <a:fld id="{28C0F00B-A479-4A3B-ADD2-0FDFF0B72028}" type="slidenum">
              <a:rPr lang="en-IN" smtClean="0"/>
              <a:t>3</a:t>
            </a:fld>
            <a:endParaRPr lang="en-IN"/>
          </a:p>
        </p:txBody>
      </p:sp>
    </p:spTree>
    <p:extLst>
      <p:ext uri="{BB962C8B-B14F-4D97-AF65-F5344CB8AC3E}">
        <p14:creationId xmlns:p14="http://schemas.microsoft.com/office/powerpoint/2010/main" val="831098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Query Processing</a:t>
            </a:r>
            <a:endParaRPr lang="en-IN" dirty="0"/>
          </a:p>
        </p:txBody>
      </p:sp>
      <p:pic>
        <p:nvPicPr>
          <p:cNvPr id="1026" name="Picture 2" descr="Query Processing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322" y="1790083"/>
            <a:ext cx="7610000" cy="488367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8C0F00B-A479-4A3B-ADD2-0FDFF0B72028}" type="slidenum">
              <a:rPr lang="en-IN" smtClean="0"/>
              <a:t>4</a:t>
            </a:fld>
            <a:endParaRPr lang="en-IN"/>
          </a:p>
        </p:txBody>
      </p:sp>
    </p:spTree>
    <p:extLst>
      <p:ext uri="{BB962C8B-B14F-4D97-AF65-F5344CB8AC3E}">
        <p14:creationId xmlns:p14="http://schemas.microsoft.com/office/powerpoint/2010/main" val="1485943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Scanning and Parsing</a:t>
            </a:r>
            <a:br>
              <a:rPr lang="en-IN" dirty="0"/>
            </a:br>
            <a:endParaRPr lang="en-IN" dirty="0"/>
          </a:p>
        </p:txBody>
      </p:sp>
      <p:sp>
        <p:nvSpPr>
          <p:cNvPr id="3" name="Content Placeholder 2"/>
          <p:cNvSpPr>
            <a:spLocks noGrp="1"/>
          </p:cNvSpPr>
          <p:nvPr>
            <p:ph idx="1"/>
          </p:nvPr>
        </p:nvSpPr>
        <p:spPr>
          <a:xfrm>
            <a:off x="2302609" y="1264555"/>
            <a:ext cx="8915400" cy="3777622"/>
          </a:xfrm>
        </p:spPr>
        <p:txBody>
          <a:bodyPr>
            <a:noAutofit/>
          </a:bodyPr>
          <a:lstStyle/>
          <a:p>
            <a:pPr algn="just"/>
            <a:r>
              <a:rPr lang="en-US" sz="2000" dirty="0"/>
              <a:t>When a query is first submitted (via an applications program), it must be scanned and parsed to determine if the query consists of appropriate syntax.</a:t>
            </a:r>
          </a:p>
          <a:p>
            <a:pPr algn="just"/>
            <a:r>
              <a:rPr lang="en-US" sz="2000" b="1" dirty="0"/>
              <a:t>Scanning</a:t>
            </a:r>
            <a:r>
              <a:rPr lang="en-US" sz="2000" dirty="0"/>
              <a:t> is the process of converting the query text into a tokenized representation.</a:t>
            </a:r>
          </a:p>
          <a:p>
            <a:pPr algn="just"/>
            <a:r>
              <a:rPr lang="en-US" sz="2000" dirty="0"/>
              <a:t>The tokenized representation is more compact and is suitable for processing by the parser.</a:t>
            </a:r>
          </a:p>
          <a:p>
            <a:pPr algn="just"/>
            <a:r>
              <a:rPr lang="en-US" sz="2000" dirty="0"/>
              <a:t>This representation may be in a tree form.</a:t>
            </a:r>
          </a:p>
          <a:p>
            <a:pPr algn="just"/>
            <a:r>
              <a:rPr lang="en-US" sz="2000" dirty="0"/>
              <a:t>The </a:t>
            </a:r>
            <a:r>
              <a:rPr lang="en-US" sz="2000" b="1" dirty="0"/>
              <a:t>Parser</a:t>
            </a:r>
            <a:r>
              <a:rPr lang="en-US" sz="2000" dirty="0"/>
              <a:t> checks the tokenized representation for correct syntax.</a:t>
            </a:r>
          </a:p>
          <a:p>
            <a:pPr algn="just"/>
            <a:r>
              <a:rPr lang="en-US" sz="2000" dirty="0"/>
              <a:t>In this stage, checks are made to determine if columns and tables identified in the query exist in the database and if the query has been formed correctly with the appropriate keywords and structure.</a:t>
            </a:r>
          </a:p>
          <a:p>
            <a:pPr algn="just"/>
            <a:r>
              <a:rPr lang="en-US" sz="2000" dirty="0"/>
              <a:t>If the query passes the parsing checks, then it is passed on to the Query Optimizer.</a:t>
            </a:r>
          </a:p>
          <a:p>
            <a:pPr algn="just"/>
            <a:endParaRPr lang="en-IN" sz="2000" dirty="0"/>
          </a:p>
        </p:txBody>
      </p:sp>
      <p:sp>
        <p:nvSpPr>
          <p:cNvPr id="4" name="Slide Number Placeholder 3"/>
          <p:cNvSpPr>
            <a:spLocks noGrp="1"/>
          </p:cNvSpPr>
          <p:nvPr>
            <p:ph type="sldNum" sz="quarter" idx="12"/>
          </p:nvPr>
        </p:nvSpPr>
        <p:spPr/>
        <p:txBody>
          <a:bodyPr/>
          <a:lstStyle/>
          <a:p>
            <a:fld id="{28C0F00B-A479-4A3B-ADD2-0FDFF0B72028}" type="slidenum">
              <a:rPr lang="en-IN" smtClean="0"/>
              <a:t>5</a:t>
            </a:fld>
            <a:endParaRPr lang="en-IN"/>
          </a:p>
        </p:txBody>
      </p:sp>
    </p:spTree>
    <p:extLst>
      <p:ext uri="{BB962C8B-B14F-4D97-AF65-F5344CB8AC3E}">
        <p14:creationId xmlns:p14="http://schemas.microsoft.com/office/powerpoint/2010/main" val="301981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61" y="201030"/>
            <a:ext cx="8911687" cy="1280890"/>
          </a:xfrm>
        </p:spPr>
        <p:txBody>
          <a:bodyPr>
            <a:normAutofit fontScale="90000"/>
          </a:bodyPr>
          <a:lstStyle/>
          <a:p>
            <a:r>
              <a:rPr lang="en-US" dirty="0"/>
              <a:t>2. Query Optimization or Planning the Execution Strategy</a:t>
            </a:r>
            <a:br>
              <a:rPr lang="en-US" dirty="0"/>
            </a:br>
            <a:endParaRPr lang="en-IN" dirty="0"/>
          </a:p>
        </p:txBody>
      </p:sp>
      <p:sp>
        <p:nvSpPr>
          <p:cNvPr id="3" name="Content Placeholder 2"/>
          <p:cNvSpPr>
            <a:spLocks noGrp="1"/>
          </p:cNvSpPr>
          <p:nvPr>
            <p:ph idx="1"/>
          </p:nvPr>
        </p:nvSpPr>
        <p:spPr>
          <a:xfrm>
            <a:off x="1528549" y="1806053"/>
            <a:ext cx="9894176" cy="3777622"/>
          </a:xfrm>
        </p:spPr>
        <p:txBody>
          <a:bodyPr>
            <a:noAutofit/>
          </a:bodyPr>
          <a:lstStyle/>
          <a:p>
            <a:pPr algn="just"/>
            <a:r>
              <a:rPr lang="en-US" dirty="0"/>
              <a:t>For any given query, there may be a number of different ways to execute it.</a:t>
            </a:r>
          </a:p>
          <a:p>
            <a:pPr algn="just"/>
            <a:r>
              <a:rPr lang="en-US" dirty="0"/>
              <a:t>Each operation in the query (SELECT, JOIN, etc.) can be implemented using one or more different </a:t>
            </a:r>
            <a:r>
              <a:rPr lang="en-US" i="1" dirty="0"/>
              <a:t>Access Routines</a:t>
            </a:r>
            <a:r>
              <a:rPr lang="en-US" dirty="0"/>
              <a:t>.</a:t>
            </a:r>
          </a:p>
          <a:p>
            <a:pPr algn="just"/>
            <a:r>
              <a:rPr lang="en-US" dirty="0"/>
              <a:t>For example, an access routine that employs an index to retrieve some rows would be more efficient that an access routine that performs a full table scan.</a:t>
            </a:r>
          </a:p>
          <a:p>
            <a:pPr algn="just"/>
            <a:r>
              <a:rPr lang="en-US" dirty="0"/>
              <a:t>The goal of the </a:t>
            </a:r>
            <a:r>
              <a:rPr lang="en-US" b="1" dirty="0"/>
              <a:t>query optimizer</a:t>
            </a:r>
            <a:r>
              <a:rPr lang="en-US" dirty="0"/>
              <a:t> is to find a </a:t>
            </a:r>
            <a:r>
              <a:rPr lang="en-US" i="1" dirty="0"/>
              <a:t>reasonably efficient</a:t>
            </a:r>
            <a:r>
              <a:rPr lang="en-US" dirty="0"/>
              <a:t> strategy for executing the query (not quite what the name implies) using the access routines.</a:t>
            </a:r>
          </a:p>
          <a:p>
            <a:pPr algn="just"/>
            <a:r>
              <a:rPr lang="en-US" dirty="0"/>
              <a:t>Optimization typically takes one of two forms: </a:t>
            </a:r>
            <a:r>
              <a:rPr lang="en-US" i="1" dirty="0"/>
              <a:t>Heuristic Optimization</a:t>
            </a:r>
            <a:r>
              <a:rPr lang="en-US" dirty="0"/>
              <a:t> or </a:t>
            </a:r>
            <a:r>
              <a:rPr lang="en-US" i="1" dirty="0"/>
              <a:t>Cost Based Optimization</a:t>
            </a:r>
            <a:endParaRPr lang="en-US" dirty="0"/>
          </a:p>
          <a:p>
            <a:pPr algn="just"/>
            <a:r>
              <a:rPr lang="en-US" dirty="0"/>
              <a:t>In </a:t>
            </a:r>
            <a:r>
              <a:rPr lang="en-US" b="1" dirty="0"/>
              <a:t>Heuristic Optimization</a:t>
            </a:r>
            <a:r>
              <a:rPr lang="en-US" dirty="0"/>
              <a:t>, the query execution is refined based on </a:t>
            </a:r>
            <a:r>
              <a:rPr lang="en-US" i="1" dirty="0"/>
              <a:t>heuristic rules</a:t>
            </a:r>
            <a:r>
              <a:rPr lang="en-US" dirty="0"/>
              <a:t> for reordering the individual operations.</a:t>
            </a:r>
          </a:p>
          <a:p>
            <a:pPr algn="just"/>
            <a:r>
              <a:rPr lang="en-US" dirty="0"/>
              <a:t>With </a:t>
            </a:r>
            <a:r>
              <a:rPr lang="en-US" b="1" dirty="0"/>
              <a:t>Cost Based Optimization</a:t>
            </a:r>
            <a:r>
              <a:rPr lang="en-US" dirty="0"/>
              <a:t>, the overall cost of executing the query is systematically reduced by estimating the costs of executing several different execution plans.</a:t>
            </a:r>
          </a:p>
          <a:p>
            <a:pPr algn="just"/>
            <a:endParaRPr lang="en-IN" dirty="0"/>
          </a:p>
        </p:txBody>
      </p:sp>
      <p:sp>
        <p:nvSpPr>
          <p:cNvPr id="4" name="Slide Number Placeholder 3"/>
          <p:cNvSpPr>
            <a:spLocks noGrp="1"/>
          </p:cNvSpPr>
          <p:nvPr>
            <p:ph type="sldNum" sz="quarter" idx="12"/>
          </p:nvPr>
        </p:nvSpPr>
        <p:spPr/>
        <p:txBody>
          <a:bodyPr/>
          <a:lstStyle/>
          <a:p>
            <a:fld id="{28C0F00B-A479-4A3B-ADD2-0FDFF0B72028}" type="slidenum">
              <a:rPr lang="en-IN" smtClean="0"/>
              <a:t>6</a:t>
            </a:fld>
            <a:endParaRPr lang="en-IN"/>
          </a:p>
        </p:txBody>
      </p:sp>
    </p:spTree>
    <p:extLst>
      <p:ext uri="{BB962C8B-B14F-4D97-AF65-F5344CB8AC3E}">
        <p14:creationId xmlns:p14="http://schemas.microsoft.com/office/powerpoint/2010/main" val="7676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Query Code Generator (interpreted or compiled)</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400" dirty="0"/>
              <a:t>Once the query optimizer has determined the execution plan (the specific ordering of access routines), the code generator writes out the actual access routines to be executed.</a:t>
            </a:r>
          </a:p>
          <a:p>
            <a:pPr algn="just"/>
            <a:r>
              <a:rPr lang="en-US" sz="2400" dirty="0"/>
              <a:t>With an interactive session, the query code is interpreted and passed directly to the runtime database processor for execution.</a:t>
            </a:r>
          </a:p>
          <a:p>
            <a:pPr algn="just"/>
            <a:r>
              <a:rPr lang="en-US" sz="2400" dirty="0"/>
              <a:t>It is also possible to </a:t>
            </a:r>
            <a:r>
              <a:rPr lang="en-US" sz="2400" i="1" dirty="0"/>
              <a:t>compile</a:t>
            </a:r>
            <a:r>
              <a:rPr lang="en-US" sz="2400" dirty="0"/>
              <a:t> the access routines and store them for later execution.</a:t>
            </a:r>
          </a:p>
          <a:p>
            <a:pPr algn="just"/>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7</a:t>
            </a:fld>
            <a:endParaRPr lang="en-IN"/>
          </a:p>
        </p:txBody>
      </p:sp>
    </p:spTree>
    <p:extLst>
      <p:ext uri="{BB962C8B-B14F-4D97-AF65-F5344CB8AC3E}">
        <p14:creationId xmlns:p14="http://schemas.microsoft.com/office/powerpoint/2010/main" val="1711173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Execution in the runtime database processor</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400" dirty="0"/>
              <a:t>At this point, the query has been scanned, parsed, planned and (possibly) compiled.</a:t>
            </a:r>
          </a:p>
          <a:p>
            <a:pPr algn="just"/>
            <a:r>
              <a:rPr lang="en-US" sz="2400" dirty="0"/>
              <a:t>The runtime database processor then executes the access routines against the database.</a:t>
            </a:r>
          </a:p>
          <a:p>
            <a:pPr algn="just"/>
            <a:r>
              <a:rPr lang="en-US" sz="2400" dirty="0"/>
              <a:t>The results are returned to the application that made the query in the first place.</a:t>
            </a:r>
          </a:p>
          <a:p>
            <a:pPr algn="just"/>
            <a:r>
              <a:rPr lang="en-US" sz="2400" dirty="0"/>
              <a:t>Any runtime errors are also returned.</a:t>
            </a:r>
          </a:p>
          <a:p>
            <a:pPr algn="just"/>
            <a:endParaRPr lang="en-IN" sz="2400" dirty="0"/>
          </a:p>
        </p:txBody>
      </p:sp>
      <p:sp>
        <p:nvSpPr>
          <p:cNvPr id="4" name="Slide Number Placeholder 3"/>
          <p:cNvSpPr>
            <a:spLocks noGrp="1"/>
          </p:cNvSpPr>
          <p:nvPr>
            <p:ph type="sldNum" sz="quarter" idx="12"/>
          </p:nvPr>
        </p:nvSpPr>
        <p:spPr/>
        <p:txBody>
          <a:bodyPr/>
          <a:lstStyle/>
          <a:p>
            <a:fld id="{28C0F00B-A479-4A3B-ADD2-0FDFF0B72028}" type="slidenum">
              <a:rPr lang="en-IN" smtClean="0"/>
              <a:t>8</a:t>
            </a:fld>
            <a:endParaRPr lang="en-IN"/>
          </a:p>
        </p:txBody>
      </p:sp>
    </p:spTree>
    <p:extLst>
      <p:ext uri="{BB962C8B-B14F-4D97-AF65-F5344CB8AC3E}">
        <p14:creationId xmlns:p14="http://schemas.microsoft.com/office/powerpoint/2010/main" val="139092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 Optimization</a:t>
            </a:r>
            <a:endParaRPr lang="en-IN" b="1" dirty="0"/>
          </a:p>
        </p:txBody>
      </p:sp>
      <p:sp>
        <p:nvSpPr>
          <p:cNvPr id="3" name="Content Placeholder 2"/>
          <p:cNvSpPr>
            <a:spLocks noGrp="1"/>
          </p:cNvSpPr>
          <p:nvPr>
            <p:ph idx="1"/>
          </p:nvPr>
        </p:nvSpPr>
        <p:spPr>
          <a:xfrm>
            <a:off x="2589212" y="2133600"/>
            <a:ext cx="4180078" cy="3777622"/>
          </a:xfrm>
        </p:spPr>
        <p:txBody>
          <a:bodyPr>
            <a:noAutofit/>
          </a:bodyPr>
          <a:lstStyle/>
          <a:p>
            <a:pPr algn="just"/>
            <a:r>
              <a:rPr lang="en-US" sz="2000" dirty="0"/>
              <a:t>Query optimization is the process of selecting an efficient execution plan for evaluating the query. After parsing of the query, parsed query is passed to query optimizer, which generates different execution plans to evaluate parsed query and select the plan with least estimated cost. Catalog manager helps optimizer to choose best plan to execute query generating cost of each plan. </a:t>
            </a:r>
            <a:endParaRPr lang="en-IN" sz="2000" dirty="0"/>
          </a:p>
        </p:txBody>
      </p:sp>
      <p:pic>
        <p:nvPicPr>
          <p:cNvPr id="4" name="Picture 3"/>
          <p:cNvPicPr>
            <a:picLocks noChangeAspect="1"/>
          </p:cNvPicPr>
          <p:nvPr/>
        </p:nvPicPr>
        <p:blipFill>
          <a:blip r:embed="rId2"/>
          <a:stretch>
            <a:fillRect/>
          </a:stretch>
        </p:blipFill>
        <p:spPr>
          <a:xfrm>
            <a:off x="7420329" y="1905000"/>
            <a:ext cx="4289450" cy="4409469"/>
          </a:xfrm>
          <a:prstGeom prst="rect">
            <a:avLst/>
          </a:prstGeom>
        </p:spPr>
      </p:pic>
      <p:sp>
        <p:nvSpPr>
          <p:cNvPr id="5" name="Slide Number Placeholder 4"/>
          <p:cNvSpPr>
            <a:spLocks noGrp="1"/>
          </p:cNvSpPr>
          <p:nvPr>
            <p:ph type="sldNum" sz="quarter" idx="12"/>
          </p:nvPr>
        </p:nvSpPr>
        <p:spPr/>
        <p:txBody>
          <a:bodyPr/>
          <a:lstStyle/>
          <a:p>
            <a:fld id="{28C0F00B-A479-4A3B-ADD2-0FDFF0B72028}" type="slidenum">
              <a:rPr lang="en-IN" smtClean="0"/>
              <a:t>9</a:t>
            </a:fld>
            <a:endParaRPr lang="en-IN"/>
          </a:p>
        </p:txBody>
      </p:sp>
    </p:spTree>
    <p:extLst>
      <p:ext uri="{BB962C8B-B14F-4D97-AF65-F5344CB8AC3E}">
        <p14:creationId xmlns:p14="http://schemas.microsoft.com/office/powerpoint/2010/main" val="3915512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463</TotalTime>
  <Words>843</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roboto</vt:lpstr>
      <vt:lpstr>Wingdings 3</vt:lpstr>
      <vt:lpstr>Wisp</vt:lpstr>
      <vt:lpstr>Query Processing and Optimization</vt:lpstr>
      <vt:lpstr>Introduction</vt:lpstr>
      <vt:lpstr>A query is processed in four general steps: Phases of Query Processing</vt:lpstr>
      <vt:lpstr>Steps in Query Processing</vt:lpstr>
      <vt:lpstr>1. Scanning and Parsing </vt:lpstr>
      <vt:lpstr>2. Query Optimization or Planning the Execution Strategy </vt:lpstr>
      <vt:lpstr>3. Query Code Generator (interpreted or compiled) </vt:lpstr>
      <vt:lpstr>4. Execution in the runtime database processor </vt:lpstr>
      <vt:lpstr>Query Optimization</vt:lpstr>
      <vt:lpstr>1. Cost based Optimization (Physical) </vt:lpstr>
      <vt:lpstr>Example: Cost based Optimization (Physical) </vt:lpstr>
      <vt:lpstr>2. Heuristic Optimization (Logical) </vt:lpstr>
      <vt:lpstr>Example: Heuristic Optimization (Logical)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90</cp:revision>
  <dcterms:created xsi:type="dcterms:W3CDTF">2022-03-24T17:21:52Z</dcterms:created>
  <dcterms:modified xsi:type="dcterms:W3CDTF">2022-04-20T06:55:29Z</dcterms:modified>
</cp:coreProperties>
</file>